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9" r:id="rId4"/>
    <p:sldId id="280" r:id="rId5"/>
    <p:sldId id="281" r:id="rId6"/>
    <p:sldId id="282" r:id="rId7"/>
    <p:sldId id="283" r:id="rId8"/>
    <p:sldId id="284" r:id="rId9"/>
    <p:sldId id="258" r:id="rId10"/>
    <p:sldId id="259" r:id="rId11"/>
    <p:sldId id="287" r:id="rId12"/>
    <p:sldId id="260" r:id="rId13"/>
    <p:sldId id="261" r:id="rId14"/>
    <p:sldId id="288" r:id="rId15"/>
    <p:sldId id="262" r:id="rId16"/>
    <p:sldId id="263" r:id="rId17"/>
    <p:sldId id="264" r:id="rId18"/>
    <p:sldId id="265" r:id="rId19"/>
    <p:sldId id="266" r:id="rId20"/>
    <p:sldId id="267" r:id="rId21"/>
    <p:sldId id="268" r:id="rId22"/>
    <p:sldId id="269" r:id="rId23"/>
    <p:sldId id="289" r:id="rId24"/>
    <p:sldId id="270" r:id="rId25"/>
    <p:sldId id="271" r:id="rId26"/>
    <p:sldId id="290" r:id="rId27"/>
    <p:sldId id="272" r:id="rId28"/>
    <p:sldId id="273" r:id="rId29"/>
    <p:sldId id="274" r:id="rId30"/>
    <p:sldId id="275" r:id="rId31"/>
    <p:sldId id="276" r:id="rId32"/>
    <p:sldId id="277" r:id="rId33"/>
    <p:sldId id="278" r:id="rId34"/>
    <p:sldId id="285" r:id="rId35"/>
    <p:sldId id="286"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6" d="100"/>
          <a:sy n="86" d="100"/>
        </p:scale>
        <p:origin x="315"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siliki Kousoulini" userId="27d6ad4fd7685091" providerId="LiveId" clId="{ED374397-3FE6-4C06-851B-D6FCE4FC5BFD}"/>
    <pc:docChg chg="undo custSel addSld delSld modSld">
      <pc:chgData name="Vasiliki Kousoulini" userId="27d6ad4fd7685091" providerId="LiveId" clId="{ED374397-3FE6-4C06-851B-D6FCE4FC5BFD}" dt="2025-05-09T05:44:47.525" v="288" actId="20577"/>
      <pc:docMkLst>
        <pc:docMk/>
      </pc:docMkLst>
      <pc:sldChg chg="modSp mod">
        <pc:chgData name="Vasiliki Kousoulini" userId="27d6ad4fd7685091" providerId="LiveId" clId="{ED374397-3FE6-4C06-851B-D6FCE4FC5BFD}" dt="2025-05-07T05:34:35.671" v="33" actId="20577"/>
        <pc:sldMkLst>
          <pc:docMk/>
          <pc:sldMk cId="1681801099" sldId="258"/>
        </pc:sldMkLst>
        <pc:spChg chg="mod">
          <ac:chgData name="Vasiliki Kousoulini" userId="27d6ad4fd7685091" providerId="LiveId" clId="{ED374397-3FE6-4C06-851B-D6FCE4FC5BFD}" dt="2025-05-07T05:34:35.671" v="33" actId="20577"/>
          <ac:spMkLst>
            <pc:docMk/>
            <pc:sldMk cId="1681801099" sldId="258"/>
            <ac:spMk id="4" creationId="{3EFC5493-8EA1-F1C9-2BB7-2B1A11402205}"/>
          </ac:spMkLst>
        </pc:spChg>
        <pc:spChg chg="mod">
          <ac:chgData name="Vasiliki Kousoulini" userId="27d6ad4fd7685091" providerId="LiveId" clId="{ED374397-3FE6-4C06-851B-D6FCE4FC5BFD}" dt="2025-05-07T05:34:10.433" v="17" actId="27636"/>
          <ac:spMkLst>
            <pc:docMk/>
            <pc:sldMk cId="1681801099" sldId="258"/>
            <ac:spMk id="5" creationId="{F909EF93-E602-8235-D414-C88E55397626}"/>
          </ac:spMkLst>
        </pc:spChg>
      </pc:sldChg>
      <pc:sldChg chg="modSp mod">
        <pc:chgData name="Vasiliki Kousoulini" userId="27d6ad4fd7685091" providerId="LiveId" clId="{ED374397-3FE6-4C06-851B-D6FCE4FC5BFD}" dt="2025-05-09T05:38:43.017" v="262" actId="114"/>
        <pc:sldMkLst>
          <pc:docMk/>
          <pc:sldMk cId="3013938705" sldId="259"/>
        </pc:sldMkLst>
        <pc:spChg chg="mod">
          <ac:chgData name="Vasiliki Kousoulini" userId="27d6ad4fd7685091" providerId="LiveId" clId="{ED374397-3FE6-4C06-851B-D6FCE4FC5BFD}" dt="2025-05-07T05:38:08.932" v="46" actId="20577"/>
          <ac:spMkLst>
            <pc:docMk/>
            <pc:sldMk cId="3013938705" sldId="259"/>
            <ac:spMk id="3" creationId="{66E042BB-E7B5-74A8-E86E-B6941D942931}"/>
          </ac:spMkLst>
        </pc:spChg>
        <pc:spChg chg="mod">
          <ac:chgData name="Vasiliki Kousoulini" userId="27d6ad4fd7685091" providerId="LiveId" clId="{ED374397-3FE6-4C06-851B-D6FCE4FC5BFD}" dt="2025-05-09T05:38:43.017" v="262" actId="114"/>
          <ac:spMkLst>
            <pc:docMk/>
            <pc:sldMk cId="3013938705" sldId="259"/>
            <ac:spMk id="4" creationId="{FC0E61C3-A69D-9A1C-6DDA-A51DE8477500}"/>
          </ac:spMkLst>
        </pc:spChg>
      </pc:sldChg>
      <pc:sldChg chg="modSp mod">
        <pc:chgData name="Vasiliki Kousoulini" userId="27d6ad4fd7685091" providerId="LiveId" clId="{ED374397-3FE6-4C06-851B-D6FCE4FC5BFD}" dt="2025-05-07T05:41:11.539" v="78" actId="20577"/>
        <pc:sldMkLst>
          <pc:docMk/>
          <pc:sldMk cId="388091925" sldId="260"/>
        </pc:sldMkLst>
        <pc:spChg chg="mod">
          <ac:chgData name="Vasiliki Kousoulini" userId="27d6ad4fd7685091" providerId="LiveId" clId="{ED374397-3FE6-4C06-851B-D6FCE4FC5BFD}" dt="2025-05-07T05:41:11.539" v="78" actId="20577"/>
          <ac:spMkLst>
            <pc:docMk/>
            <pc:sldMk cId="388091925" sldId="260"/>
            <ac:spMk id="3" creationId="{FCDBCE08-2DDE-FD36-031C-09B97F76F309}"/>
          </ac:spMkLst>
        </pc:spChg>
      </pc:sldChg>
      <pc:sldChg chg="modSp mod">
        <pc:chgData name="Vasiliki Kousoulini" userId="27d6ad4fd7685091" providerId="LiveId" clId="{ED374397-3FE6-4C06-851B-D6FCE4FC5BFD}" dt="2025-05-07T05:41:18.663" v="81" actId="20577"/>
        <pc:sldMkLst>
          <pc:docMk/>
          <pc:sldMk cId="3307243990" sldId="261"/>
        </pc:sldMkLst>
        <pc:spChg chg="mod">
          <ac:chgData name="Vasiliki Kousoulini" userId="27d6ad4fd7685091" providerId="LiveId" clId="{ED374397-3FE6-4C06-851B-D6FCE4FC5BFD}" dt="2025-05-07T05:41:18.663" v="81" actId="20577"/>
          <ac:spMkLst>
            <pc:docMk/>
            <pc:sldMk cId="3307243990" sldId="261"/>
            <ac:spMk id="3" creationId="{352BE612-427D-9904-40EE-71AC8FAA9F37}"/>
          </ac:spMkLst>
        </pc:spChg>
      </pc:sldChg>
      <pc:sldChg chg="modSp mod">
        <pc:chgData name="Vasiliki Kousoulini" userId="27d6ad4fd7685091" providerId="LiveId" clId="{ED374397-3FE6-4C06-851B-D6FCE4FC5BFD}" dt="2025-05-07T05:44:58.556" v="103" actId="20577"/>
        <pc:sldMkLst>
          <pc:docMk/>
          <pc:sldMk cId="2578429036" sldId="262"/>
        </pc:sldMkLst>
        <pc:spChg chg="mod">
          <ac:chgData name="Vasiliki Kousoulini" userId="27d6ad4fd7685091" providerId="LiveId" clId="{ED374397-3FE6-4C06-851B-D6FCE4FC5BFD}" dt="2025-05-07T05:44:58.556" v="103" actId="20577"/>
          <ac:spMkLst>
            <pc:docMk/>
            <pc:sldMk cId="2578429036" sldId="262"/>
            <ac:spMk id="3" creationId="{0F4DC17C-A945-1D35-8A0F-9BD240810247}"/>
          </ac:spMkLst>
        </pc:spChg>
      </pc:sldChg>
      <pc:sldChg chg="modSp mod">
        <pc:chgData name="Vasiliki Kousoulini" userId="27d6ad4fd7685091" providerId="LiveId" clId="{ED374397-3FE6-4C06-851B-D6FCE4FC5BFD}" dt="2025-05-07T05:46:39.742" v="124" actId="20577"/>
        <pc:sldMkLst>
          <pc:docMk/>
          <pc:sldMk cId="3714829695" sldId="263"/>
        </pc:sldMkLst>
        <pc:spChg chg="mod">
          <ac:chgData name="Vasiliki Kousoulini" userId="27d6ad4fd7685091" providerId="LiveId" clId="{ED374397-3FE6-4C06-851B-D6FCE4FC5BFD}" dt="2025-05-07T05:46:39.742" v="124" actId="20577"/>
          <ac:spMkLst>
            <pc:docMk/>
            <pc:sldMk cId="3714829695" sldId="263"/>
            <ac:spMk id="3" creationId="{33D7ABCB-8947-2EBF-3CEE-E08616C3541E}"/>
          </ac:spMkLst>
        </pc:spChg>
      </pc:sldChg>
      <pc:sldChg chg="modSp add del mod">
        <pc:chgData name="Vasiliki Kousoulini" userId="27d6ad4fd7685091" providerId="LiveId" clId="{ED374397-3FE6-4C06-851B-D6FCE4FC5BFD}" dt="2025-05-07T05:59:08.374" v="148" actId="20577"/>
        <pc:sldMkLst>
          <pc:docMk/>
          <pc:sldMk cId="2096401134" sldId="264"/>
        </pc:sldMkLst>
        <pc:spChg chg="mod">
          <ac:chgData name="Vasiliki Kousoulini" userId="27d6ad4fd7685091" providerId="LiveId" clId="{ED374397-3FE6-4C06-851B-D6FCE4FC5BFD}" dt="2025-05-07T05:59:08.374" v="148" actId="20577"/>
          <ac:spMkLst>
            <pc:docMk/>
            <pc:sldMk cId="2096401134" sldId="264"/>
            <ac:spMk id="3" creationId="{B40ADB4D-9041-F498-4ED0-5D68628AF026}"/>
          </ac:spMkLst>
        </pc:spChg>
      </pc:sldChg>
      <pc:sldChg chg="modSp mod">
        <pc:chgData name="Vasiliki Kousoulini" userId="27d6ad4fd7685091" providerId="LiveId" clId="{ED374397-3FE6-4C06-851B-D6FCE4FC5BFD}" dt="2025-05-07T05:59:44.304" v="154" actId="20577"/>
        <pc:sldMkLst>
          <pc:docMk/>
          <pc:sldMk cId="1005921393" sldId="265"/>
        </pc:sldMkLst>
        <pc:spChg chg="mod">
          <ac:chgData name="Vasiliki Kousoulini" userId="27d6ad4fd7685091" providerId="LiveId" clId="{ED374397-3FE6-4C06-851B-D6FCE4FC5BFD}" dt="2025-05-07T05:59:44.304" v="154" actId="20577"/>
          <ac:spMkLst>
            <pc:docMk/>
            <pc:sldMk cId="1005921393" sldId="265"/>
            <ac:spMk id="3" creationId="{EDB72922-9AA0-DD20-CA11-1DF4EC897B64}"/>
          </ac:spMkLst>
        </pc:spChg>
      </pc:sldChg>
      <pc:sldChg chg="modSp mod">
        <pc:chgData name="Vasiliki Kousoulini" userId="27d6ad4fd7685091" providerId="LiveId" clId="{ED374397-3FE6-4C06-851B-D6FCE4FC5BFD}" dt="2025-05-07T06:00:18.459" v="169" actId="20577"/>
        <pc:sldMkLst>
          <pc:docMk/>
          <pc:sldMk cId="3237571203" sldId="266"/>
        </pc:sldMkLst>
        <pc:spChg chg="mod">
          <ac:chgData name="Vasiliki Kousoulini" userId="27d6ad4fd7685091" providerId="LiveId" clId="{ED374397-3FE6-4C06-851B-D6FCE4FC5BFD}" dt="2025-05-07T06:00:18.459" v="169" actId="20577"/>
          <ac:spMkLst>
            <pc:docMk/>
            <pc:sldMk cId="3237571203" sldId="266"/>
            <ac:spMk id="3" creationId="{835A57CA-9094-68B7-4264-09D5162C1DE7}"/>
          </ac:spMkLst>
        </pc:spChg>
      </pc:sldChg>
      <pc:sldChg chg="modSp mod">
        <pc:chgData name="Vasiliki Kousoulini" userId="27d6ad4fd7685091" providerId="LiveId" clId="{ED374397-3FE6-4C06-851B-D6FCE4FC5BFD}" dt="2025-05-09T05:42:49.827" v="276" actId="20577"/>
        <pc:sldMkLst>
          <pc:docMk/>
          <pc:sldMk cId="3026417777" sldId="267"/>
        </pc:sldMkLst>
        <pc:spChg chg="mod">
          <ac:chgData name="Vasiliki Kousoulini" userId="27d6ad4fd7685091" providerId="LiveId" clId="{ED374397-3FE6-4C06-851B-D6FCE4FC5BFD}" dt="2025-05-09T05:42:49.827" v="276" actId="20577"/>
          <ac:spMkLst>
            <pc:docMk/>
            <pc:sldMk cId="3026417777" sldId="267"/>
            <ac:spMk id="3" creationId="{78CAD3CC-C902-118F-DF4E-DAEBF8827AE7}"/>
          </ac:spMkLst>
        </pc:spChg>
      </pc:sldChg>
      <pc:sldChg chg="modSp mod">
        <pc:chgData name="Vasiliki Kousoulini" userId="27d6ad4fd7685091" providerId="LiveId" clId="{ED374397-3FE6-4C06-851B-D6FCE4FC5BFD}" dt="2025-05-07T06:04:17.623" v="197" actId="20577"/>
        <pc:sldMkLst>
          <pc:docMk/>
          <pc:sldMk cId="832958637" sldId="268"/>
        </pc:sldMkLst>
        <pc:spChg chg="mod">
          <ac:chgData name="Vasiliki Kousoulini" userId="27d6ad4fd7685091" providerId="LiveId" clId="{ED374397-3FE6-4C06-851B-D6FCE4FC5BFD}" dt="2025-05-07T06:04:17.623" v="197" actId="20577"/>
          <ac:spMkLst>
            <pc:docMk/>
            <pc:sldMk cId="832958637" sldId="268"/>
            <ac:spMk id="3" creationId="{2BB7AEF0-6877-2703-90FA-D29722D73379}"/>
          </ac:spMkLst>
        </pc:spChg>
      </pc:sldChg>
      <pc:sldChg chg="modSp mod">
        <pc:chgData name="Vasiliki Kousoulini" userId="27d6ad4fd7685091" providerId="LiveId" clId="{ED374397-3FE6-4C06-851B-D6FCE4FC5BFD}" dt="2025-05-07T06:04:45.145" v="206" actId="20577"/>
        <pc:sldMkLst>
          <pc:docMk/>
          <pc:sldMk cId="2091335176" sldId="269"/>
        </pc:sldMkLst>
        <pc:spChg chg="mod">
          <ac:chgData name="Vasiliki Kousoulini" userId="27d6ad4fd7685091" providerId="LiveId" clId="{ED374397-3FE6-4C06-851B-D6FCE4FC5BFD}" dt="2025-05-07T06:04:45.145" v="206" actId="20577"/>
          <ac:spMkLst>
            <pc:docMk/>
            <pc:sldMk cId="2091335176" sldId="269"/>
            <ac:spMk id="3" creationId="{4283491B-B083-7B07-3D28-2BB643C12268}"/>
          </ac:spMkLst>
        </pc:spChg>
      </pc:sldChg>
      <pc:sldChg chg="modSp mod">
        <pc:chgData name="Vasiliki Kousoulini" userId="27d6ad4fd7685091" providerId="LiveId" clId="{ED374397-3FE6-4C06-851B-D6FCE4FC5BFD}" dt="2025-05-07T06:06:15.637" v="242" actId="20577"/>
        <pc:sldMkLst>
          <pc:docMk/>
          <pc:sldMk cId="2249965645" sldId="270"/>
        </pc:sldMkLst>
        <pc:spChg chg="mod">
          <ac:chgData name="Vasiliki Kousoulini" userId="27d6ad4fd7685091" providerId="LiveId" clId="{ED374397-3FE6-4C06-851B-D6FCE4FC5BFD}" dt="2025-05-07T06:06:15.637" v="242" actId="20577"/>
          <ac:spMkLst>
            <pc:docMk/>
            <pc:sldMk cId="2249965645" sldId="270"/>
            <ac:spMk id="3" creationId="{9E9C166F-57B1-9805-FB74-7DA1F8887C93}"/>
          </ac:spMkLst>
        </pc:spChg>
      </pc:sldChg>
      <pc:sldChg chg="modSp mod">
        <pc:chgData name="Vasiliki Kousoulini" userId="27d6ad4fd7685091" providerId="LiveId" clId="{ED374397-3FE6-4C06-851B-D6FCE4FC5BFD}" dt="2025-05-07T06:07:07.098" v="251" actId="20577"/>
        <pc:sldMkLst>
          <pc:docMk/>
          <pc:sldMk cId="2606250938" sldId="271"/>
        </pc:sldMkLst>
        <pc:spChg chg="mod">
          <ac:chgData name="Vasiliki Kousoulini" userId="27d6ad4fd7685091" providerId="LiveId" clId="{ED374397-3FE6-4C06-851B-D6FCE4FC5BFD}" dt="2025-05-07T06:07:07.098" v="251" actId="20577"/>
          <ac:spMkLst>
            <pc:docMk/>
            <pc:sldMk cId="2606250938" sldId="271"/>
            <ac:spMk id="3" creationId="{0DC01F59-D1C2-22C8-3EA1-ED4EF7207694}"/>
          </ac:spMkLst>
        </pc:spChg>
      </pc:sldChg>
      <pc:sldChg chg="modSp mod">
        <pc:chgData name="Vasiliki Kousoulini" userId="27d6ad4fd7685091" providerId="LiveId" clId="{ED374397-3FE6-4C06-851B-D6FCE4FC5BFD}" dt="2025-05-07T05:21:36.034" v="0" actId="313"/>
        <pc:sldMkLst>
          <pc:docMk/>
          <pc:sldMk cId="4054777953" sldId="282"/>
        </pc:sldMkLst>
        <pc:spChg chg="mod">
          <ac:chgData name="Vasiliki Kousoulini" userId="27d6ad4fd7685091" providerId="LiveId" clId="{ED374397-3FE6-4C06-851B-D6FCE4FC5BFD}" dt="2025-05-07T05:21:36.034" v="0" actId="313"/>
          <ac:spMkLst>
            <pc:docMk/>
            <pc:sldMk cId="4054777953" sldId="282"/>
            <ac:spMk id="3" creationId="{7E06C37C-DFF5-7025-5509-98C0ABB313A0}"/>
          </ac:spMkLst>
        </pc:spChg>
      </pc:sldChg>
      <pc:sldChg chg="modSp mod">
        <pc:chgData name="Vasiliki Kousoulini" userId="27d6ad4fd7685091" providerId="LiveId" clId="{ED374397-3FE6-4C06-851B-D6FCE4FC5BFD}" dt="2025-05-09T05:44:47.525" v="288" actId="20577"/>
        <pc:sldMkLst>
          <pc:docMk/>
          <pc:sldMk cId="2913210394" sldId="285"/>
        </pc:sldMkLst>
        <pc:spChg chg="mod">
          <ac:chgData name="Vasiliki Kousoulini" userId="27d6ad4fd7685091" providerId="LiveId" clId="{ED374397-3FE6-4C06-851B-D6FCE4FC5BFD}" dt="2025-05-09T05:44:47.525" v="288" actId="20577"/>
          <ac:spMkLst>
            <pc:docMk/>
            <pc:sldMk cId="2913210394" sldId="285"/>
            <ac:spMk id="3" creationId="{404A2062-CA78-AB83-AED2-8EF9534C1136}"/>
          </ac:spMkLst>
        </pc:spChg>
      </pc:sldChg>
      <pc:sldChg chg="modSp mod">
        <pc:chgData name="Vasiliki Kousoulini" userId="27d6ad4fd7685091" providerId="LiveId" clId="{ED374397-3FE6-4C06-851B-D6FCE4FC5BFD}" dt="2025-05-09T05:38:28.510" v="261" actId="114"/>
        <pc:sldMkLst>
          <pc:docMk/>
          <pc:sldMk cId="464297857" sldId="287"/>
        </pc:sldMkLst>
        <pc:spChg chg="mod">
          <ac:chgData name="Vasiliki Kousoulini" userId="27d6ad4fd7685091" providerId="LiveId" clId="{ED374397-3FE6-4C06-851B-D6FCE4FC5BFD}" dt="2025-05-07T05:38:16.087" v="49" actId="20577"/>
          <ac:spMkLst>
            <pc:docMk/>
            <pc:sldMk cId="464297857" sldId="287"/>
            <ac:spMk id="3" creationId="{F346BA88-1B86-AE0D-BBF3-87537749CC77}"/>
          </ac:spMkLst>
        </pc:spChg>
        <pc:spChg chg="mod">
          <ac:chgData name="Vasiliki Kousoulini" userId="27d6ad4fd7685091" providerId="LiveId" clId="{ED374397-3FE6-4C06-851B-D6FCE4FC5BFD}" dt="2025-05-09T05:38:28.510" v="261" actId="114"/>
          <ac:spMkLst>
            <pc:docMk/>
            <pc:sldMk cId="464297857" sldId="287"/>
            <ac:spMk id="4" creationId="{E9C64A8F-E894-41CC-1BAC-6B8220CEBAFD}"/>
          </ac:spMkLst>
        </pc:spChg>
      </pc:sldChg>
      <pc:sldChg chg="modSp mod">
        <pc:chgData name="Vasiliki Kousoulini" userId="27d6ad4fd7685091" providerId="LiveId" clId="{ED374397-3FE6-4C06-851B-D6FCE4FC5BFD}" dt="2025-05-07T06:05:36.596" v="221" actId="20577"/>
        <pc:sldMkLst>
          <pc:docMk/>
          <pc:sldMk cId="501752075" sldId="289"/>
        </pc:sldMkLst>
        <pc:spChg chg="mod">
          <ac:chgData name="Vasiliki Kousoulini" userId="27d6ad4fd7685091" providerId="LiveId" clId="{ED374397-3FE6-4C06-851B-D6FCE4FC5BFD}" dt="2025-05-07T06:05:36.596" v="221" actId="20577"/>
          <ac:spMkLst>
            <pc:docMk/>
            <pc:sldMk cId="501752075" sldId="289"/>
            <ac:spMk id="3" creationId="{A6CE21D0-BABF-09F1-2890-E8A0F561F404}"/>
          </ac:spMkLst>
        </pc:spChg>
      </pc:sldChg>
      <pc:sldChg chg="modSp mod">
        <pc:chgData name="Vasiliki Kousoulini" userId="27d6ad4fd7685091" providerId="LiveId" clId="{ED374397-3FE6-4C06-851B-D6FCE4FC5BFD}" dt="2025-05-07T06:07:49.062" v="260" actId="20577"/>
        <pc:sldMkLst>
          <pc:docMk/>
          <pc:sldMk cId="863227200" sldId="290"/>
        </pc:sldMkLst>
        <pc:spChg chg="mod">
          <ac:chgData name="Vasiliki Kousoulini" userId="27d6ad4fd7685091" providerId="LiveId" clId="{ED374397-3FE6-4C06-851B-D6FCE4FC5BFD}" dt="2025-05-07T06:07:49.062" v="260" actId="20577"/>
          <ac:spMkLst>
            <pc:docMk/>
            <pc:sldMk cId="863227200" sldId="290"/>
            <ac:spMk id="3" creationId="{BB6AB83F-9663-91DC-B115-740C0EF1EBA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C5366692-4091-4065-9BCC-515201FDA1B5}" type="datetimeFigureOut">
              <a:rPr lang="el-GR" smtClean="0"/>
              <a:t>9/5/2025</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386575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5366692-4091-4065-9BCC-515201FDA1B5}" type="datetimeFigureOut">
              <a:rPr lang="el-GR" smtClean="0"/>
              <a:t>9/5/2025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1052866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5366692-4091-4065-9BCC-515201FDA1B5}" type="datetimeFigureOut">
              <a:rPr lang="el-GR" smtClean="0"/>
              <a:t>9/5/2025</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970F2A-4CFD-49BF-BDF6-A312165213C5}"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74993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C5366692-4091-4065-9BCC-515201FDA1B5}" type="datetimeFigureOut">
              <a:rPr lang="el-GR" smtClean="0"/>
              <a:t>9/5/2025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181110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C5366692-4091-4065-9BCC-515201FDA1B5}" type="datetimeFigureOut">
              <a:rPr lang="el-GR" smtClean="0"/>
              <a:t>9/5/2025</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970F2A-4CFD-49BF-BDF6-A312165213C5}"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8629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C5366692-4091-4065-9BCC-515201FDA1B5}" type="datetimeFigureOut">
              <a:rPr lang="el-GR" smtClean="0"/>
              <a:t>9/5/2025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31313632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5366692-4091-4065-9BCC-515201FDA1B5}" type="datetimeFigureOut">
              <a:rPr lang="el-GR" smtClean="0"/>
              <a:t>9/5/2025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1361763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5366692-4091-4065-9BCC-515201FDA1B5}" type="datetimeFigureOut">
              <a:rPr lang="el-GR" smtClean="0"/>
              <a:t>9/5/2025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3711251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5366692-4091-4065-9BCC-515201FDA1B5}" type="datetimeFigureOut">
              <a:rPr lang="el-GR" smtClean="0"/>
              <a:t>9/5/2025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2949822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5366692-4091-4065-9BCC-515201FDA1B5}" type="datetimeFigureOut">
              <a:rPr lang="el-GR" smtClean="0"/>
              <a:t>9/5/2025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2138330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5366692-4091-4065-9BCC-515201FDA1B5}" type="datetimeFigureOut">
              <a:rPr lang="el-GR" smtClean="0"/>
              <a:t>9/5/2025</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1264863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C5366692-4091-4065-9BCC-515201FDA1B5}" type="datetimeFigureOut">
              <a:rPr lang="el-GR" smtClean="0"/>
              <a:t>9/5/2025</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497666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C5366692-4091-4065-9BCC-515201FDA1B5}" type="datetimeFigureOut">
              <a:rPr lang="el-GR" smtClean="0"/>
              <a:t>9/5/2025</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1783989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366692-4091-4065-9BCC-515201FDA1B5}" type="datetimeFigureOut">
              <a:rPr lang="el-GR" smtClean="0"/>
              <a:t>9/5/2025</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3497994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C5366692-4091-4065-9BCC-515201FDA1B5}" type="datetimeFigureOut">
              <a:rPr lang="el-GR" smtClean="0"/>
              <a:t>9/5/2025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3342614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C5366692-4091-4065-9BCC-515201FDA1B5}" type="datetimeFigureOut">
              <a:rPr lang="el-GR" smtClean="0"/>
              <a:t>9/5/2025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970F2A-4CFD-49BF-BDF6-A312165213C5}" type="slidenum">
              <a:rPr lang="el-GR" smtClean="0"/>
              <a:t>‹#›</a:t>
            </a:fld>
            <a:endParaRPr lang="el-GR"/>
          </a:p>
        </p:txBody>
      </p:sp>
    </p:spTree>
    <p:extLst>
      <p:ext uri="{BB962C8B-B14F-4D97-AF65-F5344CB8AC3E}">
        <p14:creationId xmlns:p14="http://schemas.microsoft.com/office/powerpoint/2010/main" val="3029962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5366692-4091-4065-9BCC-515201FDA1B5}" type="datetimeFigureOut">
              <a:rPr lang="el-GR" smtClean="0"/>
              <a:t>9/5/2025</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6970F2A-4CFD-49BF-BDF6-A312165213C5}" type="slidenum">
              <a:rPr lang="el-GR" smtClean="0"/>
              <a:t>‹#›</a:t>
            </a:fld>
            <a:endParaRPr lang="el-GR"/>
          </a:p>
        </p:txBody>
      </p:sp>
    </p:spTree>
    <p:extLst>
      <p:ext uri="{BB962C8B-B14F-4D97-AF65-F5344CB8AC3E}">
        <p14:creationId xmlns:p14="http://schemas.microsoft.com/office/powerpoint/2010/main" val="11108210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8" Type="http://schemas.openxmlformats.org/officeDocument/2006/relationships/hyperlink" Target="https://lsj.gr/wiki/%CE%BF%CF%81%CE%BC%CE%B7%CF%84%CE%B9%CE%BA%CF%8C%CF%82" TargetMode="External"/><Relationship Id="rId13" Type="http://schemas.openxmlformats.org/officeDocument/2006/relationships/hyperlink" Target="https://lsj.gr/wiki/%CE%B1%CE%B3%CE%B1%CE%BD%CE%B1%CE%BA%CF%84%CF%8E" TargetMode="External"/><Relationship Id="rId18" Type="http://schemas.openxmlformats.org/officeDocument/2006/relationships/hyperlink" Target="https://lsj.gr/wiki/%CE%B3%CE%B7%CF%81%CE%B1%CF%84%CE%B5%CE%B9%CE%AC" TargetMode="External"/><Relationship Id="rId3" Type="http://schemas.openxmlformats.org/officeDocument/2006/relationships/hyperlink" Target="https://lsj.gr/wiki/%CF%87%CE%B1%CE%BB%CE%B5%CF%80%CF%8C%CF%82" TargetMode="External"/><Relationship Id="rId7" Type="http://schemas.openxmlformats.org/officeDocument/2006/relationships/hyperlink" Target="https://lsj.gr/wiki/%CE%B1%CE%B3%CF%81%CE%B9%CE%B5%CF%8D%CF%89" TargetMode="External"/><Relationship Id="rId12" Type="http://schemas.openxmlformats.org/officeDocument/2006/relationships/hyperlink" Target="https://lsj.gr/wiki/%CF%80%CE%BF%CE%BB%CF%8D" TargetMode="External"/><Relationship Id="rId17" Type="http://schemas.openxmlformats.org/officeDocument/2006/relationships/hyperlink" Target="https://lsj.gr/wiki/%CE%BC%CE%AD%CF%87%CF%81%CE%B9" TargetMode="External"/><Relationship Id="rId2" Type="http://schemas.openxmlformats.org/officeDocument/2006/relationships/hyperlink" Target="https://lsj.gr/wiki/%CF%80%CE%BF%CE%B9%CE%B7%CF%84%CE%AE%CF%82" TargetMode="External"/><Relationship Id="rId16" Type="http://schemas.openxmlformats.org/officeDocument/2006/relationships/hyperlink" Target="https://lsj.gr/wiki/%CE%B3%CE%AD%CE%BD%CE%BD%CE%B7%CF%83%CE%B7" TargetMode="External"/><Relationship Id="rId1" Type="http://schemas.openxmlformats.org/officeDocument/2006/relationships/slideLayout" Target="../slideLayouts/slideLayout2.xml"/><Relationship Id="rId6" Type="http://schemas.openxmlformats.org/officeDocument/2006/relationships/hyperlink" Target="https://lsj.gr/wiki/%CE%B2%CE%B1%CF%81%CF%8D%CF%82" TargetMode="External"/><Relationship Id="rId11" Type="http://schemas.openxmlformats.org/officeDocument/2006/relationships/hyperlink" Target="https://lsj.gr/wiki/%CE%B2%CE%AF%CE%B1%CE%B9%CE%BF%CF%82" TargetMode="External"/><Relationship Id="rId5" Type="http://schemas.openxmlformats.org/officeDocument/2006/relationships/hyperlink" Target="https://lsj.gr/wiki/%CE%B1%CF%85%CF%83%CF%84%CE%B7%CF%81%CF%8C%CF%82" TargetMode="External"/><Relationship Id="rId15" Type="http://schemas.openxmlformats.org/officeDocument/2006/relationships/hyperlink" Target="https://lsj.gr/wiki/%CE%B5%CF%80%CF%84%CE%AC" TargetMode="External"/><Relationship Id="rId10" Type="http://schemas.openxmlformats.org/officeDocument/2006/relationships/hyperlink" Target="https://lsj.gr/wiki/%CE%BA%CF%85%CF%81%CE%AF%CF%89%CF%82" TargetMode="External"/><Relationship Id="rId4" Type="http://schemas.openxmlformats.org/officeDocument/2006/relationships/hyperlink" Target="https://lsj.gr/wiki/%CE%B3%CE%AF%CE%BD%CE%BF%CE%BC%CE%B1%CE%B9" TargetMode="External"/><Relationship Id="rId9" Type="http://schemas.openxmlformats.org/officeDocument/2006/relationships/hyperlink" Target="https://lsj.gr/wiki/%CE%B9%CF%83%CF%87%CF%85%CF%81%CF%8C%CF%82" TargetMode="External"/><Relationship Id="rId14" Type="http://schemas.openxmlformats.org/officeDocument/2006/relationships/hyperlink" Target="https://lsj.gr/wiki/%CE%AD%CE%BA%CF%84%CE%B7"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s://lsj.gr/wiki/%CE%B1%CE%BD%CF%84%CE%B1%CF%80%CE%BF%CE%B4%CE%AF%CE%B4%CF%89" TargetMode="External"/><Relationship Id="rId13" Type="http://schemas.openxmlformats.org/officeDocument/2006/relationships/hyperlink" Target="https://lsj.gr/wiki/%CF%85%CF%86%CE%AF%CF%83%CF%84%CE%B1%CE%BC%CE%B1%CE%B9" TargetMode="External"/><Relationship Id="rId3" Type="http://schemas.openxmlformats.org/officeDocument/2006/relationships/hyperlink" Target="https://lsj.gr/wiki/%CE%BA%CE%AC%CF%84%CE%B9" TargetMode="External"/><Relationship Id="rId7" Type="http://schemas.openxmlformats.org/officeDocument/2006/relationships/hyperlink" Target="https://lsj.gr/wiki/%CE%B1%CE%BD%CF%84%CE%B1%CE%BC%CE%B5%CE%AF%CE%B2%CF%89" TargetMode="External"/><Relationship Id="rId12" Type="http://schemas.openxmlformats.org/officeDocument/2006/relationships/hyperlink" Target="https://lsj.gr/wiki/%CE%B6%CE%B7%CE%BC%CE%AF%CE%B1" TargetMode="External"/><Relationship Id="rId2" Type="http://schemas.openxmlformats.org/officeDocument/2006/relationships/hyperlink" Target="https://lsj.gr/wiki/%CF%80%CE%BB%CE%B7%CF%81%CF%8E%CE%BD%CF%89" TargetMode="External"/><Relationship Id="rId16" Type="http://schemas.openxmlformats.org/officeDocument/2006/relationships/hyperlink" Target="https://lsj.gr/wiki/%CF%84%CE%AF%CE%BC%CE%B7%CE%BC%CE%B1" TargetMode="External"/><Relationship Id="rId1" Type="http://schemas.openxmlformats.org/officeDocument/2006/relationships/slideLayout" Target="../slideLayouts/slideLayout2.xml"/><Relationship Id="rId6" Type="http://schemas.openxmlformats.org/officeDocument/2006/relationships/hyperlink" Target="https://lsj.gr/wiki/%CE%BF%CF%86%CE%B5%CE%AF%CE%BB%CF%89" TargetMode="External"/><Relationship Id="rId11" Type="http://schemas.openxmlformats.org/officeDocument/2006/relationships/hyperlink" Target="https://lsj.gr/wiki/%CE%B5%CF%80%CE%B1%CE%BD%CE%BF%CF%81%CE%B8%CF%8E%CE%BD%CF%89" TargetMode="External"/><Relationship Id="rId5" Type="http://schemas.openxmlformats.org/officeDocument/2006/relationships/hyperlink" Target="https://lsj.gr/wiki/%CE%BA%CE%B1%CF%84%CE%B1%CE%B2%CE%AC%CE%BB%CE%BB%CF%89" TargetMode="External"/><Relationship Id="rId15" Type="http://schemas.openxmlformats.org/officeDocument/2006/relationships/hyperlink" Target="https://lsj.gr/wiki/%CE%BA%CE%B1%CE%BA%CF%8C" TargetMode="External"/><Relationship Id="rId10" Type="http://schemas.openxmlformats.org/officeDocument/2006/relationships/hyperlink" Target="https://lsj.gr/wiki/%CE%B9%CE%B4%CE%AF%CF%89%CF%82" TargetMode="External"/><Relationship Id="rId4" Type="http://schemas.openxmlformats.org/officeDocument/2006/relationships/hyperlink" Target="https://lsj.gr/wiki/%CF%87%CF%81%CF%89%CF%83%CF%84%CF%8E" TargetMode="External"/><Relationship Id="rId9" Type="http://schemas.openxmlformats.org/officeDocument/2006/relationships/hyperlink" Target="https://lsj.gr/wiki/%CF%87%CE%AC%CF%81%CE%B9%CE%BD" TargetMode="External"/><Relationship Id="rId14" Type="http://schemas.openxmlformats.org/officeDocument/2006/relationships/hyperlink" Target="https://lsj.gr/wiki/%CF%80%CE%BF%CE%B9%CE%BD%CE%A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lsj.gr/wiki/%CF%83%CF%80%CE%BF%CF%85%CE%B4%CE%B1%E1%BF%96%CE%BF%CF%82" TargetMode="External"/><Relationship Id="rId2" Type="http://schemas.openxmlformats.org/officeDocument/2006/relationships/hyperlink" Target="https://lsj.gr/wiki/%E1%BD%85%CF%83%CF%84%CE%B9%CF%82" TargetMode="External"/><Relationship Id="rId1" Type="http://schemas.openxmlformats.org/officeDocument/2006/relationships/slideLayout" Target="../slideLayouts/slideLayout2.xml"/><Relationship Id="rId4" Type="http://schemas.openxmlformats.org/officeDocument/2006/relationships/hyperlink" Target="https://lsj.gr/wiki/%E1%BC%84%CE%BE%CE%B9%CE%BF%CF%82"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lsj.gr/wiki/%CF%84%CF%81%CE%BF%CF%87%CE%B1%CE%BB%CE%AF%CE%B1%CF%82" TargetMode="External"/><Relationship Id="rId2" Type="http://schemas.openxmlformats.org/officeDocument/2006/relationships/hyperlink" Target="https://lsj.gr/wiki/%CE%B4%CE%AD%CF%83%CE%BC%CE%B7" TargetMode="External"/><Relationship Id="rId1" Type="http://schemas.openxmlformats.org/officeDocument/2006/relationships/slideLayout" Target="../slideLayouts/slideLayout2.xml"/><Relationship Id="rId5" Type="http://schemas.openxmlformats.org/officeDocument/2006/relationships/hyperlink" Target="https://lsj.gr/wiki/trochlea" TargetMode="External"/><Relationship Id="rId4" Type="http://schemas.openxmlformats.org/officeDocument/2006/relationships/hyperlink" Target="https://lsj.gr/wiki/%CE%BA%CE%B1%CF%81%CE%BF%CF%8D%CE%BB%CE%B9"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3EF8DB-E5FB-BB19-4E61-A22A8E94CF78}"/>
              </a:ext>
            </a:extLst>
          </p:cNvPr>
          <p:cNvSpPr>
            <a:spLocks noGrp="1"/>
          </p:cNvSpPr>
          <p:nvPr>
            <p:ph type="ctrTitle"/>
          </p:nvPr>
        </p:nvSpPr>
        <p:spPr/>
        <p:txBody>
          <a:bodyPr/>
          <a:lstStyle/>
          <a:p>
            <a:r>
              <a:rPr lang="el-GR" dirty="0">
                <a:latin typeface="Arial" panose="020B0604020202020204" pitchFamily="34" charset="0"/>
                <a:cs typeface="Arial" panose="020B0604020202020204" pitchFamily="34" charset="0"/>
              </a:rPr>
              <a:t>PHS_2.1 Πλάτων</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Β’ εξάμηνο</a:t>
            </a:r>
            <a:endParaRPr lang="el-GR" dirty="0"/>
          </a:p>
        </p:txBody>
      </p:sp>
      <p:sp>
        <p:nvSpPr>
          <p:cNvPr id="3" name="Υπότιτλος 2">
            <a:extLst>
              <a:ext uri="{FF2B5EF4-FFF2-40B4-BE49-F238E27FC236}">
                <a16:creationId xmlns:a16="http://schemas.microsoft.com/office/drawing/2014/main" id="{E6480992-BC36-30CD-4E3F-BC79D4F62400}"/>
              </a:ext>
            </a:extLst>
          </p:cNvPr>
          <p:cNvSpPr>
            <a:spLocks noGrp="1"/>
          </p:cNvSpPr>
          <p:nvPr>
            <p:ph type="subTitle" idx="1"/>
          </p:nvPr>
        </p:nvSpPr>
        <p:spPr/>
        <p:txBody>
          <a:bodyPr/>
          <a:lstStyle/>
          <a:p>
            <a:r>
              <a:rPr lang="el-GR" dirty="0">
                <a:latin typeface="Arial" panose="020B0604020202020204" pitchFamily="34" charset="0"/>
                <a:cs typeface="Arial" panose="020B0604020202020204" pitchFamily="34" charset="0"/>
              </a:rPr>
              <a:t>ΤΜΗΜΑ ΦΙΛΟΣΟΦΙΑΣ</a:t>
            </a:r>
          </a:p>
          <a:p>
            <a:r>
              <a:rPr lang="el-GR" dirty="0">
                <a:latin typeface="Arial" panose="020B0604020202020204" pitchFamily="34" charset="0"/>
                <a:cs typeface="Arial" panose="020B0604020202020204" pitchFamily="34" charset="0"/>
              </a:rPr>
              <a:t>ΠΑΝΕΠΙΣΤΗΜΙΟ ΠΑΤΡΩΝ</a:t>
            </a:r>
          </a:p>
          <a:p>
            <a:endParaRPr lang="el-GR" dirty="0"/>
          </a:p>
        </p:txBody>
      </p:sp>
    </p:spTree>
    <p:extLst>
      <p:ext uri="{BB962C8B-B14F-4D97-AF65-F5344CB8AC3E}">
        <p14:creationId xmlns:p14="http://schemas.microsoft.com/office/powerpoint/2010/main" val="1552053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9DFC7F-0A98-7807-95F4-EC383F850274}"/>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66E042BB-E7B5-74A8-E86E-B6941D942931}"/>
              </a:ext>
            </a:extLst>
          </p:cNvPr>
          <p:cNvSpPr>
            <a:spLocks noGrp="1"/>
          </p:cNvSpPr>
          <p:nvPr>
            <p:ph sz="half" idx="1"/>
          </p:nvPr>
        </p:nvSpPr>
        <p:spPr/>
        <p:txBody>
          <a:bodyPr>
            <a:normAutofit fontScale="77500" lnSpcReduction="20000"/>
          </a:bodyPr>
          <a:lstStyle/>
          <a:p>
            <a:pPr marL="0" indent="0">
              <a:buNone/>
            </a:pPr>
            <a:r>
              <a:rPr lang="en-US" dirty="0">
                <a:solidFill>
                  <a:srgbClr val="333333"/>
                </a:solidFill>
                <a:latin typeface="Arial" panose="020B0604020202020204" pitchFamily="34" charset="0"/>
                <a:cs typeface="Arial" panose="020B0604020202020204" pitchFamily="34" charset="0"/>
              </a:rPr>
              <a:t>A</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Ἆρ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οὐχὶ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ἤτοι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ἁπλῇ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διηγήσει</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διὰ</a:t>
            </a:r>
            <a:r>
              <a:rPr lang="el-GR" b="0" i="0" dirty="0">
                <a:solidFill>
                  <a:srgbClr val="333333"/>
                </a:solidFill>
                <a:effectLst/>
                <a:latin typeface="Arial" panose="020B0604020202020204" pitchFamily="34" charset="0"/>
                <a:cs typeface="Arial" panose="020B0604020202020204" pitchFamily="34" charset="0"/>
              </a:rPr>
              <a:t> μιμήσεως </a:t>
            </a:r>
            <a:r>
              <a:rPr lang="el-GR" b="0" i="0" dirty="0" err="1">
                <a:solidFill>
                  <a:srgbClr val="333333"/>
                </a:solidFill>
                <a:effectLst/>
                <a:latin typeface="Arial" panose="020B0604020202020204" pitchFamily="34" charset="0"/>
                <a:cs typeface="Arial" panose="020B0604020202020204" pitchFamily="34" charset="0"/>
              </a:rPr>
              <a:t>γιγνομένῃ</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δι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ἀμφοτέρων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περαίνουσιν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τοῦτο</a:t>
            </a:r>
            <a:r>
              <a:rPr lang="el-GR" b="0" i="0" dirty="0">
                <a:solidFill>
                  <a:srgbClr val="333333"/>
                </a:solidFill>
                <a:effectLst/>
                <a:latin typeface="Arial" panose="020B0604020202020204" pitchFamily="34" charset="0"/>
                <a:cs typeface="Arial" panose="020B0604020202020204" pitchFamily="34" charset="0"/>
              </a:rPr>
              <a:t>, ἦ δ᾽ </a:t>
            </a:r>
            <a:r>
              <a:rPr lang="el-GR" b="0" i="0" dirty="0" err="1">
                <a:solidFill>
                  <a:srgbClr val="333333"/>
                </a:solidFill>
                <a:effectLst/>
                <a:latin typeface="Arial" panose="020B0604020202020204" pitchFamily="34" charset="0"/>
                <a:cs typeface="Arial" panose="020B0604020202020204" pitchFamily="34" charset="0"/>
              </a:rPr>
              <a:t>ὅς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ἔτι</a:t>
            </a:r>
            <a:r>
              <a:rPr lang="el-GR" b="0" i="0" dirty="0">
                <a:solidFill>
                  <a:srgbClr val="333333"/>
                </a:solidFill>
                <a:effectLst/>
                <a:latin typeface="Arial" panose="020B0604020202020204" pitchFamily="34" charset="0"/>
                <a:cs typeface="Arial" panose="020B0604020202020204" pitchFamily="34" charset="0"/>
              </a:rPr>
              <a:t> δέομαι </a:t>
            </a:r>
            <a:r>
              <a:rPr lang="el-GR" b="0" i="0" dirty="0" err="1">
                <a:solidFill>
                  <a:srgbClr val="333333"/>
                </a:solidFill>
                <a:effectLst/>
                <a:latin typeface="Arial" panose="020B0604020202020204" pitchFamily="34" charset="0"/>
                <a:cs typeface="Arial" panose="020B0604020202020204" pitchFamily="34" charset="0"/>
              </a:rPr>
              <a:t>σαφέστερον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μαθεῖν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Γελοῖος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ἦν</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ἐγώ</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ἔοικα</a:t>
            </a:r>
            <a:r>
              <a:rPr lang="el-GR" b="0" i="0" dirty="0">
                <a:solidFill>
                  <a:srgbClr val="333333"/>
                </a:solidFill>
                <a:effectLst/>
                <a:latin typeface="Arial" panose="020B0604020202020204" pitchFamily="34" charset="0"/>
                <a:cs typeface="Arial" panose="020B0604020202020204" pitchFamily="34" charset="0"/>
              </a:rPr>
              <a:t> διδάσκαλος </a:t>
            </a:r>
            <a:r>
              <a:rPr lang="el-GR" b="0" i="0" dirty="0" err="1">
                <a:solidFill>
                  <a:srgbClr val="333333"/>
                </a:solidFill>
                <a:effectLst/>
                <a:latin typeface="Arial" panose="020B0604020202020204" pitchFamily="34" charset="0"/>
                <a:cs typeface="Arial" panose="020B0604020202020204" pitchFamily="34" charset="0"/>
              </a:rPr>
              <a:t>εἶναι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ἀσαφής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ὥσπερ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ἀδύνατοι</a:t>
            </a:r>
            <a:r>
              <a:rPr lang="el-GR" b="0" i="0" dirty="0">
                <a:solidFill>
                  <a:srgbClr val="333333"/>
                </a:solidFill>
                <a:effectLst/>
                <a:latin typeface="Arial" panose="020B0604020202020204" pitchFamily="34" charset="0"/>
                <a:cs typeface="Arial" panose="020B0604020202020204" pitchFamily="34" charset="0"/>
              </a:rPr>
              <a:t> λέγειν, </a:t>
            </a: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ὅλον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ἀλλ</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ἀπολαβὼν</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[392</a:t>
            </a:r>
            <a:r>
              <a:rPr lang="en-GB" b="0" i="0" dirty="0">
                <a:solidFill>
                  <a:srgbClr val="999999"/>
                </a:solidFill>
                <a:effectLst/>
                <a:latin typeface="Arial" panose="020B0604020202020204" pitchFamily="34" charset="0"/>
                <a:cs typeface="Arial" panose="020B0604020202020204" pitchFamily="34" charset="0"/>
              </a:rPr>
              <a:t>e]</a:t>
            </a:r>
            <a:r>
              <a:rPr lang="en-GB" b="0" i="0" dirty="0">
                <a:solidFill>
                  <a:srgbClr val="333333"/>
                </a:solidFill>
                <a:effectLst/>
                <a:latin typeface="Arial" panose="020B0604020202020204" pitchFamily="34" charset="0"/>
                <a:cs typeface="Arial" panose="020B0604020202020204" pitchFamily="34" charset="0"/>
              </a:rPr>
              <a:t> </a:t>
            </a:r>
            <a:r>
              <a:rPr lang="el-GR" b="0" i="0" dirty="0">
                <a:solidFill>
                  <a:srgbClr val="333333"/>
                </a:solidFill>
                <a:effectLst/>
                <a:latin typeface="Arial" panose="020B0604020202020204" pitchFamily="34" charset="0"/>
                <a:cs typeface="Arial" panose="020B0604020202020204" pitchFamily="34" charset="0"/>
              </a:rPr>
              <a:t>μέρος τι </a:t>
            </a:r>
            <a:r>
              <a:rPr lang="el-GR" b="0" i="0" dirty="0" err="1">
                <a:solidFill>
                  <a:srgbClr val="333333"/>
                </a:solidFill>
                <a:effectLst/>
                <a:latin typeface="Arial" panose="020B0604020202020204" pitchFamily="34" charset="0"/>
                <a:cs typeface="Arial" panose="020B0604020202020204" pitchFamily="34" charset="0"/>
              </a:rPr>
              <a:t>πειράσομαί</a:t>
            </a:r>
            <a:r>
              <a:rPr lang="el-GR" b="0" i="0" dirty="0">
                <a:solidFill>
                  <a:srgbClr val="333333"/>
                </a:solidFill>
                <a:effectLst/>
                <a:latin typeface="Arial" panose="020B0604020202020204" pitchFamily="34" charset="0"/>
                <a:cs typeface="Arial" panose="020B0604020202020204" pitchFamily="34" charset="0"/>
              </a:rPr>
              <a:t> σοι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τούτῳ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δηλῶσαι</a:t>
            </a:r>
            <a:r>
              <a:rPr lang="el-GR" b="0" i="0" dirty="0">
                <a:solidFill>
                  <a:srgbClr val="333333"/>
                </a:solidFill>
                <a:effectLst/>
                <a:latin typeface="Arial" panose="020B0604020202020204" pitchFamily="34" charset="0"/>
                <a:cs typeface="Arial" panose="020B0604020202020204" pitchFamily="34" charset="0"/>
              </a:rPr>
              <a:t> ὃ βούλομαι. </a:t>
            </a:r>
            <a:r>
              <a:rPr lang="el-GR" b="0" i="0" dirty="0" err="1">
                <a:solidFill>
                  <a:srgbClr val="333333"/>
                </a:solidFill>
                <a:effectLst/>
                <a:latin typeface="Arial" panose="020B0604020202020204" pitchFamily="34" charset="0"/>
                <a:cs typeface="Arial" panose="020B0604020202020204" pitchFamily="34" charset="0"/>
              </a:rPr>
              <a:t>καί</a:t>
            </a:r>
            <a:r>
              <a:rPr lang="el-GR" b="0" i="0" dirty="0">
                <a:solidFill>
                  <a:srgbClr val="333333"/>
                </a:solidFill>
                <a:effectLst/>
                <a:latin typeface="Arial" panose="020B0604020202020204" pitchFamily="34" charset="0"/>
                <a:cs typeface="Arial" panose="020B0604020202020204" pitchFamily="34" charset="0"/>
              </a:rPr>
              <a:t> μοι </a:t>
            </a:r>
            <a:r>
              <a:rPr lang="el-GR" b="0" i="0" dirty="0" err="1">
                <a:solidFill>
                  <a:srgbClr val="333333"/>
                </a:solidFill>
                <a:effectLst/>
                <a:latin typeface="Arial" panose="020B0604020202020204" pitchFamily="34" charset="0"/>
                <a:cs typeface="Arial" panose="020B0604020202020204" pitchFamily="34" charset="0"/>
              </a:rPr>
              <a:t>εἰπέ</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ἐπίστασαι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τῆς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Ἰλιάδος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πρῶτα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οἷς</a:t>
            </a:r>
            <a:r>
              <a:rPr lang="el-GR" b="0" i="0" dirty="0">
                <a:solidFill>
                  <a:srgbClr val="333333"/>
                </a:solidFill>
                <a:effectLst/>
                <a:latin typeface="Arial" panose="020B0604020202020204" pitchFamily="34" charset="0"/>
                <a:cs typeface="Arial" panose="020B0604020202020204" pitchFamily="34" charset="0"/>
              </a:rPr>
              <a:t> ὁ ποιητής </a:t>
            </a:r>
            <a:r>
              <a:rPr lang="el-GR" b="0" i="0" dirty="0" err="1">
                <a:solidFill>
                  <a:srgbClr val="333333"/>
                </a:solidFill>
                <a:effectLst/>
                <a:latin typeface="Arial" panose="020B0604020202020204" pitchFamily="34" charset="0"/>
                <a:cs typeface="Arial" panose="020B0604020202020204" pitchFamily="34" charset="0"/>
              </a:rPr>
              <a:t>φησι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a:t>
            </a:r>
            <a:r>
              <a:rPr lang="el-GR" b="1" i="0" dirty="0" err="1">
                <a:solidFill>
                  <a:srgbClr val="333333"/>
                </a:solidFill>
                <a:effectLst/>
                <a:latin typeface="Arial" panose="020B0604020202020204" pitchFamily="34" charset="0"/>
                <a:cs typeface="Arial" panose="020B0604020202020204" pitchFamily="34" charset="0"/>
              </a:rPr>
              <a:t>Χρύσην</a:t>
            </a:r>
            <a:r>
              <a:rPr lang="el-GR" b="1"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δεῖσθαι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Ἀγαμέμνονος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ἀπολῦσαι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θυγατέρα,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χαλεπαίνειν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δέ</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ἐπειδὴ</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[393</a:t>
            </a:r>
            <a:r>
              <a:rPr lang="en-GB" b="0" i="0" dirty="0">
                <a:solidFill>
                  <a:srgbClr val="999999"/>
                </a:solidFill>
                <a:effectLst/>
                <a:latin typeface="Arial" panose="020B0604020202020204" pitchFamily="34" charset="0"/>
                <a:cs typeface="Arial" panose="020B0604020202020204" pitchFamily="34" charset="0"/>
              </a:rPr>
              <a:t>a]</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ἐτύγχανεν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κατεύχεσθαι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Ἀχαιῶν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πρὸς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θεόν;</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Ἔγωγε</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FC0E61C3-A69D-9A1C-6DDA-A51DE8477500}"/>
              </a:ext>
            </a:extLst>
          </p:cNvPr>
          <p:cNvSpPr>
            <a:spLocks noGrp="1"/>
          </p:cNvSpPr>
          <p:nvPr>
            <p:ph sz="half" idx="2"/>
          </p:nvPr>
        </p:nvSpPr>
        <p:spPr/>
        <p:txBody>
          <a:bodyPr>
            <a:normAutofit fontScale="775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Δε μεταχειρίζονται λοιπόν </a:t>
            </a:r>
            <a:r>
              <a:rPr lang="el-GR" b="0" i="0" dirty="0" err="1">
                <a:solidFill>
                  <a:srgbClr val="333333"/>
                </a:solidFill>
                <a:effectLst/>
                <a:latin typeface="Arial" panose="020B0604020202020204" pitchFamily="34" charset="0"/>
                <a:cs typeface="Arial" panose="020B0604020202020204" pitchFamily="34" charset="0"/>
              </a:rPr>
              <a:t>γι</a:t>
            </a:r>
            <a:r>
              <a:rPr lang="el-GR" b="0" i="0" dirty="0">
                <a:solidFill>
                  <a:srgbClr val="333333"/>
                </a:solidFill>
                <a:effectLst/>
                <a:latin typeface="Arial" panose="020B0604020202020204" pitchFamily="34" charset="0"/>
                <a:cs typeface="Arial" panose="020B0604020202020204" pitchFamily="34" charset="0"/>
              </a:rPr>
              <a:t>᾽ αυτό τους το σκοπό είτε την απλή διήγηση, είτε εκείνη που γίνεται με τη μίμηση, είτε και τους δυο αυτούς τρόπους μαζί;</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Κι αυτό έχω ανάγκη ακόμα να μου δώσεις να το καταλάβω καλύτερα.</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Αστείος δάσκαλος φαίνεται πως είμαι και όχι πολύ μεταδοτικός· ας κάμω λοιπόν όπως εκείνοι που δεν έχουν μεγάλη ευκολία να εκφράζονται· θα χωρίσω ένα μέρος </a:t>
            </a:r>
            <a:r>
              <a:rPr lang="el-GR" b="0" i="0" dirty="0">
                <a:solidFill>
                  <a:srgbClr val="999999"/>
                </a:solidFill>
                <a:effectLst/>
                <a:latin typeface="Arial" panose="020B0604020202020204" pitchFamily="34" charset="0"/>
                <a:cs typeface="Arial" panose="020B0604020202020204" pitchFamily="34" charset="0"/>
              </a:rPr>
              <a:t>[392e]</a:t>
            </a:r>
            <a:r>
              <a:rPr lang="el-GR" b="0" i="0" dirty="0">
                <a:solidFill>
                  <a:srgbClr val="333333"/>
                </a:solidFill>
                <a:effectLst/>
                <a:latin typeface="Arial" panose="020B0604020202020204" pitchFamily="34" charset="0"/>
                <a:cs typeface="Arial" panose="020B0604020202020204" pitchFamily="34" charset="0"/>
              </a:rPr>
              <a:t> από το όλο και μ᾽ αυτό θα προσπαθήσω να σου δώσω να καταλάβεις τί θέλω να πω. Λέγε μου λοιπόν σε παρακαλώ, ξέρεις τους πρώτους στίχους της </a:t>
            </a:r>
            <a:r>
              <a:rPr lang="el-GR" b="0" i="1" dirty="0" err="1">
                <a:solidFill>
                  <a:srgbClr val="333333"/>
                </a:solidFill>
                <a:effectLst/>
                <a:latin typeface="Arial" panose="020B0604020202020204" pitchFamily="34" charset="0"/>
                <a:cs typeface="Arial" panose="020B0604020202020204" pitchFamily="34" charset="0"/>
              </a:rPr>
              <a:t>Ιλιάδας</a:t>
            </a:r>
            <a:r>
              <a:rPr lang="el-GR" b="0" i="0" dirty="0">
                <a:solidFill>
                  <a:srgbClr val="333333"/>
                </a:solidFill>
                <a:effectLst/>
                <a:latin typeface="Arial" panose="020B0604020202020204" pitchFamily="34" charset="0"/>
                <a:cs typeface="Arial" panose="020B0604020202020204" pitchFamily="34" charset="0"/>
              </a:rPr>
              <a:t>, όπου διηγείται ο ποιητής πως ο </a:t>
            </a:r>
            <a:r>
              <a:rPr lang="el-GR" b="0" i="0" dirty="0" err="1">
                <a:solidFill>
                  <a:srgbClr val="333333"/>
                </a:solidFill>
                <a:effectLst/>
                <a:latin typeface="Arial" panose="020B0604020202020204" pitchFamily="34" charset="0"/>
                <a:cs typeface="Arial" panose="020B0604020202020204" pitchFamily="34" charset="0"/>
              </a:rPr>
              <a:t>Χρύσης</a:t>
            </a:r>
            <a:r>
              <a:rPr lang="el-GR" b="0" i="0" dirty="0">
                <a:solidFill>
                  <a:srgbClr val="333333"/>
                </a:solidFill>
                <a:effectLst/>
                <a:latin typeface="Arial" panose="020B0604020202020204" pitchFamily="34" charset="0"/>
                <a:cs typeface="Arial" panose="020B0604020202020204" pitchFamily="34" charset="0"/>
              </a:rPr>
              <a:t> ικετεύει τον Αγαμέμνονα να του δώσει πίσω με λύτρα τη θυγατέρα του, πώς εκείνος θυμώνει και τον διώχνει, και τότε ξορκίζει τον Απόλλωνα να στρέψει την οργή του πάνω στους Αχαιούς, που </a:t>
            </a:r>
            <a:r>
              <a:rPr lang="el-GR" b="0" i="0" dirty="0">
                <a:solidFill>
                  <a:srgbClr val="999999"/>
                </a:solidFill>
                <a:effectLst/>
                <a:latin typeface="Arial" panose="020B0604020202020204" pitchFamily="34" charset="0"/>
                <a:cs typeface="Arial" panose="020B0604020202020204" pitchFamily="34" charset="0"/>
              </a:rPr>
              <a:t>[393a]</a:t>
            </a:r>
            <a:r>
              <a:rPr lang="el-GR" b="0" i="0" dirty="0">
                <a:solidFill>
                  <a:srgbClr val="333333"/>
                </a:solidFill>
                <a:effectLst/>
                <a:latin typeface="Arial" panose="020B0604020202020204" pitchFamily="34" charset="0"/>
                <a:cs typeface="Arial" panose="020B0604020202020204" pitchFamily="34" charset="0"/>
              </a:rPr>
              <a:t> αρνήθηκαν να του επιστρέψουν την κόρη του;</a:t>
            </a:r>
            <a:br>
              <a:rPr lang="el-GR" dirty="0">
                <a:latin typeface="Arial" panose="020B0604020202020204" pitchFamily="34" charset="0"/>
                <a:cs typeface="Arial" panose="020B0604020202020204" pitchFamily="34" charset="0"/>
              </a:rPr>
            </a:b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3938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E41D93-FA7D-C36A-2E7F-516316F9AAE2}"/>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F346BA88-1B86-AE0D-BBF3-87537749CC77}"/>
              </a:ext>
            </a:extLst>
          </p:cNvPr>
          <p:cNvSpPr>
            <a:spLocks noGrp="1"/>
          </p:cNvSpPr>
          <p:nvPr>
            <p:ph sz="half" idx="1"/>
          </p:nvPr>
        </p:nvSpPr>
        <p:spPr/>
        <p:txBody>
          <a:bodyPr>
            <a:normAutofit fontScale="85000" lnSpcReduction="1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Οἶσθ</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μέχρι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τούτων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ἐπῶν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ἐλίσσετο</a:t>
            </a:r>
            <a:r>
              <a:rPr lang="el-GR" b="0" i="0" dirty="0">
                <a:solidFill>
                  <a:srgbClr val="333333"/>
                </a:solidFill>
                <a:effectLst/>
                <a:latin typeface="Arial" panose="020B0604020202020204" pitchFamily="34" charset="0"/>
                <a:cs typeface="Arial" panose="020B0604020202020204" pitchFamily="34" charset="0"/>
              </a:rPr>
              <a:t> πάντας </a:t>
            </a:r>
            <a:r>
              <a:rPr lang="el-GR" b="0" i="0" dirty="0" err="1">
                <a:solidFill>
                  <a:srgbClr val="333333"/>
                </a:solidFill>
                <a:effectLst/>
                <a:latin typeface="Arial" panose="020B0604020202020204" pitchFamily="34" charset="0"/>
                <a:cs typeface="Arial" panose="020B0604020202020204" pitchFamily="34" charset="0"/>
              </a:rPr>
              <a:t>Ἀχαιούς</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err="1">
                <a:solidFill>
                  <a:srgbClr val="333333"/>
                </a:solidFill>
                <a:effectLst/>
                <a:latin typeface="Arial" panose="020B0604020202020204" pitchFamily="34" charset="0"/>
                <a:cs typeface="Arial" panose="020B0604020202020204" pitchFamily="34" charset="0"/>
              </a:rPr>
              <a:t>Ἀτρείδα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μάλιστα δύω, </a:t>
            </a:r>
            <a:r>
              <a:rPr lang="el-GR" b="0" i="0" dirty="0" err="1">
                <a:solidFill>
                  <a:srgbClr val="333333"/>
                </a:solidFill>
                <a:effectLst/>
                <a:latin typeface="Arial" panose="020B0604020202020204" pitchFamily="34" charset="0"/>
                <a:cs typeface="Arial" panose="020B0604020202020204" pitchFamily="34" charset="0"/>
              </a:rPr>
              <a:t>κοσμήτορε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λαῶν</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λέγει τε </a:t>
            </a:r>
            <a:r>
              <a:rPr lang="el-GR" b="0" i="0" dirty="0" err="1">
                <a:solidFill>
                  <a:srgbClr val="333333"/>
                </a:solidFill>
                <a:effectLst/>
                <a:latin typeface="Arial" panose="020B0604020202020204" pitchFamily="34" charset="0"/>
                <a:cs typeface="Arial" panose="020B0604020202020204" pitchFamily="34" charset="0"/>
              </a:rPr>
              <a:t>αὐτὸς</a:t>
            </a:r>
            <a:r>
              <a:rPr lang="el-GR" b="0" i="0" dirty="0">
                <a:solidFill>
                  <a:srgbClr val="333333"/>
                </a:solidFill>
                <a:effectLst/>
                <a:latin typeface="Arial" panose="020B0604020202020204" pitchFamily="34" charset="0"/>
                <a:cs typeface="Arial" panose="020B0604020202020204" pitchFamily="34" charset="0"/>
              </a:rPr>
              <a:t> ὁ </a:t>
            </a:r>
            <a:r>
              <a:rPr lang="el-GR" b="0" i="0" dirty="0" err="1">
                <a:solidFill>
                  <a:srgbClr val="333333"/>
                </a:solidFill>
                <a:effectLst/>
                <a:latin typeface="Arial" panose="020B0604020202020204" pitchFamily="34" charset="0"/>
                <a:cs typeface="Arial" panose="020B0604020202020204" pitchFamily="34" charset="0"/>
              </a:rPr>
              <a:t>ποιητὴς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ἐπιχειρεῖ</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ἡμῶν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διάνοιαν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ἄλλοσε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τρέπειν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ἄλλος</a:t>
            </a:r>
            <a:r>
              <a:rPr lang="el-GR" b="0" i="0" dirty="0">
                <a:solidFill>
                  <a:srgbClr val="333333"/>
                </a:solidFill>
                <a:effectLst/>
                <a:latin typeface="Arial" panose="020B0604020202020204" pitchFamily="34" charset="0"/>
                <a:cs typeface="Arial" panose="020B0604020202020204" pitchFamily="34" charset="0"/>
              </a:rPr>
              <a:t> τις ὁ λέγων ἢ </a:t>
            </a:r>
            <a:r>
              <a:rPr lang="el-GR" b="0" i="0" dirty="0" err="1">
                <a:solidFill>
                  <a:srgbClr val="333333"/>
                </a:solidFill>
                <a:effectLst/>
                <a:latin typeface="Arial" panose="020B0604020202020204" pitchFamily="34" charset="0"/>
                <a:cs typeface="Arial" panose="020B0604020202020204" pitchFamily="34" charset="0"/>
              </a:rPr>
              <a:t>αὐτός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μετὰ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ταῦτα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ὥσπερ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αὐτὸς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ὢν</a:t>
            </a:r>
            <a:r>
              <a:rPr lang="el-GR" b="0" i="0" dirty="0">
                <a:solidFill>
                  <a:srgbClr val="333333"/>
                </a:solidFill>
                <a:effectLst/>
                <a:latin typeface="Arial" panose="020B0604020202020204" pitchFamily="34" charset="0"/>
                <a:cs typeface="Arial" panose="020B0604020202020204" pitchFamily="34" charset="0"/>
              </a:rPr>
              <a:t> ὁ </a:t>
            </a:r>
            <a:r>
              <a:rPr lang="el-GR" b="0" i="0" dirty="0" err="1">
                <a:solidFill>
                  <a:srgbClr val="333333"/>
                </a:solidFill>
                <a:effectLst/>
                <a:latin typeface="Arial" panose="020B0604020202020204" pitchFamily="34" charset="0"/>
                <a:cs typeface="Arial" panose="020B0604020202020204" pitchFamily="34" charset="0"/>
              </a:rPr>
              <a:t>Χρύσης</a:t>
            </a:r>
            <a:r>
              <a:rPr lang="el-GR" b="0" i="0" dirty="0">
                <a:solidFill>
                  <a:srgbClr val="333333"/>
                </a:solidFill>
                <a:effectLst/>
                <a:latin typeface="Arial" panose="020B0604020202020204" pitchFamily="34" charset="0"/>
                <a:cs typeface="Arial" panose="020B0604020202020204" pitchFamily="34" charset="0"/>
              </a:rPr>
              <a:t> λέγει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πειρᾶται</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[393</a:t>
            </a:r>
            <a:r>
              <a:rPr lang="en-GB" b="0" i="0" dirty="0">
                <a:solidFill>
                  <a:srgbClr val="999999"/>
                </a:solidFill>
                <a:effectLst/>
                <a:latin typeface="Arial" panose="020B0604020202020204" pitchFamily="34" charset="0"/>
                <a:cs typeface="Arial" panose="020B0604020202020204" pitchFamily="34" charset="0"/>
              </a:rPr>
              <a:t>b]</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ἡμᾶς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μάλιστα </a:t>
            </a:r>
            <a:r>
              <a:rPr lang="el-GR" b="0" i="0" dirty="0" err="1">
                <a:solidFill>
                  <a:srgbClr val="333333"/>
                </a:solidFill>
                <a:effectLst/>
                <a:latin typeface="Arial" panose="020B0604020202020204" pitchFamily="34" charset="0"/>
                <a:cs typeface="Arial" panose="020B0604020202020204" pitchFamily="34" charset="0"/>
              </a:rPr>
              <a:t>ποιῆσαι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Ὅμηρον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δοκεῖν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εἶναι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λέγοντα </a:t>
            </a:r>
            <a:r>
              <a:rPr lang="el-GR" b="0" i="0" dirty="0" err="1">
                <a:solidFill>
                  <a:srgbClr val="333333"/>
                </a:solidFill>
                <a:effectLst/>
                <a:latin typeface="Arial" panose="020B0604020202020204" pitchFamily="34" charset="0"/>
                <a:cs typeface="Arial" panose="020B0604020202020204" pitchFamily="34" charset="0"/>
              </a:rPr>
              <a:t>ἀλλὰ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ἱερέα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πρεσβύτην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ὄντα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ἄλλην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πᾶσαν</a:t>
            </a:r>
            <a:r>
              <a:rPr lang="el-GR" b="0" i="0" dirty="0">
                <a:solidFill>
                  <a:srgbClr val="333333"/>
                </a:solidFill>
                <a:effectLst/>
                <a:latin typeface="Arial" panose="020B0604020202020204" pitchFamily="34" charset="0"/>
                <a:cs typeface="Arial" panose="020B0604020202020204" pitchFamily="34" charset="0"/>
              </a:rPr>
              <a:t> σχεδόν τι </a:t>
            </a:r>
            <a:r>
              <a:rPr lang="el-GR" b="0" i="0" dirty="0" err="1">
                <a:solidFill>
                  <a:srgbClr val="333333"/>
                </a:solidFill>
                <a:effectLst/>
                <a:latin typeface="Arial" panose="020B0604020202020204" pitchFamily="34" charset="0"/>
                <a:cs typeface="Arial" panose="020B0604020202020204" pitchFamily="34" charset="0"/>
              </a:rPr>
              <a:t>οὕτω</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πεποίηται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διήγησιν</a:t>
            </a:r>
            <a:r>
              <a:rPr lang="el-GR" b="0" i="0" dirty="0">
                <a:solidFill>
                  <a:srgbClr val="333333"/>
                </a:solidFill>
                <a:effectLst/>
                <a:latin typeface="Arial" panose="020B0604020202020204" pitchFamily="34" charset="0"/>
                <a:cs typeface="Arial" panose="020B0604020202020204" pitchFamily="34" charset="0"/>
              </a:rPr>
              <a:t> περί τε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Ἰλίῳ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περὶ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Ἰθάκῃ</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ὅλῃ</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Ὀδυσσείᾳ</a:t>
            </a:r>
            <a:r>
              <a:rPr lang="el-GR" b="0" i="0" dirty="0">
                <a:solidFill>
                  <a:srgbClr val="333333"/>
                </a:solidFill>
                <a:effectLst/>
                <a:latin typeface="Arial" panose="020B0604020202020204" pitchFamily="34" charset="0"/>
                <a:cs typeface="Arial" panose="020B0604020202020204" pitchFamily="34" charset="0"/>
              </a:rPr>
              <a:t> παθημάτων.</a:t>
            </a:r>
            <a:endParaRPr lang="el-GR" dirty="0"/>
          </a:p>
        </p:txBody>
      </p:sp>
      <p:sp>
        <p:nvSpPr>
          <p:cNvPr id="4" name="Θέση περιεχομένου 3">
            <a:extLst>
              <a:ext uri="{FF2B5EF4-FFF2-40B4-BE49-F238E27FC236}">
                <a16:creationId xmlns:a16="http://schemas.microsoft.com/office/drawing/2014/main" id="{E9C64A8F-E894-41CC-1BAC-6B8220CEBAFD}"/>
              </a:ext>
            </a:extLst>
          </p:cNvPr>
          <p:cNvSpPr>
            <a:spLocks noGrp="1"/>
          </p:cNvSpPr>
          <p:nvPr>
            <p:ph sz="half" idx="2"/>
          </p:nvPr>
        </p:nvSpPr>
        <p:spPr/>
        <p:txBody>
          <a:bodyPr>
            <a:normAutofit fontScale="85000" lnSpcReduction="1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Τους γνωρίζω βέβαια.</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Ξέρεις λοιπόν πως ως τους στίχους αυτούς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Κι όλους τους Αχαιούς παρακαλούσε</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μα ξέχωρα τους δυο τούς γιους του Ατρέα τους στρατηλάτες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τα διηγείται ο ίδιος ο ποιητής και ούτε ζητά να μας στρέψει αλλού το νου, ότι είναι άλλος που τα διηγείται και όχι αυτός ο ποιητής· τα παρακάτω όμως τα λέει σαν να ήταν ο ίδιος ο </a:t>
            </a:r>
            <a:r>
              <a:rPr lang="el-GR" b="0" i="0" dirty="0" err="1">
                <a:solidFill>
                  <a:srgbClr val="333333"/>
                </a:solidFill>
                <a:effectLst/>
                <a:latin typeface="Arial" panose="020B0604020202020204" pitchFamily="34" charset="0"/>
                <a:cs typeface="Arial" panose="020B0604020202020204" pitchFamily="34" charset="0"/>
              </a:rPr>
              <a:t>Χρύσης</a:t>
            </a:r>
            <a:r>
              <a:rPr lang="el-GR" b="0" i="0" dirty="0">
                <a:solidFill>
                  <a:srgbClr val="333333"/>
                </a:solidFill>
                <a:effectLst/>
                <a:latin typeface="Arial" panose="020B0604020202020204" pitchFamily="34" charset="0"/>
                <a:cs typeface="Arial" panose="020B0604020202020204" pitchFamily="34" charset="0"/>
              </a:rPr>
              <a:t> και προσπαθεί </a:t>
            </a:r>
            <a:r>
              <a:rPr lang="el-GR" b="0" i="0" dirty="0">
                <a:solidFill>
                  <a:srgbClr val="999999"/>
                </a:solidFill>
                <a:effectLst/>
                <a:latin typeface="Arial" panose="020B0604020202020204" pitchFamily="34" charset="0"/>
                <a:cs typeface="Arial" panose="020B0604020202020204" pitchFamily="34" charset="0"/>
              </a:rPr>
              <a:t>[393b]</a:t>
            </a:r>
            <a:r>
              <a:rPr lang="el-GR" b="0" i="0" dirty="0">
                <a:solidFill>
                  <a:srgbClr val="333333"/>
                </a:solidFill>
                <a:effectLst/>
                <a:latin typeface="Arial" panose="020B0604020202020204" pitchFamily="34" charset="0"/>
                <a:cs typeface="Arial" panose="020B0604020202020204" pitchFamily="34" charset="0"/>
              </a:rPr>
              <a:t> με κάθε τρόπο να μας κάνει να φανταζόμαστε πως δεν είναι ο Όμηρος που τα λέει, αλλά κείνος ο γέροντας, ο ιερέας· και σ᾽ όλη του την άλλη γενικά την ποίησή του το ίδιο σχεδόν κάνει, όταν διηγείται για τα παθήματα στο Ίλιον και στην Ιθάκη και σε ολάκερη την </a:t>
            </a:r>
            <a:r>
              <a:rPr lang="el-GR" b="0" i="1" dirty="0">
                <a:solidFill>
                  <a:srgbClr val="333333"/>
                </a:solidFill>
                <a:effectLst/>
                <a:latin typeface="Arial" panose="020B0604020202020204" pitchFamily="34" charset="0"/>
                <a:cs typeface="Arial" panose="020B0604020202020204" pitchFamily="34" charset="0"/>
              </a:rPr>
              <a:t>Οδύσσεια</a:t>
            </a:r>
            <a:r>
              <a:rPr lang="el-GR" b="0" i="0" dirty="0">
                <a:solidFill>
                  <a:srgbClr val="333333"/>
                </a:solidFill>
                <a:effectLst/>
                <a:latin typeface="Arial" panose="020B0604020202020204" pitchFamily="34" charset="0"/>
                <a:cs typeface="Arial" panose="020B0604020202020204" pitchFamily="34" charset="0"/>
              </a:rPr>
              <a:t>.</a:t>
            </a:r>
            <a:endParaRPr lang="el-GR" dirty="0"/>
          </a:p>
        </p:txBody>
      </p:sp>
    </p:spTree>
    <p:extLst>
      <p:ext uri="{BB962C8B-B14F-4D97-AF65-F5344CB8AC3E}">
        <p14:creationId xmlns:p14="http://schemas.microsoft.com/office/powerpoint/2010/main" val="464297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A1D541-6F60-E30E-F35C-1FBACDC69A1E}"/>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FCDBCE08-2DDE-FD36-031C-09B97F76F309}"/>
              </a:ext>
            </a:extLst>
          </p:cNvPr>
          <p:cNvSpPr>
            <a:spLocks noGrp="1"/>
          </p:cNvSpPr>
          <p:nvPr>
            <p:ph sz="half" idx="1"/>
          </p:nvPr>
        </p:nvSpPr>
        <p:spPr/>
        <p:txBody>
          <a:bodyPr>
            <a:normAutofit fontScale="850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Α: Πάνυ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Οὐκοῦν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διήγησις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μέν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ἐστιν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ῥήσεις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ἑκάστοτε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λέγῃ</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μεταξὺ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ῥήσεων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Πῶς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γὰρ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οὔ</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a:solidFill>
                  <a:srgbClr val="999999"/>
                </a:solidFill>
                <a:effectLst/>
                <a:latin typeface="Arial" panose="020B0604020202020204" pitchFamily="34" charset="0"/>
                <a:cs typeface="Arial" panose="020B0604020202020204" pitchFamily="34" charset="0"/>
              </a:rPr>
              <a:t>[393</a:t>
            </a:r>
            <a:r>
              <a:rPr lang="en-GB" b="0" i="0" dirty="0">
                <a:solidFill>
                  <a:srgbClr val="999999"/>
                </a:solidFill>
                <a:effectLst/>
                <a:latin typeface="Arial" panose="020B0604020202020204" pitchFamily="34" charset="0"/>
                <a:cs typeface="Arial" panose="020B0604020202020204" pitchFamily="34" charset="0"/>
              </a:rPr>
              <a:t>c]</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Ἀλλ</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γέ</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τινα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λέγῃ</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ῥῆσιν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ὥς</a:t>
            </a:r>
            <a:r>
              <a:rPr lang="el-GR" b="0" i="0" dirty="0">
                <a:solidFill>
                  <a:srgbClr val="333333"/>
                </a:solidFill>
                <a:effectLst/>
                <a:latin typeface="Arial" panose="020B0604020202020204" pitchFamily="34" charset="0"/>
                <a:cs typeface="Arial" panose="020B0604020202020204" pitchFamily="34" charset="0"/>
              </a:rPr>
              <a:t> τις </a:t>
            </a:r>
            <a:r>
              <a:rPr lang="el-GR" b="0" i="0" dirty="0" err="1">
                <a:solidFill>
                  <a:srgbClr val="333333"/>
                </a:solidFill>
                <a:effectLst/>
                <a:latin typeface="Arial" panose="020B0604020202020204" pitchFamily="34" charset="0"/>
                <a:cs typeface="Arial" panose="020B0604020202020204" pitchFamily="34" charset="0"/>
              </a:rPr>
              <a:t>ἄλλος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ὤν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ἆρ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τότε </a:t>
            </a:r>
            <a:r>
              <a:rPr lang="el-GR" b="0" i="0" dirty="0" err="1">
                <a:solidFill>
                  <a:srgbClr val="333333"/>
                </a:solidFill>
                <a:effectLst/>
                <a:latin typeface="Arial" panose="020B0604020202020204" pitchFamily="34" charset="0"/>
                <a:cs typeface="Arial" panose="020B0604020202020204" pitchFamily="34" charset="0"/>
              </a:rPr>
              <a:t>ὁμοιοῦν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φήσομεν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μάλιστα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αὑτοῦ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λέξιν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ἑκάστῳ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ὃν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προείπῃ</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ἐροῦντα</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Φήσομεν</a:t>
            </a:r>
            <a:r>
              <a:rPr lang="el-GR" b="0" i="0" dirty="0">
                <a:solidFill>
                  <a:srgbClr val="333333"/>
                </a:solidFill>
                <a:effectLst/>
                <a:latin typeface="Arial" panose="020B0604020202020204" pitchFamily="34" charset="0"/>
                <a:cs typeface="Arial" panose="020B0604020202020204" pitchFamily="34" charset="0"/>
              </a:rPr>
              <a:t>· τί γάρ;</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Οὐκοῦν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τό</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ὁμοιοῦν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ἑαυτὸν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ἄλλῳ</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κατὰ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φωνὴν</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κατὰ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σχῆμα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μιμεῖσθαί</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ἐστιν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ἐκεῖνον</a:t>
            </a:r>
            <a:r>
              <a:rPr lang="el-GR" b="0" i="0" dirty="0">
                <a:solidFill>
                  <a:srgbClr val="333333"/>
                </a:solidFill>
                <a:effectLst/>
                <a:latin typeface="Arial" panose="020B0604020202020204" pitchFamily="34" charset="0"/>
                <a:cs typeface="Arial" panose="020B0604020202020204" pitchFamily="34" charset="0"/>
              </a:rPr>
              <a:t> ᾧ </a:t>
            </a:r>
            <a:r>
              <a:rPr lang="el-GR" b="0" i="0" dirty="0" err="1">
                <a:solidFill>
                  <a:srgbClr val="333333"/>
                </a:solidFill>
                <a:effectLst/>
                <a:latin typeface="Arial" panose="020B0604020202020204" pitchFamily="34" charset="0"/>
                <a:cs typeface="Arial" panose="020B0604020202020204" pitchFamily="34" charset="0"/>
              </a:rPr>
              <a:t>ἄν</a:t>
            </a:r>
            <a:r>
              <a:rPr lang="el-GR" b="0" i="0" dirty="0">
                <a:solidFill>
                  <a:srgbClr val="333333"/>
                </a:solidFill>
                <a:effectLst/>
                <a:latin typeface="Arial" panose="020B0604020202020204" pitchFamily="34" charset="0"/>
                <a:cs typeface="Arial" panose="020B0604020202020204" pitchFamily="34" charset="0"/>
              </a:rPr>
              <a:t> τις </a:t>
            </a:r>
            <a:r>
              <a:rPr lang="el-GR" b="0" i="0" dirty="0" err="1">
                <a:solidFill>
                  <a:srgbClr val="333333"/>
                </a:solidFill>
                <a:effectLst/>
                <a:latin typeface="Arial" panose="020B0604020202020204" pitchFamily="34" charset="0"/>
                <a:cs typeface="Arial" panose="020B0604020202020204" pitchFamily="34" charset="0"/>
              </a:rPr>
              <a:t>ὁμοιοῖ</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a:solidFill>
                  <a:srgbClr val="333333"/>
                </a:solidFill>
                <a:effectLst/>
                <a:latin typeface="Arial" panose="020B0604020202020204" pitchFamily="34" charset="0"/>
                <a:cs typeface="Arial" panose="020B0604020202020204" pitchFamily="34" charset="0"/>
              </a:rPr>
              <a:t>Τί </a:t>
            </a:r>
            <a:r>
              <a:rPr lang="el-GR" b="0" i="0" dirty="0" err="1">
                <a:solidFill>
                  <a:srgbClr val="333333"/>
                </a:solidFill>
                <a:effectLst/>
                <a:latin typeface="Arial" panose="020B0604020202020204" pitchFamily="34" charset="0"/>
                <a:cs typeface="Arial" panose="020B0604020202020204" pitchFamily="34" charset="0"/>
              </a:rPr>
              <a:t>μήν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τοιούτῳ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ἔοικεν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οὗτός</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ἄλλοι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ποιηταὶ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διὰ</a:t>
            </a:r>
            <a:r>
              <a:rPr lang="el-GR" b="0" i="0" dirty="0">
                <a:solidFill>
                  <a:srgbClr val="333333"/>
                </a:solidFill>
                <a:effectLst/>
                <a:latin typeface="Arial" panose="020B0604020202020204" pitchFamily="34" charset="0"/>
                <a:cs typeface="Arial" panose="020B0604020202020204" pitchFamily="34" charset="0"/>
              </a:rPr>
              <a:t> μιμήσεως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διήγησιν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ποιοῦνται</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a:solidFill>
                  <a:srgbClr val="333333"/>
                </a:solidFill>
                <a:effectLst/>
                <a:latin typeface="Arial" panose="020B0604020202020204" pitchFamily="34" charset="0"/>
                <a:cs typeface="Arial" panose="020B0604020202020204" pitchFamily="34" charset="0"/>
              </a:rPr>
              <a:t>Πάνυ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οὖν</a:t>
            </a:r>
            <a:r>
              <a:rPr lang="el-GR" b="0" i="0" dirty="0">
                <a:solidFill>
                  <a:srgbClr val="333333"/>
                </a:solidFill>
                <a:effectLst/>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337A0E11-718A-875A-0ABD-911111A9D03C}"/>
              </a:ext>
            </a:extLst>
          </p:cNvPr>
          <p:cNvSpPr>
            <a:spLocks noGrp="1"/>
          </p:cNvSpPr>
          <p:nvPr>
            <p:ph sz="half" idx="2"/>
          </p:nvPr>
        </p:nvSpPr>
        <p:spPr/>
        <p:txBody>
          <a:bodyPr>
            <a:normAutofit fontScale="85000" lnSpcReduction="20000"/>
          </a:bodyPr>
          <a:lstStyle/>
          <a:p>
            <a:pPr marL="0" indent="0">
              <a:buNone/>
            </a:pPr>
            <a:r>
              <a:rPr lang="el-GR" b="0" i="0" dirty="0" err="1">
                <a:solidFill>
                  <a:srgbClr val="333333"/>
                </a:solidFill>
                <a:effectLst/>
                <a:latin typeface="Arial" panose="020B0604020202020204" pitchFamily="34" charset="0"/>
                <a:cs typeface="Arial" panose="020B0604020202020204" pitchFamily="34" charset="0"/>
              </a:rPr>
              <a:t>Πραγματικώς</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Δεν είναι λοιπόν διήγηση και όταν ο ίδιος λέει εκείνα που μιλούν οι άλλοι κάθε φορά και όταν διηγείται όσα γίνονται στο μεταξύ;</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Πώς όχι;</a:t>
            </a:r>
            <a:br>
              <a:rPr lang="el-GR" dirty="0">
                <a:latin typeface="Arial" panose="020B0604020202020204" pitchFamily="34" charset="0"/>
                <a:cs typeface="Arial" panose="020B0604020202020204" pitchFamily="34" charset="0"/>
              </a:rPr>
            </a:br>
            <a:r>
              <a:rPr lang="el-GR" b="0" i="0" dirty="0">
                <a:solidFill>
                  <a:srgbClr val="999999"/>
                </a:solidFill>
                <a:effectLst/>
                <a:latin typeface="Arial" panose="020B0604020202020204" pitchFamily="34" charset="0"/>
                <a:cs typeface="Arial" panose="020B0604020202020204" pitchFamily="34" charset="0"/>
              </a:rPr>
              <a:t>[393c]</a:t>
            </a:r>
            <a:r>
              <a:rPr lang="el-GR" b="0" i="0" dirty="0">
                <a:solidFill>
                  <a:srgbClr val="333333"/>
                </a:solidFill>
                <a:effectLst/>
                <a:latin typeface="Arial" panose="020B0604020202020204" pitchFamily="34" charset="0"/>
                <a:cs typeface="Arial" panose="020B0604020202020204" pitchFamily="34" charset="0"/>
              </a:rPr>
              <a:t> Μα όταν αναφέρει κανένα λόγο σαν να ήταν κάποιος άλλος που τον λέει, δεν παραδέχεσαι πως προσπαθεί τότε να κάμει όσο μπορεί όμοια τα λεγόμενά του με τα λόγια του κάθε προσώπου που μας παρουσιάζει για να μιλήσει;</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Το παραδέχομαι, πώς όχι;</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Όταν λοιπόν κανείς κάνει όμοιο τον εαυτό του με κάποιον άλλο, είτε στη φωνή, είτε στο παρουσιαστικό, δε λέμε πως τον μιμείται εκείνον;</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Βεβαιότατα.</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Στην περίσταση λοιπόν αυτή και ο Όμηρος και οι άλλοι </a:t>
            </a:r>
            <a:r>
              <a:rPr lang="el-GR" b="0" i="0" dirty="0" err="1">
                <a:solidFill>
                  <a:srgbClr val="333333"/>
                </a:solidFill>
                <a:effectLst/>
                <a:latin typeface="Arial" panose="020B0604020202020204" pitchFamily="34" charset="0"/>
                <a:cs typeface="Arial" panose="020B0604020202020204" pitchFamily="34" charset="0"/>
              </a:rPr>
              <a:t>ποιηταί</a:t>
            </a:r>
            <a:r>
              <a:rPr lang="el-GR" b="0" i="0" dirty="0">
                <a:solidFill>
                  <a:srgbClr val="333333"/>
                </a:solidFill>
                <a:effectLst/>
                <a:latin typeface="Arial" panose="020B0604020202020204" pitchFamily="34" charset="0"/>
                <a:cs typeface="Arial" panose="020B0604020202020204" pitchFamily="34" charset="0"/>
              </a:rPr>
              <a:t> κάνουν διήγηση μιμητική, να πούμε.</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Τί άλλο βέβαια;</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091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8AC41D-EA26-934F-BBE9-447863DCEFD8}"/>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352BE612-427D-9904-40EE-71AC8FAA9F37}"/>
              </a:ext>
            </a:extLst>
          </p:cNvPr>
          <p:cNvSpPr>
            <a:spLocks noGrp="1"/>
          </p:cNvSpPr>
          <p:nvPr>
            <p:ph sz="half" idx="1"/>
          </p:nvPr>
        </p:nvSpPr>
        <p:spPr/>
        <p:txBody>
          <a:bodyPr>
            <a:normAutofit fontScale="85000" lnSpcReduction="1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Εἰ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δέ</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μηδαμοῦ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ἑαυτὸν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ἀποκρύπτοιτο</a:t>
            </a:r>
            <a:r>
              <a:rPr lang="el-GR" b="0" i="0" dirty="0">
                <a:solidFill>
                  <a:srgbClr val="333333"/>
                </a:solidFill>
                <a:effectLst/>
                <a:latin typeface="Arial" panose="020B0604020202020204" pitchFamily="34" charset="0"/>
                <a:cs typeface="Arial" panose="020B0604020202020204" pitchFamily="34" charset="0"/>
              </a:rPr>
              <a:t> ὁ ποιητής, </a:t>
            </a:r>
            <a:r>
              <a:rPr lang="el-GR" b="0" i="0" dirty="0" err="1">
                <a:solidFill>
                  <a:srgbClr val="333333"/>
                </a:solidFill>
                <a:effectLst/>
                <a:latin typeface="Arial" panose="020B0604020202020204" pitchFamily="34" charset="0"/>
                <a:cs typeface="Arial" panose="020B0604020202020204" pitchFamily="34" charset="0"/>
              </a:rPr>
              <a:t>πᾶσα</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[393</a:t>
            </a:r>
            <a:r>
              <a:rPr lang="en-GB" b="0" i="0" dirty="0">
                <a:solidFill>
                  <a:srgbClr val="999999"/>
                </a:solidFill>
                <a:effectLst/>
                <a:latin typeface="Arial" panose="020B0604020202020204" pitchFamily="34" charset="0"/>
                <a:cs typeface="Arial" panose="020B0604020202020204" pitchFamily="34" charset="0"/>
              </a:rPr>
              <a:t>d]</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ἄνευ</a:t>
            </a:r>
            <a:r>
              <a:rPr lang="el-GR" b="0" i="0" dirty="0">
                <a:solidFill>
                  <a:srgbClr val="333333"/>
                </a:solidFill>
                <a:effectLst/>
                <a:latin typeface="Arial" panose="020B0604020202020204" pitchFamily="34" charset="0"/>
                <a:cs typeface="Arial" panose="020B0604020202020204" pitchFamily="34" charset="0"/>
              </a:rPr>
              <a:t> μιμήσεως ἡ </a:t>
            </a:r>
            <a:r>
              <a:rPr lang="el-GR" b="0" i="0" dirty="0" err="1">
                <a:solidFill>
                  <a:srgbClr val="333333"/>
                </a:solidFill>
                <a:effectLst/>
                <a:latin typeface="Arial" panose="020B0604020202020204" pitchFamily="34" charset="0"/>
                <a:cs typeface="Arial" panose="020B0604020202020204" pitchFamily="34" charset="0"/>
              </a:rPr>
              <a:t>ποίησίς</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διήγησις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γεγονυῖα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εἴη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ἵνα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εἴπῃς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αὖ</a:t>
            </a:r>
            <a:r>
              <a:rPr lang="el-GR" b="0" i="0" dirty="0">
                <a:solidFill>
                  <a:srgbClr val="333333"/>
                </a:solidFill>
                <a:effectLst/>
                <a:latin typeface="Arial" panose="020B0604020202020204" pitchFamily="34" charset="0"/>
                <a:cs typeface="Arial" panose="020B0604020202020204" pitchFamily="34" charset="0"/>
              </a:rPr>
              <a:t> μανθάνεις, </a:t>
            </a:r>
            <a:r>
              <a:rPr lang="el-GR" b="0" i="0" dirty="0" err="1">
                <a:solidFill>
                  <a:srgbClr val="333333"/>
                </a:solidFill>
                <a:effectLst/>
                <a:latin typeface="Arial" panose="020B0604020202020204" pitchFamily="34" charset="0"/>
                <a:cs typeface="Arial" panose="020B0604020202020204" pitchFamily="34" charset="0"/>
              </a:rPr>
              <a:t>ὅπως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τοῦτο</a:t>
            </a:r>
            <a:r>
              <a:rPr lang="el-GR" b="0" i="0" dirty="0">
                <a:solidFill>
                  <a:srgbClr val="333333"/>
                </a:solidFill>
                <a:effectLst/>
                <a:latin typeface="Arial" panose="020B0604020202020204" pitchFamily="34" charset="0"/>
                <a:cs typeface="Arial" panose="020B0604020202020204" pitchFamily="34" charset="0"/>
              </a:rPr>
              <a:t> γένοιτο </a:t>
            </a:r>
            <a:r>
              <a:rPr lang="el-GR" b="0" i="0" dirty="0" err="1">
                <a:solidFill>
                  <a:srgbClr val="333333"/>
                </a:solidFill>
                <a:effectLst/>
                <a:latin typeface="Arial" panose="020B0604020202020204" pitchFamily="34" charset="0"/>
                <a:cs typeface="Arial" panose="020B0604020202020204" pitchFamily="34" charset="0"/>
              </a:rPr>
              <a:t>ἐγὼ</a:t>
            </a:r>
            <a:r>
              <a:rPr lang="el-GR" b="0" i="0" dirty="0">
                <a:solidFill>
                  <a:srgbClr val="333333"/>
                </a:solidFill>
                <a:effectLst/>
                <a:latin typeface="Arial" panose="020B0604020202020204" pitchFamily="34" charset="0"/>
                <a:cs typeface="Arial" panose="020B0604020202020204" pitchFamily="34" charset="0"/>
              </a:rPr>
              <a:t> φράσω. </a:t>
            </a:r>
            <a:r>
              <a:rPr lang="el-GR" b="0" i="0" dirty="0" err="1">
                <a:solidFill>
                  <a:srgbClr val="333333"/>
                </a:solidFill>
                <a:effectLst/>
                <a:latin typeface="Arial" panose="020B0604020202020204" pitchFamily="34" charset="0"/>
                <a:cs typeface="Arial" panose="020B0604020202020204" pitchFamily="34" charset="0"/>
              </a:rPr>
              <a:t>εἰ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γὰρ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Ὅμηρος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εἰπὼν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ἦλθεν</a:t>
            </a:r>
            <a:r>
              <a:rPr lang="el-GR" b="0" i="0" dirty="0">
                <a:solidFill>
                  <a:srgbClr val="333333"/>
                </a:solidFill>
                <a:effectLst/>
                <a:latin typeface="Arial" panose="020B0604020202020204" pitchFamily="34" charset="0"/>
                <a:cs typeface="Arial" panose="020B0604020202020204" pitchFamily="34" charset="0"/>
              </a:rPr>
              <a:t> ὁ </a:t>
            </a:r>
            <a:r>
              <a:rPr lang="el-GR" b="0" i="0" dirty="0" err="1">
                <a:solidFill>
                  <a:srgbClr val="333333"/>
                </a:solidFill>
                <a:effectLst/>
                <a:latin typeface="Arial" panose="020B0604020202020204" pitchFamily="34" charset="0"/>
                <a:cs typeface="Arial" panose="020B0604020202020204" pitchFamily="34" charset="0"/>
              </a:rPr>
              <a:t>Χρύσης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τῆς</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θυγατρὸς</a:t>
            </a:r>
            <a:r>
              <a:rPr lang="el-GR" b="0" i="0" dirty="0">
                <a:solidFill>
                  <a:srgbClr val="333333"/>
                </a:solidFill>
                <a:effectLst/>
                <a:latin typeface="Arial" panose="020B0604020202020204" pitchFamily="34" charset="0"/>
                <a:cs typeface="Arial" panose="020B0604020202020204" pitchFamily="34" charset="0"/>
              </a:rPr>
              <a:t> λύτρα φέρων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ἱκέτης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Ἀχαιῶν</a:t>
            </a:r>
            <a:r>
              <a:rPr lang="el-GR" b="0" i="0" dirty="0">
                <a:solidFill>
                  <a:srgbClr val="333333"/>
                </a:solidFill>
                <a:effectLst/>
                <a:latin typeface="Arial" panose="020B0604020202020204" pitchFamily="34" charset="0"/>
                <a:cs typeface="Arial" panose="020B0604020202020204" pitchFamily="34" charset="0"/>
              </a:rPr>
              <a:t>, μάλιστα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βασιλέων, </a:t>
            </a:r>
            <a:r>
              <a:rPr lang="el-GR" b="0" i="0" dirty="0" err="1">
                <a:solidFill>
                  <a:srgbClr val="333333"/>
                </a:solidFill>
                <a:effectLst/>
                <a:latin typeface="Arial" panose="020B0604020202020204" pitchFamily="34" charset="0"/>
                <a:cs typeface="Arial" panose="020B0604020202020204" pitchFamily="34" charset="0"/>
              </a:rPr>
              <a:t>μετὰ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τοῦτο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Χρύσης</a:t>
            </a:r>
            <a:r>
              <a:rPr lang="el-GR" b="0" i="0" dirty="0">
                <a:solidFill>
                  <a:srgbClr val="333333"/>
                </a:solidFill>
                <a:effectLst/>
                <a:latin typeface="Arial" panose="020B0604020202020204" pitchFamily="34" charset="0"/>
                <a:cs typeface="Arial" panose="020B0604020202020204" pitchFamily="34" charset="0"/>
              </a:rPr>
              <a:t> γενόμενος </a:t>
            </a:r>
            <a:r>
              <a:rPr lang="el-GR" b="0" i="0" dirty="0" err="1">
                <a:solidFill>
                  <a:srgbClr val="333333"/>
                </a:solidFill>
                <a:effectLst/>
                <a:latin typeface="Arial" panose="020B0604020202020204" pitchFamily="34" charset="0"/>
                <a:cs typeface="Arial" panose="020B0604020202020204" pitchFamily="34" charset="0"/>
              </a:rPr>
              <a:t>ἔλεγεν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ἀλλ</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Ὅμηρος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οἶσθ</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μίμησις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ἀλλὰ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ἁπλῆ</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διήγησις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εἶχε</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ὧδε</a:t>
            </a:r>
            <a:r>
              <a:rPr lang="el-GR" b="0" i="0" dirty="0">
                <a:solidFill>
                  <a:srgbClr val="333333"/>
                </a:solidFill>
                <a:effectLst/>
                <a:latin typeface="Arial" panose="020B0604020202020204" pitchFamily="34" charset="0"/>
                <a:cs typeface="Arial" panose="020B0604020202020204" pitchFamily="34" charset="0"/>
              </a:rPr>
              <a:t> πως —φράσω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ἄνευ</a:t>
            </a:r>
            <a:r>
              <a:rPr lang="el-GR" b="0" i="0" dirty="0">
                <a:solidFill>
                  <a:srgbClr val="333333"/>
                </a:solidFill>
                <a:effectLst/>
                <a:latin typeface="Arial" panose="020B0604020202020204" pitchFamily="34" charset="0"/>
                <a:cs typeface="Arial" panose="020B0604020202020204" pitchFamily="34" charset="0"/>
              </a:rPr>
              <a:t> μέτρου· </a:t>
            </a: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γάρ </a:t>
            </a:r>
            <a:r>
              <a:rPr lang="el-GR" b="0" i="0" dirty="0" err="1">
                <a:solidFill>
                  <a:srgbClr val="333333"/>
                </a:solidFill>
                <a:effectLst/>
                <a:latin typeface="Arial" panose="020B0604020202020204" pitchFamily="34" charset="0"/>
                <a:cs typeface="Arial" panose="020B0604020202020204" pitchFamily="34" charset="0"/>
              </a:rPr>
              <a:t>εἰμι</a:t>
            </a:r>
            <a:r>
              <a:rPr lang="el-GR" b="0" i="0" dirty="0">
                <a:solidFill>
                  <a:srgbClr val="333333"/>
                </a:solidFill>
                <a:effectLst/>
                <a:latin typeface="Arial" panose="020B0604020202020204" pitchFamily="34" charset="0"/>
                <a:cs typeface="Arial" panose="020B0604020202020204" pitchFamily="34" charset="0"/>
              </a:rPr>
              <a:t> ποιητικός— </a:t>
            </a:r>
            <a:r>
              <a:rPr lang="el-GR" b="0" i="0" dirty="0" err="1">
                <a:solidFill>
                  <a:srgbClr val="333333"/>
                </a:solidFill>
                <a:effectLst/>
                <a:latin typeface="Arial" panose="020B0604020202020204" pitchFamily="34" charset="0"/>
                <a:cs typeface="Arial" panose="020B0604020202020204" pitchFamily="34" charset="0"/>
              </a:rPr>
              <a:t>Ἐλθὼν</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[393</a:t>
            </a:r>
            <a:r>
              <a:rPr lang="en-GB" b="0" i="0" dirty="0">
                <a:solidFill>
                  <a:srgbClr val="999999"/>
                </a:solidFill>
                <a:effectLst/>
                <a:latin typeface="Arial" panose="020B0604020202020204" pitchFamily="34" charset="0"/>
                <a:cs typeface="Arial" panose="020B0604020202020204" pitchFamily="34" charset="0"/>
              </a:rPr>
              <a:t>e]</a:t>
            </a:r>
            <a:r>
              <a:rPr lang="en-GB" b="0" i="0" dirty="0">
                <a:solidFill>
                  <a:srgbClr val="333333"/>
                </a:solidFill>
                <a:effectLst/>
                <a:latin typeface="Arial" panose="020B0604020202020204" pitchFamily="34" charset="0"/>
                <a:cs typeface="Arial" panose="020B0604020202020204" pitchFamily="34" charset="0"/>
              </a:rPr>
              <a:t> </a:t>
            </a:r>
            <a:r>
              <a:rPr lang="el-GR" b="0" i="0" dirty="0">
                <a:solidFill>
                  <a:srgbClr val="333333"/>
                </a:solidFill>
                <a:effectLst/>
                <a:latin typeface="Arial" panose="020B0604020202020204" pitchFamily="34" charset="0"/>
                <a:cs typeface="Arial" panose="020B0604020202020204" pitchFamily="34" charset="0"/>
              </a:rPr>
              <a:t>ὁ </a:t>
            </a:r>
            <a:r>
              <a:rPr lang="el-GR" b="0" i="0" dirty="0" err="1">
                <a:solidFill>
                  <a:srgbClr val="333333"/>
                </a:solidFill>
                <a:effectLst/>
                <a:latin typeface="Arial" panose="020B0604020202020204" pitchFamily="34" charset="0"/>
                <a:cs typeface="Arial" panose="020B0604020202020204" pitchFamily="34" charset="0"/>
              </a:rPr>
              <a:t>ἱερεὺς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ηὔχετο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ἐκείνοις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θεοὺς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δοῦναι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ἑλόντας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Τροίαν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αὐτοὺς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σωθῆναι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θυγατέρα </a:t>
            </a:r>
            <a:r>
              <a:rPr lang="el-GR" b="0" i="0" dirty="0" err="1">
                <a:solidFill>
                  <a:srgbClr val="333333"/>
                </a:solidFill>
                <a:effectLst/>
                <a:latin typeface="Arial" panose="020B0604020202020204" pitchFamily="34" charset="0"/>
                <a:cs typeface="Arial" panose="020B0604020202020204" pitchFamily="34" charset="0"/>
              </a:rPr>
              <a:t>οἱ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λῦσαι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δεξαμένους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ἄποινα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θεὸν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αἰδεσθέντας</a:t>
            </a:r>
            <a:r>
              <a:rPr lang="el-GR" b="0" i="0" dirty="0">
                <a:solidFill>
                  <a:srgbClr val="333333"/>
                </a:solidFill>
                <a:effectLst/>
                <a:latin typeface="Arial" panose="020B0604020202020204" pitchFamily="34" charset="0"/>
                <a:cs typeface="Arial" panose="020B0604020202020204" pitchFamily="34" charset="0"/>
              </a:rPr>
              <a:t>. </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10756C81-9E8A-AC60-140C-83CC2FB5096A}"/>
              </a:ext>
            </a:extLst>
          </p:cNvPr>
          <p:cNvSpPr>
            <a:spLocks noGrp="1"/>
          </p:cNvSpPr>
          <p:nvPr>
            <p:ph sz="half" idx="2"/>
          </p:nvPr>
        </p:nvSpPr>
        <p:spPr/>
        <p:txBody>
          <a:bodyPr>
            <a:normAutofit fontScale="85000" lnSpcReduction="1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Αν όμως δεν ήθελε κρύψει πουθενά τον εαυτό του ο ποιητής, τότε όλη του </a:t>
            </a:r>
            <a:r>
              <a:rPr lang="el-GR" b="0" i="0" dirty="0">
                <a:solidFill>
                  <a:srgbClr val="999999"/>
                </a:solidFill>
                <a:effectLst/>
                <a:latin typeface="Arial" panose="020B0604020202020204" pitchFamily="34" charset="0"/>
                <a:cs typeface="Arial" panose="020B0604020202020204" pitchFamily="34" charset="0"/>
              </a:rPr>
              <a:t>[393d]</a:t>
            </a:r>
            <a:r>
              <a:rPr lang="el-GR" b="0" i="0" dirty="0">
                <a:solidFill>
                  <a:srgbClr val="333333"/>
                </a:solidFill>
                <a:effectLst/>
                <a:latin typeface="Arial" panose="020B0604020202020204" pitchFamily="34" charset="0"/>
                <a:cs typeface="Arial" panose="020B0604020202020204" pitchFamily="34" charset="0"/>
              </a:rPr>
              <a:t> η ποίηση και η διήγηση θα ήταν καμωμένη χωρίς μίμηση. Και για να μην πεις πάλι πως δεν καταλαβαίνεις με τί τρόπο θα γίνονταν αυτό, εγώ θα σου το εξηγήσω. Αν δηλαδή ο Όμηρος, αφού είπε πως ο ήρθε ο </a:t>
            </a:r>
            <a:r>
              <a:rPr lang="el-GR" b="0" i="0" dirty="0" err="1">
                <a:solidFill>
                  <a:srgbClr val="333333"/>
                </a:solidFill>
                <a:effectLst/>
                <a:latin typeface="Arial" panose="020B0604020202020204" pitchFamily="34" charset="0"/>
                <a:cs typeface="Arial" panose="020B0604020202020204" pitchFamily="34" charset="0"/>
              </a:rPr>
              <a:t>Χρύσης</a:t>
            </a:r>
            <a:r>
              <a:rPr lang="el-GR" b="0" i="0" dirty="0">
                <a:solidFill>
                  <a:srgbClr val="333333"/>
                </a:solidFill>
                <a:effectLst/>
                <a:latin typeface="Arial" panose="020B0604020202020204" pitchFamily="34" charset="0"/>
                <a:cs typeface="Arial" panose="020B0604020202020204" pitchFamily="34" charset="0"/>
              </a:rPr>
              <a:t> με λύτρα της κόρης του, για να παρακαλέσει τους Αχαιούς και μάλιστα τους βασιλιάδες, κατόπι εξακολουθούσε να μιλά, όχι σαν να έγινε </a:t>
            </a:r>
            <a:r>
              <a:rPr lang="el-GR" b="0" i="0" dirty="0" err="1">
                <a:solidFill>
                  <a:srgbClr val="333333"/>
                </a:solidFill>
                <a:effectLst/>
                <a:latin typeface="Arial" panose="020B0604020202020204" pitchFamily="34" charset="0"/>
                <a:cs typeface="Arial" panose="020B0604020202020204" pitchFamily="34" charset="0"/>
              </a:rPr>
              <a:t>Χρύσης</a:t>
            </a:r>
            <a:r>
              <a:rPr lang="el-GR" b="0" i="0" dirty="0">
                <a:solidFill>
                  <a:srgbClr val="333333"/>
                </a:solidFill>
                <a:effectLst/>
                <a:latin typeface="Arial" panose="020B0604020202020204" pitchFamily="34" charset="0"/>
                <a:cs typeface="Arial" panose="020B0604020202020204" pitchFamily="34" charset="0"/>
              </a:rPr>
              <a:t>, μα σαν Όμηρος ακόμη, καταλαβαίνεις πως δεν θα ήταν αυτό μίμηση αλλά απλή διήγηση. Και ιδού πώς θα ήταν τότε το ποίημα, αν και θα σου τα πω χωρίς το μέτρο, γιατί δεν είμαι δα και ποιητής:</a:t>
            </a:r>
            <a:br>
              <a:rPr lang="el-GR" dirty="0">
                <a:latin typeface="Arial" panose="020B0604020202020204" pitchFamily="34" charset="0"/>
                <a:cs typeface="Arial" panose="020B0604020202020204" pitchFamily="34" charset="0"/>
              </a:rPr>
            </a:b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7243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1CAA37-5039-A40A-E503-D09520C773E7}"/>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40C8B313-B388-4D1D-98EE-AC2770BEF984}"/>
              </a:ext>
            </a:extLst>
          </p:cNvPr>
          <p:cNvSpPr>
            <a:spLocks noGrp="1"/>
          </p:cNvSpPr>
          <p:nvPr>
            <p:ph sz="half" idx="1"/>
          </p:nvPr>
        </p:nvSpPr>
        <p:spPr>
          <a:xfrm>
            <a:off x="2589212" y="2133600"/>
            <a:ext cx="4313864" cy="4724400"/>
          </a:xfrm>
        </p:spPr>
        <p:txBody>
          <a:bodyPr>
            <a:noAutofit/>
          </a:bodyPr>
          <a:lstStyle/>
          <a:p>
            <a:pPr marL="0" indent="0">
              <a:buNone/>
            </a:pPr>
            <a:r>
              <a:rPr lang="el-GR" sz="1600" b="0" i="0" dirty="0" err="1">
                <a:solidFill>
                  <a:srgbClr val="333333"/>
                </a:solidFill>
                <a:effectLst/>
                <a:latin typeface="Arial" panose="020B0604020202020204" pitchFamily="34" charset="0"/>
                <a:cs typeface="Arial" panose="020B0604020202020204" pitchFamily="34" charset="0"/>
              </a:rPr>
              <a:t>ταῦτα</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δὲ</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εἰπόντος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αὐτοῦ</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οἱ</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μὲν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ἄλλοι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ἐσέβοντο</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συνῄνουν</a:t>
            </a:r>
            <a:r>
              <a:rPr lang="el-GR" sz="1600" b="0" i="0" dirty="0">
                <a:solidFill>
                  <a:srgbClr val="333333"/>
                </a:solidFill>
                <a:effectLst/>
                <a:latin typeface="Arial" panose="020B0604020202020204" pitchFamily="34" charset="0"/>
                <a:cs typeface="Arial" panose="020B0604020202020204" pitchFamily="34" charset="0"/>
              </a:rPr>
              <a:t>, ὁ </a:t>
            </a:r>
            <a:r>
              <a:rPr lang="el-GR" sz="1600" b="0" i="0" dirty="0" err="1">
                <a:solidFill>
                  <a:srgbClr val="333333"/>
                </a:solidFill>
                <a:effectLst/>
                <a:latin typeface="Arial" panose="020B0604020202020204" pitchFamily="34" charset="0"/>
                <a:cs typeface="Arial" panose="020B0604020202020204" pitchFamily="34" charset="0"/>
              </a:rPr>
              <a:t>δὲ</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Ἀγαμέμνων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ἠγρίαινεν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ἐντελλόμενος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νῦν</a:t>
            </a:r>
            <a:r>
              <a:rPr lang="el-GR" sz="1600" b="0" i="0" dirty="0">
                <a:solidFill>
                  <a:srgbClr val="333333"/>
                </a:solidFill>
                <a:effectLst/>
                <a:latin typeface="Arial" panose="020B0604020202020204" pitchFamily="34" charset="0"/>
                <a:cs typeface="Arial" panose="020B0604020202020204" pitchFamily="34" charset="0"/>
              </a:rPr>
              <a:t> τε </a:t>
            </a:r>
            <a:r>
              <a:rPr lang="el-GR" sz="1600" b="0" i="0" dirty="0" err="1">
                <a:solidFill>
                  <a:srgbClr val="333333"/>
                </a:solidFill>
                <a:effectLst/>
                <a:latin typeface="Arial" panose="020B0604020202020204" pitchFamily="34" charset="0"/>
                <a:cs typeface="Arial" panose="020B0604020202020204" pitchFamily="34" charset="0"/>
              </a:rPr>
              <a:t>ἀπιέναι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αὖθις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μὴ</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ἐλθεῖν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μὴ</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αὐτῷ</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τό</a:t>
            </a:r>
            <a:r>
              <a:rPr lang="el-GR" sz="1600" b="0" i="0" dirty="0">
                <a:solidFill>
                  <a:srgbClr val="333333"/>
                </a:solidFill>
                <a:effectLst/>
                <a:latin typeface="Arial" panose="020B0604020202020204" pitchFamily="34" charset="0"/>
                <a:cs typeface="Arial" panose="020B0604020202020204" pitchFamily="34" charset="0"/>
              </a:rPr>
              <a:t> τε </a:t>
            </a:r>
            <a:r>
              <a:rPr lang="el-GR" sz="1600" b="0" i="0" dirty="0" err="1">
                <a:solidFill>
                  <a:srgbClr val="333333"/>
                </a:solidFill>
                <a:effectLst/>
                <a:latin typeface="Arial" panose="020B0604020202020204" pitchFamily="34" charset="0"/>
                <a:cs typeface="Arial" panose="020B0604020202020204" pitchFamily="34" charset="0"/>
              </a:rPr>
              <a:t>σκῆπτρον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τὰ</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τοῦ</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θεοῦ</a:t>
            </a:r>
            <a:r>
              <a:rPr lang="el-GR" sz="1600" b="0" i="0" dirty="0">
                <a:solidFill>
                  <a:srgbClr val="333333"/>
                </a:solidFill>
                <a:effectLst/>
                <a:latin typeface="Arial" panose="020B0604020202020204" pitchFamily="34" charset="0"/>
                <a:cs typeface="Arial" panose="020B0604020202020204" pitchFamily="34" charset="0"/>
              </a:rPr>
              <a:t> στέμματα </a:t>
            </a:r>
            <a:r>
              <a:rPr lang="el-GR" sz="1600" b="0" i="0" dirty="0" err="1">
                <a:solidFill>
                  <a:srgbClr val="333333"/>
                </a:solidFill>
                <a:effectLst/>
                <a:latin typeface="Arial" panose="020B0604020202020204" pitchFamily="34" charset="0"/>
                <a:cs typeface="Arial" panose="020B0604020202020204" pitchFamily="34" charset="0"/>
              </a:rPr>
              <a:t>οὐκ</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ἐπαρκέσοι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πρὶν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δὲ</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λυθῆναι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αὐτοῦ</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τὴν</a:t>
            </a:r>
            <a:r>
              <a:rPr lang="el-GR" sz="1600" b="0" i="0" dirty="0">
                <a:solidFill>
                  <a:srgbClr val="333333"/>
                </a:solidFill>
                <a:effectLst/>
                <a:latin typeface="Arial" panose="020B0604020202020204" pitchFamily="34" charset="0"/>
                <a:cs typeface="Arial" panose="020B0604020202020204" pitchFamily="34" charset="0"/>
              </a:rPr>
              <a:t> θυγατέρα, </a:t>
            </a:r>
            <a:r>
              <a:rPr lang="el-GR" sz="1600" b="0" i="0" dirty="0" err="1">
                <a:solidFill>
                  <a:srgbClr val="333333"/>
                </a:solidFill>
                <a:effectLst/>
                <a:latin typeface="Arial" panose="020B0604020202020204" pitchFamily="34" charset="0"/>
                <a:cs typeface="Arial" panose="020B0604020202020204" pitchFamily="34" charset="0"/>
              </a:rPr>
              <a:t>ἐν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Ἄργει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ἔφη</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γηράσειν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μετὰ</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οὗ</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ἀπιέναι</a:t>
            </a:r>
            <a:r>
              <a:rPr lang="el-GR" sz="1600" b="0" i="0" dirty="0">
                <a:solidFill>
                  <a:srgbClr val="333333"/>
                </a:solidFill>
                <a:effectLst/>
                <a:latin typeface="Arial" panose="020B0604020202020204" pitchFamily="34" charset="0"/>
                <a:cs typeface="Arial" panose="020B0604020202020204" pitchFamily="34" charset="0"/>
              </a:rPr>
              <a:t> δ᾽ </a:t>
            </a:r>
            <a:r>
              <a:rPr lang="el-GR" sz="1600" b="0" i="0" dirty="0" err="1">
                <a:solidFill>
                  <a:srgbClr val="333333"/>
                </a:solidFill>
                <a:effectLst/>
                <a:latin typeface="Arial" panose="020B0604020202020204" pitchFamily="34" charset="0"/>
                <a:cs typeface="Arial" panose="020B0604020202020204" pitchFamily="34" charset="0"/>
              </a:rPr>
              <a:t>ἐκέλευεν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μὴ</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ἐρεθίζειν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a:solidFill>
                  <a:srgbClr val="999999"/>
                </a:solidFill>
                <a:effectLst/>
                <a:latin typeface="Arial" panose="020B0604020202020204" pitchFamily="34" charset="0"/>
                <a:cs typeface="Arial" panose="020B0604020202020204" pitchFamily="34" charset="0"/>
              </a:rPr>
              <a:t>[394</a:t>
            </a:r>
            <a:r>
              <a:rPr lang="en-GB" sz="1600" b="0" i="0" dirty="0">
                <a:solidFill>
                  <a:srgbClr val="999999"/>
                </a:solidFill>
                <a:effectLst/>
                <a:latin typeface="Arial" panose="020B0604020202020204" pitchFamily="34" charset="0"/>
                <a:cs typeface="Arial" panose="020B0604020202020204" pitchFamily="34" charset="0"/>
              </a:rPr>
              <a:t>a]</a:t>
            </a:r>
            <a:r>
              <a:rPr lang="en-GB"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ἵνα</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σῶς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οἴκαδε</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ἔλθοι</a:t>
            </a:r>
            <a:r>
              <a:rPr lang="el-GR" sz="1600" b="0" i="0" dirty="0">
                <a:solidFill>
                  <a:srgbClr val="333333"/>
                </a:solidFill>
                <a:effectLst/>
                <a:latin typeface="Arial" panose="020B0604020202020204" pitchFamily="34" charset="0"/>
                <a:cs typeface="Arial" panose="020B0604020202020204" pitchFamily="34" charset="0"/>
              </a:rPr>
              <a:t>. ὁ </a:t>
            </a:r>
            <a:r>
              <a:rPr lang="el-GR" sz="1600" b="0" i="0" dirty="0" err="1">
                <a:solidFill>
                  <a:srgbClr val="333333"/>
                </a:solidFill>
                <a:effectLst/>
                <a:latin typeface="Arial" panose="020B0604020202020204" pitchFamily="34" charset="0"/>
                <a:cs typeface="Arial" panose="020B0604020202020204" pitchFamily="34" charset="0"/>
              </a:rPr>
              <a:t>δὲ</a:t>
            </a:r>
            <a:r>
              <a:rPr lang="el-GR" sz="1600" b="0" i="0" dirty="0">
                <a:solidFill>
                  <a:srgbClr val="333333"/>
                </a:solidFill>
                <a:effectLst/>
                <a:latin typeface="Arial" panose="020B0604020202020204" pitchFamily="34" charset="0"/>
                <a:cs typeface="Arial" panose="020B0604020202020204" pitchFamily="34" charset="0"/>
              </a:rPr>
              <a:t> πρεσβύτης </a:t>
            </a:r>
            <a:r>
              <a:rPr lang="el-GR" sz="1600" b="0" i="0" dirty="0" err="1">
                <a:solidFill>
                  <a:srgbClr val="333333"/>
                </a:solidFill>
                <a:effectLst/>
                <a:latin typeface="Arial" panose="020B0604020202020204" pitchFamily="34" charset="0"/>
                <a:cs typeface="Arial" panose="020B0604020202020204" pitchFamily="34" charset="0"/>
              </a:rPr>
              <a:t>ἀκούσας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ἔδεισέν</a:t>
            </a:r>
            <a:r>
              <a:rPr lang="el-GR" sz="1600" b="0" i="0" dirty="0">
                <a:solidFill>
                  <a:srgbClr val="333333"/>
                </a:solidFill>
                <a:effectLst/>
                <a:latin typeface="Arial" panose="020B0604020202020204" pitchFamily="34" charset="0"/>
                <a:cs typeface="Arial" panose="020B0604020202020204" pitchFamily="34" charset="0"/>
              </a:rPr>
              <a:t> τε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ἀπῄει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σιγῇ</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ἀποχωρήσας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δὲ</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ἐκ</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τοῦ</a:t>
            </a:r>
            <a:r>
              <a:rPr lang="el-GR" sz="1600" b="0" i="0" dirty="0">
                <a:solidFill>
                  <a:srgbClr val="333333"/>
                </a:solidFill>
                <a:effectLst/>
                <a:latin typeface="Arial" panose="020B0604020202020204" pitchFamily="34" charset="0"/>
                <a:cs typeface="Arial" panose="020B0604020202020204" pitchFamily="34" charset="0"/>
              </a:rPr>
              <a:t> στρατοπέδου </a:t>
            </a:r>
            <a:r>
              <a:rPr lang="el-GR" sz="1600" b="0" i="0" dirty="0" err="1">
                <a:solidFill>
                  <a:srgbClr val="333333"/>
                </a:solidFill>
                <a:effectLst/>
                <a:latin typeface="Arial" panose="020B0604020202020204" pitchFamily="34" charset="0"/>
                <a:cs typeface="Arial" panose="020B0604020202020204" pitchFamily="34" charset="0"/>
              </a:rPr>
              <a:t>πολλὰ</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τῷ</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Ἀπόλλωνι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ηὔχετο</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τάς</a:t>
            </a:r>
            <a:r>
              <a:rPr lang="el-GR" sz="1600" b="0" i="0" dirty="0">
                <a:solidFill>
                  <a:srgbClr val="333333"/>
                </a:solidFill>
                <a:effectLst/>
                <a:latin typeface="Arial" panose="020B0604020202020204" pitchFamily="34" charset="0"/>
                <a:cs typeface="Arial" panose="020B0604020202020204" pitchFamily="34" charset="0"/>
              </a:rPr>
              <a:t> τε </a:t>
            </a:r>
            <a:r>
              <a:rPr lang="el-GR" sz="1600" b="0" i="0" dirty="0" err="1">
                <a:solidFill>
                  <a:srgbClr val="333333"/>
                </a:solidFill>
                <a:effectLst/>
                <a:latin typeface="Arial" panose="020B0604020202020204" pitchFamily="34" charset="0"/>
                <a:cs typeface="Arial" panose="020B0604020202020204" pitchFamily="34" charset="0"/>
              </a:rPr>
              <a:t>ἐπωνυμίας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τοῦ</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θεοῦ</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ἀνακαλῶν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ὑπομιμνῄσκων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καὶ</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ἀπαιτῶν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εἴ</a:t>
            </a:r>
            <a:r>
              <a:rPr lang="el-GR" sz="1600" b="0" i="0" dirty="0">
                <a:solidFill>
                  <a:srgbClr val="333333"/>
                </a:solidFill>
                <a:effectLst/>
                <a:latin typeface="Arial" panose="020B0604020202020204" pitchFamily="34" charset="0"/>
                <a:cs typeface="Arial" panose="020B0604020202020204" pitchFamily="34" charset="0"/>
              </a:rPr>
              <a:t> τι </a:t>
            </a:r>
            <a:r>
              <a:rPr lang="el-GR" sz="1600" b="0" i="0" dirty="0" err="1">
                <a:solidFill>
                  <a:srgbClr val="333333"/>
                </a:solidFill>
                <a:effectLst/>
                <a:latin typeface="Arial" panose="020B0604020202020204" pitchFamily="34" charset="0"/>
                <a:cs typeface="Arial" panose="020B0604020202020204" pitchFamily="34" charset="0"/>
              </a:rPr>
              <a:t>πώποτε</a:t>
            </a:r>
            <a:r>
              <a:rPr lang="el-GR" sz="1600" b="0" i="0" dirty="0">
                <a:solidFill>
                  <a:srgbClr val="333333"/>
                </a:solidFill>
                <a:effectLst/>
                <a:latin typeface="Arial" panose="020B0604020202020204" pitchFamily="34" charset="0"/>
                <a:cs typeface="Arial" panose="020B0604020202020204" pitchFamily="34" charset="0"/>
              </a:rPr>
              <a:t> ἢ </a:t>
            </a:r>
            <a:r>
              <a:rPr lang="el-GR" sz="1600" b="0" i="0" dirty="0" err="1">
                <a:solidFill>
                  <a:srgbClr val="333333"/>
                </a:solidFill>
                <a:effectLst/>
                <a:latin typeface="Arial" panose="020B0604020202020204" pitchFamily="34" charset="0"/>
                <a:cs typeface="Arial" panose="020B0604020202020204" pitchFamily="34" charset="0"/>
              </a:rPr>
              <a:t>ἐν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ναῶν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οἰκοδομήσεσιν</a:t>
            </a:r>
            <a:r>
              <a:rPr lang="el-GR" sz="1600" b="0" i="0" dirty="0">
                <a:solidFill>
                  <a:srgbClr val="333333"/>
                </a:solidFill>
                <a:effectLst/>
                <a:latin typeface="Arial" panose="020B0604020202020204" pitchFamily="34" charset="0"/>
                <a:cs typeface="Arial" panose="020B0604020202020204" pitchFamily="34" charset="0"/>
              </a:rPr>
              <a:t> ἢ </a:t>
            </a:r>
            <a:r>
              <a:rPr lang="el-GR" sz="1600" b="0" i="0" dirty="0" err="1">
                <a:solidFill>
                  <a:srgbClr val="333333"/>
                </a:solidFill>
                <a:effectLst/>
                <a:latin typeface="Arial" panose="020B0604020202020204" pitchFamily="34" charset="0"/>
                <a:cs typeface="Arial" panose="020B0604020202020204" pitchFamily="34" charset="0"/>
              </a:rPr>
              <a:t>ἐν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ἱερῶν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θυσίαις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κεχαρισμένον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δωρήσαιτο</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ὧν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δὴ</a:t>
            </a:r>
            <a:r>
              <a:rPr lang="el-GR" sz="1600" b="0" i="0" dirty="0">
                <a:solidFill>
                  <a:srgbClr val="333333"/>
                </a:solidFill>
                <a:effectLst/>
                <a:latin typeface="Arial" panose="020B0604020202020204" pitchFamily="34" charset="0"/>
                <a:cs typeface="Arial" panose="020B0604020202020204" pitchFamily="34" charset="0"/>
              </a:rPr>
              <a:t> χάριν </a:t>
            </a:r>
            <a:r>
              <a:rPr lang="el-GR" sz="1600" b="0" i="0" dirty="0" err="1">
                <a:solidFill>
                  <a:srgbClr val="333333"/>
                </a:solidFill>
                <a:effectLst/>
                <a:latin typeface="Arial" panose="020B0604020202020204" pitchFamily="34" charset="0"/>
                <a:cs typeface="Arial" panose="020B0604020202020204" pitchFamily="34" charset="0"/>
              </a:rPr>
              <a:t>κατηύχετο</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τεῖσαι</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τοὺς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Ἀχαιοὺς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τὰ</a:t>
            </a:r>
            <a:r>
              <a:rPr lang="el-GR" sz="1600" b="0" i="0" dirty="0">
                <a:solidFill>
                  <a:srgbClr val="333333"/>
                </a:solidFill>
                <a:effectLst/>
                <a:latin typeface="Arial" panose="020B0604020202020204" pitchFamily="34" charset="0"/>
                <a:cs typeface="Arial" panose="020B0604020202020204" pitchFamily="34" charset="0"/>
              </a:rPr>
              <a:t> ἃ δάκρυα </a:t>
            </a:r>
            <a:r>
              <a:rPr lang="el-GR" sz="1600" b="0" i="0" dirty="0" err="1">
                <a:solidFill>
                  <a:srgbClr val="333333"/>
                </a:solidFill>
                <a:effectLst/>
                <a:latin typeface="Arial" panose="020B0604020202020204" pitchFamily="34" charset="0"/>
                <a:cs typeface="Arial" panose="020B0604020202020204" pitchFamily="34" charset="0"/>
              </a:rPr>
              <a:t>τοῖς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ἐκείνου</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βέλεσιν</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οὕτως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ἦν</a:t>
            </a:r>
            <a:r>
              <a:rPr lang="el-GR" sz="1600" b="0" i="0" dirty="0">
                <a:solidFill>
                  <a:srgbClr val="333333"/>
                </a:solidFill>
                <a:effectLst/>
                <a:latin typeface="Arial" panose="020B0604020202020204" pitchFamily="34" charset="0"/>
                <a:cs typeface="Arial" panose="020B0604020202020204" pitchFamily="34" charset="0"/>
              </a:rPr>
              <a:t> δ᾽ </a:t>
            </a:r>
            <a:r>
              <a:rPr lang="el-GR" sz="1600" b="0" i="0" dirty="0" err="1">
                <a:solidFill>
                  <a:srgbClr val="333333"/>
                </a:solidFill>
                <a:effectLst/>
                <a:latin typeface="Arial" panose="020B0604020202020204" pitchFamily="34" charset="0"/>
                <a:cs typeface="Arial" panose="020B0604020202020204" pitchFamily="34" charset="0"/>
              </a:rPr>
              <a:t>ἐγώ</a:t>
            </a:r>
            <a:r>
              <a:rPr lang="el-GR" sz="1600" b="0" i="0" dirty="0">
                <a:solidFill>
                  <a:srgbClr val="333333"/>
                </a:solidFill>
                <a:effectLst/>
                <a:latin typeface="Arial" panose="020B0604020202020204" pitchFamily="34" charset="0"/>
                <a:cs typeface="Arial" panose="020B0604020202020204" pitchFamily="34" charset="0"/>
              </a:rPr>
              <a:t>, ὦ </a:t>
            </a:r>
            <a:r>
              <a:rPr lang="el-GR" sz="1600" b="0" i="0" dirty="0" err="1">
                <a:solidFill>
                  <a:srgbClr val="333333"/>
                </a:solidFill>
                <a:effectLst/>
                <a:latin typeface="Arial" panose="020B0604020202020204" pitchFamily="34" charset="0"/>
                <a:cs typeface="Arial" panose="020B0604020202020204" pitchFamily="34" charset="0"/>
              </a:rPr>
              <a:t>ἑταῖρε</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ἄνευ</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a:solidFill>
                  <a:srgbClr val="999999"/>
                </a:solidFill>
                <a:effectLst/>
                <a:latin typeface="Arial" panose="020B0604020202020204" pitchFamily="34" charset="0"/>
                <a:cs typeface="Arial" panose="020B0604020202020204" pitchFamily="34" charset="0"/>
              </a:rPr>
              <a:t>[394</a:t>
            </a:r>
            <a:r>
              <a:rPr lang="en-GB" sz="1600" b="0" i="0" dirty="0">
                <a:solidFill>
                  <a:srgbClr val="999999"/>
                </a:solidFill>
                <a:effectLst/>
                <a:latin typeface="Arial" panose="020B0604020202020204" pitchFamily="34" charset="0"/>
                <a:cs typeface="Arial" panose="020B0604020202020204" pitchFamily="34" charset="0"/>
              </a:rPr>
              <a:t>b]</a:t>
            </a:r>
            <a:r>
              <a:rPr lang="en-GB" sz="1600" b="0" i="0" dirty="0">
                <a:solidFill>
                  <a:srgbClr val="333333"/>
                </a:solidFill>
                <a:effectLst/>
                <a:latin typeface="Arial" panose="020B0604020202020204" pitchFamily="34" charset="0"/>
                <a:cs typeface="Arial" panose="020B0604020202020204" pitchFamily="34" charset="0"/>
              </a:rPr>
              <a:t> </a:t>
            </a:r>
            <a:r>
              <a:rPr lang="el-GR" sz="1600" b="0" i="0" dirty="0">
                <a:solidFill>
                  <a:srgbClr val="333333"/>
                </a:solidFill>
                <a:effectLst/>
                <a:latin typeface="Arial" panose="020B0604020202020204" pitchFamily="34" charset="0"/>
                <a:cs typeface="Arial" panose="020B0604020202020204" pitchFamily="34" charset="0"/>
              </a:rPr>
              <a:t>μιμήσεως </a:t>
            </a:r>
            <a:r>
              <a:rPr lang="el-GR" sz="1600" b="0" i="0" dirty="0" err="1">
                <a:solidFill>
                  <a:srgbClr val="333333"/>
                </a:solidFill>
                <a:effectLst/>
                <a:latin typeface="Arial" panose="020B0604020202020204" pitchFamily="34" charset="0"/>
                <a:cs typeface="Arial" panose="020B0604020202020204" pitchFamily="34" charset="0"/>
              </a:rPr>
              <a:t>ἁπλῆ</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διήγησις</a:t>
            </a:r>
            <a:r>
              <a:rPr lang="el-GR" sz="1600" b="0" i="0" dirty="0">
                <a:solidFill>
                  <a:srgbClr val="333333"/>
                </a:solidFill>
                <a:effectLst/>
                <a:latin typeface="Arial" panose="020B0604020202020204" pitchFamily="34" charset="0"/>
                <a:cs typeface="Arial" panose="020B0604020202020204" pitchFamily="34" charset="0"/>
              </a:rPr>
              <a:t> </a:t>
            </a:r>
            <a:r>
              <a:rPr lang="el-GR" sz="1600" b="0" i="0" dirty="0" err="1">
                <a:solidFill>
                  <a:srgbClr val="333333"/>
                </a:solidFill>
                <a:effectLst/>
                <a:latin typeface="Arial" panose="020B0604020202020204" pitchFamily="34" charset="0"/>
                <a:cs typeface="Arial" panose="020B0604020202020204" pitchFamily="34" charset="0"/>
              </a:rPr>
              <a:t>γίγνεται</a:t>
            </a:r>
            <a:r>
              <a:rPr lang="el-GR" sz="1600" b="0" i="0" dirty="0">
                <a:solidFill>
                  <a:srgbClr val="333333"/>
                </a:solidFill>
                <a:effectLst/>
                <a:latin typeface="Arial" panose="020B0604020202020204" pitchFamily="34" charset="0"/>
                <a:cs typeface="Arial" panose="020B0604020202020204" pitchFamily="34" charset="0"/>
              </a:rPr>
              <a:t>.</a:t>
            </a:r>
            <a:endParaRPr lang="el-GR" sz="1600" dirty="0"/>
          </a:p>
        </p:txBody>
      </p:sp>
      <p:sp>
        <p:nvSpPr>
          <p:cNvPr id="4" name="Θέση περιεχομένου 3">
            <a:extLst>
              <a:ext uri="{FF2B5EF4-FFF2-40B4-BE49-F238E27FC236}">
                <a16:creationId xmlns:a16="http://schemas.microsoft.com/office/drawing/2014/main" id="{84A500E3-34C1-4758-C673-2356DFDE62AE}"/>
              </a:ext>
            </a:extLst>
          </p:cNvPr>
          <p:cNvSpPr>
            <a:spLocks noGrp="1"/>
          </p:cNvSpPr>
          <p:nvPr>
            <p:ph sz="half" idx="2"/>
          </p:nvPr>
        </p:nvSpPr>
        <p:spPr/>
        <p:txBody>
          <a:bodyPr>
            <a:normAutofit fontScale="62500" lnSpcReduction="20000"/>
          </a:bodyPr>
          <a:lstStyle/>
          <a:p>
            <a:pPr marL="0" indent="0">
              <a:buNone/>
            </a:pPr>
            <a:r>
              <a:rPr lang="el-GR" b="0" i="0" dirty="0" err="1">
                <a:solidFill>
                  <a:srgbClr val="333333"/>
                </a:solidFill>
                <a:effectLst/>
                <a:latin typeface="Arial" panose="020B0604020202020204" pitchFamily="34" charset="0"/>
                <a:cs typeface="Arial" panose="020B0604020202020204" pitchFamily="34" charset="0"/>
              </a:rPr>
              <a:t>Ήρθεν</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[393e]</a:t>
            </a:r>
            <a:r>
              <a:rPr lang="el-GR" b="0" i="0" dirty="0">
                <a:solidFill>
                  <a:srgbClr val="333333"/>
                </a:solidFill>
                <a:effectLst/>
                <a:latin typeface="Arial" panose="020B0604020202020204" pitchFamily="34" charset="0"/>
                <a:cs typeface="Arial" panose="020B0604020202020204" pitchFamily="34" charset="0"/>
              </a:rPr>
              <a:t> ο ιερέας και ευχόταν να τους αξιώσουν οι θεοί να πάρουν την Τρωάδα, να γυρίσουν με το καλό στην πατρίδα τους, αφού λευτερώσουν και κείνου τη θυγατέρα του παίρνοντας την ξαγορά της και σεβαστούνε το θεό. Κι αφού τα είπε αυτά, όλοι οι άλλοι τον </a:t>
            </a:r>
            <a:r>
              <a:rPr lang="el-GR" b="0" i="0" dirty="0" err="1">
                <a:solidFill>
                  <a:srgbClr val="333333"/>
                </a:solidFill>
                <a:effectLst/>
                <a:latin typeface="Arial" panose="020B0604020202020204" pitchFamily="34" charset="0"/>
                <a:cs typeface="Arial" panose="020B0604020202020204" pitchFamily="34" charset="0"/>
              </a:rPr>
              <a:t>εσεβάστηκαν</a:t>
            </a:r>
            <a:r>
              <a:rPr lang="el-GR" b="0" i="0" dirty="0">
                <a:solidFill>
                  <a:srgbClr val="333333"/>
                </a:solidFill>
                <a:effectLst/>
                <a:latin typeface="Arial" panose="020B0604020202020204" pitchFamily="34" charset="0"/>
                <a:cs typeface="Arial" panose="020B0604020202020204" pitchFamily="34" charset="0"/>
              </a:rPr>
              <a:t> και ήταν σύμφωνοι, μονάχα ο Αγαμέμνονας αγρίεψε και τον πρόσταξε να τραβηχτεί αμέσως τώρα και να μην τολμήσει να ξανάρθει, μήπως δεν τον ωφελήσουν καθόλου τα στεφάνια του θεού κι η πατερίτσα του· και πριν ξεσκλαβωθεί η θυγατέρα του, θα γεράσει, του είπε, κάτω εκεί στο Άργος μαζί του· και τον πρόσταξε να φεύγει και να μην τον ερεθίζει πιότερο, </a:t>
            </a:r>
            <a:r>
              <a:rPr lang="el-GR" b="0" i="0" dirty="0">
                <a:solidFill>
                  <a:srgbClr val="999999"/>
                </a:solidFill>
                <a:effectLst/>
                <a:latin typeface="Arial" panose="020B0604020202020204" pitchFamily="34" charset="0"/>
                <a:cs typeface="Arial" panose="020B0604020202020204" pitchFamily="34" charset="0"/>
              </a:rPr>
              <a:t>[394a]</a:t>
            </a:r>
            <a:r>
              <a:rPr lang="el-GR" b="0" i="0" dirty="0">
                <a:solidFill>
                  <a:srgbClr val="333333"/>
                </a:solidFill>
                <a:effectLst/>
                <a:latin typeface="Arial" panose="020B0604020202020204" pitchFamily="34" charset="0"/>
                <a:cs typeface="Arial" panose="020B0604020202020204" pitchFamily="34" charset="0"/>
              </a:rPr>
              <a:t> αν θέλει να φτάσει γερός στο σπίτι του. Κι ο γέροντας που τ᾽ άκουσε, τον έπιασε τρομάρα κι έφυγε χωρίς να βγάλει μιλιά, κι αφού προχώρησε μακριά </a:t>
            </a:r>
            <a:r>
              <a:rPr lang="el-GR" b="0" i="0" dirty="0" err="1">
                <a:solidFill>
                  <a:srgbClr val="333333"/>
                </a:solidFill>
                <a:effectLst/>
                <a:latin typeface="Arial" panose="020B0604020202020204" pitchFamily="34" charset="0"/>
                <a:cs typeface="Arial" panose="020B0604020202020204" pitchFamily="34" charset="0"/>
              </a:rPr>
              <a:t>απ</a:t>
            </a:r>
            <a:r>
              <a:rPr lang="el-GR" b="0" i="0" dirty="0">
                <a:solidFill>
                  <a:srgbClr val="333333"/>
                </a:solidFill>
                <a:effectLst/>
                <a:latin typeface="Arial" panose="020B0604020202020204" pitchFamily="34" charset="0"/>
                <a:cs typeface="Arial" panose="020B0604020202020204" pitchFamily="34" charset="0"/>
              </a:rPr>
              <a:t>᾽ τα καράβια, άρχισε να παρακαλεί τον Απόλλωνα, κράζοντάς τον μ᾽ όλα τα παρωνύμιά του, και να του θυμίζει αν καμιά φορά του είχε χαρίσει τίποτα που να τον είχε ευχαριστήσει, ή θυσία ξεχωριστή που να του είχε προσφέρει, ή εκκλησιά να του είχε χτίσει· και για </a:t>
            </a:r>
            <a:r>
              <a:rPr lang="el-GR" b="0" i="0" dirty="0" err="1">
                <a:solidFill>
                  <a:srgbClr val="333333"/>
                </a:solidFill>
                <a:effectLst/>
                <a:latin typeface="Arial" panose="020B0604020202020204" pitchFamily="34" charset="0"/>
                <a:cs typeface="Arial" panose="020B0604020202020204" pitchFamily="34" charset="0"/>
              </a:rPr>
              <a:t>όλ</a:t>
            </a:r>
            <a:r>
              <a:rPr lang="el-GR" b="0" i="0" dirty="0">
                <a:solidFill>
                  <a:srgbClr val="333333"/>
                </a:solidFill>
                <a:effectLst/>
                <a:latin typeface="Arial" panose="020B0604020202020204" pitchFamily="34" charset="0"/>
                <a:cs typeface="Arial" panose="020B0604020202020204" pitchFamily="34" charset="0"/>
              </a:rPr>
              <a:t>᾽ αυτά λοιπόν τον ικέτευε να τιμωρήσει τους Αχαιούς με τα βέλη του, για τα δάκρυα που τον έκαμαν να χύσει…</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 αυτό τον τρόπο, φίλε μου, γίνεται χωρίς </a:t>
            </a:r>
            <a:r>
              <a:rPr lang="el-GR" b="0" i="0" dirty="0">
                <a:solidFill>
                  <a:srgbClr val="999999"/>
                </a:solidFill>
                <a:effectLst/>
                <a:latin typeface="Arial" panose="020B0604020202020204" pitchFamily="34" charset="0"/>
                <a:cs typeface="Arial" panose="020B0604020202020204" pitchFamily="34" charset="0"/>
              </a:rPr>
              <a:t>[394b]</a:t>
            </a:r>
            <a:r>
              <a:rPr lang="el-GR" b="0" i="0" dirty="0">
                <a:solidFill>
                  <a:srgbClr val="333333"/>
                </a:solidFill>
                <a:effectLst/>
                <a:latin typeface="Arial" panose="020B0604020202020204" pitchFamily="34" charset="0"/>
                <a:cs typeface="Arial" panose="020B0604020202020204" pitchFamily="34" charset="0"/>
              </a:rPr>
              <a:t> μίμηση η απλή διήγηση.</a:t>
            </a:r>
            <a:endParaRPr lang="el-GR" dirty="0"/>
          </a:p>
        </p:txBody>
      </p:sp>
    </p:spTree>
    <p:extLst>
      <p:ext uri="{BB962C8B-B14F-4D97-AF65-F5344CB8AC3E}">
        <p14:creationId xmlns:p14="http://schemas.microsoft.com/office/powerpoint/2010/main" val="3217967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9FE67A-AE0F-A16B-3017-85F4CC9CA0F8}"/>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0F4DC17C-A945-1D35-8A0F-9BD240810247}"/>
              </a:ext>
            </a:extLst>
          </p:cNvPr>
          <p:cNvSpPr>
            <a:spLocks noGrp="1"/>
          </p:cNvSpPr>
          <p:nvPr>
            <p:ph sz="half" idx="1"/>
          </p:nvPr>
        </p:nvSpPr>
        <p:spPr>
          <a:xfrm>
            <a:off x="2589212" y="2133600"/>
            <a:ext cx="4313864" cy="4358640"/>
          </a:xfrm>
        </p:spPr>
        <p:txBody>
          <a:bodyPr>
            <a:noAutofit/>
          </a:bodyPr>
          <a:lstStyle/>
          <a:p>
            <a:pPr marL="0" indent="0">
              <a:buNone/>
            </a:pPr>
            <a:r>
              <a:rPr lang="el-GR" sz="1400" b="0" i="0" dirty="0">
                <a:solidFill>
                  <a:srgbClr val="333333"/>
                </a:solidFill>
                <a:effectLst/>
                <a:latin typeface="Arial" panose="020B0604020202020204" pitchFamily="34" charset="0"/>
                <a:cs typeface="Arial" panose="020B0604020202020204" pitchFamily="34" charset="0"/>
              </a:rPr>
              <a:t>Α: Μανθάνω, </a:t>
            </a:r>
            <a:r>
              <a:rPr lang="el-GR" sz="1400" b="0" i="0" dirty="0" err="1">
                <a:solidFill>
                  <a:srgbClr val="333333"/>
                </a:solidFill>
                <a:effectLst/>
                <a:latin typeface="Arial" panose="020B0604020202020204" pitchFamily="34" charset="0"/>
                <a:cs typeface="Arial" panose="020B0604020202020204" pitchFamily="34" charset="0"/>
              </a:rPr>
              <a:t>ἔφη</a:t>
            </a:r>
            <a:r>
              <a:rPr lang="el-GR" sz="1400" b="0" i="0" dirty="0">
                <a:solidFill>
                  <a:srgbClr val="333333"/>
                </a:solidFill>
                <a:effectLst/>
                <a:latin typeface="Arial" panose="020B0604020202020204" pitchFamily="34" charset="0"/>
                <a:cs typeface="Arial" panose="020B0604020202020204" pitchFamily="34" charset="0"/>
              </a:rPr>
              <a:t>.</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Σ: </a:t>
            </a:r>
            <a:r>
              <a:rPr lang="el-GR" sz="1400" b="0" i="0" dirty="0">
                <a:solidFill>
                  <a:srgbClr val="333333"/>
                </a:solidFill>
                <a:effectLst/>
                <a:latin typeface="Arial" panose="020B0604020202020204" pitchFamily="34" charset="0"/>
                <a:cs typeface="Arial" panose="020B0604020202020204" pitchFamily="34" charset="0"/>
              </a:rPr>
              <a:t>Μάνθανε </a:t>
            </a:r>
            <a:r>
              <a:rPr lang="el-GR" sz="1400" b="0" i="0" dirty="0" err="1">
                <a:solidFill>
                  <a:srgbClr val="333333"/>
                </a:solidFill>
                <a:effectLst/>
                <a:latin typeface="Arial" panose="020B0604020202020204" pitchFamily="34" charset="0"/>
                <a:cs typeface="Arial" panose="020B0604020202020204" pitchFamily="34" charset="0"/>
              </a:rPr>
              <a:t>τοίνυν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ἦν</a:t>
            </a:r>
            <a:r>
              <a:rPr lang="el-GR" sz="1400" b="0" i="0" dirty="0">
                <a:solidFill>
                  <a:srgbClr val="333333"/>
                </a:solidFill>
                <a:effectLst/>
                <a:latin typeface="Arial" panose="020B0604020202020204" pitchFamily="34" charset="0"/>
                <a:cs typeface="Arial" panose="020B0604020202020204" pitchFamily="34" charset="0"/>
              </a:rPr>
              <a:t> δ᾽ </a:t>
            </a:r>
            <a:r>
              <a:rPr lang="el-GR" sz="1400" b="0" i="0" dirty="0" err="1">
                <a:solidFill>
                  <a:srgbClr val="333333"/>
                </a:solidFill>
                <a:effectLst/>
                <a:latin typeface="Arial" panose="020B0604020202020204" pitchFamily="34" charset="0"/>
                <a:cs typeface="Arial" panose="020B0604020202020204" pitchFamily="34" charset="0"/>
              </a:rPr>
              <a:t>ἐγώ</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ὅτι</a:t>
            </a:r>
            <a:r>
              <a:rPr lang="el-GR" sz="1400" b="0" i="0" dirty="0">
                <a:solidFill>
                  <a:srgbClr val="333333"/>
                </a:solidFill>
                <a:effectLst/>
                <a:latin typeface="Arial" panose="020B0604020202020204" pitchFamily="34" charset="0"/>
                <a:cs typeface="Arial" panose="020B0604020202020204" pitchFamily="34" charset="0"/>
              </a:rPr>
              <a:t> ταύτης </a:t>
            </a:r>
            <a:r>
              <a:rPr lang="el-GR" sz="1400" b="0" i="0" dirty="0" err="1">
                <a:solidFill>
                  <a:srgbClr val="333333"/>
                </a:solidFill>
                <a:effectLst/>
                <a:latin typeface="Arial" panose="020B0604020202020204" pitchFamily="34" charset="0"/>
                <a:cs typeface="Arial" panose="020B0604020202020204" pitchFamily="34" charset="0"/>
              </a:rPr>
              <a:t>αὖ</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ἐναντία</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γίγνεται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ὅταν</a:t>
            </a:r>
            <a:r>
              <a:rPr lang="el-GR" sz="1400" b="0" i="0" dirty="0">
                <a:solidFill>
                  <a:srgbClr val="333333"/>
                </a:solidFill>
                <a:effectLst/>
                <a:latin typeface="Arial" panose="020B0604020202020204" pitchFamily="34" charset="0"/>
                <a:cs typeface="Arial" panose="020B0604020202020204" pitchFamily="34" charset="0"/>
              </a:rPr>
              <a:t> τις </a:t>
            </a:r>
            <a:r>
              <a:rPr lang="el-GR" sz="1400" b="0" i="0" dirty="0" err="1">
                <a:solidFill>
                  <a:srgbClr val="333333"/>
                </a:solidFill>
                <a:effectLst/>
                <a:latin typeface="Arial" panose="020B0604020202020204" pitchFamily="34" charset="0"/>
                <a:cs typeface="Arial" panose="020B0604020202020204" pitchFamily="34" charset="0"/>
              </a:rPr>
              <a:t>τὰ</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τοῦ</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ποιητοῦ</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τὰ</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μεταξὺ</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τῶν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ῥήσεων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ἐξαιρῶν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τὰ</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ἀμοιβαῖα</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καταλείπῃ</a:t>
            </a:r>
            <a:r>
              <a:rPr lang="el-GR" sz="1400" b="0" i="0" dirty="0">
                <a:solidFill>
                  <a:srgbClr val="333333"/>
                </a:solidFill>
                <a:effectLst/>
                <a:latin typeface="Arial" panose="020B0604020202020204" pitchFamily="34" charset="0"/>
                <a:cs typeface="Arial" panose="020B0604020202020204" pitchFamily="34" charset="0"/>
              </a:rPr>
              <a:t>.</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Α: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τοῦτο</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ἔφη</a:t>
            </a:r>
            <a:r>
              <a:rPr lang="el-GR" sz="1400" b="0" i="0" dirty="0">
                <a:solidFill>
                  <a:srgbClr val="333333"/>
                </a:solidFill>
                <a:effectLst/>
                <a:latin typeface="Arial" panose="020B0604020202020204" pitchFamily="34" charset="0"/>
                <a:cs typeface="Arial" panose="020B0604020202020204" pitchFamily="34" charset="0"/>
              </a:rPr>
              <a:t>, μανθάνω, </a:t>
            </a:r>
            <a:r>
              <a:rPr lang="el-GR" sz="1400" b="0" i="0" dirty="0" err="1">
                <a:solidFill>
                  <a:srgbClr val="333333"/>
                </a:solidFill>
                <a:effectLst/>
                <a:latin typeface="Arial" panose="020B0604020202020204" pitchFamily="34" charset="0"/>
                <a:cs typeface="Arial" panose="020B0604020202020204" pitchFamily="34" charset="0"/>
              </a:rPr>
              <a:t>ὅτι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ἔστιν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τὸ</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περὶ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τὰς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τραγῳδίας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τοιοῦτον</a:t>
            </a:r>
            <a:r>
              <a:rPr lang="el-GR" sz="1400" b="0" i="0" dirty="0">
                <a:solidFill>
                  <a:srgbClr val="333333"/>
                </a:solidFill>
                <a:effectLst/>
                <a:latin typeface="Arial" panose="020B0604020202020204" pitchFamily="34" charset="0"/>
                <a:cs typeface="Arial" panose="020B0604020202020204" pitchFamily="34" charset="0"/>
              </a:rPr>
              <a:t>.</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Σ: </a:t>
            </a:r>
            <a:r>
              <a:rPr lang="el-GR" sz="1400" b="0" i="0" dirty="0" err="1">
                <a:solidFill>
                  <a:srgbClr val="333333"/>
                </a:solidFill>
                <a:effectLst/>
                <a:latin typeface="Arial" panose="020B0604020202020204" pitchFamily="34" charset="0"/>
                <a:cs typeface="Arial" panose="020B0604020202020204" pitchFamily="34" charset="0"/>
              </a:rPr>
              <a:t>Ὀρθότατα</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ἔφην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ὑπέλαβες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οἶμαί</a:t>
            </a:r>
            <a:r>
              <a:rPr lang="el-GR" sz="1400" b="0" i="0" dirty="0">
                <a:solidFill>
                  <a:srgbClr val="333333"/>
                </a:solidFill>
                <a:effectLst/>
                <a:latin typeface="Arial" panose="020B0604020202020204" pitchFamily="34" charset="0"/>
                <a:cs typeface="Arial" panose="020B0604020202020204" pitchFamily="34" charset="0"/>
              </a:rPr>
              <a:t> σοι </a:t>
            </a:r>
            <a:r>
              <a:rPr lang="el-GR" sz="1400" b="0" i="0" dirty="0" err="1">
                <a:solidFill>
                  <a:srgbClr val="333333"/>
                </a:solidFill>
                <a:effectLst/>
                <a:latin typeface="Arial" panose="020B0604020202020204" pitchFamily="34" charset="0"/>
                <a:cs typeface="Arial" panose="020B0604020202020204" pitchFamily="34" charset="0"/>
              </a:rPr>
              <a:t>ἤδη</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δηλοῦν</a:t>
            </a:r>
            <a:r>
              <a:rPr lang="el-GR" sz="1400" b="0" i="0" dirty="0">
                <a:solidFill>
                  <a:srgbClr val="333333"/>
                </a:solidFill>
                <a:effectLst/>
                <a:latin typeface="Arial" panose="020B0604020202020204" pitchFamily="34" charset="0"/>
                <a:cs typeface="Arial" panose="020B0604020202020204" pitchFamily="34" charset="0"/>
              </a:rPr>
              <a:t> ὃ </a:t>
            </a:r>
            <a:r>
              <a:rPr lang="el-GR" sz="1400" b="0" i="0" dirty="0" err="1">
                <a:solidFill>
                  <a:srgbClr val="333333"/>
                </a:solidFill>
                <a:effectLst/>
                <a:latin typeface="Arial" panose="020B0604020202020204" pitchFamily="34" charset="0"/>
                <a:cs typeface="Arial" panose="020B0604020202020204" pitchFamily="34" charset="0"/>
              </a:rPr>
              <a:t>ἔμπροσθεν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οὐχ</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οἷός</a:t>
            </a:r>
            <a:r>
              <a:rPr lang="el-GR" sz="1400" b="0" i="0" dirty="0">
                <a:solidFill>
                  <a:srgbClr val="333333"/>
                </a:solidFill>
                <a:effectLst/>
                <a:latin typeface="Arial" panose="020B0604020202020204" pitchFamily="34" charset="0"/>
                <a:cs typeface="Arial" panose="020B0604020202020204" pitchFamily="34" charset="0"/>
              </a:rPr>
              <a:t> τ᾽ ἦ, </a:t>
            </a:r>
            <a:r>
              <a:rPr lang="el-GR" sz="1400" b="0" i="0" dirty="0" err="1">
                <a:solidFill>
                  <a:srgbClr val="333333"/>
                </a:solidFill>
                <a:effectLst/>
                <a:latin typeface="Arial" panose="020B0604020202020204" pitchFamily="34" charset="0"/>
                <a:cs typeface="Arial" panose="020B0604020202020204" pitchFamily="34" charset="0"/>
              </a:rPr>
              <a:t>ὅτι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τῆς</a:t>
            </a:r>
            <a:r>
              <a:rPr lang="el-GR" sz="1400" b="0" i="0" dirty="0">
                <a:solidFill>
                  <a:srgbClr val="333333"/>
                </a:solidFill>
                <a:effectLst/>
                <a:latin typeface="Arial" panose="020B0604020202020204" pitchFamily="34" charset="0"/>
                <a:cs typeface="Arial" panose="020B0604020202020204" pitchFamily="34" charset="0"/>
              </a:rPr>
              <a:t> ποιήσεώς τε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a:solidFill>
                  <a:srgbClr val="999999"/>
                </a:solidFill>
                <a:effectLst/>
                <a:latin typeface="Arial" panose="020B0604020202020204" pitchFamily="34" charset="0"/>
                <a:cs typeface="Arial" panose="020B0604020202020204" pitchFamily="34" charset="0"/>
              </a:rPr>
              <a:t>[394</a:t>
            </a:r>
            <a:r>
              <a:rPr lang="en-GB" sz="1400" b="0" i="0" dirty="0">
                <a:solidFill>
                  <a:srgbClr val="999999"/>
                </a:solidFill>
                <a:effectLst/>
                <a:latin typeface="Arial" panose="020B0604020202020204" pitchFamily="34" charset="0"/>
                <a:cs typeface="Arial" panose="020B0604020202020204" pitchFamily="34" charset="0"/>
              </a:rPr>
              <a:t>c]</a:t>
            </a:r>
            <a:r>
              <a:rPr lang="en-GB" sz="1400" b="0" i="0" dirty="0">
                <a:solidFill>
                  <a:srgbClr val="333333"/>
                </a:solidFill>
                <a:effectLst/>
                <a:latin typeface="Arial" panose="020B0604020202020204" pitchFamily="34" charset="0"/>
                <a:cs typeface="Arial" panose="020B0604020202020204" pitchFamily="34" charset="0"/>
              </a:rPr>
              <a:t> </a:t>
            </a:r>
            <a:r>
              <a:rPr lang="el-GR" sz="1400" b="0" i="0" dirty="0">
                <a:solidFill>
                  <a:srgbClr val="333333"/>
                </a:solidFill>
                <a:effectLst/>
                <a:latin typeface="Arial" panose="020B0604020202020204" pitchFamily="34" charset="0"/>
                <a:cs typeface="Arial" panose="020B0604020202020204" pitchFamily="34" charset="0"/>
              </a:rPr>
              <a:t>μυθολογίας ἡ </a:t>
            </a:r>
            <a:r>
              <a:rPr lang="el-GR" sz="1400" b="0" i="0" dirty="0" err="1">
                <a:solidFill>
                  <a:srgbClr val="333333"/>
                </a:solidFill>
                <a:effectLst/>
                <a:latin typeface="Arial" panose="020B0604020202020204" pitchFamily="34" charset="0"/>
                <a:cs typeface="Arial" panose="020B0604020202020204" pitchFamily="34" charset="0"/>
              </a:rPr>
              <a:t>μὲν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διὰ</a:t>
            </a:r>
            <a:r>
              <a:rPr lang="el-GR" sz="1400" b="0" i="0" dirty="0">
                <a:solidFill>
                  <a:srgbClr val="333333"/>
                </a:solidFill>
                <a:effectLst/>
                <a:latin typeface="Arial" panose="020B0604020202020204" pitchFamily="34" charset="0"/>
                <a:cs typeface="Arial" panose="020B0604020202020204" pitchFamily="34" charset="0"/>
              </a:rPr>
              <a:t> μιμήσεως </a:t>
            </a:r>
            <a:r>
              <a:rPr lang="el-GR" sz="1400" b="0" i="0" dirty="0" err="1">
                <a:solidFill>
                  <a:srgbClr val="333333"/>
                </a:solidFill>
                <a:effectLst/>
                <a:latin typeface="Arial" panose="020B0604020202020204" pitchFamily="34" charset="0"/>
                <a:cs typeface="Arial" panose="020B0604020202020204" pitchFamily="34" charset="0"/>
              </a:rPr>
              <a:t>ὅλη</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ἐστίν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ὥσπερ</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σὺ</a:t>
            </a:r>
            <a:r>
              <a:rPr lang="el-GR" sz="1400" b="0" i="0" dirty="0">
                <a:solidFill>
                  <a:srgbClr val="333333"/>
                </a:solidFill>
                <a:effectLst/>
                <a:latin typeface="Arial" panose="020B0604020202020204" pitchFamily="34" charset="0"/>
                <a:cs typeface="Arial" panose="020B0604020202020204" pitchFamily="34" charset="0"/>
              </a:rPr>
              <a:t> λέγεις, </a:t>
            </a:r>
            <a:r>
              <a:rPr lang="el-GR" sz="1400" b="0" i="0" dirty="0" err="1">
                <a:solidFill>
                  <a:srgbClr val="333333"/>
                </a:solidFill>
                <a:effectLst/>
                <a:latin typeface="Arial" panose="020B0604020202020204" pitchFamily="34" charset="0"/>
                <a:cs typeface="Arial" panose="020B0604020202020204" pitchFamily="34" charset="0"/>
              </a:rPr>
              <a:t>τραγῳδία</a:t>
            </a:r>
            <a:r>
              <a:rPr lang="el-GR" sz="1400" b="0" i="0" dirty="0">
                <a:solidFill>
                  <a:srgbClr val="333333"/>
                </a:solidFill>
                <a:effectLst/>
                <a:latin typeface="Arial" panose="020B0604020202020204" pitchFamily="34" charset="0"/>
                <a:cs typeface="Arial" panose="020B0604020202020204" pitchFamily="34" charset="0"/>
              </a:rPr>
              <a:t> τε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κωμῳδία</a:t>
            </a:r>
            <a:r>
              <a:rPr lang="el-GR" sz="1400" b="0" i="0" dirty="0">
                <a:solidFill>
                  <a:srgbClr val="333333"/>
                </a:solidFill>
                <a:effectLst/>
                <a:latin typeface="Arial" panose="020B0604020202020204" pitchFamily="34" charset="0"/>
                <a:cs typeface="Arial" panose="020B0604020202020204" pitchFamily="34" charset="0"/>
              </a:rPr>
              <a:t>, ἡ </a:t>
            </a:r>
            <a:r>
              <a:rPr lang="el-GR" sz="1400" b="0" i="0" dirty="0" err="1">
                <a:solidFill>
                  <a:srgbClr val="333333"/>
                </a:solidFill>
                <a:effectLst/>
                <a:latin typeface="Arial" panose="020B0604020202020204" pitchFamily="34" charset="0"/>
                <a:cs typeface="Arial" panose="020B0604020202020204" pitchFamily="34" charset="0"/>
              </a:rPr>
              <a:t>δὲ</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ἀπαγγελίας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αὐτοῦ</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τοῦ</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ποιητοῦ</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εὕροις</a:t>
            </a:r>
            <a:r>
              <a:rPr lang="el-GR" sz="1400" b="0" i="0" dirty="0">
                <a:solidFill>
                  <a:srgbClr val="333333"/>
                </a:solidFill>
                <a:effectLst/>
                <a:latin typeface="Arial" panose="020B0604020202020204" pitchFamily="34" charset="0"/>
                <a:cs typeface="Arial" panose="020B0604020202020204" pitchFamily="34" charset="0"/>
              </a:rPr>
              <a:t> δ᾽ </a:t>
            </a:r>
            <a:r>
              <a:rPr lang="el-GR" sz="1400" b="0" i="0" dirty="0" err="1">
                <a:solidFill>
                  <a:srgbClr val="333333"/>
                </a:solidFill>
                <a:effectLst/>
                <a:latin typeface="Arial" panose="020B0604020202020204" pitchFamily="34" charset="0"/>
                <a:cs typeface="Arial" panose="020B0604020202020204" pitchFamily="34" charset="0"/>
              </a:rPr>
              <a:t>ἂν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αὐτὴν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μάλιστά</a:t>
            </a:r>
            <a:r>
              <a:rPr lang="el-GR" sz="1400" b="0" i="0" dirty="0">
                <a:solidFill>
                  <a:srgbClr val="333333"/>
                </a:solidFill>
                <a:effectLst/>
                <a:latin typeface="Arial" panose="020B0604020202020204" pitchFamily="34" charset="0"/>
                <a:cs typeface="Arial" panose="020B0604020202020204" pitchFamily="34" charset="0"/>
              </a:rPr>
              <a:t> που </a:t>
            </a:r>
            <a:r>
              <a:rPr lang="el-GR" sz="1400" b="0" i="0" dirty="0" err="1">
                <a:solidFill>
                  <a:srgbClr val="333333"/>
                </a:solidFill>
                <a:effectLst/>
                <a:latin typeface="Arial" panose="020B0604020202020204" pitchFamily="34" charset="0"/>
                <a:cs typeface="Arial" panose="020B0604020202020204" pitchFamily="34" charset="0"/>
              </a:rPr>
              <a:t>ἐν</a:t>
            </a:r>
            <a:r>
              <a:rPr lang="el-GR" sz="1400" b="0" i="0" dirty="0">
                <a:solidFill>
                  <a:srgbClr val="333333"/>
                </a:solidFill>
                <a:effectLst/>
                <a:latin typeface="Arial" panose="020B0604020202020204" pitchFamily="34" charset="0"/>
                <a:cs typeface="Arial" panose="020B0604020202020204" pitchFamily="34" charset="0"/>
              </a:rPr>
              <a:t> </a:t>
            </a:r>
            <a:r>
              <a:rPr lang="el-GR" sz="1400" b="1" i="0" dirty="0" err="1">
                <a:solidFill>
                  <a:srgbClr val="333333"/>
                </a:solidFill>
                <a:effectLst/>
                <a:latin typeface="Arial" panose="020B0604020202020204" pitchFamily="34" charset="0"/>
                <a:cs typeface="Arial" panose="020B0604020202020204" pitchFamily="34" charset="0"/>
              </a:rPr>
              <a:t>διθυράμβοις</a:t>
            </a:r>
            <a:r>
              <a:rPr lang="el-GR" sz="1400" b="0" i="0" dirty="0">
                <a:solidFill>
                  <a:srgbClr val="333333"/>
                </a:solidFill>
                <a:effectLst/>
                <a:latin typeface="Arial" panose="020B0604020202020204" pitchFamily="34" charset="0"/>
                <a:cs typeface="Arial" panose="020B0604020202020204" pitchFamily="34" charset="0"/>
              </a:rPr>
              <a:t>— ἡ δ᾽ </a:t>
            </a:r>
            <a:r>
              <a:rPr lang="el-GR" sz="1400" b="0" i="0" dirty="0" err="1">
                <a:solidFill>
                  <a:srgbClr val="333333"/>
                </a:solidFill>
                <a:effectLst/>
                <a:latin typeface="Arial" panose="020B0604020202020204" pitchFamily="34" charset="0"/>
                <a:cs typeface="Arial" panose="020B0604020202020204" pitchFamily="34" charset="0"/>
              </a:rPr>
              <a:t>αὖ</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ἀμφοτέρων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ἔν</a:t>
            </a:r>
            <a:r>
              <a:rPr lang="el-GR" sz="1400" b="0" i="0" dirty="0">
                <a:solidFill>
                  <a:srgbClr val="333333"/>
                </a:solidFill>
                <a:effectLst/>
                <a:latin typeface="Arial" panose="020B0604020202020204" pitchFamily="34" charset="0"/>
                <a:cs typeface="Arial" panose="020B0604020202020204" pitchFamily="34" charset="0"/>
              </a:rPr>
              <a:t> τε </a:t>
            </a:r>
            <a:r>
              <a:rPr lang="el-GR" sz="1400" b="0" i="0" dirty="0" err="1">
                <a:solidFill>
                  <a:srgbClr val="333333"/>
                </a:solidFill>
                <a:effectLst/>
                <a:latin typeface="Arial" panose="020B0604020202020204" pitchFamily="34" charset="0"/>
                <a:cs typeface="Arial" panose="020B0604020202020204" pitchFamily="34" charset="0"/>
              </a:rPr>
              <a:t>τῇ</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τῶν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ἐπῶν</a:t>
            </a:r>
            <a:r>
              <a:rPr lang="el-GR" sz="1400" b="0" i="0" dirty="0">
                <a:solidFill>
                  <a:srgbClr val="333333"/>
                </a:solidFill>
                <a:effectLst/>
                <a:latin typeface="Arial" panose="020B0604020202020204" pitchFamily="34" charset="0"/>
                <a:cs typeface="Arial" panose="020B0604020202020204" pitchFamily="34" charset="0"/>
              </a:rPr>
              <a:t> ποιήσει, </a:t>
            </a:r>
            <a:r>
              <a:rPr lang="el-GR" sz="1400" b="0" i="0" dirty="0" err="1">
                <a:solidFill>
                  <a:srgbClr val="333333"/>
                </a:solidFill>
                <a:effectLst/>
                <a:latin typeface="Arial" panose="020B0604020202020204" pitchFamily="34" charset="0"/>
                <a:cs typeface="Arial" panose="020B0604020202020204" pitchFamily="34" charset="0"/>
              </a:rPr>
              <a:t>πολλαχοῦ</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δὲ</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ἄλλοθι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εἴ</a:t>
            </a:r>
            <a:r>
              <a:rPr lang="el-GR" sz="1400" b="0" i="0" dirty="0">
                <a:solidFill>
                  <a:srgbClr val="333333"/>
                </a:solidFill>
                <a:effectLst/>
                <a:latin typeface="Arial" panose="020B0604020202020204" pitchFamily="34" charset="0"/>
                <a:cs typeface="Arial" panose="020B0604020202020204" pitchFamily="34" charset="0"/>
              </a:rPr>
              <a:t> μοι μανθάνεις.</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Α: </a:t>
            </a:r>
            <a:r>
              <a:rPr lang="el-GR" sz="1400" b="0" i="0" dirty="0" err="1">
                <a:solidFill>
                  <a:srgbClr val="333333"/>
                </a:solidFill>
                <a:effectLst/>
                <a:latin typeface="Arial" panose="020B0604020202020204" pitchFamily="34" charset="0"/>
                <a:cs typeface="Arial" panose="020B0604020202020204" pitchFamily="34" charset="0"/>
              </a:rPr>
              <a:t>Ἀλλὰ</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συνίημι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ἔφη</a:t>
            </a:r>
            <a:r>
              <a:rPr lang="el-GR" sz="1400" b="0" i="0" dirty="0">
                <a:solidFill>
                  <a:srgbClr val="333333"/>
                </a:solidFill>
                <a:effectLst/>
                <a:latin typeface="Arial" panose="020B0604020202020204" pitchFamily="34" charset="0"/>
                <a:cs typeface="Arial" panose="020B0604020202020204" pitchFamily="34" charset="0"/>
              </a:rPr>
              <a:t>, ὃ τότε </a:t>
            </a:r>
            <a:r>
              <a:rPr lang="el-GR" sz="1400" b="0" i="0" dirty="0" err="1">
                <a:solidFill>
                  <a:srgbClr val="333333"/>
                </a:solidFill>
                <a:effectLst/>
                <a:latin typeface="Arial" panose="020B0604020202020204" pitchFamily="34" charset="0"/>
                <a:cs typeface="Arial" panose="020B0604020202020204" pitchFamily="34" charset="0"/>
              </a:rPr>
              <a:t>ἐβούλου</a:t>
            </a:r>
            <a:r>
              <a:rPr lang="el-GR" sz="1400" b="0" i="0" dirty="0">
                <a:solidFill>
                  <a:srgbClr val="333333"/>
                </a:solidFill>
                <a:effectLst/>
                <a:latin typeface="Arial" panose="020B0604020202020204" pitchFamily="34" charset="0"/>
                <a:cs typeface="Arial" panose="020B0604020202020204" pitchFamily="34" charset="0"/>
              </a:rPr>
              <a:t> λέγειν.</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Σ: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τὸ</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πρὸ</a:t>
            </a:r>
            <a:r>
              <a:rPr lang="el-GR" sz="1400" b="0" i="0" dirty="0">
                <a:solidFill>
                  <a:srgbClr val="333333"/>
                </a:solidFill>
                <a:effectLst/>
                <a:latin typeface="Arial" panose="020B0604020202020204" pitchFamily="34" charset="0"/>
                <a:cs typeface="Arial" panose="020B0604020202020204" pitchFamily="34" charset="0"/>
              </a:rPr>
              <a:t> τούτου </a:t>
            </a:r>
            <a:r>
              <a:rPr lang="el-GR" sz="1400" b="0" i="0" dirty="0" err="1">
                <a:solidFill>
                  <a:srgbClr val="333333"/>
                </a:solidFill>
                <a:effectLst/>
                <a:latin typeface="Arial" panose="020B0604020202020204" pitchFamily="34" charset="0"/>
                <a:cs typeface="Arial" panose="020B0604020202020204" pitchFamily="34" charset="0"/>
              </a:rPr>
              <a:t>δὴ</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ἀναμνήσθητι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ὅτι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ἔφαμεν</a:t>
            </a:r>
            <a:r>
              <a:rPr lang="el-GR" sz="1400" b="0" i="0" dirty="0">
                <a:solidFill>
                  <a:srgbClr val="333333"/>
                </a:solidFill>
                <a:effectLst/>
                <a:latin typeface="Arial" panose="020B0604020202020204" pitchFamily="34" charset="0"/>
                <a:cs typeface="Arial" panose="020B0604020202020204" pitchFamily="34" charset="0"/>
              </a:rPr>
              <a:t> ἃ </a:t>
            </a:r>
            <a:r>
              <a:rPr lang="el-GR" sz="1400" b="0" i="0" dirty="0" err="1">
                <a:solidFill>
                  <a:srgbClr val="333333"/>
                </a:solidFill>
                <a:effectLst/>
                <a:latin typeface="Arial" panose="020B0604020202020204" pitchFamily="34" charset="0"/>
                <a:cs typeface="Arial" panose="020B0604020202020204" pitchFamily="34" charset="0"/>
              </a:rPr>
              <a:t>μὲν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λεκτέον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ἤδη</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εἰρῆσθαι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ὡς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δὲ</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λεκτέον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ἔτι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σκεπτέον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εἶναι</a:t>
            </a:r>
            <a:r>
              <a:rPr lang="el-GR" sz="1400" b="0" i="0" dirty="0">
                <a:solidFill>
                  <a:srgbClr val="333333"/>
                </a:solidFill>
                <a:effectLst/>
                <a:latin typeface="Arial" panose="020B0604020202020204" pitchFamily="34" charset="0"/>
                <a:cs typeface="Arial" panose="020B0604020202020204" pitchFamily="34" charset="0"/>
              </a:rPr>
              <a:t>.</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Α: </a:t>
            </a:r>
            <a:r>
              <a:rPr lang="el-GR" sz="1400" b="0" i="0" dirty="0" err="1">
                <a:solidFill>
                  <a:srgbClr val="333333"/>
                </a:solidFill>
                <a:effectLst/>
                <a:latin typeface="Arial" panose="020B0604020202020204" pitchFamily="34" charset="0"/>
                <a:cs typeface="Arial" panose="020B0604020202020204" pitchFamily="34" charset="0"/>
              </a:rPr>
              <a:t>Ἀλλὰ</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μέμνημαι</a:t>
            </a:r>
            <a:r>
              <a:rPr lang="el-GR" sz="1400" b="0" i="0" dirty="0">
                <a:solidFill>
                  <a:srgbClr val="333333"/>
                </a:solidFill>
                <a:effectLst/>
                <a:latin typeface="Arial" panose="020B0604020202020204" pitchFamily="34" charset="0"/>
                <a:cs typeface="Arial" panose="020B0604020202020204" pitchFamily="34" charset="0"/>
              </a:rPr>
              <a:t>.</a:t>
            </a:r>
            <a:endParaRPr lang="el-GR" sz="1400"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1B8F56E0-58AA-D90E-8EB9-33D3B9641168}"/>
              </a:ext>
            </a:extLst>
          </p:cNvPr>
          <p:cNvSpPr>
            <a:spLocks noGrp="1"/>
          </p:cNvSpPr>
          <p:nvPr>
            <p:ph sz="half" idx="2"/>
          </p:nvPr>
        </p:nvSpPr>
        <p:spPr/>
        <p:txBody>
          <a:bodyPr>
            <a:normAutofit fontScale="62500" lnSpcReduction="20000"/>
          </a:bodyPr>
          <a:lstStyle/>
          <a:p>
            <a:pPr marL="0" indent="0">
              <a:buNone/>
            </a:pPr>
            <a:r>
              <a:rPr lang="el-GR" dirty="0">
                <a:latin typeface="Arial" panose="020B0604020202020204" pitchFamily="34" charset="0"/>
                <a:cs typeface="Arial" panose="020B0604020202020204" pitchFamily="34" charset="0"/>
              </a:rPr>
              <a:t>Ναι, κατάλαβα.</a:t>
            </a:r>
          </a:p>
          <a:p>
            <a:pPr marL="0" indent="0">
              <a:buNone/>
            </a:pPr>
            <a:r>
              <a:rPr lang="el-GR" dirty="0">
                <a:latin typeface="Arial" panose="020B0604020202020204" pitchFamily="34" charset="0"/>
                <a:cs typeface="Arial" panose="020B0604020202020204" pitchFamily="34" charset="0"/>
              </a:rPr>
              <a:t>Καταλαβαίνεις λοιπόν πως το εναντίο </a:t>
            </a:r>
            <a:r>
              <a:rPr lang="el-GR" dirty="0" err="1">
                <a:latin typeface="Arial" panose="020B0604020202020204" pitchFamily="34" charset="0"/>
                <a:cs typeface="Arial" panose="020B0604020202020204" pitchFamily="34" charset="0"/>
              </a:rPr>
              <a:t>απ</a:t>
            </a:r>
            <a:r>
              <a:rPr lang="el-GR" dirty="0">
                <a:latin typeface="Arial" panose="020B0604020202020204" pitchFamily="34" charset="0"/>
                <a:cs typeface="Arial" panose="020B0604020202020204" pitchFamily="34" charset="0"/>
              </a:rPr>
              <a:t>᾽ αυτή τη διήγηση είναι όταν ο ποιητής βγάζει τα μεταξύ που λέει ο ίδιος και αφήνει μονάχα εκείνα που λέγουν μεταξύ τους τα πρόσωπα.</a:t>
            </a:r>
          </a:p>
          <a:p>
            <a:pPr marL="0" indent="0">
              <a:buNone/>
            </a:pPr>
            <a:r>
              <a:rPr lang="el-GR" dirty="0">
                <a:latin typeface="Arial" panose="020B0604020202020204" pitchFamily="34" charset="0"/>
                <a:cs typeface="Arial" panose="020B0604020202020204" pitchFamily="34" charset="0"/>
              </a:rPr>
              <a:t>Κι αυτό το καταλαβαίνω, όπως δηλαδή γίνεται στις τραγωδίες.</a:t>
            </a:r>
          </a:p>
          <a:p>
            <a:pPr marL="0" indent="0">
              <a:buNone/>
            </a:pPr>
            <a:r>
              <a:rPr lang="el-GR" dirty="0">
                <a:latin typeface="Arial" panose="020B0604020202020204" pitchFamily="34" charset="0"/>
                <a:cs typeface="Arial" panose="020B0604020202020204" pitchFamily="34" charset="0"/>
              </a:rPr>
              <a:t>Ακριβώς· και τώρα, νομίζω, σου έδωσα να καταλάβεις εκείνο που δεν μπόρεσα πριν, ότι δηλαδή είναι μια ποίηση και [394c] μυθογραφία που γίνεται αποκλειστικά με τη μίμηση, η τραγωδία και η κωμωδία, όπως το είπες και συ· και μια άλλη που γίνεται απλώς με τη διήγηση του ίδιου του ποιητή· κι αυτήν θα τη βρεις στους διθυράμβους προπάντων· υπάρχει ακόμη κι ένα τρίτο είδος από τους δύο τρόπους μαζί, όπως γίνεται στην επική ποίηση κι αλλού· με κατάλαβες λοιπόν;</a:t>
            </a:r>
          </a:p>
          <a:p>
            <a:pPr marL="0" indent="0">
              <a:buNone/>
            </a:pPr>
            <a:r>
              <a:rPr lang="el-GR" dirty="0">
                <a:latin typeface="Arial" panose="020B0604020202020204" pitchFamily="34" charset="0"/>
                <a:cs typeface="Arial" panose="020B0604020202020204" pitchFamily="34" charset="0"/>
              </a:rPr>
              <a:t>Πώς· τώρα εννοώ τί ήθελες να πεις τότε.</a:t>
            </a:r>
          </a:p>
          <a:p>
            <a:pPr marL="0" indent="0">
              <a:buNone/>
            </a:pPr>
            <a:r>
              <a:rPr lang="el-GR" dirty="0">
                <a:latin typeface="Arial" panose="020B0604020202020204" pitchFamily="34" charset="0"/>
                <a:cs typeface="Arial" panose="020B0604020202020204" pitchFamily="34" charset="0"/>
              </a:rPr>
              <a:t>Θυμήσου λοιπόν τώρα και τί λέγαμε πρωτύτερα </a:t>
            </a:r>
            <a:r>
              <a:rPr lang="el-GR" dirty="0" err="1">
                <a:latin typeface="Arial" panose="020B0604020202020204" pitchFamily="34" charset="0"/>
                <a:cs typeface="Arial" panose="020B0604020202020204" pitchFamily="34" charset="0"/>
              </a:rPr>
              <a:t>απ</a:t>
            </a:r>
            <a:r>
              <a:rPr lang="el-GR" dirty="0">
                <a:latin typeface="Arial" panose="020B0604020202020204" pitchFamily="34" charset="0"/>
                <a:cs typeface="Arial" panose="020B0604020202020204" pitchFamily="34" charset="0"/>
              </a:rPr>
              <a:t>᾽ αυτά· πως αφού ορίσαμε τί πρέπει να λέμε, μας μένει ακόμη να εξετάσομε και πώς πρέπει να τα λέμε.</a:t>
            </a:r>
          </a:p>
          <a:p>
            <a:pPr marL="0" indent="0">
              <a:buNone/>
            </a:pPr>
            <a:r>
              <a:rPr lang="el-GR" dirty="0">
                <a:latin typeface="Arial" panose="020B0604020202020204" pitchFamily="34" charset="0"/>
                <a:cs typeface="Arial" panose="020B0604020202020204" pitchFamily="34" charset="0"/>
              </a:rPr>
              <a:t>Μα το θυμούμαι.</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25784290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6876B9-2EB2-195A-A045-0FCBBB42EA77}"/>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33D7ABCB-8947-2EBF-3CEE-E08616C3541E}"/>
              </a:ext>
            </a:extLst>
          </p:cNvPr>
          <p:cNvSpPr>
            <a:spLocks noGrp="1"/>
          </p:cNvSpPr>
          <p:nvPr>
            <p:ph sz="half" idx="1"/>
          </p:nvPr>
        </p:nvSpPr>
        <p:spPr>
          <a:xfrm>
            <a:off x="2589212" y="2133600"/>
            <a:ext cx="4313864" cy="4592320"/>
          </a:xfrm>
        </p:spPr>
        <p:txBody>
          <a:bodyPr>
            <a:noAutofit/>
          </a:bodyPr>
          <a:lstStyle/>
          <a:p>
            <a:pPr marL="0" indent="0">
              <a:buNone/>
            </a:pPr>
            <a:r>
              <a:rPr lang="el-GR" sz="1400" b="0" i="0" dirty="0">
                <a:solidFill>
                  <a:srgbClr val="999999"/>
                </a:solidFill>
                <a:effectLst/>
                <a:latin typeface="Times New Roman" panose="02020603050405020304" pitchFamily="18" charset="0"/>
                <a:ea typeface="Tahoma" panose="020B0604030504040204" pitchFamily="34" charset="0"/>
                <a:cs typeface="Times New Roman" panose="02020603050405020304" pitchFamily="18" charset="0"/>
              </a:rPr>
              <a:t>Σ: </a:t>
            </a:r>
            <a:r>
              <a:rPr lang="en-GB" sz="1400" b="0" i="0" dirty="0">
                <a:solidFill>
                  <a:srgbClr val="999999"/>
                </a:solidFill>
                <a:effectLst/>
                <a:latin typeface="Times New Roman" panose="02020603050405020304" pitchFamily="18" charset="0"/>
                <a:ea typeface="Tahoma" panose="020B0604030504040204" pitchFamily="34" charset="0"/>
                <a:cs typeface="Times New Roman" panose="02020603050405020304" pitchFamily="18" charset="0"/>
              </a:rPr>
              <a:t>[</a:t>
            </a:r>
            <a:r>
              <a:rPr lang="en-GB" sz="1400" b="0" i="0" dirty="0">
                <a:solidFill>
                  <a:srgbClr val="999999"/>
                </a:solidFill>
                <a:effectLst/>
                <a:latin typeface="Arial" panose="020B0604020202020204" pitchFamily="34" charset="0"/>
                <a:ea typeface="Tahoma" panose="020B0604030504040204" pitchFamily="34" charset="0"/>
                <a:cs typeface="Arial" panose="020B0604020202020204" pitchFamily="34" charset="0"/>
              </a:rPr>
              <a:t>394d]</a:t>
            </a:r>
            <a:r>
              <a:rPr lang="en-GB"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Τοῦτο</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τοίνυν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αὐτὸ</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ἦν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ὃ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ἔλεγον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ὅτι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χρείη</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διομολογήσασθαι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πότερον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ἐάσομεν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τοὺς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ποιητὰς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μιμουμένους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ἡμῖν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τὰς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διηγήσεις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ποιεῖσθαι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τὰ</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μὲν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μιμουμένους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τὰ</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δὲ</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μή</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καὶ</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ὁποῖα</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ἑκάτερα</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οὐδὲ</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μιμεῖσθαι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a:t>
            </a:r>
            <a:br>
              <a:rPr lang="el-GR" sz="1400" dirty="0">
                <a:latin typeface="Arial" panose="020B0604020202020204" pitchFamily="34" charset="0"/>
                <a:ea typeface="Tahoma" panose="020B0604030504040204" pitchFamily="34" charset="0"/>
                <a:cs typeface="Arial" panose="020B0604020202020204" pitchFamily="34" charset="0"/>
              </a:rPr>
            </a:br>
            <a:r>
              <a:rPr lang="el-GR" sz="1400" dirty="0">
                <a:latin typeface="Arial" panose="020B0604020202020204" pitchFamily="34" charset="0"/>
                <a:ea typeface="Tahoma" panose="020B0604030504040204" pitchFamily="34" charset="0"/>
                <a:cs typeface="Arial" panose="020B0604020202020204" pitchFamily="34" charset="0"/>
              </a:rPr>
              <a:t>Α: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Μαντεύομαι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ἔφη</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σκοπεῖσθαί</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σε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εἴτε</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παραδεξόμεθα</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τραγῳδίαν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τε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καὶ</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κωμῳδίαν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εἰς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τὴν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πόλιν,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εἴτε</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καὶ</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οὔ</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a:t>
            </a:r>
            <a:br>
              <a:rPr lang="el-GR" sz="1400" dirty="0">
                <a:latin typeface="Arial" panose="020B0604020202020204" pitchFamily="34" charset="0"/>
                <a:ea typeface="Tahoma" panose="020B0604030504040204" pitchFamily="34" charset="0"/>
                <a:cs typeface="Arial" panose="020B0604020202020204" pitchFamily="34" charset="0"/>
              </a:rPr>
            </a:br>
            <a:r>
              <a:rPr lang="el-GR" sz="1400" dirty="0">
                <a:latin typeface="Arial" panose="020B0604020202020204" pitchFamily="34" charset="0"/>
                <a:ea typeface="Tahoma" panose="020B0604030504040204" pitchFamily="34" charset="0"/>
                <a:cs typeface="Arial" panose="020B0604020202020204" pitchFamily="34" charset="0"/>
              </a:rPr>
              <a:t>Σ: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Ἴσως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ἦν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δ᾽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ἐγώ</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ἴσως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δὲ</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καὶ</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πλείω</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ἔτι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τούτων·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οὐ</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γὰρ</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δὴ</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ἔγωγέ</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πω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οἶδα</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ἀλλ</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ὅπῃ</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ἂν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ὁ λόγος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ὥσπερ</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πνεῦμα</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φέρῃ</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ταύτῃ</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ἰτέον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a:t>
            </a:r>
            <a:br>
              <a:rPr lang="el-GR" sz="1400" dirty="0">
                <a:latin typeface="Arial" panose="020B0604020202020204" pitchFamily="34" charset="0"/>
                <a:ea typeface="Tahoma" panose="020B0604030504040204" pitchFamily="34" charset="0"/>
                <a:cs typeface="Arial" panose="020B0604020202020204" pitchFamily="34" charset="0"/>
              </a:rPr>
            </a:br>
            <a:r>
              <a:rPr lang="el-GR" sz="1400" dirty="0">
                <a:latin typeface="Arial" panose="020B0604020202020204" pitchFamily="34" charset="0"/>
                <a:ea typeface="Tahoma" panose="020B0604030504040204" pitchFamily="34" charset="0"/>
                <a:cs typeface="Arial" panose="020B0604020202020204" pitchFamily="34" charset="0"/>
              </a:rPr>
              <a:t>Α: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Καὶ</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καλῶς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γ᾽,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ἔφη</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λέγεις.</a:t>
            </a:r>
            <a:br>
              <a:rPr lang="el-GR" sz="1400" dirty="0">
                <a:latin typeface="Arial" panose="020B0604020202020204" pitchFamily="34" charset="0"/>
                <a:ea typeface="Tahoma" panose="020B0604030504040204" pitchFamily="34" charset="0"/>
                <a:cs typeface="Arial" panose="020B0604020202020204" pitchFamily="34" charset="0"/>
              </a:rPr>
            </a:br>
            <a:r>
              <a:rPr lang="el-GR" sz="1400" dirty="0">
                <a:latin typeface="Arial" panose="020B0604020202020204" pitchFamily="34" charset="0"/>
                <a:ea typeface="Tahoma" panose="020B0604030504040204" pitchFamily="34" charset="0"/>
                <a:cs typeface="Arial" panose="020B0604020202020204" pitchFamily="34" charset="0"/>
              </a:rPr>
              <a:t>Σ: </a:t>
            </a:r>
            <a:r>
              <a:rPr lang="el-GR" sz="1400" b="0" i="0" dirty="0">
                <a:solidFill>
                  <a:srgbClr val="999999"/>
                </a:solidFill>
                <a:effectLst/>
                <a:latin typeface="Arial" panose="020B0604020202020204" pitchFamily="34" charset="0"/>
                <a:ea typeface="Tahoma" panose="020B0604030504040204" pitchFamily="34" charset="0"/>
                <a:cs typeface="Arial" panose="020B0604020202020204" pitchFamily="34" charset="0"/>
              </a:rPr>
              <a:t>[394</a:t>
            </a:r>
            <a:r>
              <a:rPr lang="en-GB" sz="1400" b="0" i="0" dirty="0">
                <a:solidFill>
                  <a:srgbClr val="999999"/>
                </a:solidFill>
                <a:effectLst/>
                <a:latin typeface="Arial" panose="020B0604020202020204" pitchFamily="34" charset="0"/>
                <a:ea typeface="Tahoma" panose="020B0604030504040204" pitchFamily="34" charset="0"/>
                <a:cs typeface="Arial" panose="020B0604020202020204" pitchFamily="34" charset="0"/>
              </a:rPr>
              <a:t>e]</a:t>
            </a:r>
            <a:r>
              <a:rPr lang="en-GB"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Τόδε</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τοίνυν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ὦ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Ἀδείμαντε</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ἄθρει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πότερον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μιμητικοὺς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ἡμῖν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δεῖ</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εἶναι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τοὺς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φύλακας ἢ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οὔ</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καὶ</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τοῦτο</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τοῖς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ἔμπροσθεν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ἕπεται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ὅτι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εἷς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ἕκαστος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ἓν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μὲν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ἂν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ἐπιτήδευμα</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καλῶς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ἐπιτηδεύοι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πολλὰ</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δ᾽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οὔ</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ἀλλ</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εἰ</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τοῦτο</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ἐπιχειροῖ</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πολλῶν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ἐφαπτόμενος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πάντων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ἀποτυγχάνοι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ἄν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ὥστ</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εἶναί</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που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ἐλλόγιμος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a:t>
            </a:r>
            <a:br>
              <a:rPr lang="el-GR" sz="1400" dirty="0">
                <a:latin typeface="Arial" panose="020B0604020202020204" pitchFamily="34" charset="0"/>
                <a:ea typeface="Tahoma" panose="020B0604030504040204" pitchFamily="34" charset="0"/>
                <a:cs typeface="Arial" panose="020B0604020202020204" pitchFamily="34" charset="0"/>
              </a:rPr>
            </a:br>
            <a:r>
              <a:rPr lang="el-GR" sz="1400" dirty="0">
                <a:latin typeface="Arial" panose="020B0604020202020204" pitchFamily="34" charset="0"/>
                <a:ea typeface="Tahoma" panose="020B0604030504040204" pitchFamily="34" charset="0"/>
                <a:cs typeface="Arial" panose="020B0604020202020204" pitchFamily="34" charset="0"/>
              </a:rPr>
              <a:t>Α: </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Τί δ᾽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οὐ</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μέλλει;</a:t>
            </a:r>
            <a:br>
              <a:rPr lang="el-GR" sz="1400" dirty="0">
                <a:latin typeface="Arial" panose="020B0604020202020204" pitchFamily="34" charset="0"/>
                <a:ea typeface="Tahoma" panose="020B0604030504040204" pitchFamily="34" charset="0"/>
                <a:cs typeface="Arial" panose="020B0604020202020204" pitchFamily="34" charset="0"/>
              </a:rPr>
            </a:br>
            <a:r>
              <a:rPr lang="el-GR" sz="1400" dirty="0">
                <a:latin typeface="Arial" panose="020B0604020202020204" pitchFamily="34" charset="0"/>
                <a:ea typeface="Tahoma" panose="020B0604030504040204" pitchFamily="34" charset="0"/>
                <a:cs typeface="Arial" panose="020B0604020202020204" pitchFamily="34" charset="0"/>
              </a:rPr>
              <a:t>Σ: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Οὐκοῦν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καὶ</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περὶ</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μιμήσεως ὁ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αὐτὸς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λόγος,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ὅτι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πολλὰ</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ὁ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αὐτὸς</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μιμεῖσθαι</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εὖ</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ὥσπερ</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ἓν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οὐ</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δυνατός;</a:t>
            </a:r>
            <a:br>
              <a:rPr lang="el-GR" sz="1400" dirty="0">
                <a:latin typeface="Arial" panose="020B0604020202020204" pitchFamily="34" charset="0"/>
                <a:ea typeface="Tahoma" panose="020B0604030504040204" pitchFamily="34" charset="0"/>
                <a:cs typeface="Arial" panose="020B0604020202020204" pitchFamily="34" charset="0"/>
              </a:rPr>
            </a:b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Οὐ</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γὰρ</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 </a:t>
            </a:r>
            <a:r>
              <a:rPr lang="el-GR" sz="1400" b="0" i="0" dirty="0" err="1">
                <a:solidFill>
                  <a:srgbClr val="333333"/>
                </a:solidFill>
                <a:effectLst/>
                <a:latin typeface="Arial" panose="020B0604020202020204" pitchFamily="34" charset="0"/>
                <a:ea typeface="Tahoma" panose="020B0604030504040204" pitchFamily="34" charset="0"/>
                <a:cs typeface="Arial" panose="020B0604020202020204" pitchFamily="34" charset="0"/>
              </a:rPr>
              <a:t>οὖν</a:t>
            </a:r>
            <a:r>
              <a:rPr lang="el-GR" sz="1400" b="0" i="0" dirty="0">
                <a:solidFill>
                  <a:srgbClr val="333333"/>
                </a:solidFill>
                <a:effectLst/>
                <a:latin typeface="Arial" panose="020B0604020202020204" pitchFamily="34" charset="0"/>
                <a:ea typeface="Tahoma" panose="020B0604030504040204" pitchFamily="34" charset="0"/>
                <a:cs typeface="Arial" panose="020B0604020202020204" pitchFamily="34" charset="0"/>
              </a:rPr>
              <a:t>.</a:t>
            </a:r>
            <a:endParaRPr lang="el-GR" sz="1400" dirty="0">
              <a:latin typeface="Arial" panose="020B0604020202020204" pitchFamily="34" charset="0"/>
              <a:ea typeface="Tahoma" panose="020B060403050404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B4ED4EF0-F543-CBF0-8B37-39475986E639}"/>
              </a:ext>
            </a:extLst>
          </p:cNvPr>
          <p:cNvSpPr>
            <a:spLocks noGrp="1"/>
          </p:cNvSpPr>
          <p:nvPr>
            <p:ph sz="half" idx="2"/>
          </p:nvPr>
        </p:nvSpPr>
        <p:spPr/>
        <p:txBody>
          <a:bodyPr>
            <a:normAutofit fontScale="62500" lnSpcReduction="20000"/>
          </a:bodyPr>
          <a:lstStyle/>
          <a:p>
            <a:pPr marL="0" indent="0">
              <a:buNone/>
            </a:pPr>
            <a:r>
              <a:rPr lang="el-GR" b="0" i="0" dirty="0">
                <a:solidFill>
                  <a:srgbClr val="999999"/>
                </a:solidFill>
                <a:effectLst/>
                <a:latin typeface="Arial" panose="020B0604020202020204" pitchFamily="34" charset="0"/>
                <a:cs typeface="Arial" panose="020B0604020202020204" pitchFamily="34" charset="0"/>
              </a:rPr>
              <a:t>[394d]</a:t>
            </a:r>
            <a:r>
              <a:rPr lang="el-GR" b="0" i="0" dirty="0">
                <a:solidFill>
                  <a:srgbClr val="333333"/>
                </a:solidFill>
                <a:effectLst/>
                <a:latin typeface="Arial" panose="020B0604020202020204" pitchFamily="34" charset="0"/>
                <a:cs typeface="Arial" panose="020B0604020202020204" pitchFamily="34" charset="0"/>
              </a:rPr>
              <a:t> Αυτό λοιπόν είναι που έλεγα· πως πρέπει να το συζητήσομε μαζί και να συμφωνήσομε αν πρέπει να επιτρέψομε στους </a:t>
            </a:r>
            <a:r>
              <a:rPr lang="el-GR" b="0" i="0" dirty="0" err="1">
                <a:solidFill>
                  <a:srgbClr val="333333"/>
                </a:solidFill>
                <a:effectLst/>
                <a:latin typeface="Arial" panose="020B0604020202020204" pitchFamily="34" charset="0"/>
                <a:cs typeface="Arial" panose="020B0604020202020204" pitchFamily="34" charset="0"/>
              </a:rPr>
              <a:t>ποιητάς</a:t>
            </a:r>
            <a:r>
              <a:rPr lang="el-GR" b="0" i="0" dirty="0">
                <a:solidFill>
                  <a:srgbClr val="333333"/>
                </a:solidFill>
                <a:effectLst/>
                <a:latin typeface="Arial" panose="020B0604020202020204" pitchFamily="34" charset="0"/>
                <a:cs typeface="Arial" panose="020B0604020202020204" pitchFamily="34" charset="0"/>
              </a:rPr>
              <a:t> να μεταχειρίζονται στις διηγήσεις των τη μίμηση, ή να συνδυάζουν τη μίμηση με την απλή διήγηση, και σε </a:t>
            </a:r>
            <a:r>
              <a:rPr lang="el-GR" b="0" i="0" dirty="0" err="1">
                <a:solidFill>
                  <a:srgbClr val="333333"/>
                </a:solidFill>
                <a:effectLst/>
                <a:latin typeface="Arial" panose="020B0604020202020204" pitchFamily="34" charset="0"/>
                <a:cs typeface="Arial" panose="020B0604020202020204" pitchFamily="34" charset="0"/>
              </a:rPr>
              <a:t>ποιές</a:t>
            </a:r>
            <a:r>
              <a:rPr lang="el-GR" b="0" i="0" dirty="0">
                <a:solidFill>
                  <a:srgbClr val="333333"/>
                </a:solidFill>
                <a:effectLst/>
                <a:latin typeface="Arial" panose="020B0604020202020204" pitchFamily="34" charset="0"/>
                <a:cs typeface="Arial" panose="020B0604020202020204" pitchFamily="34" charset="0"/>
              </a:rPr>
              <a:t> περιστάσεις τον ένα ή τον άλλο τρόπο, ή αν θα τους απαγορέψομε ολότελα τη μίμηση.</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Μαντεύω πως ο σκοπός σου είναι να δούμε αν θα παραδεχτούμε ή όχι την τραγωδία και την κωμωδία στην πολιτεία μας.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Ίσως· μα ίσως και κάτι περισσότερο </a:t>
            </a:r>
            <a:r>
              <a:rPr lang="el-GR" b="0" i="0" dirty="0" err="1">
                <a:solidFill>
                  <a:srgbClr val="333333"/>
                </a:solidFill>
                <a:effectLst/>
                <a:latin typeface="Arial" panose="020B0604020202020204" pitchFamily="34" charset="0"/>
                <a:cs typeface="Arial" panose="020B0604020202020204" pitchFamily="34" charset="0"/>
              </a:rPr>
              <a:t>απ</a:t>
            </a:r>
            <a:r>
              <a:rPr lang="el-GR" b="0" i="0" dirty="0">
                <a:solidFill>
                  <a:srgbClr val="333333"/>
                </a:solidFill>
                <a:effectLst/>
                <a:latin typeface="Arial" panose="020B0604020202020204" pitchFamily="34" charset="0"/>
                <a:cs typeface="Arial" panose="020B0604020202020204" pitchFamily="34" charset="0"/>
              </a:rPr>
              <a:t>᾽ αυτό· γιατί δεν ξέρω από </a:t>
            </a:r>
            <a:r>
              <a:rPr lang="el-GR" b="0" i="0" dirty="0" err="1">
                <a:solidFill>
                  <a:srgbClr val="333333"/>
                </a:solidFill>
                <a:effectLst/>
                <a:latin typeface="Arial" panose="020B0604020202020204" pitchFamily="34" charset="0"/>
                <a:cs typeface="Arial" panose="020B0604020202020204" pitchFamily="34" charset="0"/>
              </a:rPr>
              <a:t>τώρ</a:t>
            </a:r>
            <a:r>
              <a:rPr lang="el-GR" b="0" i="0" dirty="0">
                <a:solidFill>
                  <a:srgbClr val="333333"/>
                </a:solidFill>
                <a:effectLst/>
                <a:latin typeface="Arial" panose="020B0604020202020204" pitchFamily="34" charset="0"/>
                <a:cs typeface="Arial" panose="020B0604020202020204" pitchFamily="34" charset="0"/>
              </a:rPr>
              <a:t>᾽ ακόμη τίποτα, μα όπου μας φέρει σαν άνεμος ο λόγος, </a:t>
            </a:r>
            <a:r>
              <a:rPr lang="el-GR" b="0" i="0" dirty="0" err="1">
                <a:solidFill>
                  <a:srgbClr val="333333"/>
                </a:solidFill>
                <a:effectLst/>
                <a:latin typeface="Arial" panose="020B0604020202020204" pitchFamily="34" charset="0"/>
                <a:cs typeface="Arial" panose="020B0604020202020204" pitchFamily="34" charset="0"/>
              </a:rPr>
              <a:t>κατακεί</a:t>
            </a:r>
            <a:r>
              <a:rPr lang="el-GR" b="0" i="0" dirty="0">
                <a:solidFill>
                  <a:srgbClr val="333333"/>
                </a:solidFill>
                <a:effectLst/>
                <a:latin typeface="Arial" panose="020B0604020202020204" pitchFamily="34" charset="0"/>
                <a:cs typeface="Arial" panose="020B0604020202020204" pitchFamily="34" charset="0"/>
              </a:rPr>
              <a:t> θα πρέπει να τραβήξομε.</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Και πολύ σωστά το λες.</a:t>
            </a:r>
            <a:br>
              <a:rPr lang="el-GR" dirty="0">
                <a:latin typeface="Arial" panose="020B0604020202020204" pitchFamily="34" charset="0"/>
                <a:cs typeface="Arial" panose="020B0604020202020204" pitchFamily="34" charset="0"/>
              </a:rPr>
            </a:br>
            <a:r>
              <a:rPr lang="el-GR" b="0" i="0" dirty="0">
                <a:solidFill>
                  <a:srgbClr val="999999"/>
                </a:solidFill>
                <a:effectLst/>
                <a:latin typeface="Arial" panose="020B0604020202020204" pitchFamily="34" charset="0"/>
                <a:cs typeface="Arial" panose="020B0604020202020204" pitchFamily="34" charset="0"/>
              </a:rPr>
              <a:t>[394e]</a:t>
            </a:r>
            <a:r>
              <a:rPr lang="el-GR" b="0" i="0" dirty="0">
                <a:solidFill>
                  <a:srgbClr val="333333"/>
                </a:solidFill>
                <a:effectLst/>
                <a:latin typeface="Arial" panose="020B0604020202020204" pitchFamily="34" charset="0"/>
                <a:cs typeface="Arial" panose="020B0604020202020204" pitchFamily="34" charset="0"/>
              </a:rPr>
              <a:t> Αυτό λοιπόν τώρα πρόσεξε, Αδείμαντε, αν μας συμφέρει να είναι μιμητικοί οι φύλακες ή όχι· ή μήπως βγαίνει από τα προηγούμενα και αυτό το συμπέρασμα, πως ο καθένας ένα μονάχα επάγγελμα μπορεί να κάνει καλά, κι όχι πολλά, γιατί εκείνος που καταπιάνεται με πολλά, θα αποτύχει σε όλα και δε θα κατορθώσει ποτέ να διακριθεί σε κανένα.</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Πώς αλλιώς βέβαια μπορεί να ᾽ναι;</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Το ίδιο λοιπόν δεν θα συμβαίνει και με τη μίμηση, πως δεν θα μπορεί δηλαδή ποτέ ο ίδιος άνθρωπος να μιμείται καλά πολλά πράγματα, όπως το ένα μόνο;</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Όχι βέβαια.</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4829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368F5F-1C34-B428-2497-1ED862DAE2F4}"/>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B40ADB4D-9041-F498-4ED0-5D68628AF026}"/>
              </a:ext>
            </a:extLst>
          </p:cNvPr>
          <p:cNvSpPr>
            <a:spLocks noGrp="1"/>
          </p:cNvSpPr>
          <p:nvPr>
            <p:ph sz="half" idx="1"/>
          </p:nvPr>
        </p:nvSpPr>
        <p:spPr/>
        <p:txBody>
          <a:bodyPr>
            <a:normAutofit fontScale="70000" lnSpcReduction="20000"/>
          </a:bodyPr>
          <a:lstStyle/>
          <a:p>
            <a:pPr marL="0" indent="0">
              <a:buNone/>
            </a:pPr>
            <a:r>
              <a:rPr lang="el-GR" b="0" i="0" dirty="0">
                <a:solidFill>
                  <a:srgbClr val="999999"/>
                </a:solidFill>
                <a:effectLst/>
                <a:latin typeface="Arial" panose="020B0604020202020204" pitchFamily="34" charset="0"/>
                <a:cs typeface="Arial" panose="020B0604020202020204" pitchFamily="34" charset="0"/>
              </a:rPr>
              <a:t>Σ: </a:t>
            </a:r>
            <a:r>
              <a:rPr lang="en-GB" b="0" i="0" dirty="0">
                <a:solidFill>
                  <a:srgbClr val="999999"/>
                </a:solidFill>
                <a:effectLst/>
                <a:latin typeface="Arial" panose="020B0604020202020204" pitchFamily="34" charset="0"/>
                <a:cs typeface="Arial" panose="020B0604020202020204" pitchFamily="34" charset="0"/>
              </a:rPr>
              <a:t>[395a]</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Σχολῇ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ἄρα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ἐπιτηδεύσει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γέ</a:t>
            </a:r>
            <a:r>
              <a:rPr lang="el-GR" b="0" i="0" dirty="0">
                <a:solidFill>
                  <a:srgbClr val="333333"/>
                </a:solidFill>
                <a:effectLst/>
                <a:latin typeface="Arial" panose="020B0604020202020204" pitchFamily="34" charset="0"/>
                <a:cs typeface="Arial" panose="020B0604020202020204" pitchFamily="34" charset="0"/>
              </a:rPr>
              <a:t> τι </a:t>
            </a:r>
            <a:r>
              <a:rPr lang="el-GR" b="0" i="0" dirty="0" err="1">
                <a:solidFill>
                  <a:srgbClr val="333333"/>
                </a:solidFill>
                <a:effectLst/>
                <a:latin typeface="Arial" panose="020B0604020202020204" pitchFamily="34" charset="0"/>
                <a:cs typeface="Arial" panose="020B0604020202020204" pitchFamily="34" charset="0"/>
              </a:rPr>
              <a:t>ἅμα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ἀξίων</a:t>
            </a:r>
            <a:r>
              <a:rPr lang="el-GR" b="0" i="0" dirty="0">
                <a:solidFill>
                  <a:srgbClr val="333333"/>
                </a:solidFill>
                <a:effectLst/>
                <a:latin typeface="Arial" panose="020B0604020202020204" pitchFamily="34" charset="0"/>
                <a:cs typeface="Arial" panose="020B0604020202020204" pitchFamily="34" charset="0"/>
              </a:rPr>
              <a:t> λόγου </a:t>
            </a:r>
            <a:r>
              <a:rPr lang="el-GR" b="0" i="0" dirty="0" err="1">
                <a:solidFill>
                  <a:srgbClr val="333333"/>
                </a:solidFill>
                <a:effectLst/>
                <a:latin typeface="Arial" panose="020B0604020202020204" pitchFamily="34" charset="0"/>
                <a:cs typeface="Arial" panose="020B0604020202020204" pitchFamily="34" charset="0"/>
              </a:rPr>
              <a:t>ἐπιτηδευμάτων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πολλὰ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μιμήσεται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ἔσται</a:t>
            </a:r>
            <a:r>
              <a:rPr lang="el-GR" b="0" i="0" dirty="0">
                <a:solidFill>
                  <a:srgbClr val="333333"/>
                </a:solidFill>
                <a:effectLst/>
                <a:latin typeface="Arial" panose="020B0604020202020204" pitchFamily="34" charset="0"/>
                <a:cs typeface="Arial" panose="020B0604020202020204" pitchFamily="34" charset="0"/>
              </a:rPr>
              <a:t> μιμητικός, </a:t>
            </a:r>
            <a:r>
              <a:rPr lang="el-GR" b="0" i="0" dirty="0" err="1">
                <a:solidFill>
                  <a:srgbClr val="333333"/>
                </a:solidFill>
                <a:effectLst/>
                <a:latin typeface="Arial" panose="020B0604020202020204" pitchFamily="34" charset="0"/>
                <a:cs typeface="Arial" panose="020B0604020202020204" pitchFamily="34" charset="0"/>
              </a:rPr>
              <a:t>ἐπεί</a:t>
            </a:r>
            <a:r>
              <a:rPr lang="el-GR" b="0" i="0" dirty="0">
                <a:solidFill>
                  <a:srgbClr val="333333"/>
                </a:solidFill>
                <a:effectLst/>
                <a:latin typeface="Arial" panose="020B0604020202020204" pitchFamily="34" charset="0"/>
                <a:cs typeface="Arial" panose="020B0604020202020204" pitchFamily="34" charset="0"/>
              </a:rPr>
              <a:t> που </a:t>
            </a:r>
            <a:r>
              <a:rPr lang="el-GR" b="0" i="0" dirty="0" err="1">
                <a:solidFill>
                  <a:srgbClr val="333333"/>
                </a:solidFill>
                <a:effectLst/>
                <a:latin typeface="Arial" panose="020B0604020202020204" pitchFamily="34" charset="0"/>
                <a:cs typeface="Arial" panose="020B0604020202020204" pitchFamily="34" charset="0"/>
              </a:rPr>
              <a:t>οὐδὲ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δοκοῦντα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ἐγγὺς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ἀλλήλων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εἶναι</a:t>
            </a:r>
            <a:r>
              <a:rPr lang="el-GR" b="0" i="0" dirty="0">
                <a:solidFill>
                  <a:srgbClr val="333333"/>
                </a:solidFill>
                <a:effectLst/>
                <a:latin typeface="Arial" panose="020B0604020202020204" pitchFamily="34" charset="0"/>
                <a:cs typeface="Arial" panose="020B0604020202020204" pitchFamily="34" charset="0"/>
              </a:rPr>
              <a:t> δύο </a:t>
            </a:r>
            <a:r>
              <a:rPr lang="el-GR" b="0" i="0" dirty="0" err="1">
                <a:solidFill>
                  <a:srgbClr val="333333"/>
                </a:solidFill>
                <a:effectLst/>
                <a:latin typeface="Arial" panose="020B0604020202020204" pitchFamily="34" charset="0"/>
                <a:cs typeface="Arial" panose="020B0604020202020204" pitchFamily="34" charset="0"/>
              </a:rPr>
              <a:t>μιμήματα</a:t>
            </a:r>
            <a:r>
              <a:rPr lang="el-GR" b="0" i="0" dirty="0">
                <a:solidFill>
                  <a:srgbClr val="333333"/>
                </a:solidFill>
                <a:effectLst/>
                <a:latin typeface="Arial" panose="020B0604020202020204" pitchFamily="34" charset="0"/>
                <a:cs typeface="Arial" panose="020B0604020202020204" pitchFamily="34" charset="0"/>
              </a:rPr>
              <a:t> δύνανται </a:t>
            </a:r>
            <a:r>
              <a:rPr lang="el-GR" b="0" i="0" dirty="0" err="1">
                <a:solidFill>
                  <a:srgbClr val="333333"/>
                </a:solidFill>
                <a:effectLst/>
                <a:latin typeface="Arial" panose="020B0604020202020204" pitchFamily="34" charset="0"/>
                <a:cs typeface="Arial" panose="020B0604020202020204" pitchFamily="34" charset="0"/>
              </a:rPr>
              <a:t>οἱ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αὐτοὶ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ἅμα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εὖ</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μιμεῖσθαι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οἷον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κωμῳδίαν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τραγῳδίαν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ποιοῦντες</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μιμήματε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ἄρτι</a:t>
            </a:r>
            <a:r>
              <a:rPr lang="el-GR" b="0" i="0" dirty="0">
                <a:solidFill>
                  <a:srgbClr val="333333"/>
                </a:solidFill>
                <a:effectLst/>
                <a:latin typeface="Arial" panose="020B0604020202020204" pitchFamily="34" charset="0"/>
                <a:cs typeface="Arial" panose="020B0604020202020204" pitchFamily="34" charset="0"/>
              </a:rPr>
              <a:t> τούτω </a:t>
            </a:r>
            <a:r>
              <a:rPr lang="el-GR" b="0" i="0" dirty="0" err="1">
                <a:solidFill>
                  <a:srgbClr val="333333"/>
                </a:solidFill>
                <a:effectLst/>
                <a:latin typeface="Arial" panose="020B0604020202020204" pitchFamily="34" charset="0"/>
                <a:cs typeface="Arial" panose="020B0604020202020204" pitchFamily="34" charset="0"/>
              </a:rPr>
              <a:t>ἐκάλεις</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Ἔγωγε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ἀληθῆ</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a:t>
            </a:r>
            <a:r>
              <a:rPr lang="el-GR" b="0" i="0" dirty="0">
                <a:solidFill>
                  <a:srgbClr val="333333"/>
                </a:solidFill>
                <a:effectLst/>
                <a:latin typeface="Arial" panose="020B0604020202020204" pitchFamily="34" charset="0"/>
                <a:cs typeface="Arial" panose="020B0604020202020204" pitchFamily="34" charset="0"/>
              </a:rPr>
              <a:t> λέγεις,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δύνανται </a:t>
            </a:r>
            <a:r>
              <a:rPr lang="el-GR" b="0" i="0" dirty="0" err="1">
                <a:solidFill>
                  <a:srgbClr val="333333"/>
                </a:solidFill>
                <a:effectLst/>
                <a:latin typeface="Arial" panose="020B0604020202020204" pitchFamily="34" charset="0"/>
                <a:cs typeface="Arial" panose="020B0604020202020204" pitchFamily="34" charset="0"/>
              </a:rPr>
              <a:t>οἱ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αὐτοί</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err="1">
                <a:solidFill>
                  <a:srgbClr val="333333"/>
                </a:solidFill>
                <a:effectLst/>
                <a:latin typeface="Arial" panose="020B0604020202020204" pitchFamily="34" charset="0"/>
                <a:cs typeface="Arial" panose="020B0604020202020204" pitchFamily="34" charset="0"/>
              </a:rPr>
              <a:t>Οὐδὲ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ῥαψῳδοί</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ὑποκριταὶ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ἅμα</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Ἀληθῆ</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err="1">
                <a:solidFill>
                  <a:srgbClr val="333333"/>
                </a:solidFill>
                <a:effectLst/>
                <a:latin typeface="Arial" panose="020B0604020202020204" pitchFamily="34" charset="0"/>
                <a:cs typeface="Arial" panose="020B0604020202020204" pitchFamily="34" charset="0"/>
              </a:rPr>
              <a:t>Ἀλλ</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οὐδέ</a:t>
            </a:r>
            <a:r>
              <a:rPr lang="el-GR" b="0" i="0" dirty="0">
                <a:solidFill>
                  <a:srgbClr val="333333"/>
                </a:solidFill>
                <a:effectLst/>
                <a:latin typeface="Arial" panose="020B0604020202020204" pitchFamily="34" charset="0"/>
                <a:cs typeface="Arial" panose="020B0604020202020204" pitchFamily="34" charset="0"/>
              </a:rPr>
              <a:t> τοι </a:t>
            </a:r>
            <a:r>
              <a:rPr lang="el-GR" b="0" i="0" dirty="0" err="1">
                <a:solidFill>
                  <a:srgbClr val="333333"/>
                </a:solidFill>
                <a:effectLst/>
                <a:latin typeface="Arial" panose="020B0604020202020204" pitchFamily="34" charset="0"/>
                <a:cs typeface="Arial" panose="020B0604020202020204" pitchFamily="34" charset="0"/>
              </a:rPr>
              <a:t>ὑποκριταὶ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κωμῳδοῖς</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τραγῳδοῖς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οἱ</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[395</a:t>
            </a:r>
            <a:r>
              <a:rPr lang="en-GB" b="0" i="0" dirty="0">
                <a:solidFill>
                  <a:srgbClr val="999999"/>
                </a:solidFill>
                <a:effectLst/>
                <a:latin typeface="Arial" panose="020B0604020202020204" pitchFamily="34" charset="0"/>
                <a:cs typeface="Arial" panose="020B0604020202020204" pitchFamily="34" charset="0"/>
              </a:rPr>
              <a:t>b]</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αὐτοί</a:t>
            </a:r>
            <a:r>
              <a:rPr lang="el-GR" b="0" i="0" dirty="0">
                <a:solidFill>
                  <a:srgbClr val="333333"/>
                </a:solidFill>
                <a:effectLst/>
                <a:latin typeface="Arial" panose="020B0604020202020204" pitchFamily="34" charset="0"/>
                <a:cs typeface="Arial" panose="020B0604020202020204" pitchFamily="34" charset="0"/>
              </a:rPr>
              <a:t>· πάντα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ταῦτα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μιμήματα</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οὔ</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Μιμήματα</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a:t>
            </a:r>
            <a:r>
              <a:rPr lang="el-GR" b="0" i="0" dirty="0">
                <a:solidFill>
                  <a:srgbClr val="333333"/>
                </a:solidFill>
                <a:effectLst/>
                <a:latin typeface="Arial" panose="020B0604020202020204" pitchFamily="34" charset="0"/>
                <a:cs typeface="Arial" panose="020B0604020202020204" pitchFamily="34" charset="0"/>
              </a:rPr>
              <a:t> τούτων, ὦ </a:t>
            </a:r>
            <a:r>
              <a:rPr lang="el-GR" b="0" i="0" dirty="0" err="1">
                <a:solidFill>
                  <a:srgbClr val="333333"/>
                </a:solidFill>
                <a:effectLst/>
                <a:latin typeface="Arial" panose="020B0604020202020204" pitchFamily="34" charset="0"/>
                <a:cs typeface="Arial" panose="020B0604020202020204" pitchFamily="34" charset="0"/>
              </a:rPr>
              <a:t>Ἀδείμαντε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φαίνεταί</a:t>
            </a:r>
            <a:r>
              <a:rPr lang="el-GR" b="0" i="0" dirty="0">
                <a:solidFill>
                  <a:srgbClr val="333333"/>
                </a:solidFill>
                <a:effectLst/>
                <a:latin typeface="Arial" panose="020B0604020202020204" pitchFamily="34" charset="0"/>
                <a:cs typeface="Arial" panose="020B0604020202020204" pitchFamily="34" charset="0"/>
              </a:rPr>
              <a:t> μοι </a:t>
            </a:r>
            <a:r>
              <a:rPr lang="el-GR" b="0" i="0" dirty="0" err="1">
                <a:solidFill>
                  <a:srgbClr val="333333"/>
                </a:solidFill>
                <a:effectLst/>
                <a:latin typeface="Arial" panose="020B0604020202020204" pitchFamily="34" charset="0"/>
                <a:cs typeface="Arial" panose="020B0604020202020204" pitchFamily="34" charset="0"/>
              </a:rPr>
              <a:t>εἰς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σμικρότερα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κατακεκερματίσθαι</a:t>
            </a:r>
            <a:r>
              <a:rPr lang="el-GR" b="0" i="0" dirty="0">
                <a:solidFill>
                  <a:srgbClr val="333333"/>
                </a:solidFill>
                <a:effectLst/>
                <a:latin typeface="Arial" panose="020B0604020202020204" pitchFamily="34" charset="0"/>
                <a:cs typeface="Arial" panose="020B0604020202020204" pitchFamily="34" charset="0"/>
              </a:rPr>
              <a:t> ἡ </a:t>
            </a:r>
            <a:r>
              <a:rPr lang="el-GR" b="0" i="0" dirty="0" err="1">
                <a:solidFill>
                  <a:srgbClr val="333333"/>
                </a:solidFill>
                <a:effectLst/>
                <a:latin typeface="Arial" panose="020B0604020202020204" pitchFamily="34" charset="0"/>
                <a:cs typeface="Arial" panose="020B0604020202020204" pitchFamily="34" charset="0"/>
              </a:rPr>
              <a:t>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ἀνθρώπου</a:t>
            </a:r>
            <a:r>
              <a:rPr lang="el-GR" b="0" i="0" dirty="0">
                <a:solidFill>
                  <a:srgbClr val="333333"/>
                </a:solidFill>
                <a:effectLst/>
                <a:latin typeface="Arial" panose="020B0604020202020204" pitchFamily="34" charset="0"/>
                <a:cs typeface="Arial" panose="020B0604020202020204" pitchFamily="34" charset="0"/>
              </a:rPr>
              <a:t> φύσις, </a:t>
            </a:r>
            <a:r>
              <a:rPr lang="el-GR" b="0" i="0" dirty="0" err="1">
                <a:solidFill>
                  <a:srgbClr val="333333"/>
                </a:solidFill>
                <a:effectLst/>
                <a:latin typeface="Arial" panose="020B0604020202020204" pitchFamily="34" charset="0"/>
                <a:cs typeface="Arial" panose="020B0604020202020204" pitchFamily="34" charset="0"/>
              </a:rPr>
              <a:t>ὥστε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ἀδύνατος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εἶναι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πολλὰ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καλῶς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μιμεῖσθαι</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αὐτὰ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ἐκεῖνα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πράττειν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ὧν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μιμήματά</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ἐστιν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ἀφομοιώματα</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Ἀληθέστατα</a:t>
            </a:r>
            <a:r>
              <a:rPr lang="el-GR" b="0" i="0" dirty="0">
                <a:solidFill>
                  <a:srgbClr val="333333"/>
                </a:solidFill>
                <a:effectLst/>
                <a:latin typeface="Arial" panose="020B0604020202020204" pitchFamily="34" charset="0"/>
                <a:cs typeface="Arial" panose="020B0604020202020204" pitchFamily="34" charset="0"/>
              </a:rPr>
              <a:t>, ἦ δ᾽ </a:t>
            </a:r>
            <a:r>
              <a:rPr lang="el-GR" b="0" i="0" dirty="0" err="1">
                <a:solidFill>
                  <a:srgbClr val="333333"/>
                </a:solidFill>
                <a:effectLst/>
                <a:latin typeface="Arial" panose="020B0604020202020204" pitchFamily="34" charset="0"/>
                <a:cs typeface="Arial" panose="020B0604020202020204" pitchFamily="34" charset="0"/>
              </a:rPr>
              <a:t>ὅς</a:t>
            </a:r>
            <a:r>
              <a:rPr lang="el-GR" b="0" i="0" dirty="0">
                <a:solidFill>
                  <a:srgbClr val="333333"/>
                </a:solidFill>
                <a:effectLst/>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B35CA011-8941-41CC-8DD8-D046280B714F}"/>
              </a:ext>
            </a:extLst>
          </p:cNvPr>
          <p:cNvSpPr>
            <a:spLocks noGrp="1"/>
          </p:cNvSpPr>
          <p:nvPr>
            <p:ph sz="half" idx="2"/>
          </p:nvPr>
        </p:nvSpPr>
        <p:spPr/>
        <p:txBody>
          <a:bodyPr>
            <a:normAutofit fontScale="70000" lnSpcReduction="20000"/>
          </a:bodyPr>
          <a:lstStyle/>
          <a:p>
            <a:pPr marL="0" indent="0">
              <a:buNone/>
            </a:pPr>
            <a:r>
              <a:rPr lang="el-GR" b="0" i="0" dirty="0">
                <a:solidFill>
                  <a:srgbClr val="999999"/>
                </a:solidFill>
                <a:effectLst/>
                <a:latin typeface="Arial" panose="020B0604020202020204" pitchFamily="34" charset="0"/>
                <a:cs typeface="Arial" panose="020B0604020202020204" pitchFamily="34" charset="0"/>
              </a:rPr>
              <a:t>[395a]</a:t>
            </a:r>
            <a:r>
              <a:rPr lang="el-GR" b="0" i="0" dirty="0">
                <a:solidFill>
                  <a:srgbClr val="333333"/>
                </a:solidFill>
                <a:effectLst/>
                <a:latin typeface="Arial" panose="020B0604020202020204" pitchFamily="34" charset="0"/>
                <a:cs typeface="Arial" panose="020B0604020202020204" pitchFamily="34" charset="0"/>
              </a:rPr>
              <a:t> Πολύ δύσκολα λοιπόν θα μπορέσει να καταγίνεται με κανένα από τα σπουδαία επαγγέλματα και συγχρόνως να μιμείται πολλά πράγματα και να είναι μιμητικός, αφού ούτε ακόμη και στις δυο εκείνες μιμήσεις που θεωρούνται τόσο σχετικές μεταξύ των, όπως είναι η τραγωδία και η κωμωδία, δεν μπορεί συγχρόνως να τα καταφέρνει καλά ο ίδιος ο άνθρωπος. Ή δεν τις ονόμαζες προ ολίγου μιμήσεις και αυτές;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Μιμήσεις βέβαια· κι έχεις δίκιο πως δεν μπορεί ο ίδιος.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Ούτε βέβαια να είναι ραψωδοί συγχρόνως και </a:t>
            </a:r>
            <a:r>
              <a:rPr lang="el-GR" b="0" i="0" dirty="0" err="1">
                <a:solidFill>
                  <a:srgbClr val="333333"/>
                </a:solidFill>
                <a:effectLst/>
                <a:latin typeface="Arial" panose="020B0604020202020204" pitchFamily="34" charset="0"/>
                <a:cs typeface="Arial" panose="020B0604020202020204" pitchFamily="34" charset="0"/>
              </a:rPr>
              <a:t>υποκριταί</a:t>
            </a:r>
            <a:r>
              <a:rPr lang="el-GR" b="0" i="0" dirty="0">
                <a:solidFill>
                  <a:srgbClr val="333333"/>
                </a:solidFill>
                <a:effectLst/>
                <a:latin typeface="Arial" panose="020B0604020202020204" pitchFamily="34" charset="0"/>
                <a:cs typeface="Arial" panose="020B0604020202020204" pitchFamily="34" charset="0"/>
              </a:rPr>
              <a:t> οι ίδιοι.</a:t>
            </a:r>
            <a:br>
              <a:rPr lang="el-GR" dirty="0">
                <a:latin typeface="Arial" panose="020B0604020202020204" pitchFamily="34" charset="0"/>
                <a:cs typeface="Arial" panose="020B0604020202020204" pitchFamily="34" charset="0"/>
              </a:rPr>
            </a:br>
            <a:r>
              <a:rPr lang="el-GR" b="0" i="0" dirty="0" err="1">
                <a:solidFill>
                  <a:srgbClr val="333333"/>
                </a:solidFill>
                <a:effectLst/>
                <a:latin typeface="Arial" panose="020B0604020202020204" pitchFamily="34" charset="0"/>
                <a:cs typeface="Arial" panose="020B0604020202020204" pitchFamily="34" charset="0"/>
              </a:rPr>
              <a:t>Πραγματικώς</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Μα ούτε </a:t>
            </a:r>
            <a:r>
              <a:rPr lang="el-GR" b="0" i="0" dirty="0" err="1">
                <a:solidFill>
                  <a:srgbClr val="333333"/>
                </a:solidFill>
                <a:effectLst/>
                <a:latin typeface="Arial" panose="020B0604020202020204" pitchFamily="34" charset="0"/>
                <a:cs typeface="Arial" panose="020B0604020202020204" pitchFamily="34" charset="0"/>
              </a:rPr>
              <a:t>υποκριταί</a:t>
            </a:r>
            <a:r>
              <a:rPr lang="el-GR" b="0" i="0" dirty="0">
                <a:solidFill>
                  <a:srgbClr val="333333"/>
                </a:solidFill>
                <a:effectLst/>
                <a:latin typeface="Arial" panose="020B0604020202020204" pitchFamily="34" charset="0"/>
                <a:cs typeface="Arial" panose="020B0604020202020204" pitchFamily="34" charset="0"/>
              </a:rPr>
              <a:t> να είναι οι ίδιοι και στην τραγωδία </a:t>
            </a:r>
            <a:r>
              <a:rPr lang="el-GR" b="0" i="0" dirty="0">
                <a:solidFill>
                  <a:srgbClr val="999999"/>
                </a:solidFill>
                <a:effectLst/>
                <a:latin typeface="Arial" panose="020B0604020202020204" pitchFamily="34" charset="0"/>
                <a:cs typeface="Arial" panose="020B0604020202020204" pitchFamily="34" charset="0"/>
              </a:rPr>
              <a:t>[395b]</a:t>
            </a:r>
            <a:r>
              <a:rPr lang="el-GR" b="0" i="0" dirty="0">
                <a:solidFill>
                  <a:srgbClr val="333333"/>
                </a:solidFill>
                <a:effectLst/>
                <a:latin typeface="Arial" panose="020B0604020202020204" pitchFamily="34" charset="0"/>
                <a:cs typeface="Arial" panose="020B0604020202020204" pitchFamily="34" charset="0"/>
              </a:rPr>
              <a:t> και στην κωμωδία· γιατί μιμήσεις είναι κι </a:t>
            </a:r>
            <a:r>
              <a:rPr lang="el-GR" b="0" i="0" dirty="0" err="1">
                <a:solidFill>
                  <a:srgbClr val="333333"/>
                </a:solidFill>
                <a:effectLst/>
                <a:latin typeface="Arial" panose="020B0604020202020204" pitchFamily="34" charset="0"/>
                <a:cs typeface="Arial" panose="020B0604020202020204" pitchFamily="34" charset="0"/>
              </a:rPr>
              <a:t>όλ</a:t>
            </a:r>
            <a:r>
              <a:rPr lang="el-GR" b="0" i="0" dirty="0">
                <a:solidFill>
                  <a:srgbClr val="333333"/>
                </a:solidFill>
                <a:effectLst/>
                <a:latin typeface="Arial" panose="020B0604020202020204" pitchFamily="34" charset="0"/>
                <a:cs typeface="Arial" panose="020B0604020202020204" pitchFamily="34" charset="0"/>
              </a:rPr>
              <a:t>᾽ αυτά. Ή όχι;</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Μιμήσεις.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Και γενικά μου φαίνεται, Αδείμαντε, πως η φύση του ανθρώπου είναι κομματιασμένη σε μικρότερες ακόμα ικανότητες, ώστε να μην μπορεί κανείς να μιμείται με επιτυχία πολλά πράγματα μαζί και να καταφέρνει εκείνα που ζητά με τη μίμηση να τα κάμει όμοια.</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Έχεις μεγάλο δίκιο.</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6401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D4A179-234B-7C2F-C67D-F56D8A4714E4}"/>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EDB72922-9AA0-DD20-CA11-1DF4EC897B64}"/>
              </a:ext>
            </a:extLst>
          </p:cNvPr>
          <p:cNvSpPr>
            <a:spLocks noGrp="1"/>
          </p:cNvSpPr>
          <p:nvPr>
            <p:ph sz="half" idx="1"/>
          </p:nvPr>
        </p:nvSpPr>
        <p:spPr/>
        <p:txBody>
          <a:bodyPr>
            <a:normAutofit fontScale="850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Εἰ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ἄρα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πρῶτον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λόγον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διασώσομεν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τοὺς</a:t>
            </a:r>
            <a:r>
              <a:rPr lang="el-GR" b="0" i="0" dirty="0">
                <a:solidFill>
                  <a:srgbClr val="333333"/>
                </a:solidFill>
                <a:effectLst/>
                <a:latin typeface="Arial" panose="020B0604020202020204" pitchFamily="34" charset="0"/>
                <a:cs typeface="Arial" panose="020B0604020202020204" pitchFamily="34" charset="0"/>
              </a:rPr>
              <a:t> φύλακας </a:t>
            </a:r>
            <a:r>
              <a:rPr lang="el-GR" b="0" i="0" dirty="0" err="1">
                <a:solidFill>
                  <a:srgbClr val="333333"/>
                </a:solidFill>
                <a:effectLst/>
                <a:latin typeface="Arial" panose="020B0604020202020204" pitchFamily="34" charset="0"/>
                <a:cs typeface="Arial" panose="020B0604020202020204" pitchFamily="34" charset="0"/>
              </a:rPr>
              <a:t>ἡμῖν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πασῶν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δημιουργιῶν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ἀφειμένους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δεῖν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εἶναι</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[395</a:t>
            </a:r>
            <a:r>
              <a:rPr lang="en-GB" b="0" i="0" dirty="0">
                <a:solidFill>
                  <a:srgbClr val="999999"/>
                </a:solidFill>
                <a:effectLst/>
                <a:latin typeface="Arial" panose="020B0604020202020204" pitchFamily="34" charset="0"/>
                <a:cs typeface="Arial" panose="020B0604020202020204" pitchFamily="34" charset="0"/>
              </a:rPr>
              <a:t>c]</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δημιουργοὺς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ἐλευθερίας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τῆς</a:t>
            </a:r>
            <a:r>
              <a:rPr lang="el-GR" b="0" i="0" dirty="0">
                <a:solidFill>
                  <a:srgbClr val="333333"/>
                </a:solidFill>
                <a:effectLst/>
                <a:latin typeface="Arial" panose="020B0604020202020204" pitchFamily="34" charset="0"/>
                <a:cs typeface="Arial" panose="020B0604020202020204" pitchFamily="34" charset="0"/>
              </a:rPr>
              <a:t> πόλεως πάνυ </a:t>
            </a:r>
            <a:r>
              <a:rPr lang="el-GR" b="0" i="0" dirty="0" err="1">
                <a:solidFill>
                  <a:srgbClr val="333333"/>
                </a:solidFill>
                <a:effectLst/>
                <a:latin typeface="Arial" panose="020B0604020202020204" pitchFamily="34" charset="0"/>
                <a:cs typeface="Arial" panose="020B0604020202020204" pitchFamily="34" charset="0"/>
              </a:rPr>
              <a:t>ἀκριβεῖς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μηδὲν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ἐπιτηδεύειν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τοῦτο</a:t>
            </a:r>
            <a:r>
              <a:rPr lang="el-GR" b="0" i="0" dirty="0">
                <a:solidFill>
                  <a:srgbClr val="333333"/>
                </a:solidFill>
                <a:effectLst/>
                <a:latin typeface="Arial" panose="020B0604020202020204" pitchFamily="34" charset="0"/>
                <a:cs typeface="Arial" panose="020B0604020202020204" pitchFamily="34" charset="0"/>
              </a:rPr>
              <a:t> φέρει, </a:t>
            </a:r>
            <a:r>
              <a:rPr lang="el-GR" b="0" i="0" dirty="0" err="1">
                <a:solidFill>
                  <a:srgbClr val="333333"/>
                </a:solidFill>
                <a:effectLst/>
                <a:latin typeface="Arial" panose="020B0604020202020204" pitchFamily="34" charset="0"/>
                <a:cs typeface="Arial" panose="020B0604020202020204" pitchFamily="34" charset="0"/>
              </a:rPr>
              <a:t>οὐδὲν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δέοι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αὐτοὺς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πράττειν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μιμεῖσθαι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ἐὰν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μιμῶνται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μιμεῖσθαι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τούτοις προσήκοντα </a:t>
            </a:r>
            <a:r>
              <a:rPr lang="el-GR" b="0" i="0" dirty="0" err="1">
                <a:solidFill>
                  <a:srgbClr val="333333"/>
                </a:solidFill>
                <a:effectLst/>
                <a:latin typeface="Arial" panose="020B0604020202020204" pitchFamily="34" charset="0"/>
                <a:cs typeface="Arial" panose="020B0604020202020204" pitchFamily="34" charset="0"/>
              </a:rPr>
              <a:t>εὐθὺς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παίδων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ἀνδρείους</a:t>
            </a:r>
            <a:r>
              <a:rPr lang="el-GR" b="0" i="0" dirty="0">
                <a:solidFill>
                  <a:srgbClr val="333333"/>
                </a:solidFill>
                <a:effectLst/>
                <a:latin typeface="Arial" panose="020B0604020202020204" pitchFamily="34" charset="0"/>
                <a:cs typeface="Arial" panose="020B0604020202020204" pitchFamily="34" charset="0"/>
              </a:rPr>
              <a:t>, σώφρονας, </a:t>
            </a:r>
            <a:r>
              <a:rPr lang="el-GR" b="0" i="0" dirty="0" err="1">
                <a:solidFill>
                  <a:srgbClr val="333333"/>
                </a:solidFill>
                <a:effectLst/>
                <a:latin typeface="Arial" panose="020B0604020202020204" pitchFamily="34" charset="0"/>
                <a:cs typeface="Arial" panose="020B0604020202020204" pitchFamily="34" charset="0"/>
              </a:rPr>
              <a:t>ὁσίους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ἐλευθέρους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τοιαῦτα</a:t>
            </a:r>
            <a:r>
              <a:rPr lang="el-GR" b="0" i="0" dirty="0">
                <a:solidFill>
                  <a:srgbClr val="333333"/>
                </a:solidFill>
                <a:effectLst/>
                <a:latin typeface="Arial" panose="020B0604020202020204" pitchFamily="34" charset="0"/>
                <a:cs typeface="Arial" panose="020B0604020202020204" pitchFamily="34" charset="0"/>
              </a:rPr>
              <a:t> πάντα,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ἀνελεύθερα</a:t>
            </a:r>
            <a:r>
              <a:rPr lang="el-GR" b="0" i="0" dirty="0">
                <a:solidFill>
                  <a:srgbClr val="333333"/>
                </a:solidFill>
                <a:effectLst/>
                <a:latin typeface="Arial" panose="020B0604020202020204" pitchFamily="34" charset="0"/>
                <a:cs typeface="Arial" panose="020B0604020202020204" pitchFamily="34" charset="0"/>
              </a:rPr>
              <a:t> μήτε </a:t>
            </a:r>
            <a:r>
              <a:rPr lang="el-GR" b="0" i="0" dirty="0" err="1">
                <a:solidFill>
                  <a:srgbClr val="333333"/>
                </a:solidFill>
                <a:effectLst/>
                <a:latin typeface="Arial" panose="020B0604020202020204" pitchFamily="34" charset="0"/>
                <a:cs typeface="Arial" panose="020B0604020202020204" pitchFamily="34" charset="0"/>
              </a:rPr>
              <a:t>ποιεῖν</a:t>
            </a:r>
            <a:r>
              <a:rPr lang="el-GR" b="0" i="0" dirty="0">
                <a:solidFill>
                  <a:srgbClr val="333333"/>
                </a:solidFill>
                <a:effectLst/>
                <a:latin typeface="Arial" panose="020B0604020202020204" pitchFamily="34" charset="0"/>
                <a:cs typeface="Arial" panose="020B0604020202020204" pitchFamily="34" charset="0"/>
              </a:rPr>
              <a:t> μήτε </a:t>
            </a:r>
            <a:r>
              <a:rPr lang="el-GR" b="0" i="0" dirty="0" err="1">
                <a:solidFill>
                  <a:srgbClr val="333333"/>
                </a:solidFill>
                <a:effectLst/>
                <a:latin typeface="Arial" panose="020B0604020202020204" pitchFamily="34" charset="0"/>
                <a:cs typeface="Arial" panose="020B0604020202020204" pitchFamily="34" charset="0"/>
              </a:rPr>
              <a:t>δεινοὺς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εἶναι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μιμήσασθαι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μηδὲ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μηδὲν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αἰσχρῶν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ἵνα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τῆς</a:t>
            </a:r>
            <a:r>
              <a:rPr lang="el-GR" b="0" i="0" dirty="0">
                <a:solidFill>
                  <a:srgbClr val="333333"/>
                </a:solidFill>
                <a:effectLst/>
                <a:latin typeface="Arial" panose="020B0604020202020204" pitchFamily="34" charset="0"/>
                <a:cs typeface="Arial" panose="020B0604020202020204" pitchFamily="34" charset="0"/>
              </a:rPr>
              <a:t> μιμήσεως </a:t>
            </a:r>
            <a:r>
              <a:rPr lang="el-GR" b="0" i="0" dirty="0" err="1">
                <a:solidFill>
                  <a:srgbClr val="333333"/>
                </a:solidFill>
                <a:effectLst/>
                <a:latin typeface="Arial" panose="020B0604020202020204" pitchFamily="34" charset="0"/>
                <a:cs typeface="Arial" panose="020B0604020202020204" pitchFamily="34" charset="0"/>
              </a:rPr>
              <a:t>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εἶναι</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[395</a:t>
            </a:r>
            <a:r>
              <a:rPr lang="en-GB" b="0" i="0" dirty="0">
                <a:solidFill>
                  <a:srgbClr val="999999"/>
                </a:solidFill>
                <a:effectLst/>
                <a:latin typeface="Arial" panose="020B0604020202020204" pitchFamily="34" charset="0"/>
                <a:cs typeface="Arial" panose="020B0604020202020204" pitchFamily="34" charset="0"/>
              </a:rPr>
              <a:t>d]</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ἀπολαύσωσιν</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οὐκ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ᾔσθησαι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αἱ</a:t>
            </a:r>
            <a:r>
              <a:rPr lang="el-GR" b="0" i="0" dirty="0">
                <a:solidFill>
                  <a:srgbClr val="333333"/>
                </a:solidFill>
                <a:effectLst/>
                <a:latin typeface="Arial" panose="020B0604020202020204" pitchFamily="34" charset="0"/>
                <a:cs typeface="Arial" panose="020B0604020202020204" pitchFamily="34" charset="0"/>
              </a:rPr>
              <a:t> μιμήσεις, </a:t>
            </a:r>
            <a:r>
              <a:rPr lang="el-GR" b="0" i="0" dirty="0" err="1">
                <a:solidFill>
                  <a:srgbClr val="333333"/>
                </a:solidFill>
                <a:effectLst/>
                <a:latin typeface="Arial" panose="020B0604020202020204" pitchFamily="34" charset="0"/>
                <a:cs typeface="Arial" panose="020B0604020202020204" pitchFamily="34" charset="0"/>
              </a:rPr>
              <a:t>ἐὰν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a:t>
            </a:r>
            <a:r>
              <a:rPr lang="el-GR" b="0" i="0" dirty="0">
                <a:solidFill>
                  <a:srgbClr val="333333"/>
                </a:solidFill>
                <a:effectLst/>
                <a:latin typeface="Arial" panose="020B0604020202020204" pitchFamily="34" charset="0"/>
                <a:cs typeface="Arial" panose="020B0604020202020204" pitchFamily="34" charset="0"/>
              </a:rPr>
              <a:t> νέων πόρρω </a:t>
            </a:r>
            <a:r>
              <a:rPr lang="el-GR" b="0" i="0" dirty="0" err="1">
                <a:solidFill>
                  <a:srgbClr val="333333"/>
                </a:solidFill>
                <a:effectLst/>
                <a:latin typeface="Arial" panose="020B0604020202020204" pitchFamily="34" charset="0"/>
                <a:cs typeface="Arial" panose="020B0604020202020204" pitchFamily="34" charset="0"/>
              </a:rPr>
              <a:t>διατελέσωσιν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ἔθη</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φύσιν καθίστανται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σῶμα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φωνὰς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διάνοιαν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μάλα</a:t>
            </a:r>
            <a:r>
              <a:rPr lang="el-GR" b="0" i="0" dirty="0">
                <a:solidFill>
                  <a:srgbClr val="333333"/>
                </a:solidFill>
                <a:effectLst/>
                <a:latin typeface="Arial" panose="020B0604020202020204" pitchFamily="34" charset="0"/>
                <a:cs typeface="Arial" panose="020B0604020202020204" pitchFamily="34" charset="0"/>
              </a:rPr>
              <a:t>, ἦ δ᾽ </a:t>
            </a:r>
            <a:r>
              <a:rPr lang="el-GR" b="0" i="0" dirty="0" err="1">
                <a:solidFill>
                  <a:srgbClr val="333333"/>
                </a:solidFill>
                <a:effectLst/>
                <a:latin typeface="Arial" panose="020B0604020202020204" pitchFamily="34" charset="0"/>
                <a:cs typeface="Arial" panose="020B0604020202020204" pitchFamily="34" charset="0"/>
              </a:rPr>
              <a:t>ὅς</a:t>
            </a:r>
            <a:r>
              <a:rPr lang="el-GR" b="0" i="0" dirty="0">
                <a:solidFill>
                  <a:srgbClr val="333333"/>
                </a:solidFill>
                <a:effectLst/>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408D894A-ADEF-093E-9E04-5E0A6BB3CFC0}"/>
              </a:ext>
            </a:extLst>
          </p:cNvPr>
          <p:cNvSpPr>
            <a:spLocks noGrp="1"/>
          </p:cNvSpPr>
          <p:nvPr>
            <p:ph sz="half" idx="2"/>
          </p:nvPr>
        </p:nvSpPr>
        <p:spPr/>
        <p:txBody>
          <a:bodyPr>
            <a:normAutofit fontScale="850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Αν λοιπόν θα επιμείνομε στην πρώτη μας εκείνη ιδέα, πως οι φρουροί μας πρέπει ν᾽ αφήνουν κάθε άλλη ενασχόληση και αποκλειστική τους δουλειά να έχουν </a:t>
            </a:r>
            <a:r>
              <a:rPr lang="el-GR" b="0" i="0" dirty="0">
                <a:solidFill>
                  <a:srgbClr val="999999"/>
                </a:solidFill>
                <a:effectLst/>
                <a:latin typeface="Arial" panose="020B0604020202020204" pitchFamily="34" charset="0"/>
                <a:cs typeface="Arial" panose="020B0604020202020204" pitchFamily="34" charset="0"/>
              </a:rPr>
              <a:t>[395c]</a:t>
            </a:r>
            <a:r>
              <a:rPr lang="el-GR" b="0" i="0" dirty="0">
                <a:solidFill>
                  <a:srgbClr val="333333"/>
                </a:solidFill>
                <a:effectLst/>
                <a:latin typeface="Arial" panose="020B0604020202020204" pitchFamily="34" charset="0"/>
                <a:cs typeface="Arial" panose="020B0604020202020204" pitchFamily="34" charset="0"/>
              </a:rPr>
              <a:t> την υπεράσπιση της ελευθερίας μας και καμιάν άλλη που δεν έχει σχέση μ᾽ αυτήν, δε θα τους επιτρέπεται ούτε να κάνουν ούτε να μιμούνται ό,τι άλλο κι αν είναι· και αν μιμούνται μόνον ό,τι έχει σχέση με τον προορισμό τους, να μιμούνται ευθύς από την παιδική τους ηλικία, την αντρεία δηλαδή, τη σωφροσύνη, την ευσέβεια, τη μεγαλοφροσύνη κι όλα τα τέτοια· ενώ κάθε ταπεινό και πρόστυχο και ό,τι άλλο από τα αισχρά ούτε να πράττουν ούτε να είναι ικανοί να το μιμούνται, μήπως από τη μίμηση καταντήσουν </a:t>
            </a:r>
            <a:r>
              <a:rPr lang="el-GR" b="0" i="0" dirty="0">
                <a:solidFill>
                  <a:srgbClr val="999999"/>
                </a:solidFill>
                <a:effectLst/>
                <a:latin typeface="Arial" panose="020B0604020202020204" pitchFamily="34" charset="0"/>
                <a:cs typeface="Arial" panose="020B0604020202020204" pitchFamily="34" charset="0"/>
              </a:rPr>
              <a:t>[395d]</a:t>
            </a:r>
            <a:r>
              <a:rPr lang="el-GR" b="0" i="0" dirty="0">
                <a:solidFill>
                  <a:srgbClr val="333333"/>
                </a:solidFill>
                <a:effectLst/>
                <a:latin typeface="Arial" panose="020B0604020202020204" pitchFamily="34" charset="0"/>
                <a:cs typeface="Arial" panose="020B0604020202020204" pitchFamily="34" charset="0"/>
              </a:rPr>
              <a:t> να γίνουν τέτοιοι. Ή δεν έχεις παρατηρήσει ότι η μίμηση, αν αρχίσει και εξακολουθήσει από μικρή ηλικία, καταντά να γίνει συνήθεια και δεύτερη φύση και στο σώμα και στη φωνή και στο χαρακτήρα;</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Και πολύ μάλιστα.</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5921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AAFBEA-FECD-0FCA-A1B8-9EBB4ACF2943}"/>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835A57CA-9094-68B7-4264-09D5162C1DE7}"/>
              </a:ext>
            </a:extLst>
          </p:cNvPr>
          <p:cNvSpPr>
            <a:spLocks noGrp="1"/>
          </p:cNvSpPr>
          <p:nvPr>
            <p:ph sz="half" idx="1"/>
          </p:nvPr>
        </p:nvSpPr>
        <p:spPr>
          <a:xfrm>
            <a:off x="2589212" y="2133600"/>
            <a:ext cx="4313864" cy="4724400"/>
          </a:xfrm>
        </p:spPr>
        <p:txBody>
          <a:bodyPr>
            <a:noAutofit/>
          </a:bodyPr>
          <a:lstStyle/>
          <a:p>
            <a:pPr marL="0" indent="0">
              <a:buNone/>
            </a:pPr>
            <a:r>
              <a:rPr lang="el-GR" sz="1400" b="0" i="0" dirty="0">
                <a:solidFill>
                  <a:srgbClr val="333333"/>
                </a:solidFill>
                <a:effectLst/>
                <a:latin typeface="Arial" panose="020B0604020202020204" pitchFamily="34" charset="0"/>
                <a:cs typeface="Arial" panose="020B0604020202020204" pitchFamily="34" charset="0"/>
              </a:rPr>
              <a:t>Σ: </a:t>
            </a:r>
            <a:r>
              <a:rPr lang="el-GR" sz="1400" b="0" i="0" dirty="0" err="1">
                <a:solidFill>
                  <a:srgbClr val="333333"/>
                </a:solidFill>
                <a:effectLst/>
                <a:latin typeface="Arial" panose="020B0604020202020204" pitchFamily="34" charset="0"/>
                <a:cs typeface="Arial" panose="020B0604020202020204" pitchFamily="34" charset="0"/>
              </a:rPr>
              <a:t>Οὐ</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δὴ</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ἐπιτρέψομεν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ἦν</a:t>
            </a:r>
            <a:r>
              <a:rPr lang="el-GR" sz="1400" b="0" i="0" dirty="0">
                <a:solidFill>
                  <a:srgbClr val="333333"/>
                </a:solidFill>
                <a:effectLst/>
                <a:latin typeface="Arial" panose="020B0604020202020204" pitchFamily="34" charset="0"/>
                <a:cs typeface="Arial" panose="020B0604020202020204" pitchFamily="34" charset="0"/>
              </a:rPr>
              <a:t> δ᾽ </a:t>
            </a:r>
            <a:r>
              <a:rPr lang="el-GR" sz="1400" b="0" i="0" dirty="0" err="1">
                <a:solidFill>
                  <a:srgbClr val="333333"/>
                </a:solidFill>
                <a:effectLst/>
                <a:latin typeface="Arial" panose="020B0604020202020204" pitchFamily="34" charset="0"/>
                <a:cs typeface="Arial" panose="020B0604020202020204" pitchFamily="34" charset="0"/>
              </a:rPr>
              <a:t>ἐγώ</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ὧν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φαμὲν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κήδεσθαι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δεῖν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αὐτοὺς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ἄνδρας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ἀγαθοὺς</a:t>
            </a:r>
            <a:r>
              <a:rPr lang="el-GR" sz="1400" b="0" i="0" dirty="0">
                <a:solidFill>
                  <a:srgbClr val="333333"/>
                </a:solidFill>
                <a:effectLst/>
                <a:latin typeface="Arial" panose="020B0604020202020204" pitchFamily="34" charset="0"/>
                <a:cs typeface="Arial" panose="020B0604020202020204" pitchFamily="34" charset="0"/>
              </a:rPr>
              <a:t> γενέσθαι, </a:t>
            </a:r>
            <a:r>
              <a:rPr lang="el-GR" sz="1400" b="0" i="0" dirty="0" err="1">
                <a:solidFill>
                  <a:srgbClr val="333333"/>
                </a:solidFill>
                <a:effectLst/>
                <a:latin typeface="Arial" panose="020B0604020202020204" pitchFamily="34" charset="0"/>
                <a:cs typeface="Arial" panose="020B0604020202020204" pitchFamily="34" charset="0"/>
              </a:rPr>
              <a:t>γυναῖκα</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μιμεῖσθαι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ἄνδρας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ὄντας</a:t>
            </a:r>
            <a:r>
              <a:rPr lang="el-GR" sz="1400" b="0" i="0" dirty="0">
                <a:solidFill>
                  <a:srgbClr val="333333"/>
                </a:solidFill>
                <a:effectLst/>
                <a:latin typeface="Arial" panose="020B060402020202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cs typeface="Arial" panose="020B0604020202020204" pitchFamily="34" charset="0"/>
              </a:rPr>
              <a:t>νέαν</a:t>
            </a:r>
            <a:r>
              <a:rPr lang="el-GR" sz="1400" b="0" i="0" dirty="0">
                <a:solidFill>
                  <a:srgbClr val="333333"/>
                </a:solidFill>
                <a:effectLst/>
                <a:latin typeface="Arial" panose="020B060402020202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cs typeface="Arial" panose="020B0604020202020204" pitchFamily="34" charset="0"/>
              </a:rPr>
              <a:t>πρεσβυτέραν</a:t>
            </a:r>
            <a:r>
              <a:rPr lang="el-GR" sz="1400" b="0" i="0" dirty="0">
                <a:solidFill>
                  <a:srgbClr val="333333"/>
                </a:solidFill>
                <a:effectLst/>
                <a:latin typeface="Arial" panose="020B060402020202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cs typeface="Arial" panose="020B0604020202020204" pitchFamily="34" charset="0"/>
              </a:rPr>
              <a:t>ἀνδρὶ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λοιδορουμένην</a:t>
            </a:r>
            <a:r>
              <a:rPr lang="el-GR" sz="1400" b="0" i="0" dirty="0">
                <a:solidFill>
                  <a:srgbClr val="333333"/>
                </a:solidFill>
                <a:effectLst/>
                <a:latin typeface="Arial" panose="020B060402020202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cs typeface="Arial" panose="020B0604020202020204" pitchFamily="34" charset="0"/>
              </a:rPr>
              <a:t>πρὸς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θεοὺς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ἐρίζουσάν</a:t>
            </a:r>
            <a:r>
              <a:rPr lang="el-GR" sz="1400" b="0" i="0" dirty="0">
                <a:solidFill>
                  <a:srgbClr val="333333"/>
                </a:solidFill>
                <a:effectLst/>
                <a:latin typeface="Arial" panose="020B0604020202020204" pitchFamily="34" charset="0"/>
                <a:cs typeface="Arial" panose="020B0604020202020204" pitchFamily="34" charset="0"/>
              </a:rPr>
              <a:t> τε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μεγαλαυχουμένην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οἰομένην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a:solidFill>
                  <a:srgbClr val="999999"/>
                </a:solidFill>
                <a:effectLst/>
                <a:latin typeface="Arial" panose="020B0604020202020204" pitchFamily="34" charset="0"/>
                <a:cs typeface="Arial" panose="020B0604020202020204" pitchFamily="34" charset="0"/>
              </a:rPr>
              <a:t>[395</a:t>
            </a:r>
            <a:r>
              <a:rPr lang="en-GB" sz="1400" b="0" i="0" dirty="0">
                <a:solidFill>
                  <a:srgbClr val="999999"/>
                </a:solidFill>
                <a:effectLst/>
                <a:latin typeface="Arial" panose="020B0604020202020204" pitchFamily="34" charset="0"/>
                <a:cs typeface="Arial" panose="020B0604020202020204" pitchFamily="34" charset="0"/>
              </a:rPr>
              <a:t>e]</a:t>
            </a:r>
            <a:r>
              <a:rPr lang="en-GB"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εὐδαίμονα</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εἶναι</a:t>
            </a:r>
            <a:r>
              <a:rPr lang="el-GR" sz="1400" b="0" i="0" dirty="0">
                <a:solidFill>
                  <a:srgbClr val="333333"/>
                </a:solidFill>
                <a:effectLst/>
                <a:latin typeface="Arial" panose="020B060402020202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cs typeface="Arial" panose="020B0604020202020204" pitchFamily="34" charset="0"/>
              </a:rPr>
              <a:t>ἐν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συμφοραῖς</a:t>
            </a:r>
            <a:r>
              <a:rPr lang="el-GR" sz="1400" b="0" i="0" dirty="0">
                <a:solidFill>
                  <a:srgbClr val="333333"/>
                </a:solidFill>
                <a:effectLst/>
                <a:latin typeface="Arial" panose="020B0604020202020204" pitchFamily="34" charset="0"/>
                <a:cs typeface="Arial" panose="020B0604020202020204" pitchFamily="34" charset="0"/>
              </a:rPr>
              <a:t> τε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πένθεσιν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θρήνοις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ἐχομένην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κάμνουσαν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δὲ</a:t>
            </a:r>
            <a:r>
              <a:rPr lang="el-GR" sz="1400" b="0" i="0" dirty="0">
                <a:solidFill>
                  <a:srgbClr val="333333"/>
                </a:solidFill>
                <a:effectLst/>
                <a:latin typeface="Arial" panose="020B060402020202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cs typeface="Arial" panose="020B0604020202020204" pitchFamily="34" charset="0"/>
              </a:rPr>
              <a:t>ἐρῶσαν</a:t>
            </a:r>
            <a:r>
              <a:rPr lang="el-GR" sz="1400" b="0" i="0" dirty="0">
                <a:solidFill>
                  <a:srgbClr val="333333"/>
                </a:solidFill>
                <a:effectLst/>
                <a:latin typeface="Arial" panose="020B060402020202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cs typeface="Arial" panose="020B0604020202020204" pitchFamily="34" charset="0"/>
              </a:rPr>
              <a:t>ὠδίνουσαν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πολλοῦ</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δεήσομεν</a:t>
            </a:r>
            <a:r>
              <a:rPr lang="el-GR" sz="1400" b="0" i="0" dirty="0">
                <a:solidFill>
                  <a:srgbClr val="333333"/>
                </a:solidFill>
                <a:effectLst/>
                <a:latin typeface="Arial" panose="020B0604020202020204" pitchFamily="34" charset="0"/>
                <a:cs typeface="Arial" panose="020B0604020202020204" pitchFamily="34" charset="0"/>
              </a:rPr>
              <a:t>.</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Α: </a:t>
            </a:r>
            <a:r>
              <a:rPr lang="el-GR" sz="1400" b="0" i="0" dirty="0" err="1">
                <a:solidFill>
                  <a:srgbClr val="333333"/>
                </a:solidFill>
                <a:effectLst/>
                <a:latin typeface="Arial" panose="020B0604020202020204" pitchFamily="34" charset="0"/>
                <a:cs typeface="Arial" panose="020B0604020202020204" pitchFamily="34" charset="0"/>
              </a:rPr>
              <a:t>Παντάπασι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μὲν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οὖν</a:t>
            </a:r>
            <a:r>
              <a:rPr lang="el-GR" sz="1400" b="0" i="0" dirty="0">
                <a:solidFill>
                  <a:srgbClr val="333333"/>
                </a:solidFill>
                <a:effectLst/>
                <a:latin typeface="Arial" panose="020B0604020202020204" pitchFamily="34" charset="0"/>
                <a:cs typeface="Arial" panose="020B0604020202020204" pitchFamily="34" charset="0"/>
              </a:rPr>
              <a:t>, ἦ δ᾽ </a:t>
            </a:r>
            <a:r>
              <a:rPr lang="el-GR" sz="1400" b="0" i="0" dirty="0" err="1">
                <a:solidFill>
                  <a:srgbClr val="333333"/>
                </a:solidFill>
                <a:effectLst/>
                <a:latin typeface="Arial" panose="020B0604020202020204" pitchFamily="34" charset="0"/>
                <a:cs typeface="Arial" panose="020B0604020202020204" pitchFamily="34" charset="0"/>
              </a:rPr>
              <a:t>ὅς</a:t>
            </a:r>
            <a:r>
              <a:rPr lang="el-GR" sz="1400" b="0" i="0" dirty="0">
                <a:solidFill>
                  <a:srgbClr val="333333"/>
                </a:solidFill>
                <a:effectLst/>
                <a:latin typeface="Arial" panose="020B0604020202020204" pitchFamily="34" charset="0"/>
                <a:cs typeface="Arial" panose="020B0604020202020204" pitchFamily="34" charset="0"/>
              </a:rPr>
              <a:t>.</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Σ: </a:t>
            </a:r>
            <a:r>
              <a:rPr lang="el-GR" sz="1400" b="0" i="0" dirty="0" err="1">
                <a:solidFill>
                  <a:srgbClr val="333333"/>
                </a:solidFill>
                <a:effectLst/>
                <a:latin typeface="Arial" panose="020B0604020202020204" pitchFamily="34" charset="0"/>
                <a:cs typeface="Arial" panose="020B0604020202020204" pitchFamily="34" charset="0"/>
              </a:rPr>
              <a:t>Οὐδέ</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γε</a:t>
            </a:r>
            <a:r>
              <a:rPr lang="el-GR" sz="1400" b="0" i="0" dirty="0">
                <a:solidFill>
                  <a:srgbClr val="333333"/>
                </a:solidFill>
                <a:effectLst/>
                <a:latin typeface="Arial" panose="020B0604020202020204" pitchFamily="34" charset="0"/>
                <a:cs typeface="Arial" panose="020B0604020202020204" pitchFamily="34" charset="0"/>
              </a:rPr>
              <a:t> δούλας τε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δούλους πράττοντας </a:t>
            </a:r>
            <a:r>
              <a:rPr lang="el-GR" sz="1400" b="0" i="0" dirty="0" err="1">
                <a:solidFill>
                  <a:srgbClr val="333333"/>
                </a:solidFill>
                <a:effectLst/>
                <a:latin typeface="Arial" panose="020B0604020202020204" pitchFamily="34" charset="0"/>
                <a:cs typeface="Arial" panose="020B0604020202020204" pitchFamily="34" charset="0"/>
              </a:rPr>
              <a:t>ὅσα</a:t>
            </a:r>
            <a:r>
              <a:rPr lang="el-GR" sz="1400" b="0" i="0" dirty="0">
                <a:solidFill>
                  <a:srgbClr val="333333"/>
                </a:solidFill>
                <a:effectLst/>
                <a:latin typeface="Arial" panose="020B0604020202020204" pitchFamily="34" charset="0"/>
                <a:cs typeface="Arial" panose="020B0604020202020204" pitchFamily="34" charset="0"/>
              </a:rPr>
              <a:t> δούλων.</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Α: </a:t>
            </a:r>
            <a:r>
              <a:rPr lang="el-GR" sz="1400" b="0" i="0" dirty="0" err="1">
                <a:solidFill>
                  <a:srgbClr val="333333"/>
                </a:solidFill>
                <a:effectLst/>
                <a:latin typeface="Arial" panose="020B0604020202020204" pitchFamily="34" charset="0"/>
                <a:cs typeface="Arial" panose="020B0604020202020204" pitchFamily="34" charset="0"/>
              </a:rPr>
              <a:t>Οὐδὲ</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τοῦτο</a:t>
            </a:r>
            <a:r>
              <a:rPr lang="el-GR" sz="1400" b="0" i="0" dirty="0">
                <a:solidFill>
                  <a:srgbClr val="333333"/>
                </a:solidFill>
                <a:effectLst/>
                <a:latin typeface="Arial" panose="020B0604020202020204" pitchFamily="34" charset="0"/>
                <a:cs typeface="Arial" panose="020B0604020202020204" pitchFamily="34" charset="0"/>
              </a:rPr>
              <a:t>.</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Σ: </a:t>
            </a:r>
            <a:r>
              <a:rPr lang="el-GR" sz="1400" b="0" i="0" dirty="0" err="1">
                <a:solidFill>
                  <a:srgbClr val="333333"/>
                </a:solidFill>
                <a:effectLst/>
                <a:latin typeface="Arial" panose="020B0604020202020204" pitchFamily="34" charset="0"/>
                <a:cs typeface="Arial" panose="020B0604020202020204" pitchFamily="34" charset="0"/>
              </a:rPr>
              <a:t>Οὐδέ</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γε</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ἄνδρας</a:t>
            </a:r>
            <a:r>
              <a:rPr lang="el-GR" sz="1400" b="0" i="0" dirty="0">
                <a:solidFill>
                  <a:srgbClr val="333333"/>
                </a:solidFill>
                <a:effectLst/>
                <a:latin typeface="Arial" panose="020B0604020202020204" pitchFamily="34" charset="0"/>
                <a:cs typeface="Arial" panose="020B0604020202020204" pitchFamily="34" charset="0"/>
              </a:rPr>
              <a:t> κακούς, </a:t>
            </a:r>
            <a:r>
              <a:rPr lang="el-GR" sz="1400" b="0" i="0" dirty="0" err="1">
                <a:solidFill>
                  <a:srgbClr val="333333"/>
                </a:solidFill>
                <a:effectLst/>
                <a:latin typeface="Arial" panose="020B0604020202020204" pitchFamily="34" charset="0"/>
                <a:cs typeface="Arial" panose="020B0604020202020204" pitchFamily="34" charset="0"/>
              </a:rPr>
              <a:t>ὡς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ἔοικεν</a:t>
            </a:r>
            <a:r>
              <a:rPr lang="el-GR" sz="1400" b="0" i="0" dirty="0">
                <a:solidFill>
                  <a:srgbClr val="333333"/>
                </a:solidFill>
                <a:effectLst/>
                <a:latin typeface="Arial" panose="020B0604020202020204" pitchFamily="34" charset="0"/>
                <a:cs typeface="Arial" panose="020B0604020202020204" pitchFamily="34" charset="0"/>
              </a:rPr>
              <a:t>, δειλούς τε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τὰ</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ἐναντία</a:t>
            </a:r>
            <a:r>
              <a:rPr lang="el-GR" sz="1400" b="0" i="0" dirty="0">
                <a:solidFill>
                  <a:srgbClr val="333333"/>
                </a:solidFill>
                <a:effectLst/>
                <a:latin typeface="Arial" panose="020B0604020202020204" pitchFamily="34" charset="0"/>
                <a:cs typeface="Arial" panose="020B0604020202020204" pitchFamily="34" charset="0"/>
              </a:rPr>
              <a:t> πράττοντας </a:t>
            </a:r>
            <a:r>
              <a:rPr lang="el-GR" sz="1400" b="0" i="0" dirty="0" err="1">
                <a:solidFill>
                  <a:srgbClr val="333333"/>
                </a:solidFill>
                <a:effectLst/>
                <a:latin typeface="Arial" panose="020B0604020202020204" pitchFamily="34" charset="0"/>
                <a:cs typeface="Arial" panose="020B0604020202020204" pitchFamily="34" charset="0"/>
              </a:rPr>
              <a:t>ὧν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νυνδὴ</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εἴπομεν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κακηγοροῦντάς</a:t>
            </a:r>
            <a:r>
              <a:rPr lang="el-GR" sz="1400" b="0" i="0" dirty="0">
                <a:solidFill>
                  <a:srgbClr val="333333"/>
                </a:solidFill>
                <a:effectLst/>
                <a:latin typeface="Arial" panose="020B0604020202020204" pitchFamily="34" charset="0"/>
                <a:cs typeface="Arial" panose="020B0604020202020204" pitchFamily="34" charset="0"/>
              </a:rPr>
              <a:t> τε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κωμῳδοῦντας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ἀλλήλους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αἰσχρολογοῦντας</a:t>
            </a:r>
            <a:r>
              <a:rPr lang="el-GR" sz="1400" b="0" i="0" dirty="0">
                <a:solidFill>
                  <a:srgbClr val="333333"/>
                </a:solidFill>
                <a:effectLst/>
                <a:latin typeface="Arial" panose="020B0604020202020204" pitchFamily="34" charset="0"/>
                <a:cs typeface="Arial" panose="020B0604020202020204" pitchFamily="34" charset="0"/>
              </a:rPr>
              <a:t>, μεθύοντας ἢ </a:t>
            </a:r>
            <a:r>
              <a:rPr lang="el-GR" sz="1400" b="0" i="0" dirty="0">
                <a:solidFill>
                  <a:srgbClr val="999999"/>
                </a:solidFill>
                <a:effectLst/>
                <a:latin typeface="Arial" panose="020B0604020202020204" pitchFamily="34" charset="0"/>
                <a:cs typeface="Arial" panose="020B0604020202020204" pitchFamily="34" charset="0"/>
              </a:rPr>
              <a:t>[396</a:t>
            </a:r>
            <a:r>
              <a:rPr lang="en-GB" sz="1400" b="0" i="0" dirty="0">
                <a:solidFill>
                  <a:srgbClr val="999999"/>
                </a:solidFill>
                <a:effectLst/>
                <a:latin typeface="Arial" panose="020B0604020202020204" pitchFamily="34" charset="0"/>
                <a:cs typeface="Arial" panose="020B0604020202020204" pitchFamily="34" charset="0"/>
              </a:rPr>
              <a:t>a]</a:t>
            </a:r>
            <a:r>
              <a:rPr lang="en-GB"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νήφοντας</a:t>
            </a:r>
            <a:r>
              <a:rPr lang="el-GR" sz="1400" b="0" i="0" dirty="0">
                <a:solidFill>
                  <a:srgbClr val="333333"/>
                </a:solidFill>
                <a:effectLst/>
                <a:latin typeface="Arial" panose="020B0604020202020204" pitchFamily="34" charset="0"/>
                <a:cs typeface="Arial" panose="020B0604020202020204" pitchFamily="34" charset="0"/>
              </a:rPr>
              <a:t>, ἢ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ἄλλα</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ὅσα</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οἱ</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τοιοῦτοι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λόγοις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ἔργοις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ἁμαρτάνουσιν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εἰς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αὑτούς</a:t>
            </a:r>
            <a:r>
              <a:rPr lang="el-GR" sz="1400" b="0" i="0" dirty="0">
                <a:solidFill>
                  <a:srgbClr val="333333"/>
                </a:solidFill>
                <a:effectLst/>
                <a:latin typeface="Arial" panose="020B0604020202020204" pitchFamily="34" charset="0"/>
                <a:cs typeface="Arial" panose="020B0604020202020204" pitchFamily="34" charset="0"/>
              </a:rPr>
              <a:t> τε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εἰς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ἄλλους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οἶμαι</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δὲ</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οὐδὲ</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μαινομένοις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ἐθιστέον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ἀφομοιοῦν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αὑτοὺς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λόγοις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οὐδὲ</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ἐν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ἔργοις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γνωστέον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μὲν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γὰρ</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μαινομένους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πονηροὺς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ἄνδρας</a:t>
            </a:r>
            <a:r>
              <a:rPr lang="el-GR" sz="1400" b="0" i="0" dirty="0">
                <a:solidFill>
                  <a:srgbClr val="333333"/>
                </a:solidFill>
                <a:effectLst/>
                <a:latin typeface="Arial" panose="020B0604020202020204" pitchFamily="34" charset="0"/>
                <a:cs typeface="Arial" panose="020B0604020202020204" pitchFamily="34" charset="0"/>
              </a:rPr>
              <a:t> τε </a:t>
            </a:r>
            <a:r>
              <a:rPr lang="el-GR" sz="1400" b="0" i="0" dirty="0" err="1">
                <a:solidFill>
                  <a:srgbClr val="333333"/>
                </a:solidFill>
                <a:effectLst/>
                <a:latin typeface="Arial" panose="020B0604020202020204" pitchFamily="34" charset="0"/>
                <a:cs typeface="Arial" panose="020B0604020202020204" pitchFamily="34" charset="0"/>
              </a:rPr>
              <a:t>καὶ</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γυναῖκας</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ποιητέον</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δὲ</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οὐδὲν</a:t>
            </a:r>
            <a:r>
              <a:rPr lang="el-GR" sz="1400" b="0" i="0" dirty="0">
                <a:solidFill>
                  <a:srgbClr val="333333"/>
                </a:solidFill>
                <a:effectLst/>
                <a:latin typeface="Arial" panose="020B0604020202020204" pitchFamily="34" charset="0"/>
                <a:cs typeface="Arial" panose="020B0604020202020204" pitchFamily="34" charset="0"/>
              </a:rPr>
              <a:t> τούτων </a:t>
            </a:r>
            <a:r>
              <a:rPr lang="el-GR" sz="1400" b="0" i="0" dirty="0" err="1">
                <a:solidFill>
                  <a:srgbClr val="333333"/>
                </a:solidFill>
                <a:effectLst/>
                <a:latin typeface="Arial" panose="020B0604020202020204" pitchFamily="34" charset="0"/>
                <a:cs typeface="Arial" panose="020B0604020202020204" pitchFamily="34" charset="0"/>
              </a:rPr>
              <a:t>οὐδὲ</a:t>
            </a:r>
            <a:r>
              <a:rPr lang="el-GR" sz="1400" b="0" i="0" dirty="0">
                <a:solidFill>
                  <a:srgbClr val="333333"/>
                </a:solidFill>
                <a:effectLst/>
                <a:latin typeface="Arial" panose="020B0604020202020204" pitchFamily="34" charset="0"/>
                <a:cs typeface="Arial" panose="020B0604020202020204" pitchFamily="34" charset="0"/>
              </a:rPr>
              <a:t> </a:t>
            </a:r>
            <a:r>
              <a:rPr lang="el-GR" sz="1400" b="0" i="0" dirty="0" err="1">
                <a:solidFill>
                  <a:srgbClr val="333333"/>
                </a:solidFill>
                <a:effectLst/>
                <a:latin typeface="Arial" panose="020B0604020202020204" pitchFamily="34" charset="0"/>
                <a:cs typeface="Arial" panose="020B0604020202020204" pitchFamily="34" charset="0"/>
              </a:rPr>
              <a:t>μιμητέον</a:t>
            </a:r>
            <a:r>
              <a:rPr lang="el-GR" sz="1400" b="0" i="0" dirty="0">
                <a:solidFill>
                  <a:srgbClr val="333333"/>
                </a:solidFill>
                <a:effectLst/>
                <a:latin typeface="Arial" panose="020B0604020202020204" pitchFamily="34" charset="0"/>
                <a:cs typeface="Arial" panose="020B0604020202020204" pitchFamily="34" charset="0"/>
              </a:rPr>
              <a:t>.</a:t>
            </a:r>
            <a:endParaRPr lang="el-GR" sz="1400"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F30E1C7C-FAD0-1855-EAA6-21D4E2381A8E}"/>
              </a:ext>
            </a:extLst>
          </p:cNvPr>
          <p:cNvSpPr>
            <a:spLocks noGrp="1"/>
          </p:cNvSpPr>
          <p:nvPr>
            <p:ph sz="half" idx="2"/>
          </p:nvPr>
        </p:nvSpPr>
        <p:spPr/>
        <p:txBody>
          <a:bodyPr>
            <a:normAutofit fontScale="625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Ποτέ λοιπόν δεν θα επιτρέψομε σε κείνους, που λέμε πως τους κηδεμονεύομε και που εννοούμε να γίνουν </a:t>
            </a:r>
            <a:r>
              <a:rPr lang="el-GR" b="0" i="0" dirty="0" err="1">
                <a:solidFill>
                  <a:srgbClr val="333333"/>
                </a:solidFill>
                <a:effectLst/>
                <a:latin typeface="Arial" panose="020B0604020202020204" pitchFamily="34" charset="0"/>
                <a:cs typeface="Arial" panose="020B0604020202020204" pitchFamily="34" charset="0"/>
              </a:rPr>
              <a:t>μιαν</a:t>
            </a:r>
            <a:r>
              <a:rPr lang="el-GR" b="0" i="0" dirty="0">
                <a:solidFill>
                  <a:srgbClr val="333333"/>
                </a:solidFill>
                <a:effectLst/>
                <a:latin typeface="Arial" panose="020B0604020202020204" pitchFamily="34" charset="0"/>
                <a:cs typeface="Arial" panose="020B0604020202020204" pitchFamily="34" charset="0"/>
              </a:rPr>
              <a:t> ημέρα άντρες ξεχωριστοί, να μιμούνται, άντρες αυτοί, μια γυναίκα, ή νέα ή γριά, που να μαλώνει έξαφνα με τον άντρα της, ή να τολμά να παραβγαίνει με τους θεούς και να μεγαλοπιάνεται </a:t>
            </a:r>
            <a:r>
              <a:rPr lang="el-GR" b="0" i="0" dirty="0">
                <a:solidFill>
                  <a:srgbClr val="999999"/>
                </a:solidFill>
                <a:effectLst/>
                <a:latin typeface="Arial" panose="020B0604020202020204" pitchFamily="34" charset="0"/>
                <a:cs typeface="Arial" panose="020B0604020202020204" pitchFamily="34" charset="0"/>
              </a:rPr>
              <a:t>[395e]</a:t>
            </a:r>
            <a:r>
              <a:rPr lang="el-GR" b="0" i="0" dirty="0">
                <a:solidFill>
                  <a:srgbClr val="333333"/>
                </a:solidFill>
                <a:effectLst/>
                <a:latin typeface="Arial" panose="020B0604020202020204" pitchFamily="34" charset="0"/>
                <a:cs typeface="Arial" panose="020B0604020202020204" pitchFamily="34" charset="0"/>
              </a:rPr>
              <a:t> για την ευδαιμονία της που φαντάζεται πως έχει, ή να παραδίνεται σε θρήνους και απελπισία στις συμφορές της, και πολύ ακόμη λιγότερο μια γυναίκα άρρωστη, ή ερωτευμένη, ή που να κοιλοπονά.</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Διόλου βέβαια. Ούτε ακόμη δούλες και δούλους, που να κάνουν όσα είναι δουλειά τους.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Ούτε κι αυτό.</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Μα ούτε και άντρες ταπεινούς και δειλούς, που να κάνουν τα εναντία </a:t>
            </a:r>
            <a:r>
              <a:rPr lang="el-GR" b="0" i="0" dirty="0" err="1">
                <a:solidFill>
                  <a:srgbClr val="333333"/>
                </a:solidFill>
                <a:effectLst/>
                <a:latin typeface="Arial" panose="020B0604020202020204" pitchFamily="34" charset="0"/>
                <a:cs typeface="Arial" panose="020B0604020202020204" pitchFamily="34" charset="0"/>
              </a:rPr>
              <a:t>απ</a:t>
            </a:r>
            <a:r>
              <a:rPr lang="el-GR" b="0" i="0" dirty="0">
                <a:solidFill>
                  <a:srgbClr val="333333"/>
                </a:solidFill>
                <a:effectLst/>
                <a:latin typeface="Arial" panose="020B0604020202020204" pitchFamily="34" charset="0"/>
                <a:cs typeface="Arial" panose="020B0604020202020204" pitchFamily="34" charset="0"/>
              </a:rPr>
              <a:t>᾽ όσα τώρα είπαμε, να </a:t>
            </a:r>
            <a:r>
              <a:rPr lang="el-GR" b="0" i="0" dirty="0" err="1">
                <a:solidFill>
                  <a:srgbClr val="333333"/>
                </a:solidFill>
                <a:effectLst/>
                <a:latin typeface="Arial" panose="020B0604020202020204" pitchFamily="34" charset="0"/>
                <a:cs typeface="Arial" panose="020B0604020202020204" pitchFamily="34" charset="0"/>
              </a:rPr>
              <a:t>βρίζουνται</a:t>
            </a:r>
            <a:r>
              <a:rPr lang="el-GR" b="0" i="0" dirty="0">
                <a:solidFill>
                  <a:srgbClr val="333333"/>
                </a:solidFill>
                <a:effectLst/>
                <a:latin typeface="Arial" panose="020B0604020202020204" pitchFamily="34" charset="0"/>
                <a:cs typeface="Arial" panose="020B0604020202020204" pitchFamily="34" charset="0"/>
              </a:rPr>
              <a:t>, να περιπαίζει ο ένας τον άλλο, να αισχρολογούν νηστικοί </a:t>
            </a:r>
            <a:r>
              <a:rPr lang="el-GR" b="0" i="0" dirty="0">
                <a:solidFill>
                  <a:srgbClr val="999999"/>
                </a:solidFill>
                <a:effectLst/>
                <a:latin typeface="Arial" panose="020B0604020202020204" pitchFamily="34" charset="0"/>
                <a:cs typeface="Arial" panose="020B0604020202020204" pitchFamily="34" charset="0"/>
              </a:rPr>
              <a:t>[396a] </a:t>
            </a:r>
            <a:r>
              <a:rPr lang="el-GR" b="0" i="0" dirty="0">
                <a:solidFill>
                  <a:srgbClr val="333333"/>
                </a:solidFill>
                <a:effectLst/>
                <a:latin typeface="Arial" panose="020B0604020202020204" pitchFamily="34" charset="0"/>
                <a:cs typeface="Arial" panose="020B0604020202020204" pitchFamily="34" charset="0"/>
              </a:rPr>
              <a:t>και μεθυσμένοι, και να πέφτουν σ᾽ όλες εκείνες τις ασχημίες που συνηθίζουν οι τέτοιοι και με τους εαυτούς των και με τους άλλους· ούτε νομίζω ακόμα πως πρέπει να συνηθίζουν να υποκρίνονται όσα λένε και κάνουν οι παράφρονες· γιατί δεν μπορεί βέβαια και να μη γνωρίζουν πως υπάρχουν και πρόστυχοι και παράφρονες και άντρες και γυναίκες, δεν πρέπει όμως να κάνουν ό,τι και εκείνοι και να τους μιμούνται.</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7571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22E610-D0B9-0CBD-1E5C-D7016696DB01}"/>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10</a:t>
            </a:r>
            <a:r>
              <a:rPr lang="el-GR" baseline="30000" dirty="0">
                <a:latin typeface="Arial" panose="020B0604020202020204" pitchFamily="34" charset="0"/>
                <a:cs typeface="Arial" panose="020B0604020202020204" pitchFamily="34" charset="0"/>
              </a:rPr>
              <a:t>ο</a:t>
            </a:r>
            <a:r>
              <a:rPr lang="el-GR" dirty="0">
                <a:latin typeface="Arial" panose="020B0604020202020204" pitchFamily="34" charset="0"/>
                <a:cs typeface="Arial" panose="020B0604020202020204" pitchFamily="34" charset="0"/>
              </a:rPr>
              <a:t> ΜΑΘΗΜΑ</a:t>
            </a:r>
          </a:p>
        </p:txBody>
      </p:sp>
      <p:pic>
        <p:nvPicPr>
          <p:cNvPr id="6" name="Θέση περιεχομένου 5">
            <a:extLst>
              <a:ext uri="{FF2B5EF4-FFF2-40B4-BE49-F238E27FC236}">
                <a16:creationId xmlns:a16="http://schemas.microsoft.com/office/drawing/2014/main" id="{5C192F7A-0096-4E89-5F3F-5EDF67E8822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23013" y="1427448"/>
            <a:ext cx="5181600" cy="3452241"/>
          </a:xfrm>
        </p:spPr>
      </p:pic>
      <p:sp>
        <p:nvSpPr>
          <p:cNvPr id="4" name="Θέση κειμένου 3">
            <a:extLst>
              <a:ext uri="{FF2B5EF4-FFF2-40B4-BE49-F238E27FC236}">
                <a16:creationId xmlns:a16="http://schemas.microsoft.com/office/drawing/2014/main" id="{8A2D6E2F-2E91-C127-1C65-4815666CD7E5}"/>
              </a:ext>
            </a:extLst>
          </p:cNvPr>
          <p:cNvSpPr>
            <a:spLocks noGrp="1"/>
          </p:cNvSpPr>
          <p:nvPr>
            <p:ph type="body" sz="half" idx="2"/>
          </p:nvPr>
        </p:nvSpPr>
        <p:spPr/>
        <p:txBody>
          <a:bodyPr/>
          <a:lstStyle/>
          <a:p>
            <a:r>
              <a:rPr lang="el-GR" i="1" dirty="0">
                <a:latin typeface="Arial" panose="020B0604020202020204" pitchFamily="34" charset="0"/>
                <a:cs typeface="Arial" panose="020B0604020202020204" pitchFamily="34" charset="0"/>
              </a:rPr>
              <a:t>Πολιτεία </a:t>
            </a:r>
            <a:r>
              <a:rPr lang="en-GB" dirty="0">
                <a:latin typeface="Arial" panose="020B0604020202020204" pitchFamily="34" charset="0"/>
                <a:cs typeface="Arial" panose="020B0604020202020204" pitchFamily="34" charset="0"/>
              </a:rPr>
              <a:t>392c-398b</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27366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0E1B68-9BAC-381F-EBBE-0B97BA95559F}"/>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78CAD3CC-C902-118F-DF4E-DAEBF8827AE7}"/>
              </a:ext>
            </a:extLst>
          </p:cNvPr>
          <p:cNvSpPr>
            <a:spLocks noGrp="1"/>
          </p:cNvSpPr>
          <p:nvPr>
            <p:ph sz="half" idx="1"/>
          </p:nvPr>
        </p:nvSpPr>
        <p:spPr/>
        <p:txBody>
          <a:bodyPr>
            <a:normAutofit fontScale="775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Ἀληθέστατα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a:solidFill>
                  <a:srgbClr val="333333"/>
                </a:solidFill>
                <a:effectLst/>
                <a:latin typeface="Arial" panose="020B0604020202020204" pitchFamily="34" charset="0"/>
                <a:cs typeface="Arial" panose="020B0604020202020204" pitchFamily="34" charset="0"/>
              </a:rPr>
              <a:t>Τί </a:t>
            </a:r>
            <a:r>
              <a:rPr lang="el-GR" b="0" i="0" dirty="0" err="1">
                <a:solidFill>
                  <a:srgbClr val="333333"/>
                </a:solidFill>
                <a:effectLst/>
                <a:latin typeface="Arial" panose="020B0604020202020204" pitchFamily="34" charset="0"/>
                <a:cs typeface="Arial" panose="020B0604020202020204" pitchFamily="34" charset="0"/>
              </a:rPr>
              <a:t>δέ</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ἦν</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ἐγώ</a:t>
            </a:r>
            <a:r>
              <a:rPr lang="el-GR" b="0" i="0" dirty="0">
                <a:solidFill>
                  <a:srgbClr val="333333"/>
                </a:solidFill>
                <a:effectLst/>
                <a:latin typeface="Arial" panose="020B0604020202020204" pitchFamily="34" charset="0"/>
                <a:cs typeface="Arial" panose="020B0604020202020204" pitchFamily="34" charset="0"/>
              </a:rPr>
              <a:t>· χαλκεύοντας ἤ τι </a:t>
            </a:r>
            <a:r>
              <a:rPr lang="el-GR" b="0" i="0" dirty="0" err="1">
                <a:solidFill>
                  <a:srgbClr val="333333"/>
                </a:solidFill>
                <a:effectLst/>
                <a:latin typeface="Arial" panose="020B0604020202020204" pitchFamily="34" charset="0"/>
                <a:cs typeface="Arial" panose="020B0604020202020204" pitchFamily="34" charset="0"/>
              </a:rPr>
              <a:t>ἄλλο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δημιουργοῦντας</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[396</a:t>
            </a:r>
            <a:r>
              <a:rPr lang="en-GB" b="0" i="0" dirty="0">
                <a:solidFill>
                  <a:srgbClr val="999999"/>
                </a:solidFill>
                <a:effectLst/>
                <a:latin typeface="Arial" panose="020B0604020202020204" pitchFamily="34" charset="0"/>
                <a:cs typeface="Arial" panose="020B0604020202020204" pitchFamily="34" charset="0"/>
              </a:rPr>
              <a:t>b]</a:t>
            </a:r>
            <a:r>
              <a:rPr lang="en-GB" b="0" i="0" dirty="0">
                <a:solidFill>
                  <a:srgbClr val="333333"/>
                </a:solidFill>
                <a:effectLst/>
                <a:latin typeface="Arial" panose="020B0604020202020204" pitchFamily="34" charset="0"/>
                <a:cs typeface="Arial" panose="020B0604020202020204" pitchFamily="34" charset="0"/>
              </a:rPr>
              <a:t> </a:t>
            </a:r>
            <a:r>
              <a:rPr lang="el-GR" b="0" i="0" dirty="0">
                <a:solidFill>
                  <a:srgbClr val="333333"/>
                </a:solidFill>
                <a:effectLst/>
                <a:latin typeface="Arial" panose="020B0604020202020204" pitchFamily="34" charset="0"/>
                <a:cs typeface="Arial" panose="020B0604020202020204" pitchFamily="34" charset="0"/>
              </a:rPr>
              <a:t>ἢ </a:t>
            </a:r>
            <a:r>
              <a:rPr lang="el-GR" b="0" i="0" dirty="0" err="1">
                <a:solidFill>
                  <a:srgbClr val="333333"/>
                </a:solidFill>
                <a:effectLst/>
                <a:latin typeface="Arial" panose="020B0604020202020204" pitchFamily="34" charset="0"/>
                <a:cs typeface="Arial" panose="020B0604020202020204" pitchFamily="34" charset="0"/>
              </a:rPr>
              <a:t>ἐλαύνοντας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τριήρεις</a:t>
            </a:r>
            <a:r>
              <a:rPr lang="el-GR" b="0" i="0" dirty="0">
                <a:solidFill>
                  <a:srgbClr val="333333"/>
                </a:solidFill>
                <a:effectLst/>
                <a:latin typeface="Arial" panose="020B0604020202020204" pitchFamily="34" charset="0"/>
                <a:cs typeface="Arial" panose="020B0604020202020204" pitchFamily="34" charset="0"/>
              </a:rPr>
              <a:t> ἢ κελεύοντας τούτοις, ἤ τι </a:t>
            </a:r>
            <a:r>
              <a:rPr lang="el-GR" b="0" i="0" dirty="0" err="1">
                <a:solidFill>
                  <a:srgbClr val="333333"/>
                </a:solidFill>
                <a:effectLst/>
                <a:latin typeface="Arial" panose="020B0604020202020204" pitchFamily="34" charset="0"/>
                <a:cs typeface="Arial" panose="020B0604020202020204" pitchFamily="34" charset="0"/>
              </a:rPr>
              <a:t>ἄλλο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περὶ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ταῦτα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μιμητέον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πῶς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οἷς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προσέχειν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νοῦν</a:t>
            </a:r>
            <a:r>
              <a:rPr lang="el-GR" b="0" i="0" dirty="0">
                <a:solidFill>
                  <a:srgbClr val="333333"/>
                </a:solidFill>
                <a:effectLst/>
                <a:latin typeface="Arial" panose="020B0604020202020204" pitchFamily="34" charset="0"/>
                <a:cs typeface="Arial" panose="020B0604020202020204" pitchFamily="34" charset="0"/>
              </a:rPr>
              <a:t> τούτων </a:t>
            </a:r>
            <a:r>
              <a:rPr lang="el-GR" b="0" i="0" dirty="0" err="1">
                <a:solidFill>
                  <a:srgbClr val="333333"/>
                </a:solidFill>
                <a:effectLst/>
                <a:latin typeface="Arial" panose="020B0604020202020204" pitchFamily="34" charset="0"/>
                <a:cs typeface="Arial" panose="020B0604020202020204" pitchFamily="34" charset="0"/>
              </a:rPr>
              <a:t>οὐδενὶ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ἐξέσται</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Τί </a:t>
            </a:r>
            <a:r>
              <a:rPr lang="el-GR" b="0" i="0" dirty="0" err="1">
                <a:solidFill>
                  <a:srgbClr val="333333"/>
                </a:solidFill>
                <a:effectLst/>
                <a:latin typeface="Arial" panose="020B0604020202020204" pitchFamily="34" charset="0"/>
                <a:cs typeface="Arial" panose="020B0604020202020204" pitchFamily="34" charset="0"/>
              </a:rPr>
              <a:t>δέ</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ἵππους</a:t>
            </a:r>
            <a:r>
              <a:rPr lang="el-GR" b="0" i="0" dirty="0">
                <a:solidFill>
                  <a:srgbClr val="333333"/>
                </a:solidFill>
                <a:effectLst/>
                <a:latin typeface="Arial" panose="020B0604020202020204" pitchFamily="34" charset="0"/>
                <a:cs typeface="Arial" panose="020B0604020202020204" pitchFamily="34" charset="0"/>
              </a:rPr>
              <a:t> χρεμετίζοντας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ταύρους </a:t>
            </a:r>
            <a:r>
              <a:rPr lang="el-GR" b="0" i="0" dirty="0" err="1">
                <a:solidFill>
                  <a:srgbClr val="333333"/>
                </a:solidFill>
                <a:effectLst/>
                <a:latin typeface="Arial" panose="020B0604020202020204" pitchFamily="34" charset="0"/>
                <a:cs typeface="Arial" panose="020B0604020202020204" pitchFamily="34" charset="0"/>
              </a:rPr>
              <a:t>μυκωμένους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ποταμοὺς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ψοφοῦντας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θάλατταν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κτυποῦσαν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βροντὰς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πάντα </a:t>
            </a:r>
            <a:r>
              <a:rPr lang="el-GR" b="0" i="0" dirty="0" err="1">
                <a:solidFill>
                  <a:srgbClr val="333333"/>
                </a:solidFill>
                <a:effectLst/>
                <a:latin typeface="Arial" panose="020B0604020202020204" pitchFamily="34" charset="0"/>
                <a:cs typeface="Arial" panose="020B0604020202020204" pitchFamily="34" charset="0"/>
              </a:rPr>
              <a:t>αὖ</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τοιαῦτα</a:t>
            </a:r>
            <a:r>
              <a:rPr lang="el-GR" b="0" i="0" dirty="0">
                <a:solidFill>
                  <a:srgbClr val="333333"/>
                </a:solidFill>
                <a:effectLst/>
                <a:latin typeface="Arial" panose="020B0604020202020204" pitchFamily="34" charset="0"/>
                <a:cs typeface="Arial" panose="020B0604020202020204" pitchFamily="34" charset="0"/>
              </a:rPr>
              <a:t> ἦ </a:t>
            </a:r>
            <a:r>
              <a:rPr lang="el-GR" b="0" i="0" dirty="0" err="1">
                <a:solidFill>
                  <a:srgbClr val="333333"/>
                </a:solidFill>
                <a:effectLst/>
                <a:latin typeface="Arial" panose="020B0604020202020204" pitchFamily="34" charset="0"/>
                <a:cs typeface="Arial" panose="020B0604020202020204" pitchFamily="34" charset="0"/>
              </a:rPr>
              <a:t>μιμήσονται</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err="1">
                <a:solidFill>
                  <a:srgbClr val="333333"/>
                </a:solidFill>
                <a:effectLst/>
                <a:latin typeface="Arial" panose="020B0604020202020204" pitchFamily="34" charset="0"/>
                <a:cs typeface="Arial" panose="020B0604020202020204" pitchFamily="34" charset="0"/>
              </a:rPr>
              <a:t>Ἀλλ</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ἀπείρηται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αὐτοῖς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 μήτε </a:t>
            </a:r>
            <a:r>
              <a:rPr lang="el-GR" b="0" i="0" dirty="0" err="1">
                <a:solidFill>
                  <a:srgbClr val="333333"/>
                </a:solidFill>
                <a:effectLst/>
                <a:latin typeface="Arial" panose="020B0604020202020204" pitchFamily="34" charset="0"/>
                <a:cs typeface="Arial" panose="020B0604020202020204" pitchFamily="34" charset="0"/>
              </a:rPr>
              <a:t>μαίνεσθαι</a:t>
            </a:r>
            <a:r>
              <a:rPr lang="el-GR" b="0" i="0" dirty="0">
                <a:solidFill>
                  <a:srgbClr val="333333"/>
                </a:solidFill>
                <a:effectLst/>
                <a:latin typeface="Arial" panose="020B0604020202020204" pitchFamily="34" charset="0"/>
                <a:cs typeface="Arial" panose="020B0604020202020204" pitchFamily="34" charset="0"/>
              </a:rPr>
              <a:t> μήτε </a:t>
            </a:r>
            <a:r>
              <a:rPr lang="el-GR" b="0" i="0" dirty="0" err="1">
                <a:solidFill>
                  <a:srgbClr val="333333"/>
                </a:solidFill>
                <a:effectLst/>
                <a:latin typeface="Arial" panose="020B0604020202020204" pitchFamily="34" charset="0"/>
                <a:cs typeface="Arial" panose="020B0604020202020204" pitchFamily="34" charset="0"/>
              </a:rPr>
              <a:t>μαινομένοις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ἀφομοιοῦσθαι</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Εἰ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ἄρα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ἦν</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ἐγώ</a:t>
            </a:r>
            <a:r>
              <a:rPr lang="el-GR" b="0" i="0" dirty="0">
                <a:solidFill>
                  <a:srgbClr val="333333"/>
                </a:solidFill>
                <a:effectLst/>
                <a:latin typeface="Arial" panose="020B0604020202020204" pitchFamily="34" charset="0"/>
                <a:cs typeface="Arial" panose="020B0604020202020204" pitchFamily="34" charset="0"/>
              </a:rPr>
              <a:t>, μανθάνω ἃ </a:t>
            </a:r>
            <a:r>
              <a:rPr lang="el-GR" b="0" i="0" dirty="0" err="1">
                <a:solidFill>
                  <a:srgbClr val="333333"/>
                </a:solidFill>
                <a:effectLst/>
                <a:latin typeface="Arial" panose="020B0604020202020204" pitchFamily="34" charset="0"/>
                <a:cs typeface="Arial" panose="020B0604020202020204" pitchFamily="34" charset="0"/>
              </a:rPr>
              <a:t>σὺ</a:t>
            </a:r>
            <a:r>
              <a:rPr lang="el-GR" b="0" i="0" dirty="0">
                <a:solidFill>
                  <a:srgbClr val="333333"/>
                </a:solidFill>
                <a:effectLst/>
                <a:latin typeface="Arial" panose="020B0604020202020204" pitchFamily="34" charset="0"/>
                <a:cs typeface="Arial" panose="020B0604020202020204" pitchFamily="34" charset="0"/>
              </a:rPr>
              <a:t> λέγεις, </a:t>
            </a:r>
            <a:r>
              <a:rPr lang="el-GR" b="0" i="0" dirty="0" err="1">
                <a:solidFill>
                  <a:srgbClr val="333333"/>
                </a:solidFill>
                <a:effectLst/>
                <a:latin typeface="Arial" panose="020B0604020202020204" pitchFamily="34" charset="0"/>
                <a:cs typeface="Arial" panose="020B0604020202020204" pitchFamily="34" charset="0"/>
              </a:rPr>
              <a:t>ἔστιν</a:t>
            </a:r>
            <a:r>
              <a:rPr lang="el-GR" b="0" i="0" dirty="0">
                <a:solidFill>
                  <a:srgbClr val="333333"/>
                </a:solidFill>
                <a:effectLst/>
                <a:latin typeface="Arial" panose="020B0604020202020204" pitchFamily="34" charset="0"/>
                <a:cs typeface="Arial" panose="020B0604020202020204" pitchFamily="34" charset="0"/>
              </a:rPr>
              <a:t> τι </a:t>
            </a:r>
            <a:r>
              <a:rPr lang="el-GR" b="0" i="0" dirty="0" err="1">
                <a:solidFill>
                  <a:srgbClr val="333333"/>
                </a:solidFill>
                <a:effectLst/>
                <a:latin typeface="Arial" panose="020B0604020202020204" pitchFamily="34" charset="0"/>
                <a:cs typeface="Arial" panose="020B0604020202020204" pitchFamily="34" charset="0"/>
              </a:rPr>
              <a:t>εἶδος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λέξεώς</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διηγήσεως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ᾧ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διηγοῖτο</a:t>
            </a:r>
            <a:r>
              <a:rPr lang="el-GR" b="0" i="0" dirty="0">
                <a:solidFill>
                  <a:srgbClr val="333333"/>
                </a:solidFill>
                <a:effectLst/>
                <a:latin typeface="Arial" panose="020B0604020202020204" pitchFamily="34" charset="0"/>
                <a:cs typeface="Arial" panose="020B0604020202020204" pitchFamily="34" charset="0"/>
              </a:rPr>
              <a:t> ὁ </a:t>
            </a:r>
            <a:r>
              <a:rPr lang="el-GR" b="0" i="0" dirty="0" err="1">
                <a:solidFill>
                  <a:srgbClr val="333333"/>
                </a:solidFill>
                <a:effectLst/>
                <a:latin typeface="Arial" panose="020B0604020202020204" pitchFamily="34" charset="0"/>
                <a:cs typeface="Arial" panose="020B0604020202020204" pitchFamily="34" charset="0"/>
              </a:rPr>
              <a:t>τῷ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ὄντι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καλὸς</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[396</a:t>
            </a:r>
            <a:r>
              <a:rPr lang="en-GB" b="0" i="0" dirty="0">
                <a:solidFill>
                  <a:srgbClr val="999999"/>
                </a:solidFill>
                <a:effectLst/>
                <a:latin typeface="Arial" panose="020B0604020202020204" pitchFamily="34" charset="0"/>
                <a:cs typeface="Arial" panose="020B0604020202020204" pitchFamily="34" charset="0"/>
              </a:rPr>
              <a:t>c]</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κἀγαθός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ὁπότε</a:t>
            </a:r>
            <a:r>
              <a:rPr lang="el-GR" b="0" i="0" dirty="0">
                <a:solidFill>
                  <a:srgbClr val="333333"/>
                </a:solidFill>
                <a:effectLst/>
                <a:latin typeface="Arial" panose="020B0604020202020204" pitchFamily="34" charset="0"/>
                <a:cs typeface="Arial" panose="020B0604020202020204" pitchFamily="34" charset="0"/>
              </a:rPr>
              <a:t> τι </a:t>
            </a:r>
            <a:r>
              <a:rPr lang="el-GR" b="0" i="0" dirty="0" err="1">
                <a:solidFill>
                  <a:srgbClr val="333333"/>
                </a:solidFill>
                <a:effectLst/>
                <a:latin typeface="Arial" panose="020B0604020202020204" pitchFamily="34" charset="0"/>
                <a:cs typeface="Arial" panose="020B0604020202020204" pitchFamily="34" charset="0"/>
              </a:rPr>
              <a:t>δέοι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αὐτὸν</a:t>
            </a:r>
            <a:r>
              <a:rPr lang="el-GR" b="0" i="0" dirty="0">
                <a:solidFill>
                  <a:srgbClr val="333333"/>
                </a:solidFill>
                <a:effectLst/>
                <a:latin typeface="Arial" panose="020B0604020202020204" pitchFamily="34" charset="0"/>
                <a:cs typeface="Arial" panose="020B0604020202020204" pitchFamily="34" charset="0"/>
              </a:rPr>
              <a:t> λέγειν,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ἕτερον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αὖ</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ἀνόμοιον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τούτῳ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εἶδος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οὗ</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ἔχοιτο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ἀεὶ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ᾧ </a:t>
            </a:r>
            <a:r>
              <a:rPr lang="el-GR" b="0" i="0" dirty="0" err="1">
                <a:solidFill>
                  <a:srgbClr val="333333"/>
                </a:solidFill>
                <a:effectLst/>
                <a:latin typeface="Arial" panose="020B0604020202020204" pitchFamily="34" charset="0"/>
                <a:cs typeface="Arial" panose="020B0604020202020204" pitchFamily="34" charset="0"/>
              </a:rPr>
              <a:t>διηγοῖτο</a:t>
            </a:r>
            <a:r>
              <a:rPr lang="el-GR" b="0" i="0" dirty="0">
                <a:solidFill>
                  <a:srgbClr val="333333"/>
                </a:solidFill>
                <a:effectLst/>
                <a:latin typeface="Arial" panose="020B0604020202020204" pitchFamily="34" charset="0"/>
                <a:cs typeface="Arial" panose="020B0604020202020204" pitchFamily="34" charset="0"/>
              </a:rPr>
              <a:t> ὁ </a:t>
            </a:r>
            <a:r>
              <a:rPr lang="el-GR" b="0" i="0" dirty="0" err="1">
                <a:solidFill>
                  <a:srgbClr val="333333"/>
                </a:solidFill>
                <a:effectLst/>
                <a:latin typeface="Arial" panose="020B0604020202020204" pitchFamily="34" charset="0"/>
                <a:cs typeface="Arial" panose="020B0604020202020204" pitchFamily="34" charset="0"/>
              </a:rPr>
              <a:t>ἐναντίως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ἐκείνῳ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φύς</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τραφείς.</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Ποῖα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δή</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ταῦτα</a:t>
            </a:r>
            <a:r>
              <a:rPr lang="el-GR" b="0" i="0" dirty="0">
                <a:solidFill>
                  <a:srgbClr val="333333"/>
                </a:solidFill>
                <a:effectLst/>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BEA03C8B-AB2D-73EE-8082-B0529489A107}"/>
              </a:ext>
            </a:extLst>
          </p:cNvPr>
          <p:cNvSpPr>
            <a:spLocks noGrp="1"/>
          </p:cNvSpPr>
          <p:nvPr>
            <p:ph sz="half" idx="2"/>
          </p:nvPr>
        </p:nvSpPr>
        <p:spPr/>
        <p:txBody>
          <a:bodyPr>
            <a:normAutofit fontScale="775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Βέβαια και δεν πρέπει.</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Τί δε; θα επιτρέπεται τάχα να μιμούνται τους σιδηρουργούς ή όποιον άλλον τεχνίτη στη δουλειά του, </a:t>
            </a:r>
            <a:r>
              <a:rPr lang="el-GR" b="0" i="0" dirty="0">
                <a:solidFill>
                  <a:srgbClr val="999999"/>
                </a:solidFill>
                <a:effectLst/>
                <a:latin typeface="Arial" panose="020B0604020202020204" pitchFamily="34" charset="0"/>
                <a:cs typeface="Arial" panose="020B0604020202020204" pitchFamily="34" charset="0"/>
              </a:rPr>
              <a:t>[396b] </a:t>
            </a:r>
            <a:r>
              <a:rPr lang="el-GR" b="0" i="0" dirty="0">
                <a:solidFill>
                  <a:srgbClr val="333333"/>
                </a:solidFill>
                <a:effectLst/>
                <a:latin typeface="Arial" panose="020B0604020202020204" pitchFamily="34" charset="0"/>
                <a:cs typeface="Arial" panose="020B0604020202020204" pitchFamily="34" charset="0"/>
              </a:rPr>
              <a:t>ή τους κωπηλάτες, ή τους κελευστές επάνω στα καράβια, ή όποιους άλλους τέτοιους;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Και πώς, αφού ούτε να γυρίσουν τα μάτια τους πάνω σε </a:t>
            </a:r>
            <a:r>
              <a:rPr lang="el-GR" b="0" i="0" dirty="0" err="1">
                <a:solidFill>
                  <a:srgbClr val="333333"/>
                </a:solidFill>
                <a:effectLst/>
                <a:latin typeface="Arial" panose="020B0604020202020204" pitchFamily="34" charset="0"/>
                <a:cs typeface="Arial" panose="020B0604020202020204" pitchFamily="34" charset="0"/>
              </a:rPr>
              <a:t>κανέν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απ</a:t>
            </a:r>
            <a:r>
              <a:rPr lang="el-GR" b="0" i="0" dirty="0">
                <a:solidFill>
                  <a:srgbClr val="333333"/>
                </a:solidFill>
                <a:effectLst/>
                <a:latin typeface="Arial" panose="020B0604020202020204" pitchFamily="34" charset="0"/>
                <a:cs typeface="Arial" panose="020B0604020202020204" pitchFamily="34" charset="0"/>
              </a:rPr>
              <a:t>᾽ αυτούς θα τους επιτρέπεται;</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Μα άλογα να χλιμιντρίζουν και ταύρους να </a:t>
            </a:r>
            <a:r>
              <a:rPr lang="el-GR" b="0" i="0" dirty="0" err="1">
                <a:solidFill>
                  <a:srgbClr val="333333"/>
                </a:solidFill>
                <a:effectLst/>
                <a:latin typeface="Arial" panose="020B0604020202020204" pitchFamily="34" charset="0"/>
                <a:cs typeface="Arial" panose="020B0604020202020204" pitchFamily="34" charset="0"/>
              </a:rPr>
              <a:t>μουκανιώνται</a:t>
            </a:r>
            <a:r>
              <a:rPr lang="el-GR" b="0" i="0" dirty="0">
                <a:solidFill>
                  <a:srgbClr val="333333"/>
                </a:solidFill>
                <a:effectLst/>
                <a:latin typeface="Arial" panose="020B0604020202020204" pitchFamily="34" charset="0"/>
                <a:cs typeface="Arial" panose="020B0604020202020204" pitchFamily="34" charset="0"/>
              </a:rPr>
              <a:t> και ποταμούς ν᾽ </a:t>
            </a:r>
            <a:r>
              <a:rPr lang="el-GR" b="0" i="0" dirty="0" err="1">
                <a:solidFill>
                  <a:srgbClr val="333333"/>
                </a:solidFill>
                <a:effectLst/>
                <a:latin typeface="Arial" panose="020B0604020202020204" pitchFamily="34" charset="0"/>
                <a:cs typeface="Arial" panose="020B0604020202020204" pitchFamily="34" charset="0"/>
              </a:rPr>
              <a:t>αφροκοπούνε</a:t>
            </a:r>
            <a:r>
              <a:rPr lang="el-GR" b="0" i="0" dirty="0">
                <a:solidFill>
                  <a:srgbClr val="333333"/>
                </a:solidFill>
                <a:effectLst/>
                <a:latin typeface="Arial" panose="020B0604020202020204" pitchFamily="34" charset="0"/>
                <a:cs typeface="Arial" panose="020B0604020202020204" pitchFamily="34" charset="0"/>
              </a:rPr>
              <a:t> και θάλασσες να </a:t>
            </a:r>
            <a:r>
              <a:rPr lang="el-GR" b="0" i="0" dirty="0" err="1">
                <a:solidFill>
                  <a:srgbClr val="333333"/>
                </a:solidFill>
                <a:effectLst/>
                <a:latin typeface="Arial" panose="020B0604020202020204" pitchFamily="34" charset="0"/>
                <a:cs typeface="Arial" panose="020B0604020202020204" pitchFamily="34" charset="0"/>
              </a:rPr>
              <a:t>κυματοδέρνουνται</a:t>
            </a:r>
            <a:r>
              <a:rPr lang="el-GR" b="0" i="0" dirty="0">
                <a:solidFill>
                  <a:srgbClr val="333333"/>
                </a:solidFill>
                <a:effectLst/>
                <a:latin typeface="Arial" panose="020B0604020202020204" pitchFamily="34" charset="0"/>
                <a:cs typeface="Arial" panose="020B0604020202020204" pitchFamily="34" charset="0"/>
              </a:rPr>
              <a:t> και βροντές και όλα τα τέτοια, θα τα μιμούνται τάχα;</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Μα τους έχει απαγορευτεί μήτε να είναι, μήτε να μιμούνται τους μανιακούς.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Αν λοιπόν καταλαβαίνω καλά την ιδέα σου, υπάρχει ένας τρόπος να μιλά και να διηγείται </a:t>
            </a:r>
            <a:r>
              <a:rPr lang="el-GR" b="0" i="0" dirty="0">
                <a:solidFill>
                  <a:srgbClr val="999999"/>
                </a:solidFill>
                <a:effectLst/>
                <a:latin typeface="Arial" panose="020B0604020202020204" pitchFamily="34" charset="0"/>
                <a:cs typeface="Arial" panose="020B0604020202020204" pitchFamily="34" charset="0"/>
              </a:rPr>
              <a:t>[396c]</a:t>
            </a:r>
            <a:r>
              <a:rPr lang="el-GR" b="0" i="0" dirty="0">
                <a:solidFill>
                  <a:srgbClr val="333333"/>
                </a:solidFill>
                <a:effectLst/>
                <a:latin typeface="Arial" panose="020B0604020202020204" pitchFamily="34" charset="0"/>
                <a:cs typeface="Arial" panose="020B0604020202020204" pitchFamily="34" charset="0"/>
              </a:rPr>
              <a:t> ο σωστός άνθρωπος, όταν έχει ανάγκη να πει κάτι· και ένας άλλος πάλι ολωσδιόλου διαφορετικός, που τον μεταχειρίζεται χωρίς ποτέ να ξεκολλά </a:t>
            </a:r>
            <a:r>
              <a:rPr lang="el-GR" b="0" i="0" dirty="0" err="1">
                <a:solidFill>
                  <a:srgbClr val="333333"/>
                </a:solidFill>
                <a:effectLst/>
                <a:latin typeface="Arial" panose="020B0604020202020204" pitchFamily="34" charset="0"/>
                <a:cs typeface="Arial" panose="020B0604020202020204" pitchFamily="34" charset="0"/>
              </a:rPr>
              <a:t>απ</a:t>
            </a:r>
            <a:r>
              <a:rPr lang="el-GR" b="0" i="0" dirty="0">
                <a:solidFill>
                  <a:srgbClr val="333333"/>
                </a:solidFill>
                <a:effectLst/>
                <a:latin typeface="Arial" panose="020B0604020202020204" pitchFamily="34" charset="0"/>
                <a:cs typeface="Arial" panose="020B0604020202020204" pitchFamily="34" charset="0"/>
              </a:rPr>
              <a:t>᾽ αυτόν ο άνθρωπος με την ενάντια φύση και ανατροφή.</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Και </a:t>
            </a:r>
            <a:r>
              <a:rPr lang="el-GR" b="0" i="0" dirty="0" err="1">
                <a:solidFill>
                  <a:srgbClr val="333333"/>
                </a:solidFill>
                <a:effectLst/>
                <a:latin typeface="Arial" panose="020B0604020202020204" pitchFamily="34" charset="0"/>
                <a:cs typeface="Arial" panose="020B0604020202020204" pitchFamily="34" charset="0"/>
              </a:rPr>
              <a:t>ποιοί</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είν</a:t>
            </a:r>
            <a:r>
              <a:rPr lang="el-GR" b="0" i="0" dirty="0">
                <a:solidFill>
                  <a:srgbClr val="333333"/>
                </a:solidFill>
                <a:effectLst/>
                <a:latin typeface="Arial" panose="020B0604020202020204" pitchFamily="34" charset="0"/>
                <a:cs typeface="Arial" panose="020B0604020202020204" pitchFamily="34" charset="0"/>
              </a:rPr>
              <a:t>᾽ αυτοί οι τρόποι;</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64177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3F60F1-AD45-9B43-7735-657D73DA3AAD}"/>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2BB7AEF0-6877-2703-90FA-D29722D73379}"/>
              </a:ext>
            </a:extLst>
          </p:cNvPr>
          <p:cNvSpPr>
            <a:spLocks noGrp="1"/>
          </p:cNvSpPr>
          <p:nvPr>
            <p:ph sz="half" idx="1"/>
          </p:nvPr>
        </p:nvSpPr>
        <p:spPr/>
        <p:txBody>
          <a:bodyPr>
            <a:normAutofit fontScale="700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Σ: Ὁ </a:t>
            </a:r>
            <a:r>
              <a:rPr lang="el-GR" b="0" i="0" dirty="0" err="1">
                <a:solidFill>
                  <a:srgbClr val="333333"/>
                </a:solidFill>
                <a:effectLst/>
                <a:latin typeface="Arial" panose="020B0604020202020204" pitchFamily="34" charset="0"/>
                <a:cs typeface="Arial" panose="020B0604020202020204" pitchFamily="34" charset="0"/>
              </a:rPr>
              <a:t>μέν</a:t>
            </a:r>
            <a:r>
              <a:rPr lang="el-GR" b="0" i="0" dirty="0">
                <a:solidFill>
                  <a:srgbClr val="333333"/>
                </a:solidFill>
                <a:effectLst/>
                <a:latin typeface="Arial" panose="020B0604020202020204" pitchFamily="34" charset="0"/>
                <a:cs typeface="Arial" panose="020B0604020202020204" pitchFamily="34" charset="0"/>
              </a:rPr>
              <a:t> μοι </a:t>
            </a:r>
            <a:r>
              <a:rPr lang="el-GR" b="0" i="0" dirty="0" err="1">
                <a:solidFill>
                  <a:srgbClr val="333333"/>
                </a:solidFill>
                <a:effectLst/>
                <a:latin typeface="Arial" panose="020B0604020202020204" pitchFamily="34" charset="0"/>
                <a:cs typeface="Arial" panose="020B0604020202020204" pitchFamily="34" charset="0"/>
              </a:rPr>
              <a:t>δοκεῖ</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ἦν</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ἐγώ</a:t>
            </a:r>
            <a:r>
              <a:rPr lang="el-GR" b="0" i="0" dirty="0">
                <a:solidFill>
                  <a:srgbClr val="333333"/>
                </a:solidFill>
                <a:effectLst/>
                <a:latin typeface="Arial" panose="020B0604020202020204" pitchFamily="34" charset="0"/>
                <a:cs typeface="Arial" panose="020B0604020202020204" pitchFamily="34" charset="0"/>
              </a:rPr>
              <a:t>, μέτριος </a:t>
            </a:r>
            <a:r>
              <a:rPr lang="el-GR" b="0" i="0" dirty="0" err="1">
                <a:solidFill>
                  <a:srgbClr val="333333"/>
                </a:solidFill>
                <a:effectLst/>
                <a:latin typeface="Arial" panose="020B0604020202020204" pitchFamily="34" charset="0"/>
                <a:cs typeface="Arial" panose="020B0604020202020204" pitchFamily="34" charset="0"/>
              </a:rPr>
              <a:t>ἀνήρ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ἐπειδὰν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ἀφίκηται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διηγήσει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λέξιν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τινὰ</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πρᾶξιν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ἀνδρὸς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ἀγαθοῦ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ἐθελήσειν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αὐτὸς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ὢν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ἐκεῖνος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ἀπαγγέλλειν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αἰσχυνεῖσθαι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τοιαύτῃ</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μιμήσει</a:t>
            </a:r>
            <a:r>
              <a:rPr lang="el-GR" b="0" i="0" dirty="0">
                <a:solidFill>
                  <a:srgbClr val="333333"/>
                </a:solidFill>
                <a:effectLst/>
                <a:latin typeface="Arial" panose="020B0604020202020204" pitchFamily="34" charset="0"/>
                <a:cs typeface="Arial" panose="020B0604020202020204" pitchFamily="34" charset="0"/>
              </a:rPr>
              <a:t>, μάλιστα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μιμούμενος </a:t>
            </a:r>
            <a:r>
              <a:rPr lang="el-GR" b="0" i="0" dirty="0">
                <a:solidFill>
                  <a:srgbClr val="999999"/>
                </a:solidFill>
                <a:effectLst/>
                <a:latin typeface="Arial" panose="020B0604020202020204" pitchFamily="34" charset="0"/>
                <a:cs typeface="Arial" panose="020B0604020202020204" pitchFamily="34" charset="0"/>
              </a:rPr>
              <a:t>[396</a:t>
            </a:r>
            <a:r>
              <a:rPr lang="en-GB" b="0" i="0" dirty="0">
                <a:solidFill>
                  <a:srgbClr val="999999"/>
                </a:solidFill>
                <a:effectLst/>
                <a:latin typeface="Arial" panose="020B0604020202020204" pitchFamily="34" charset="0"/>
                <a:cs typeface="Arial" panose="020B0604020202020204" pitchFamily="34" charset="0"/>
              </a:rPr>
              <a:t>d]</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ἀγαθὸν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ἀσφαλῶς</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ἐμφρόνως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πράττοντα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ἐλάττω</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ἧττον</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ὑπὸ</a:t>
            </a:r>
            <a:r>
              <a:rPr lang="el-GR" b="0" i="0" dirty="0">
                <a:solidFill>
                  <a:srgbClr val="333333"/>
                </a:solidFill>
                <a:effectLst/>
                <a:latin typeface="Arial" panose="020B0604020202020204" pitchFamily="34" charset="0"/>
                <a:cs typeface="Arial" panose="020B0604020202020204" pitchFamily="34" charset="0"/>
              </a:rPr>
              <a:t> νόσων ἢ </a:t>
            </a:r>
            <a:r>
              <a:rPr lang="el-GR" b="0" i="0" dirty="0" err="1">
                <a:solidFill>
                  <a:srgbClr val="333333"/>
                </a:solidFill>
                <a:effectLst/>
                <a:latin typeface="Arial" panose="020B0604020202020204" pitchFamily="34" charset="0"/>
                <a:cs typeface="Arial" panose="020B0604020202020204" pitchFamily="34" charset="0"/>
              </a:rPr>
              <a:t>ὑπὸ</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ἐρώτων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ἐσφαλμένον</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ὑπὸ</a:t>
            </a:r>
            <a:r>
              <a:rPr lang="el-GR" b="0" i="0" dirty="0">
                <a:solidFill>
                  <a:srgbClr val="333333"/>
                </a:solidFill>
                <a:effectLst/>
                <a:latin typeface="Arial" panose="020B0604020202020204" pitchFamily="34" charset="0"/>
                <a:cs typeface="Arial" panose="020B0604020202020204" pitchFamily="34" charset="0"/>
              </a:rPr>
              <a:t> μέθης ἤ </a:t>
            </a:r>
            <a:r>
              <a:rPr lang="el-GR" b="0" i="0" dirty="0" err="1">
                <a:solidFill>
                  <a:srgbClr val="333333"/>
                </a:solidFill>
                <a:effectLst/>
                <a:latin typeface="Arial" panose="020B0604020202020204" pitchFamily="34" charset="0"/>
                <a:cs typeface="Arial" panose="020B0604020202020204" pitchFamily="34" charset="0"/>
              </a:rPr>
              <a:t>τινος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ἄλλης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συμφορᾶς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γίγνηται</a:t>
            </a:r>
            <a:r>
              <a:rPr lang="el-GR" b="0" i="0" dirty="0">
                <a:solidFill>
                  <a:srgbClr val="333333"/>
                </a:solidFill>
                <a:effectLst/>
                <a:latin typeface="Arial" panose="020B0604020202020204" pitchFamily="34" charset="0"/>
                <a:cs typeface="Arial" panose="020B0604020202020204" pitchFamily="34" charset="0"/>
              </a:rPr>
              <a:t> κατά </a:t>
            </a:r>
            <a:r>
              <a:rPr lang="el-GR" b="0" i="0" dirty="0" err="1">
                <a:solidFill>
                  <a:srgbClr val="333333"/>
                </a:solidFill>
                <a:effectLst/>
                <a:latin typeface="Arial" panose="020B0604020202020204" pitchFamily="34" charset="0"/>
                <a:cs typeface="Arial" panose="020B0604020202020204" pitchFamily="34" charset="0"/>
              </a:rPr>
              <a:t>τινα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ἑαυτοῦ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ἀνάξιον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ἐθελήσειν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σπουδῇ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ἀπεικάζειν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ἑαυτὸν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χείρονι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ἄρα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κατὰ</a:t>
            </a:r>
            <a:r>
              <a:rPr lang="el-GR" b="0" i="0" dirty="0">
                <a:solidFill>
                  <a:srgbClr val="333333"/>
                </a:solidFill>
                <a:effectLst/>
                <a:latin typeface="Arial" panose="020B0604020202020204" pitchFamily="34" charset="0"/>
                <a:cs typeface="Arial" panose="020B0604020202020204" pitchFamily="34" charset="0"/>
              </a:rPr>
              <a:t> βραχύ, </a:t>
            </a:r>
            <a:r>
              <a:rPr lang="el-GR" b="0" i="0" dirty="0" err="1">
                <a:solidFill>
                  <a:srgbClr val="333333"/>
                </a:solidFill>
                <a:effectLst/>
                <a:latin typeface="Arial" panose="020B0604020202020204" pitchFamily="34" charset="0"/>
                <a:cs typeface="Arial" panose="020B0604020202020204" pitchFamily="34" charset="0"/>
              </a:rPr>
              <a:t>ὅταν</a:t>
            </a:r>
            <a:r>
              <a:rPr lang="el-GR" b="0" i="0" dirty="0">
                <a:solidFill>
                  <a:srgbClr val="333333"/>
                </a:solidFill>
                <a:effectLst/>
                <a:latin typeface="Arial" panose="020B0604020202020204" pitchFamily="34" charset="0"/>
                <a:cs typeface="Arial" panose="020B0604020202020204" pitchFamily="34" charset="0"/>
              </a:rPr>
              <a:t> τι </a:t>
            </a:r>
            <a:r>
              <a:rPr lang="el-GR" b="0" i="0" dirty="0" err="1">
                <a:solidFill>
                  <a:srgbClr val="333333"/>
                </a:solidFill>
                <a:effectLst/>
                <a:latin typeface="Arial" panose="020B0604020202020204" pitchFamily="34" charset="0"/>
                <a:cs typeface="Arial" panose="020B0604020202020204" pitchFamily="34" charset="0"/>
              </a:rPr>
              <a:t>χρηστὸν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ποιῇ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ἀλλ</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αἰσχυνεῖσθαι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ἅμα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ἀγύμναστος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ὢν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μιμεῖσθαι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τοὺς</a:t>
            </a:r>
            <a:r>
              <a:rPr lang="el-GR" b="0" i="0" dirty="0">
                <a:solidFill>
                  <a:srgbClr val="333333"/>
                </a:solidFill>
                <a:effectLst/>
                <a:latin typeface="Arial" panose="020B0604020202020204" pitchFamily="34" charset="0"/>
                <a:cs typeface="Arial" panose="020B0604020202020204" pitchFamily="34" charset="0"/>
              </a:rPr>
              <a:t> τοιούτους, </a:t>
            </a:r>
            <a:r>
              <a:rPr lang="el-GR" b="0" i="0" dirty="0" err="1">
                <a:solidFill>
                  <a:srgbClr val="333333"/>
                </a:solidFill>
                <a:effectLst/>
                <a:latin typeface="Arial" panose="020B0604020202020204" pitchFamily="34" charset="0"/>
                <a:cs typeface="Arial" panose="020B0604020202020204" pitchFamily="34" charset="0"/>
              </a:rPr>
              <a:t>ἅμα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δυσχεραίνων </a:t>
            </a:r>
            <a:r>
              <a:rPr lang="el-GR" b="0" i="0" dirty="0" err="1">
                <a:solidFill>
                  <a:srgbClr val="333333"/>
                </a:solidFill>
                <a:effectLst/>
                <a:latin typeface="Arial" panose="020B0604020202020204" pitchFamily="34" charset="0"/>
                <a:cs typeface="Arial" panose="020B0604020202020204" pitchFamily="34" charset="0"/>
              </a:rPr>
              <a:t>αὑτὸν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ἐκμάττειν</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[396</a:t>
            </a:r>
            <a:r>
              <a:rPr lang="en-GB" b="0" i="0" dirty="0">
                <a:solidFill>
                  <a:srgbClr val="999999"/>
                </a:solidFill>
                <a:effectLst/>
                <a:latin typeface="Arial" panose="020B0604020202020204" pitchFamily="34" charset="0"/>
                <a:cs typeface="Arial" panose="020B0604020202020204" pitchFamily="34" charset="0"/>
              </a:rPr>
              <a:t>e]</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ἐνιστάναι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κακιόνων</a:t>
            </a:r>
            <a:r>
              <a:rPr lang="el-GR" b="0" i="0" dirty="0">
                <a:solidFill>
                  <a:srgbClr val="333333"/>
                </a:solidFill>
                <a:effectLst/>
                <a:latin typeface="Arial" panose="020B0604020202020204" pitchFamily="34" charset="0"/>
                <a:cs typeface="Arial" panose="020B0604020202020204" pitchFamily="34" charset="0"/>
              </a:rPr>
              <a:t> τύπους, </a:t>
            </a:r>
            <a:r>
              <a:rPr lang="el-GR" b="0" i="0" dirty="0" err="1">
                <a:solidFill>
                  <a:srgbClr val="333333"/>
                </a:solidFill>
                <a:effectLst/>
                <a:latin typeface="Arial" panose="020B0604020202020204" pitchFamily="34" charset="0"/>
                <a:cs typeface="Arial" panose="020B0604020202020204" pitchFamily="34" charset="0"/>
              </a:rPr>
              <a:t>ἀτιμάζων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διανοίᾳ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παιδιᾶς</a:t>
            </a:r>
            <a:r>
              <a:rPr lang="el-GR" b="0" i="0" dirty="0">
                <a:solidFill>
                  <a:srgbClr val="333333"/>
                </a:solidFill>
                <a:effectLst/>
                <a:latin typeface="Arial" panose="020B0604020202020204" pitchFamily="34" charset="0"/>
                <a:cs typeface="Arial" panose="020B0604020202020204" pitchFamily="34" charset="0"/>
              </a:rPr>
              <a:t> χάριν.</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Εἰκός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5AC742A6-801F-03FB-E388-0CCE3715F8D0}"/>
              </a:ext>
            </a:extLst>
          </p:cNvPr>
          <p:cNvSpPr>
            <a:spLocks noGrp="1"/>
          </p:cNvSpPr>
          <p:nvPr>
            <p:ph sz="half" idx="2"/>
          </p:nvPr>
        </p:nvSpPr>
        <p:spPr/>
        <p:txBody>
          <a:bodyPr>
            <a:normAutofit fontScale="700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Ο σωστός και μετρημένος άνθρωπος, όταν πρόκειται στη σειρά της ομιλίας του ν᾽ αναφέρει λόγια ή πράξη ενός επίσης σωστού ανθρώπου, θα προσπαθήσει να μιλήσει σαν να ήταν εκείνος ο ίδιος και δε θα ντραπεί </a:t>
            </a:r>
            <a:r>
              <a:rPr lang="el-GR" b="0" i="0" dirty="0" err="1">
                <a:solidFill>
                  <a:srgbClr val="333333"/>
                </a:solidFill>
                <a:effectLst/>
                <a:latin typeface="Arial" panose="020B0604020202020204" pitchFamily="34" charset="0"/>
                <a:cs typeface="Arial" panose="020B0604020202020204" pitchFamily="34" charset="0"/>
              </a:rPr>
              <a:t>γι</a:t>
            </a:r>
            <a:r>
              <a:rPr lang="el-GR" b="0" i="0" dirty="0">
                <a:solidFill>
                  <a:srgbClr val="333333"/>
                </a:solidFill>
                <a:effectLst/>
                <a:latin typeface="Arial" panose="020B0604020202020204" pitchFamily="34" charset="0"/>
                <a:cs typeface="Arial" panose="020B0604020202020204" pitchFamily="34" charset="0"/>
              </a:rPr>
              <a:t>᾽ αυτή τη μίμηση, μάλιστα όταν έχει να μιμηθεί </a:t>
            </a:r>
            <a:r>
              <a:rPr lang="el-GR" b="0" i="0" dirty="0">
                <a:solidFill>
                  <a:srgbClr val="999999"/>
                </a:solidFill>
                <a:effectLst/>
                <a:latin typeface="Arial" panose="020B0604020202020204" pitchFamily="34" charset="0"/>
                <a:cs typeface="Arial" panose="020B0604020202020204" pitchFamily="34" charset="0"/>
              </a:rPr>
              <a:t>[396d]</a:t>
            </a:r>
            <a:r>
              <a:rPr lang="el-GR" b="0" i="0" dirty="0">
                <a:solidFill>
                  <a:srgbClr val="333333"/>
                </a:solidFill>
                <a:effectLst/>
                <a:latin typeface="Arial" panose="020B0604020202020204" pitchFamily="34" charset="0"/>
                <a:cs typeface="Arial" panose="020B0604020202020204" pitchFamily="34" charset="0"/>
              </a:rPr>
              <a:t> έναν </a:t>
            </a:r>
            <a:r>
              <a:rPr lang="el-GR" b="0" i="0" dirty="0" err="1">
                <a:solidFill>
                  <a:srgbClr val="333333"/>
                </a:solidFill>
                <a:effectLst/>
                <a:latin typeface="Arial" panose="020B0604020202020204" pitchFamily="34" charset="0"/>
                <a:cs typeface="Arial" panose="020B0604020202020204" pitchFamily="34" charset="0"/>
              </a:rPr>
              <a:t>χρηστόν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άνθρωπον</a:t>
            </a:r>
            <a:r>
              <a:rPr lang="el-GR" b="0" i="0" dirty="0">
                <a:solidFill>
                  <a:srgbClr val="333333"/>
                </a:solidFill>
                <a:effectLst/>
                <a:latin typeface="Arial" panose="020B0604020202020204" pitchFamily="34" charset="0"/>
                <a:cs typeface="Arial" panose="020B0604020202020204" pitchFamily="34" charset="0"/>
              </a:rPr>
              <a:t> που ενεργεί με σταθερότητα και με περίσκεψη, και δεν πρόκειται καθόλου για έναν που είναι </a:t>
            </a:r>
            <a:r>
              <a:rPr lang="el-GR" b="0" i="0" dirty="0" err="1">
                <a:solidFill>
                  <a:srgbClr val="333333"/>
                </a:solidFill>
                <a:effectLst/>
                <a:latin typeface="Arial" panose="020B0604020202020204" pitchFamily="34" charset="0"/>
                <a:cs typeface="Arial" panose="020B0604020202020204" pitchFamily="34" charset="0"/>
              </a:rPr>
              <a:t>καταπονεμένος</a:t>
            </a:r>
            <a:r>
              <a:rPr lang="el-GR" b="0" i="0" dirty="0">
                <a:solidFill>
                  <a:srgbClr val="333333"/>
                </a:solidFill>
                <a:effectLst/>
                <a:latin typeface="Arial" panose="020B0604020202020204" pitchFamily="34" charset="0"/>
                <a:cs typeface="Arial" panose="020B0604020202020204" pitchFamily="34" charset="0"/>
              </a:rPr>
              <a:t> από αρρώστια ή κυριευμένος από έρωτα, από μέθη, ή που βρίσκεται σε καμιάν άλλη τέτοια κατάσταση· και όταν έχει να κάμει με κανέναν ανάξιό του, ποτέ δεν θα θελήσει να παρομοιάσει στα σοβαρά τον εαυτό του με τον χειρότερό του, παρά μόνο έτσι στα πεταχτά και αν τύχει να κάνει οπωσδήποτε καμιά καλή πράξη· μα και πάλι θα ντραπεί, γιατί κι αγύμναστος θα ήτανε να μιμείται τους τέτοιους, και κακό θα του έκανε να χύνει </a:t>
            </a:r>
            <a:r>
              <a:rPr lang="el-GR" b="0" i="0" dirty="0">
                <a:solidFill>
                  <a:srgbClr val="999999"/>
                </a:solidFill>
                <a:effectLst/>
                <a:latin typeface="Arial" panose="020B0604020202020204" pitchFamily="34" charset="0"/>
                <a:cs typeface="Arial" panose="020B0604020202020204" pitchFamily="34" charset="0"/>
              </a:rPr>
              <a:t>[396e]</a:t>
            </a:r>
            <a:r>
              <a:rPr lang="el-GR" b="0" i="0" dirty="0">
                <a:solidFill>
                  <a:srgbClr val="333333"/>
                </a:solidFill>
                <a:effectLst/>
                <a:latin typeface="Arial" panose="020B0604020202020204" pitchFamily="34" charset="0"/>
                <a:cs typeface="Arial" panose="020B0604020202020204" pitchFamily="34" charset="0"/>
              </a:rPr>
              <a:t> και να πλάθει τον εαυτό του απάνω στα καλούπια χειροτέρων του προσώπων, που θα τα περιφρονούσε μέσα του, αν δεν ήταν για ένα αστείο της στιγμής.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Πολύ φυσικά.</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2958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34CE15-0577-EE98-C124-E5AF4593C3A7}"/>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4283491B-B083-7B07-3D28-2BB643C12268}"/>
              </a:ext>
            </a:extLst>
          </p:cNvPr>
          <p:cNvSpPr>
            <a:spLocks noGrp="1"/>
          </p:cNvSpPr>
          <p:nvPr>
            <p:ph sz="half" idx="1"/>
          </p:nvPr>
        </p:nvSpPr>
        <p:spPr/>
        <p:txBody>
          <a:bodyPr>
            <a:normAutofit fontScale="85000" lnSpcReduction="10000"/>
          </a:bodyPr>
          <a:lstStyle/>
          <a:p>
            <a:pPr marL="0" indent="0">
              <a:buNone/>
            </a:pPr>
            <a:r>
              <a:rPr lang="el-GR" b="0" i="0" dirty="0">
                <a:solidFill>
                  <a:srgbClr val="999999"/>
                </a:solidFill>
                <a:effectLst/>
                <a:latin typeface="Calibri" panose="020F0502020204030204" pitchFamily="34" charset="0"/>
              </a:rPr>
              <a:t>Σ: </a:t>
            </a:r>
            <a:r>
              <a:rPr lang="en-GB" b="0" i="0" dirty="0">
                <a:solidFill>
                  <a:srgbClr val="999999"/>
                </a:solidFill>
                <a:effectLst/>
                <a:latin typeface="Calibri" panose="020F0502020204030204" pitchFamily="34" charset="0"/>
              </a:rPr>
              <a:t>[</a:t>
            </a:r>
            <a:r>
              <a:rPr lang="en-GB" b="0" i="0" dirty="0">
                <a:solidFill>
                  <a:srgbClr val="999999"/>
                </a:solidFill>
                <a:effectLst/>
                <a:latin typeface="Arial" panose="020B0604020202020204" pitchFamily="34" charset="0"/>
                <a:cs typeface="Arial" panose="020B0604020202020204" pitchFamily="34" charset="0"/>
              </a:rPr>
              <a:t>397a]</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Οὐκοῦν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ἦν</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ἐγώ</a:t>
            </a:r>
            <a:r>
              <a:rPr lang="el-GR" b="0" i="0" dirty="0">
                <a:solidFill>
                  <a:srgbClr val="333333"/>
                </a:solidFill>
                <a:effectLst/>
                <a:latin typeface="Arial" panose="020B0604020202020204" pitchFamily="34" charset="0"/>
                <a:cs typeface="Arial" panose="020B0604020202020204" pitchFamily="34" charset="0"/>
              </a:rPr>
              <a:t>, ὁ </a:t>
            </a:r>
            <a:r>
              <a:rPr lang="el-GR" b="0" i="0" dirty="0" err="1">
                <a:solidFill>
                  <a:srgbClr val="333333"/>
                </a:solidFill>
                <a:effectLst/>
                <a:latin typeface="Arial" panose="020B0604020202020204" pitchFamily="34" charset="0"/>
                <a:cs typeface="Arial" panose="020B0604020202020204" pitchFamily="34" charset="0"/>
              </a:rPr>
              <a:t>μὴ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τοιοῦτος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αὖ</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ὅσῳ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φαυλότερος ᾖ, πάντα τε </a:t>
            </a:r>
            <a:r>
              <a:rPr lang="el-GR" b="0" i="0" dirty="0" err="1">
                <a:solidFill>
                  <a:srgbClr val="333333"/>
                </a:solidFill>
                <a:effectLst/>
                <a:latin typeface="Arial" panose="020B0604020202020204" pitchFamily="34" charset="0"/>
                <a:cs typeface="Arial" panose="020B0604020202020204" pitchFamily="34" charset="0"/>
              </a:rPr>
              <a:t>μᾶλλον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διηγήσεται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οὐδὲν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ἑαυτοῦ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ἀνάξιον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οἰήσεται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εἶναι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ὥστε</a:t>
            </a:r>
            <a:r>
              <a:rPr lang="el-GR" b="0" i="0" dirty="0">
                <a:solidFill>
                  <a:srgbClr val="333333"/>
                </a:solidFill>
                <a:effectLst/>
                <a:latin typeface="Arial" panose="020B0604020202020204" pitchFamily="34" charset="0"/>
                <a:cs typeface="Arial" panose="020B0604020202020204" pitchFamily="34" charset="0"/>
              </a:rPr>
              <a:t> πάντα </a:t>
            </a:r>
            <a:r>
              <a:rPr lang="el-GR" b="0" i="0" dirty="0" err="1">
                <a:solidFill>
                  <a:srgbClr val="333333"/>
                </a:solidFill>
                <a:effectLst/>
                <a:latin typeface="Arial" panose="020B0604020202020204" pitchFamily="34" charset="0"/>
                <a:cs typeface="Arial" panose="020B0604020202020204" pitchFamily="34" charset="0"/>
              </a:rPr>
              <a:t>ἐπιχειρήσει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μιμεῖσθαι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σπουδῇ</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ἐναντίον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πολλῶν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ἃ </a:t>
            </a:r>
            <a:r>
              <a:rPr lang="el-GR" b="0" i="0" dirty="0" err="1">
                <a:solidFill>
                  <a:srgbClr val="333333"/>
                </a:solidFill>
                <a:effectLst/>
                <a:latin typeface="Arial" panose="020B0604020202020204" pitchFamily="34" charset="0"/>
                <a:cs typeface="Arial" panose="020B0604020202020204" pitchFamily="34" charset="0"/>
              </a:rPr>
              <a:t>νυνδὴ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ἐλέγομεν</a:t>
            </a:r>
            <a:r>
              <a:rPr lang="el-GR" b="0" i="0" dirty="0">
                <a:solidFill>
                  <a:srgbClr val="333333"/>
                </a:solidFill>
                <a:effectLst/>
                <a:latin typeface="Arial" panose="020B0604020202020204" pitchFamily="34" charset="0"/>
                <a:cs typeface="Arial" panose="020B0604020202020204" pitchFamily="34" charset="0"/>
              </a:rPr>
              <a:t>, βροντάς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ψόφους </a:t>
            </a:r>
            <a:r>
              <a:rPr lang="el-GR" b="0" i="0" dirty="0" err="1">
                <a:solidFill>
                  <a:srgbClr val="333333"/>
                </a:solidFill>
                <a:effectLst/>
                <a:latin typeface="Arial" panose="020B0604020202020204" pitchFamily="34" charset="0"/>
                <a:cs typeface="Arial" panose="020B0604020202020204" pitchFamily="34" charset="0"/>
              </a:rPr>
              <a:t>ἀνέμων</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χαλαζῶν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ἀξόνων</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τροχιλιῶν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σαλπίγγων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αὐλῶν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συρίγγων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πάντων </a:t>
            </a:r>
            <a:r>
              <a:rPr lang="el-GR" b="0" i="0" dirty="0" err="1">
                <a:solidFill>
                  <a:srgbClr val="333333"/>
                </a:solidFill>
                <a:effectLst/>
                <a:latin typeface="Arial" panose="020B0604020202020204" pitchFamily="34" charset="0"/>
                <a:cs typeface="Arial" panose="020B0604020202020204" pitchFamily="34" charset="0"/>
              </a:rPr>
              <a:t>ὀργάνων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φωνάς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κυνῶν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προβάτων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ὀρνέων</a:t>
            </a:r>
            <a:r>
              <a:rPr lang="el-GR" b="0" i="0" dirty="0">
                <a:solidFill>
                  <a:srgbClr val="333333"/>
                </a:solidFill>
                <a:effectLst/>
                <a:latin typeface="Arial" panose="020B0604020202020204" pitchFamily="34" charset="0"/>
                <a:cs typeface="Arial" panose="020B0604020202020204" pitchFamily="34" charset="0"/>
              </a:rPr>
              <a:t> φθόγγους· </a:t>
            </a:r>
            <a:r>
              <a:rPr lang="el-GR" b="0" i="0" dirty="0">
                <a:solidFill>
                  <a:srgbClr val="999999"/>
                </a:solidFill>
                <a:effectLst/>
                <a:latin typeface="Arial" panose="020B0604020202020204" pitchFamily="34" charset="0"/>
                <a:cs typeface="Arial" panose="020B0604020202020204" pitchFamily="34" charset="0"/>
              </a:rPr>
              <a:t>[397</a:t>
            </a:r>
            <a:r>
              <a:rPr lang="en-GB" b="0" i="0" dirty="0">
                <a:solidFill>
                  <a:srgbClr val="999999"/>
                </a:solidFill>
                <a:effectLst/>
                <a:latin typeface="Arial" panose="020B0604020202020204" pitchFamily="34" charset="0"/>
                <a:cs typeface="Arial" panose="020B0604020202020204" pitchFamily="34" charset="0"/>
              </a:rPr>
              <a:t>b]</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ἔσται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δὴ</a:t>
            </a:r>
            <a:r>
              <a:rPr lang="el-GR" b="0" i="0" dirty="0">
                <a:solidFill>
                  <a:srgbClr val="333333"/>
                </a:solidFill>
                <a:effectLst/>
                <a:latin typeface="Arial" panose="020B0604020202020204" pitchFamily="34" charset="0"/>
                <a:cs typeface="Arial" panose="020B0604020202020204" pitchFamily="34" charset="0"/>
              </a:rPr>
              <a:t> ἡ τούτου λέξις </a:t>
            </a:r>
            <a:r>
              <a:rPr lang="el-GR" b="0" i="0" dirty="0" err="1">
                <a:solidFill>
                  <a:srgbClr val="333333"/>
                </a:solidFill>
                <a:effectLst/>
                <a:latin typeface="Arial" panose="020B0604020202020204" pitchFamily="34" charset="0"/>
                <a:cs typeface="Arial" panose="020B0604020202020204" pitchFamily="34" charset="0"/>
              </a:rPr>
              <a:t>ἅπασα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διὰ</a:t>
            </a:r>
            <a:r>
              <a:rPr lang="el-GR" b="0" i="0" dirty="0">
                <a:solidFill>
                  <a:srgbClr val="333333"/>
                </a:solidFill>
                <a:effectLst/>
                <a:latin typeface="Arial" panose="020B0604020202020204" pitchFamily="34" charset="0"/>
                <a:cs typeface="Arial" panose="020B0604020202020204" pitchFamily="34" charset="0"/>
              </a:rPr>
              <a:t> μιμήσεως </a:t>
            </a:r>
            <a:r>
              <a:rPr lang="el-GR" b="0" i="0" dirty="0" err="1">
                <a:solidFill>
                  <a:srgbClr val="333333"/>
                </a:solidFill>
                <a:effectLst/>
                <a:latin typeface="Arial" panose="020B0604020202020204" pitchFamily="34" charset="0"/>
                <a:cs typeface="Arial" panose="020B0604020202020204" pitchFamily="34" charset="0"/>
              </a:rPr>
              <a:t>φωναῖς</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σχήμασιν</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σμικρόν</a:t>
            </a:r>
            <a:r>
              <a:rPr lang="el-GR" b="0" i="0" dirty="0">
                <a:solidFill>
                  <a:srgbClr val="333333"/>
                </a:solidFill>
                <a:effectLst/>
                <a:latin typeface="Arial" panose="020B0604020202020204" pitchFamily="34" charset="0"/>
                <a:cs typeface="Arial" panose="020B0604020202020204" pitchFamily="34" charset="0"/>
              </a:rPr>
              <a:t> τι διηγήσεως </a:t>
            </a:r>
            <a:r>
              <a:rPr lang="el-GR" b="0" i="0" dirty="0" err="1">
                <a:solidFill>
                  <a:srgbClr val="333333"/>
                </a:solidFill>
                <a:effectLst/>
                <a:latin typeface="Arial" panose="020B0604020202020204" pitchFamily="34" charset="0"/>
                <a:cs typeface="Arial" panose="020B0604020202020204" pitchFamily="34" charset="0"/>
              </a:rPr>
              <a:t>ἔχουσα</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Ἀνάγκη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τοῦτο</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Ταῦτα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τοίνυν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ἦν</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ἐγώ</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ἔλεγον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δύο </a:t>
            </a:r>
            <a:r>
              <a:rPr lang="el-GR" b="0" i="0" dirty="0" err="1">
                <a:solidFill>
                  <a:srgbClr val="333333"/>
                </a:solidFill>
                <a:effectLst/>
                <a:latin typeface="Arial" panose="020B0604020202020204" pitchFamily="34" charset="0"/>
                <a:cs typeface="Arial" panose="020B0604020202020204" pitchFamily="34" charset="0"/>
              </a:rPr>
              <a:t>εἴδη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τῆς</a:t>
            </a:r>
            <a:r>
              <a:rPr lang="el-GR" b="0" i="0" dirty="0">
                <a:solidFill>
                  <a:srgbClr val="333333"/>
                </a:solidFill>
                <a:effectLst/>
                <a:latin typeface="Arial" panose="020B0604020202020204" pitchFamily="34" charset="0"/>
                <a:cs typeface="Arial" panose="020B0604020202020204" pitchFamily="34" charset="0"/>
              </a:rPr>
              <a:t> λέξεως.</a:t>
            </a:r>
            <a:br>
              <a:rPr lang="el-GR" dirty="0">
                <a:latin typeface="Arial" panose="020B0604020202020204" pitchFamily="34" charset="0"/>
                <a:cs typeface="Arial" panose="020B0604020202020204" pitchFamily="34" charset="0"/>
              </a:rPr>
            </a:b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FA0BDBA9-A55C-9A25-FAA5-BC6D84D29824}"/>
              </a:ext>
            </a:extLst>
          </p:cNvPr>
          <p:cNvSpPr>
            <a:spLocks noGrp="1"/>
          </p:cNvSpPr>
          <p:nvPr>
            <p:ph sz="half" idx="2"/>
          </p:nvPr>
        </p:nvSpPr>
        <p:spPr/>
        <p:txBody>
          <a:bodyPr>
            <a:normAutofit fontScale="85000" lnSpcReduction="10000"/>
          </a:bodyPr>
          <a:lstStyle/>
          <a:p>
            <a:pPr marL="0" indent="0">
              <a:buNone/>
            </a:pPr>
            <a:r>
              <a:rPr lang="el-GR" b="0" i="0" dirty="0">
                <a:solidFill>
                  <a:srgbClr val="999999"/>
                </a:solidFill>
                <a:effectLst/>
                <a:latin typeface="Arial" panose="020B0604020202020204" pitchFamily="34" charset="0"/>
                <a:cs typeface="Arial" panose="020B0604020202020204" pitchFamily="34" charset="0"/>
              </a:rPr>
              <a:t>[397a]</a:t>
            </a:r>
            <a:r>
              <a:rPr lang="el-GR" b="0" i="0" dirty="0">
                <a:solidFill>
                  <a:srgbClr val="333333"/>
                </a:solidFill>
                <a:effectLst/>
                <a:latin typeface="Arial" panose="020B0604020202020204" pitchFamily="34" charset="0"/>
                <a:cs typeface="Arial" panose="020B0604020202020204" pitchFamily="34" charset="0"/>
              </a:rPr>
              <a:t> Εκείνος λοιπόν πάλι που δεν έχει τον ίδιο χαρακτήρα, όσο χειρότερος είναι τόσο περισσότερο δεν θα θέλει να μιμείται τα πάντα και δεν θα θεωρεί τίποτα ανάξιό του, κι έτσι δεν θα το κάμει δουλειά του και μπροστά σ᾽ όλο τον κόσμο να μιμείται κι όσα λέγαμε πριν, τις βροντές και το σφύριγμα των ανέμων και του χαλαζιού και το τρίξιμο των </a:t>
            </a:r>
            <a:r>
              <a:rPr lang="el-GR" b="0" i="0" dirty="0" err="1">
                <a:solidFill>
                  <a:srgbClr val="333333"/>
                </a:solidFill>
                <a:effectLst/>
                <a:latin typeface="Arial" panose="020B0604020202020204" pitchFamily="34" charset="0"/>
                <a:cs typeface="Arial" panose="020B0604020202020204" pitchFamily="34" charset="0"/>
              </a:rPr>
              <a:t>αξονιών</a:t>
            </a:r>
            <a:r>
              <a:rPr lang="el-GR" b="0" i="0" dirty="0">
                <a:solidFill>
                  <a:srgbClr val="333333"/>
                </a:solidFill>
                <a:effectLst/>
                <a:latin typeface="Arial" panose="020B0604020202020204" pitchFamily="34" charset="0"/>
                <a:cs typeface="Arial" panose="020B0604020202020204" pitchFamily="34" charset="0"/>
              </a:rPr>
              <a:t> και των τροχών, τον ήχο της σάλπιγγας και του αυλού, κι ακόμα τις φωνές των σκυλιών, των προβάτων και των πουλιών; </a:t>
            </a:r>
            <a:r>
              <a:rPr lang="el-GR" b="0" i="0" dirty="0">
                <a:solidFill>
                  <a:srgbClr val="999999"/>
                </a:solidFill>
                <a:effectLst/>
                <a:latin typeface="Arial" panose="020B0604020202020204" pitchFamily="34" charset="0"/>
                <a:cs typeface="Arial" panose="020B0604020202020204" pitchFamily="34" charset="0"/>
              </a:rPr>
              <a:t>[397b]</a:t>
            </a:r>
            <a:r>
              <a:rPr lang="el-GR" b="0" i="0" dirty="0">
                <a:solidFill>
                  <a:srgbClr val="333333"/>
                </a:solidFill>
                <a:effectLst/>
                <a:latin typeface="Arial" panose="020B0604020202020204" pitchFamily="34" charset="0"/>
                <a:cs typeface="Arial" panose="020B0604020202020204" pitchFamily="34" charset="0"/>
              </a:rPr>
              <a:t> και δε θα είναι όλα όσα θα λέει μίμηση με φωνές και με σχήματα και μικρό μονάχα μέρος διήγηση;</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Αυτό </a:t>
            </a:r>
            <a:r>
              <a:rPr lang="el-GR" b="0" i="0" dirty="0" err="1">
                <a:solidFill>
                  <a:srgbClr val="333333"/>
                </a:solidFill>
                <a:effectLst/>
                <a:latin typeface="Arial" panose="020B0604020202020204" pitchFamily="34" charset="0"/>
                <a:cs typeface="Arial" panose="020B0604020202020204" pitchFamily="34" charset="0"/>
              </a:rPr>
              <a:t>πραγματικώς</a:t>
            </a:r>
            <a:r>
              <a:rPr lang="el-GR" b="0" i="0" dirty="0">
                <a:solidFill>
                  <a:srgbClr val="333333"/>
                </a:solidFill>
                <a:effectLst/>
                <a:latin typeface="Arial" panose="020B0604020202020204" pitchFamily="34" charset="0"/>
                <a:cs typeface="Arial" panose="020B0604020202020204" pitchFamily="34" charset="0"/>
              </a:rPr>
              <a:t> θα γίνεται.</a:t>
            </a:r>
            <a:br>
              <a:rPr lang="el-GR" dirty="0">
                <a:latin typeface="Arial" panose="020B0604020202020204" pitchFamily="34" charset="0"/>
                <a:cs typeface="Arial" panose="020B0604020202020204" pitchFamily="34" charset="0"/>
              </a:rPr>
            </a:b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13351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FC5C4F-6BFC-19DE-E8E9-DB0A97FEBF57}"/>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A6CE21D0-BABF-09F1-2890-E8A0F561F404}"/>
              </a:ext>
            </a:extLst>
          </p:cNvPr>
          <p:cNvSpPr>
            <a:spLocks noGrp="1"/>
          </p:cNvSpPr>
          <p:nvPr>
            <p:ph sz="half" idx="1"/>
          </p:nvPr>
        </p:nvSpPr>
        <p:spPr/>
        <p:txBody>
          <a:bodyPr>
            <a:normAutofit fontScale="850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γὰρ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ἔστιν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Οὐκοῦν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αὐτοῖν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σμικρὰς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μεταβολὰς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ἔχει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ἐάν</a:t>
            </a:r>
            <a:r>
              <a:rPr lang="el-GR" b="0" i="0" dirty="0">
                <a:solidFill>
                  <a:srgbClr val="333333"/>
                </a:solidFill>
                <a:effectLst/>
                <a:latin typeface="Arial" panose="020B0604020202020204" pitchFamily="34" charset="0"/>
                <a:cs typeface="Arial" panose="020B0604020202020204" pitchFamily="34" charset="0"/>
              </a:rPr>
              <a:t> τις </a:t>
            </a:r>
            <a:r>
              <a:rPr lang="el-GR" b="0" i="0" dirty="0" err="1">
                <a:solidFill>
                  <a:srgbClr val="333333"/>
                </a:solidFill>
                <a:effectLst/>
                <a:latin typeface="Arial" panose="020B0604020202020204" pitchFamily="34" charset="0"/>
                <a:cs typeface="Arial" panose="020B0604020202020204" pitchFamily="34" charset="0"/>
              </a:rPr>
              <a:t>ἀποδιδῷ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πρέπουσαν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ἁρμονίαν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ῥυθμὸν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λέξει, </a:t>
            </a:r>
            <a:r>
              <a:rPr lang="el-GR" b="0" i="0" dirty="0" err="1">
                <a:solidFill>
                  <a:srgbClr val="333333"/>
                </a:solidFill>
                <a:effectLst/>
                <a:latin typeface="Arial" panose="020B0604020202020204" pitchFamily="34" charset="0"/>
                <a:cs typeface="Arial" panose="020B0604020202020204" pitchFamily="34" charset="0"/>
              </a:rPr>
              <a:t>ὀλίγου</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πρὸς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γίγνεται</a:t>
            </a:r>
            <a:r>
              <a:rPr lang="el-GR" b="0" i="0" dirty="0">
                <a:solidFill>
                  <a:srgbClr val="333333"/>
                </a:solidFill>
                <a:effectLst/>
                <a:latin typeface="Arial" panose="020B0604020202020204" pitchFamily="34" charset="0"/>
                <a:cs typeface="Arial" panose="020B0604020202020204" pitchFamily="34" charset="0"/>
              </a:rPr>
              <a:t> λέγειν </a:t>
            </a:r>
            <a:r>
              <a:rPr lang="el-GR" b="0" i="0" dirty="0" err="1">
                <a:solidFill>
                  <a:srgbClr val="333333"/>
                </a:solidFill>
                <a:effectLst/>
                <a:latin typeface="Arial" panose="020B0604020202020204" pitchFamily="34" charset="0"/>
                <a:cs typeface="Arial" panose="020B0604020202020204" pitchFamily="34" charset="0"/>
              </a:rPr>
              <a:t>τῷ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ὀρθῶς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λέγοντι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ἁρμονίᾳ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σμικραὶ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γὰρ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μεταβολαί</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[397</a:t>
            </a:r>
            <a:r>
              <a:rPr lang="en-GB" b="0" i="0" dirty="0">
                <a:solidFill>
                  <a:srgbClr val="999999"/>
                </a:solidFill>
                <a:effectLst/>
                <a:latin typeface="Arial" panose="020B0604020202020204" pitchFamily="34" charset="0"/>
                <a:cs typeface="Arial" panose="020B0604020202020204" pitchFamily="34" charset="0"/>
              </a:rPr>
              <a:t>c]</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ῥυθμῷ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ὡσαύτως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παραπλησίῳ</a:t>
            </a:r>
            <a:r>
              <a:rPr lang="el-GR" b="0" i="0" dirty="0">
                <a:solidFill>
                  <a:srgbClr val="333333"/>
                </a:solidFill>
                <a:effectLst/>
                <a:latin typeface="Arial" panose="020B0604020202020204" pitchFamily="34" charset="0"/>
                <a:cs typeface="Arial" panose="020B0604020202020204" pitchFamily="34" charset="0"/>
              </a:rPr>
              <a:t> τινί;</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Κομιδῇ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οὕτως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ἔχει</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a:solidFill>
                  <a:srgbClr val="333333"/>
                </a:solidFill>
                <a:effectLst/>
                <a:latin typeface="Arial" panose="020B0604020202020204" pitchFamily="34" charset="0"/>
                <a:cs typeface="Arial" panose="020B0604020202020204" pitchFamily="34" charset="0"/>
              </a:rPr>
              <a:t>Τί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ἑτέρου</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εἶδος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ἐναντίων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δεῖται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πασῶν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μὲν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ἁρμονιῶν</a:t>
            </a:r>
            <a:r>
              <a:rPr lang="el-GR" b="0" i="0" dirty="0">
                <a:solidFill>
                  <a:srgbClr val="333333"/>
                </a:solidFill>
                <a:effectLst/>
                <a:latin typeface="Arial" panose="020B0604020202020204" pitchFamily="34" charset="0"/>
                <a:cs typeface="Arial" panose="020B0604020202020204" pitchFamily="34" charset="0"/>
              </a:rPr>
              <a:t>, πάντων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ῥυθμῶν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εἰ</a:t>
            </a:r>
            <a:r>
              <a:rPr lang="el-GR" b="0" i="0" dirty="0">
                <a:solidFill>
                  <a:srgbClr val="333333"/>
                </a:solidFill>
                <a:effectLst/>
                <a:latin typeface="Arial" panose="020B0604020202020204" pitchFamily="34" charset="0"/>
                <a:cs typeface="Arial" panose="020B0604020202020204" pitchFamily="34" charset="0"/>
              </a:rPr>
              <a:t> μέλλει </a:t>
            </a:r>
            <a:r>
              <a:rPr lang="el-GR" b="0" i="0" dirty="0" err="1">
                <a:solidFill>
                  <a:srgbClr val="333333"/>
                </a:solidFill>
                <a:effectLst/>
                <a:latin typeface="Arial" panose="020B0604020202020204" pitchFamily="34" charset="0"/>
                <a:cs typeface="Arial" panose="020B0604020202020204" pitchFamily="34" charset="0"/>
              </a:rPr>
              <a:t>αὖ</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οἰκείως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λέγεσθαι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παντοδαπὰς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μορφὰς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μεταβολῶν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ἔχειν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σφόδρα </a:t>
            </a:r>
            <a:r>
              <a:rPr lang="el-GR" b="0" i="0" dirty="0" err="1">
                <a:solidFill>
                  <a:srgbClr val="333333"/>
                </a:solidFill>
                <a:effectLst/>
                <a:latin typeface="Arial" panose="020B0604020202020204" pitchFamily="34" charset="0"/>
                <a:cs typeface="Arial" panose="020B0604020202020204" pitchFamily="34" charset="0"/>
              </a:rPr>
              <a:t>γε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οὕτως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ἔχει</a:t>
            </a:r>
            <a:r>
              <a:rPr lang="el-GR" b="0" i="0" dirty="0">
                <a:solidFill>
                  <a:srgbClr val="333333"/>
                </a:solidFill>
                <a:effectLst/>
                <a:latin typeface="Arial" panose="020B0604020202020204" pitchFamily="34" charset="0"/>
                <a:cs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id="{DD324239-D0A0-8719-79F8-88CC686AA5FA}"/>
              </a:ext>
            </a:extLst>
          </p:cNvPr>
          <p:cNvSpPr>
            <a:spLocks noGrp="1"/>
          </p:cNvSpPr>
          <p:nvPr>
            <p:ph sz="half" idx="2"/>
          </p:nvPr>
        </p:nvSpPr>
        <p:spPr/>
        <p:txBody>
          <a:bodyPr>
            <a:normAutofit fontScale="850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Αυτά λοιπόν είναι τα δυο είδη της διήγησης που έλεγα.</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Αυτά </a:t>
            </a:r>
            <a:r>
              <a:rPr lang="el-GR" b="0" i="0" dirty="0" err="1">
                <a:solidFill>
                  <a:srgbClr val="333333"/>
                </a:solidFill>
                <a:effectLst/>
                <a:latin typeface="Arial" panose="020B0604020202020204" pitchFamily="34" charset="0"/>
                <a:cs typeface="Arial" panose="020B0604020202020204" pitchFamily="34" charset="0"/>
              </a:rPr>
              <a:t>πραγματικώς</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Δεν έχει λοιπόν το πρώτο </a:t>
            </a:r>
            <a:r>
              <a:rPr lang="el-GR" b="0" i="0" dirty="0" err="1">
                <a:solidFill>
                  <a:srgbClr val="333333"/>
                </a:solidFill>
                <a:effectLst/>
                <a:latin typeface="Arial" panose="020B0604020202020204" pitchFamily="34" charset="0"/>
                <a:cs typeface="Arial" panose="020B0604020202020204" pitchFamily="34" charset="0"/>
              </a:rPr>
              <a:t>απ</a:t>
            </a:r>
            <a:r>
              <a:rPr lang="el-GR" b="0" i="0" dirty="0">
                <a:solidFill>
                  <a:srgbClr val="333333"/>
                </a:solidFill>
                <a:effectLst/>
                <a:latin typeface="Arial" panose="020B0604020202020204" pitchFamily="34" charset="0"/>
                <a:cs typeface="Arial" panose="020B0604020202020204" pitchFamily="34" charset="0"/>
              </a:rPr>
              <a:t>᾽ αυτά λίγες μόνο μεταβολές, και αν βρει κανείς και του ταιριάσει την αρμονία και το ρυθμό που του χρειάζεται, δε θα υπάρχει λίγη ανάγκη πια να μεταχειρίζεται άλλες εκείνος που ξέρει να μεταχειρίζεται σωστά τη μια την αρμονία —αφού λίγες είναι κι οι μεταβολές— και </a:t>
            </a:r>
            <a:r>
              <a:rPr lang="el-GR" b="0" i="0" dirty="0">
                <a:solidFill>
                  <a:srgbClr val="999999"/>
                </a:solidFill>
                <a:effectLst/>
                <a:latin typeface="Arial" panose="020B0604020202020204" pitchFamily="34" charset="0"/>
                <a:cs typeface="Arial" panose="020B0604020202020204" pitchFamily="34" charset="0"/>
              </a:rPr>
              <a:t>[397c]</a:t>
            </a:r>
            <a:r>
              <a:rPr lang="el-GR" b="0" i="0" dirty="0">
                <a:solidFill>
                  <a:srgbClr val="333333"/>
                </a:solidFill>
                <a:effectLst/>
                <a:latin typeface="Arial" panose="020B0604020202020204" pitchFamily="34" charset="0"/>
                <a:cs typeface="Arial" panose="020B0604020202020204" pitchFamily="34" charset="0"/>
              </a:rPr>
              <a:t> τον ίδιο πάντα εκείνο το ρυθμό;</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Ορισμένως είναι έτσι.</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Ενώ ο άλλος τρόπος; δε χρειάζεται απεναντίας εκείνος όλες τις αρμονίες και όλους τους ρυθμούς, αν πρόκειται να είναι σύμφωνος με τη φύση του, αφού έχει όλες τις μεταβολές σ᾽ όλες τις παντοειδείς μορφές των;</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Μα έτσι είναι, βεβαιότατα.</a:t>
            </a:r>
            <a:endParaRPr lang="el-GR" dirty="0"/>
          </a:p>
        </p:txBody>
      </p:sp>
    </p:spTree>
    <p:extLst>
      <p:ext uri="{BB962C8B-B14F-4D97-AF65-F5344CB8AC3E}">
        <p14:creationId xmlns:p14="http://schemas.microsoft.com/office/powerpoint/2010/main" val="5017520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A5D3FD-1A97-38C4-6C71-D9422F470525}"/>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9E9C166F-57B1-9805-FB74-7DA1F8887C93}"/>
              </a:ext>
            </a:extLst>
          </p:cNvPr>
          <p:cNvSpPr>
            <a:spLocks noGrp="1"/>
          </p:cNvSpPr>
          <p:nvPr>
            <p:ph sz="half" idx="1"/>
          </p:nvPr>
        </p:nvSpPr>
        <p:spPr/>
        <p:txBody>
          <a:bodyPr>
            <a:normAutofit fontScale="700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Ἆρ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οὖν</a:t>
            </a:r>
            <a:r>
              <a:rPr lang="el-GR" b="0" i="0" dirty="0">
                <a:solidFill>
                  <a:srgbClr val="333333"/>
                </a:solidFill>
                <a:effectLst/>
                <a:latin typeface="Arial" panose="020B0604020202020204" pitchFamily="34" charset="0"/>
                <a:cs typeface="Arial" panose="020B0604020202020204" pitchFamily="34" charset="0"/>
              </a:rPr>
              <a:t> πάντες </a:t>
            </a:r>
            <a:r>
              <a:rPr lang="el-GR" b="0" i="0" dirty="0" err="1">
                <a:solidFill>
                  <a:srgbClr val="333333"/>
                </a:solidFill>
                <a:effectLst/>
                <a:latin typeface="Arial" panose="020B0604020202020204" pitchFamily="34" charset="0"/>
                <a:cs typeface="Arial" panose="020B0604020202020204" pitchFamily="34" charset="0"/>
              </a:rPr>
              <a:t>οἱ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ποιηταὶ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οἵ</a:t>
            </a:r>
            <a:r>
              <a:rPr lang="el-GR" b="0" i="0" dirty="0">
                <a:solidFill>
                  <a:srgbClr val="333333"/>
                </a:solidFill>
                <a:effectLst/>
                <a:latin typeface="Arial" panose="020B0604020202020204" pitchFamily="34" charset="0"/>
                <a:cs typeface="Arial" panose="020B0604020202020204" pitchFamily="34" charset="0"/>
              </a:rPr>
              <a:t> τι λέγοντες ἢ </a:t>
            </a:r>
            <a:r>
              <a:rPr lang="el-GR" b="0" i="0" dirty="0" err="1">
                <a:solidFill>
                  <a:srgbClr val="333333"/>
                </a:solidFill>
                <a:effectLst/>
                <a:latin typeface="Arial" panose="020B0604020202020204" pitchFamily="34" charset="0"/>
                <a:cs typeface="Arial" panose="020B0604020202020204" pitchFamily="34" charset="0"/>
              </a:rPr>
              <a:t>τῷ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ἑτέρῳ</a:t>
            </a:r>
            <a:r>
              <a:rPr lang="el-GR" b="0" i="0" dirty="0">
                <a:solidFill>
                  <a:srgbClr val="333333"/>
                </a:solidFill>
                <a:effectLst/>
                <a:latin typeface="Arial" panose="020B0604020202020204" pitchFamily="34" charset="0"/>
                <a:cs typeface="Arial" panose="020B0604020202020204" pitchFamily="34" charset="0"/>
              </a:rPr>
              <a:t> τούτων </a:t>
            </a:r>
            <a:r>
              <a:rPr lang="el-GR" b="0" i="0" dirty="0" err="1">
                <a:solidFill>
                  <a:srgbClr val="333333"/>
                </a:solidFill>
                <a:effectLst/>
                <a:latin typeface="Arial" panose="020B0604020202020204" pitchFamily="34" charset="0"/>
                <a:cs typeface="Arial" panose="020B0604020202020204" pitchFamily="34" charset="0"/>
              </a:rPr>
              <a:t>ἐπιτυγχάνουσιν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τύπῳ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τῆς</a:t>
            </a:r>
            <a:r>
              <a:rPr lang="el-GR" b="0" i="0" dirty="0">
                <a:solidFill>
                  <a:srgbClr val="333333"/>
                </a:solidFill>
                <a:effectLst/>
                <a:latin typeface="Arial" panose="020B0604020202020204" pitchFamily="34" charset="0"/>
                <a:cs typeface="Arial" panose="020B0604020202020204" pitchFamily="34" charset="0"/>
              </a:rPr>
              <a:t> λέξεως ἢ </a:t>
            </a:r>
            <a:r>
              <a:rPr lang="el-GR" b="0" i="0" dirty="0" err="1">
                <a:solidFill>
                  <a:srgbClr val="333333"/>
                </a:solidFill>
                <a:effectLst/>
                <a:latin typeface="Arial" panose="020B0604020202020204" pitchFamily="34" charset="0"/>
                <a:cs typeface="Arial" panose="020B0604020202020204" pitchFamily="34" charset="0"/>
              </a:rPr>
              <a:t>τῷ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ἑτέρῳ</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ἐξ</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ἀμφοτέρων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τινὶ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συγκεραννύντες</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Ἀνάγκη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a:solidFill>
                  <a:srgbClr val="999999"/>
                </a:solidFill>
                <a:effectLst/>
                <a:latin typeface="Arial" panose="020B0604020202020204" pitchFamily="34" charset="0"/>
                <a:cs typeface="Arial" panose="020B0604020202020204" pitchFamily="34" charset="0"/>
              </a:rPr>
              <a:t>[397</a:t>
            </a:r>
            <a:r>
              <a:rPr lang="en-GB" b="0" i="0" dirty="0">
                <a:solidFill>
                  <a:srgbClr val="999999"/>
                </a:solidFill>
                <a:effectLst/>
                <a:latin typeface="Arial" panose="020B0604020202020204" pitchFamily="34" charset="0"/>
                <a:cs typeface="Arial" panose="020B0604020202020204" pitchFamily="34" charset="0"/>
              </a:rPr>
              <a:t>d]</a:t>
            </a:r>
            <a:r>
              <a:rPr lang="en-GB" b="0" i="0" dirty="0">
                <a:solidFill>
                  <a:srgbClr val="333333"/>
                </a:solidFill>
                <a:effectLst/>
                <a:latin typeface="Arial" panose="020B0604020202020204" pitchFamily="34" charset="0"/>
                <a:cs typeface="Arial" panose="020B0604020202020204" pitchFamily="34" charset="0"/>
              </a:rPr>
              <a:t> </a:t>
            </a:r>
            <a:r>
              <a:rPr lang="el-GR" b="0" i="0" dirty="0">
                <a:solidFill>
                  <a:srgbClr val="333333"/>
                </a:solidFill>
                <a:effectLst/>
                <a:latin typeface="Arial" panose="020B0604020202020204" pitchFamily="34" charset="0"/>
                <a:cs typeface="Arial" panose="020B0604020202020204" pitchFamily="34" charset="0"/>
              </a:rPr>
              <a:t>Τί </a:t>
            </a:r>
            <a:r>
              <a:rPr lang="el-GR" b="0" i="0" dirty="0" err="1">
                <a:solidFill>
                  <a:srgbClr val="333333"/>
                </a:solidFill>
                <a:effectLst/>
                <a:latin typeface="Arial" panose="020B0604020202020204" pitchFamily="34" charset="0"/>
                <a:cs typeface="Arial" panose="020B0604020202020204" pitchFamily="34" charset="0"/>
              </a:rPr>
              <a:t>οὖν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ποιήσομεν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ἦν</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ἐγώ</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πότερον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πόλιν πάντας τούτους </a:t>
            </a:r>
            <a:r>
              <a:rPr lang="el-GR" b="0" i="0" dirty="0" err="1">
                <a:solidFill>
                  <a:srgbClr val="333333"/>
                </a:solidFill>
                <a:effectLst/>
                <a:latin typeface="Arial" panose="020B0604020202020204" pitchFamily="34" charset="0"/>
                <a:cs typeface="Arial" panose="020B0604020202020204" pitchFamily="34" charset="0"/>
              </a:rPr>
              <a:t>παραδεξόμεθα</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τῶν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ἀκράτων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ἕτερον</a:t>
            </a:r>
            <a:r>
              <a:rPr lang="el-GR" b="0" i="0" dirty="0">
                <a:solidFill>
                  <a:srgbClr val="333333"/>
                </a:solidFill>
                <a:effectLst/>
                <a:latin typeface="Arial" panose="020B0604020202020204" pitchFamily="34" charset="0"/>
                <a:cs typeface="Arial" panose="020B0604020202020204" pitchFamily="34" charset="0"/>
              </a:rPr>
              <a:t> ἢ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κεκραμένον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Ἐὰν</a:t>
            </a:r>
            <a:r>
              <a:rPr lang="el-GR" b="0" i="0" dirty="0">
                <a:solidFill>
                  <a:srgbClr val="333333"/>
                </a:solidFill>
                <a:effectLst/>
                <a:latin typeface="Arial" panose="020B0604020202020204" pitchFamily="34" charset="0"/>
                <a:cs typeface="Arial" panose="020B0604020202020204" pitchFamily="34" charset="0"/>
              </a:rPr>
              <a:t> ἡ </a:t>
            </a:r>
            <a:r>
              <a:rPr lang="el-GR" b="0" i="0" dirty="0" err="1">
                <a:solidFill>
                  <a:srgbClr val="333333"/>
                </a:solidFill>
                <a:effectLst/>
                <a:latin typeface="Arial" panose="020B0604020202020204" pitchFamily="34" charset="0"/>
                <a:cs typeface="Arial" panose="020B0604020202020204" pitchFamily="34" charset="0"/>
              </a:rPr>
              <a:t>ἐμή</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νικᾷ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ἐπιεικοῦς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μιμητὴν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ἄκρατον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Ἀλλὰ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μήν</a:t>
            </a:r>
            <a:r>
              <a:rPr lang="el-GR" b="0" i="0" dirty="0">
                <a:solidFill>
                  <a:srgbClr val="333333"/>
                </a:solidFill>
                <a:effectLst/>
                <a:latin typeface="Arial" panose="020B0604020202020204" pitchFamily="34" charset="0"/>
                <a:cs typeface="Arial" panose="020B0604020202020204" pitchFamily="34" charset="0"/>
              </a:rPr>
              <a:t>, ὦ </a:t>
            </a:r>
            <a:r>
              <a:rPr lang="el-GR" b="0" i="0" dirty="0" err="1">
                <a:solidFill>
                  <a:srgbClr val="333333"/>
                </a:solidFill>
                <a:effectLst/>
                <a:latin typeface="Arial" panose="020B0604020202020204" pitchFamily="34" charset="0"/>
                <a:cs typeface="Arial" panose="020B0604020202020204" pitchFamily="34" charset="0"/>
              </a:rPr>
              <a:t>Ἀδείμαντε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ἡδύς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ὁ </a:t>
            </a:r>
            <a:r>
              <a:rPr lang="el-GR" b="0" i="0" dirty="0" err="1">
                <a:solidFill>
                  <a:srgbClr val="333333"/>
                </a:solidFill>
                <a:effectLst/>
                <a:latin typeface="Arial" panose="020B0604020202020204" pitchFamily="34" charset="0"/>
                <a:cs typeface="Arial" panose="020B0604020202020204" pitchFamily="34" charset="0"/>
              </a:rPr>
              <a:t>κεκραμένος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πολὺ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ἥδιστος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παισί</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παιδαγωγοῖς</a:t>
            </a:r>
            <a:r>
              <a:rPr lang="el-GR" b="0" i="0" dirty="0">
                <a:solidFill>
                  <a:srgbClr val="333333"/>
                </a:solidFill>
                <a:effectLst/>
                <a:latin typeface="Arial" panose="020B0604020202020204" pitchFamily="34" charset="0"/>
                <a:cs typeface="Arial" panose="020B0604020202020204" pitchFamily="34" charset="0"/>
              </a:rPr>
              <a:t> ὁ </a:t>
            </a:r>
            <a:r>
              <a:rPr lang="el-GR" b="0" i="0" dirty="0" err="1">
                <a:solidFill>
                  <a:srgbClr val="333333"/>
                </a:solidFill>
                <a:effectLst/>
                <a:latin typeface="Arial" panose="020B0604020202020204" pitchFamily="34" charset="0"/>
                <a:cs typeface="Arial" panose="020B0604020202020204" pitchFamily="34" charset="0"/>
              </a:rPr>
              <a:t>ἐναντίος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οὗ</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αἱρῇ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πλείστῳ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ὄχλῳ</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Ἥδιστος</a:t>
            </a:r>
            <a:r>
              <a:rPr lang="el-GR" b="0" i="0" dirty="0">
                <a:solidFill>
                  <a:srgbClr val="333333"/>
                </a:solidFill>
                <a:effectLst/>
                <a:latin typeface="Arial" panose="020B0604020202020204" pitchFamily="34" charset="0"/>
                <a:cs typeface="Arial" panose="020B0604020202020204" pitchFamily="34" charset="0"/>
              </a:rPr>
              <a:t> γάρ.</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Ἀλλ</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ἴσως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ἦν</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ἐγώ</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ἁρμόττειν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φαίης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[397</a:t>
            </a:r>
            <a:r>
              <a:rPr lang="en-GB" b="0" i="0" dirty="0">
                <a:solidFill>
                  <a:srgbClr val="999999"/>
                </a:solidFill>
                <a:effectLst/>
                <a:latin typeface="Arial" panose="020B0604020202020204" pitchFamily="34" charset="0"/>
                <a:cs typeface="Arial" panose="020B0604020202020204" pitchFamily="34" charset="0"/>
              </a:rPr>
              <a:t>e]</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ἡμετέρᾳ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πολιτείᾳ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ἔστιν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διπλοῦς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ἀνὴρ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ἡμῖν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οὐδὲ</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πολλαπλοῦς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ἐπειδὴ</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ἕκαστος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ἓν</a:t>
            </a:r>
            <a:r>
              <a:rPr lang="el-GR" b="0" i="0" dirty="0">
                <a:solidFill>
                  <a:srgbClr val="333333"/>
                </a:solidFill>
                <a:effectLst/>
                <a:latin typeface="Arial" panose="020B0604020202020204" pitchFamily="34" charset="0"/>
                <a:cs typeface="Arial" panose="020B0604020202020204" pitchFamily="34" charset="0"/>
              </a:rPr>
              <a:t> πράττει.</a:t>
            </a:r>
            <a:br>
              <a:rPr lang="el-GR" dirty="0">
                <a:latin typeface="Arial" panose="020B0604020202020204" pitchFamily="34" charset="0"/>
                <a:cs typeface="Arial" panose="020B0604020202020204" pitchFamily="34" charset="0"/>
              </a:rPr>
            </a:b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γὰρ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ἁρμόττει</a:t>
            </a:r>
            <a:r>
              <a:rPr lang="el-GR" b="0" i="0" dirty="0">
                <a:solidFill>
                  <a:srgbClr val="333333"/>
                </a:solidFill>
                <a:effectLst/>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80385FD6-71D5-BB19-B0C9-592C46508A68}"/>
              </a:ext>
            </a:extLst>
          </p:cNvPr>
          <p:cNvSpPr>
            <a:spLocks noGrp="1"/>
          </p:cNvSpPr>
          <p:nvPr>
            <p:ph sz="half" idx="2"/>
          </p:nvPr>
        </p:nvSpPr>
        <p:spPr/>
        <p:txBody>
          <a:bodyPr>
            <a:normAutofit fontScale="700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Αλλά όλοι οι </a:t>
            </a:r>
            <a:r>
              <a:rPr lang="el-GR" b="0" i="0" dirty="0" err="1">
                <a:solidFill>
                  <a:srgbClr val="333333"/>
                </a:solidFill>
                <a:effectLst/>
                <a:latin typeface="Arial" panose="020B0604020202020204" pitchFamily="34" charset="0"/>
                <a:cs typeface="Arial" panose="020B0604020202020204" pitchFamily="34" charset="0"/>
              </a:rPr>
              <a:t>ποιηταί</a:t>
            </a:r>
            <a:r>
              <a:rPr lang="el-GR" b="0" i="0" dirty="0">
                <a:solidFill>
                  <a:srgbClr val="333333"/>
                </a:solidFill>
                <a:effectLst/>
                <a:latin typeface="Arial" panose="020B0604020202020204" pitchFamily="34" charset="0"/>
                <a:cs typeface="Arial" panose="020B0604020202020204" pitchFamily="34" charset="0"/>
              </a:rPr>
              <a:t> και γενικά όσοι έχουν κάτι να διηγηθούν, δεν μεταχειρίζονται ή τον ένα τρόπο, ή τον άλλο, ή ακόμη και κάποιον ανάμιχτο από τους δυο;</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Αναγκαστικά.</a:t>
            </a:r>
            <a:br>
              <a:rPr lang="el-GR" dirty="0">
                <a:latin typeface="Arial" panose="020B0604020202020204" pitchFamily="34" charset="0"/>
                <a:cs typeface="Arial" panose="020B0604020202020204" pitchFamily="34" charset="0"/>
              </a:rPr>
            </a:br>
            <a:r>
              <a:rPr lang="el-GR" b="0" i="0" dirty="0">
                <a:solidFill>
                  <a:srgbClr val="999999"/>
                </a:solidFill>
                <a:effectLst/>
                <a:latin typeface="Arial" panose="020B0604020202020204" pitchFamily="34" charset="0"/>
                <a:cs typeface="Arial" panose="020B0604020202020204" pitchFamily="34" charset="0"/>
              </a:rPr>
              <a:t>[397d]</a:t>
            </a:r>
            <a:r>
              <a:rPr lang="el-GR" b="0" i="0" dirty="0">
                <a:solidFill>
                  <a:srgbClr val="333333"/>
                </a:solidFill>
                <a:effectLst/>
                <a:latin typeface="Arial" panose="020B0604020202020204" pitchFamily="34" charset="0"/>
                <a:cs typeface="Arial" panose="020B0604020202020204" pitchFamily="34" charset="0"/>
              </a:rPr>
              <a:t> Τί λοιπόν θα κάμομε εμείς; θα παραδεχτούμε στην πολιτεία μας όλους αυτούς, ή τον ένα από τους δυο καθαρούς ή τον ανάμιχτο;</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Αν έχει σημασία η δική μου ψήφος, πρέπει να προτιμήσομε τον καθαρό εκείνο που μιμείται το σωστό τον άνθρωπο.</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Ναι, μα και ο ανάμιχτος, φίλε Αδείμαντε, είναι ευχάριστος, και πολύ μάλιστα πιο ευχάριστος στα παιδιά και στους παιδαγωγούς ο αντίθετος εκείνου που διαλέγεις εσύ, καθώς και στον πολύ τον όχλο.</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Είναι </a:t>
            </a:r>
            <a:r>
              <a:rPr lang="el-GR" b="0" i="0" dirty="0" err="1">
                <a:solidFill>
                  <a:srgbClr val="333333"/>
                </a:solidFill>
                <a:effectLst/>
                <a:latin typeface="Arial" panose="020B0604020202020204" pitchFamily="34" charset="0"/>
                <a:cs typeface="Arial" panose="020B0604020202020204" pitchFamily="34" charset="0"/>
              </a:rPr>
              <a:t>πραγματικώς</a:t>
            </a:r>
            <a:r>
              <a:rPr lang="el-GR" b="0" i="0" dirty="0">
                <a:solidFill>
                  <a:srgbClr val="333333"/>
                </a:solidFill>
                <a:effectLst/>
                <a:latin typeface="Arial" panose="020B0604020202020204" pitchFamily="34" charset="0"/>
                <a:cs typeface="Arial" panose="020B0604020202020204" pitchFamily="34" charset="0"/>
              </a:rPr>
              <a:t> πιο ευχάριστος.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Μα ίσως θα ᾽</a:t>
            </a:r>
            <a:r>
              <a:rPr lang="el-GR" b="0" i="0" dirty="0" err="1">
                <a:solidFill>
                  <a:srgbClr val="333333"/>
                </a:solidFill>
                <a:effectLst/>
                <a:latin typeface="Arial" panose="020B0604020202020204" pitchFamily="34" charset="0"/>
                <a:cs typeface="Arial" panose="020B0604020202020204" pitchFamily="34" charset="0"/>
              </a:rPr>
              <a:t>λεγες</a:t>
            </a:r>
            <a:r>
              <a:rPr lang="el-GR" b="0" i="0" dirty="0">
                <a:solidFill>
                  <a:srgbClr val="333333"/>
                </a:solidFill>
                <a:effectLst/>
                <a:latin typeface="Arial" panose="020B0604020202020204" pitchFamily="34" charset="0"/>
                <a:cs typeface="Arial" panose="020B0604020202020204" pitchFamily="34" charset="0"/>
              </a:rPr>
              <a:t> πως δεν ταιριάζει αυτός </a:t>
            </a:r>
            <a:r>
              <a:rPr lang="el-GR" b="0" i="0" dirty="0">
                <a:solidFill>
                  <a:srgbClr val="999999"/>
                </a:solidFill>
                <a:effectLst/>
                <a:latin typeface="Arial" panose="020B0604020202020204" pitchFamily="34" charset="0"/>
                <a:cs typeface="Arial" panose="020B0604020202020204" pitchFamily="34" charset="0"/>
              </a:rPr>
              <a:t>[397e]</a:t>
            </a:r>
            <a:r>
              <a:rPr lang="el-GR" b="0" i="0" dirty="0">
                <a:solidFill>
                  <a:srgbClr val="333333"/>
                </a:solidFill>
                <a:effectLst/>
                <a:latin typeface="Arial" panose="020B0604020202020204" pitchFamily="34" charset="0"/>
                <a:cs typeface="Arial" panose="020B0604020202020204" pitchFamily="34" charset="0"/>
              </a:rPr>
              <a:t> στη δική μας την πολιτεία, γιατί δεν υπάρχει σε μας κανείς που να έχει δυο ή περισσότερα επαγγέλματα, επειδή ο καθένας κάνει μια μονάχα δουλειά.</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Αλήθεια και δεν ταιριάζει.</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9965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8BB689-09C3-D340-CADB-695A2F127FE3}"/>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0DC01F59-D1C2-22C8-3EA1-ED4EF7207694}"/>
              </a:ext>
            </a:extLst>
          </p:cNvPr>
          <p:cNvSpPr>
            <a:spLocks noGrp="1"/>
          </p:cNvSpPr>
          <p:nvPr>
            <p:ph sz="half" idx="1"/>
          </p:nvPr>
        </p:nvSpPr>
        <p:spPr/>
        <p:txBody>
          <a:bodyPr>
            <a:normAutofit fontScale="775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Οὐκοῦν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ταῦτα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μόνῃ</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τοιαύτῃ</a:t>
            </a:r>
            <a:r>
              <a:rPr lang="el-GR" b="0" i="0" dirty="0">
                <a:solidFill>
                  <a:srgbClr val="333333"/>
                </a:solidFill>
                <a:effectLst/>
                <a:latin typeface="Arial" panose="020B0604020202020204" pitchFamily="34" charset="0"/>
                <a:cs typeface="Arial" panose="020B0604020202020204" pitchFamily="34" charset="0"/>
              </a:rPr>
              <a:t> πόλει </a:t>
            </a:r>
            <a:r>
              <a:rPr lang="el-GR" b="0" i="0" dirty="0" err="1">
                <a:solidFill>
                  <a:srgbClr val="333333"/>
                </a:solidFill>
                <a:effectLst/>
                <a:latin typeface="Arial" panose="020B0604020202020204" pitchFamily="34" charset="0"/>
                <a:cs typeface="Arial" panose="020B0604020202020204" pitchFamily="34" charset="0"/>
              </a:rPr>
              <a:t>τόν</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σκυτοτόμον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σκυτοτόμον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εὑρήσομεν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κυβερνήτην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πρὸς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σκυτοτομίᾳ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γεωργὸν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γεωργὸν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δικαστὴν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πρὸς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γεωργίᾳ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πολεμικὸν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πολεμικὸν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χρηματιστὴν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πρὸς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πολεμικῇ</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πάντας </a:t>
            </a:r>
            <a:r>
              <a:rPr lang="el-GR" b="0" i="0" dirty="0" err="1">
                <a:solidFill>
                  <a:srgbClr val="333333"/>
                </a:solidFill>
                <a:effectLst/>
                <a:latin typeface="Arial" panose="020B0604020202020204" pitchFamily="34" charset="0"/>
                <a:cs typeface="Arial" panose="020B0604020202020204" pitchFamily="34" charset="0"/>
              </a:rPr>
              <a:t>οὕτω</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Ἀληθῆ</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a:solidFill>
                  <a:srgbClr val="999999"/>
                </a:solidFill>
                <a:effectLst/>
                <a:latin typeface="Arial" panose="020B0604020202020204" pitchFamily="34" charset="0"/>
                <a:cs typeface="Arial" panose="020B0604020202020204" pitchFamily="34" charset="0"/>
              </a:rPr>
              <a:t>[398</a:t>
            </a:r>
            <a:r>
              <a:rPr lang="en-GB" b="0" i="0" dirty="0">
                <a:solidFill>
                  <a:srgbClr val="999999"/>
                </a:solidFill>
                <a:effectLst/>
                <a:latin typeface="Arial" panose="020B0604020202020204" pitchFamily="34" charset="0"/>
                <a:cs typeface="Arial" panose="020B0604020202020204" pitchFamily="34" charset="0"/>
              </a:rPr>
              <a:t>a]</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Ἄνδρα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δή</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ἔοικε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δυνάμενον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ὑπὸ</a:t>
            </a:r>
            <a:r>
              <a:rPr lang="el-GR" b="0" i="0" dirty="0">
                <a:solidFill>
                  <a:srgbClr val="333333"/>
                </a:solidFill>
                <a:effectLst/>
                <a:latin typeface="Arial" panose="020B0604020202020204" pitchFamily="34" charset="0"/>
                <a:cs typeface="Arial" panose="020B0604020202020204" pitchFamily="34" charset="0"/>
              </a:rPr>
              <a:t> σοφίας </a:t>
            </a:r>
            <a:r>
              <a:rPr lang="el-GR" b="0" i="0" dirty="0" err="1">
                <a:solidFill>
                  <a:srgbClr val="333333"/>
                </a:solidFill>
                <a:effectLst/>
                <a:latin typeface="Arial" panose="020B0604020202020204" pitchFamily="34" charset="0"/>
                <a:cs typeface="Arial" panose="020B0604020202020204" pitchFamily="34" charset="0"/>
              </a:rPr>
              <a:t>παντοδαπὸν</a:t>
            </a:r>
            <a:r>
              <a:rPr lang="el-GR" b="0" i="0" dirty="0">
                <a:solidFill>
                  <a:srgbClr val="333333"/>
                </a:solidFill>
                <a:effectLst/>
                <a:latin typeface="Arial" panose="020B0604020202020204" pitchFamily="34" charset="0"/>
                <a:cs typeface="Arial" panose="020B0604020202020204" pitchFamily="34" charset="0"/>
              </a:rPr>
              <a:t> γίγνεσθαι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μιμεῖσθαι</a:t>
            </a:r>
            <a:r>
              <a:rPr lang="el-GR" b="0" i="0" dirty="0">
                <a:solidFill>
                  <a:srgbClr val="333333"/>
                </a:solidFill>
                <a:effectLst/>
                <a:latin typeface="Arial" panose="020B0604020202020204" pitchFamily="34" charset="0"/>
                <a:cs typeface="Arial" panose="020B0604020202020204" pitchFamily="34" charset="0"/>
              </a:rPr>
              <a:t> πάντα χρήματα, </a:t>
            </a:r>
            <a:r>
              <a:rPr lang="el-GR" b="0" i="0" dirty="0" err="1">
                <a:solidFill>
                  <a:srgbClr val="333333"/>
                </a:solidFill>
                <a:effectLst/>
                <a:latin typeface="Arial" panose="020B0604020202020204" pitchFamily="34" charset="0"/>
                <a:cs typeface="Arial" panose="020B0604020202020204" pitchFamily="34" charset="0"/>
              </a:rPr>
              <a:t>εἰ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ἡμῖν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ἀφίκοιτο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πόλιν </a:t>
            </a:r>
            <a:r>
              <a:rPr lang="el-GR" b="0" i="0" dirty="0" err="1">
                <a:solidFill>
                  <a:srgbClr val="333333"/>
                </a:solidFill>
                <a:effectLst/>
                <a:latin typeface="Arial" panose="020B0604020202020204" pitchFamily="34" charset="0"/>
                <a:cs typeface="Arial" panose="020B0604020202020204" pitchFamily="34" charset="0"/>
              </a:rPr>
              <a:t>αὐτός</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ποιήματα βουλόμενος </a:t>
            </a:r>
            <a:r>
              <a:rPr lang="el-GR" b="0" i="0" dirty="0" err="1">
                <a:solidFill>
                  <a:srgbClr val="333333"/>
                </a:solidFill>
                <a:effectLst/>
                <a:latin typeface="Arial" panose="020B0604020202020204" pitchFamily="34" charset="0"/>
                <a:cs typeface="Arial" panose="020B0604020202020204" pitchFamily="34" charset="0"/>
              </a:rPr>
              <a:t>ἐπιδείξασθαι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προσκυνοῖμεν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ἱερὸν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θαυμαστὸν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ἡδύν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εἴποιμεν</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οὐκ</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ἔστιν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τοιοῦτος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ἀνὴρ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τῇ</a:t>
            </a:r>
            <a:r>
              <a:rPr lang="el-GR" b="0" i="0" dirty="0">
                <a:solidFill>
                  <a:srgbClr val="333333"/>
                </a:solidFill>
                <a:effectLst/>
                <a:latin typeface="Arial" panose="020B0604020202020204" pitchFamily="34" charset="0"/>
                <a:cs typeface="Arial" panose="020B0604020202020204" pitchFamily="34" charset="0"/>
              </a:rPr>
              <a:t> πόλει </a:t>
            </a:r>
            <a:r>
              <a:rPr lang="el-GR" b="0" i="0" dirty="0" err="1">
                <a:solidFill>
                  <a:srgbClr val="333333"/>
                </a:solidFill>
                <a:effectLst/>
                <a:latin typeface="Arial" panose="020B0604020202020204" pitchFamily="34" charset="0"/>
                <a:cs typeface="Arial" panose="020B0604020202020204" pitchFamily="34" charset="0"/>
              </a:rPr>
              <a:t>παρ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ἡμῖν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οὔτε</a:t>
            </a:r>
            <a:r>
              <a:rPr lang="el-GR" b="0" i="0" dirty="0">
                <a:solidFill>
                  <a:srgbClr val="333333"/>
                </a:solidFill>
                <a:effectLst/>
                <a:latin typeface="Arial" panose="020B0604020202020204" pitchFamily="34" charset="0"/>
                <a:cs typeface="Arial" panose="020B0604020202020204" pitchFamily="34" charset="0"/>
              </a:rPr>
              <a:t> θέμις </a:t>
            </a:r>
            <a:r>
              <a:rPr lang="el-GR" b="0" i="0" dirty="0" err="1">
                <a:solidFill>
                  <a:srgbClr val="333333"/>
                </a:solidFill>
                <a:effectLst/>
                <a:latin typeface="Arial" panose="020B0604020202020204" pitchFamily="34" charset="0"/>
                <a:cs typeface="Arial" panose="020B0604020202020204" pitchFamily="34" charset="0"/>
              </a:rPr>
              <a:t>ἐγγενέσθαι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ἀποπέμποιμέν</a:t>
            </a:r>
            <a:r>
              <a:rPr lang="el-GR" b="0" i="0" dirty="0">
                <a:solidFill>
                  <a:srgbClr val="333333"/>
                </a:solidFill>
                <a:effectLst/>
                <a:latin typeface="Arial" panose="020B0604020202020204" pitchFamily="34" charset="0"/>
                <a:cs typeface="Arial" panose="020B0604020202020204" pitchFamily="34" charset="0"/>
              </a:rPr>
              <a:t> τε </a:t>
            </a:r>
            <a:r>
              <a:rPr lang="el-GR" b="0" i="0" dirty="0" err="1">
                <a:solidFill>
                  <a:srgbClr val="333333"/>
                </a:solidFill>
                <a:effectLst/>
                <a:latin typeface="Arial" panose="020B0604020202020204" pitchFamily="34" charset="0"/>
                <a:cs typeface="Arial" panose="020B0604020202020204" pitchFamily="34" charset="0"/>
              </a:rPr>
              <a:t>εἰς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ἄλλην</a:t>
            </a:r>
            <a:r>
              <a:rPr lang="el-GR" b="0" i="0" dirty="0">
                <a:solidFill>
                  <a:srgbClr val="333333"/>
                </a:solidFill>
                <a:effectLst/>
                <a:latin typeface="Arial" panose="020B0604020202020204" pitchFamily="34" charset="0"/>
                <a:cs typeface="Arial" panose="020B0604020202020204" pitchFamily="34" charset="0"/>
              </a:rPr>
              <a:t> πόλιν </a:t>
            </a:r>
            <a:r>
              <a:rPr lang="el-GR" b="0" i="0" dirty="0" err="1">
                <a:solidFill>
                  <a:srgbClr val="333333"/>
                </a:solidFill>
                <a:effectLst/>
                <a:latin typeface="Arial" panose="020B0604020202020204" pitchFamily="34" charset="0"/>
                <a:cs typeface="Arial" panose="020B0604020202020204" pitchFamily="34" charset="0"/>
              </a:rPr>
              <a:t>μύρον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κατὰ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τῆς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κεφαλῆς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καταχέαντες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ἐρίῳ</a:t>
            </a:r>
            <a:r>
              <a:rPr lang="el-GR" b="0" i="0" dirty="0">
                <a:solidFill>
                  <a:srgbClr val="333333"/>
                </a:solidFill>
                <a:effectLst/>
                <a:latin typeface="Arial" panose="020B0604020202020204" pitchFamily="34" charset="0"/>
                <a:cs typeface="Arial" panose="020B0604020202020204" pitchFamily="34" charset="0"/>
              </a:rPr>
              <a:t> στέψαντες, </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9F34533C-F1E7-815D-782C-5AB63F202D15}"/>
              </a:ext>
            </a:extLst>
          </p:cNvPr>
          <p:cNvSpPr>
            <a:spLocks noGrp="1"/>
          </p:cNvSpPr>
          <p:nvPr>
            <p:ph sz="half" idx="2"/>
          </p:nvPr>
        </p:nvSpPr>
        <p:spPr/>
        <p:txBody>
          <a:bodyPr>
            <a:normAutofit fontScale="77500" lnSpcReduction="20000"/>
          </a:bodyPr>
          <a:lstStyle/>
          <a:p>
            <a:pPr marL="0" indent="0">
              <a:buNone/>
            </a:pPr>
            <a:r>
              <a:rPr lang="el-GR" b="0" i="0" dirty="0" err="1">
                <a:solidFill>
                  <a:srgbClr val="333333"/>
                </a:solidFill>
                <a:effectLst/>
                <a:latin typeface="Arial" panose="020B0604020202020204" pitchFamily="34" charset="0"/>
                <a:cs typeface="Arial" panose="020B0604020202020204" pitchFamily="34" charset="0"/>
              </a:rPr>
              <a:t>Γι</a:t>
            </a:r>
            <a:r>
              <a:rPr lang="el-GR" b="0" i="0" dirty="0">
                <a:solidFill>
                  <a:srgbClr val="333333"/>
                </a:solidFill>
                <a:effectLst/>
                <a:latin typeface="Arial" panose="020B0604020202020204" pitchFamily="34" charset="0"/>
                <a:cs typeface="Arial" panose="020B0604020202020204" pitchFamily="34" charset="0"/>
              </a:rPr>
              <a:t>᾽ αυτό λοιπόν δε θα βρούμε σε μια τέτοια μονάχα πολιτεία ο υποδηματοποιός να είναι μόνο υποδηματοποιός, κι όχι να είναι μαζί και καραβοκύρης, και ο γεωργός να είναι γεωργός και όχι και δικαστής εκτός από γεωργός, και ο πολεμιστής </a:t>
            </a:r>
            <a:r>
              <a:rPr lang="el-GR" b="0" i="0" dirty="0" err="1">
                <a:solidFill>
                  <a:srgbClr val="333333"/>
                </a:solidFill>
                <a:effectLst/>
                <a:latin typeface="Arial" panose="020B0604020202020204" pitchFamily="34" charset="0"/>
                <a:cs typeface="Arial" panose="020B0604020202020204" pitchFamily="34" charset="0"/>
              </a:rPr>
              <a:t>πολεμιστής</a:t>
            </a:r>
            <a:r>
              <a:rPr lang="el-GR" b="0" i="0" dirty="0">
                <a:solidFill>
                  <a:srgbClr val="333333"/>
                </a:solidFill>
                <a:effectLst/>
                <a:latin typeface="Arial" panose="020B0604020202020204" pitchFamily="34" charset="0"/>
                <a:cs typeface="Arial" panose="020B0604020202020204" pitchFamily="34" charset="0"/>
              </a:rPr>
              <a:t> μόνο, και όχι χρηματιστής εκτός από πολεμιστής, και έτσι για όλους τους άλλους;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Αλήθεια.</a:t>
            </a:r>
            <a:br>
              <a:rPr lang="el-GR" dirty="0">
                <a:latin typeface="Arial" panose="020B0604020202020204" pitchFamily="34" charset="0"/>
                <a:cs typeface="Arial" panose="020B0604020202020204" pitchFamily="34" charset="0"/>
              </a:rPr>
            </a:br>
            <a:r>
              <a:rPr lang="el-GR" b="0" i="0" dirty="0">
                <a:solidFill>
                  <a:srgbClr val="999999"/>
                </a:solidFill>
                <a:effectLst/>
                <a:latin typeface="Arial" panose="020B0604020202020204" pitchFamily="34" charset="0"/>
                <a:cs typeface="Arial" panose="020B0604020202020204" pitchFamily="34" charset="0"/>
              </a:rPr>
              <a:t>[398a]</a:t>
            </a:r>
            <a:r>
              <a:rPr lang="el-GR" b="0" i="0" dirty="0">
                <a:solidFill>
                  <a:srgbClr val="333333"/>
                </a:solidFill>
                <a:effectLst/>
                <a:latin typeface="Arial" panose="020B0604020202020204" pitchFamily="34" charset="0"/>
                <a:cs typeface="Arial" panose="020B0604020202020204" pitchFamily="34" charset="0"/>
              </a:rPr>
              <a:t> Αν λοιπόν ένας από κείνους που μπορούν με την τέχνη τους να γίνονται ό,τι λογής θες και να μιμούνται τα πάντα </a:t>
            </a:r>
            <a:r>
              <a:rPr lang="el-GR" b="0" i="0" dirty="0" err="1">
                <a:solidFill>
                  <a:srgbClr val="333333"/>
                </a:solidFill>
                <a:effectLst/>
                <a:latin typeface="Arial" panose="020B0604020202020204" pitchFamily="34" charset="0"/>
                <a:cs typeface="Arial" panose="020B0604020202020204" pitchFamily="34" charset="0"/>
              </a:rPr>
              <a:t>ερχότουν</a:t>
            </a:r>
            <a:r>
              <a:rPr lang="el-GR" b="0" i="0" dirty="0">
                <a:solidFill>
                  <a:srgbClr val="333333"/>
                </a:solidFill>
                <a:effectLst/>
                <a:latin typeface="Arial" panose="020B0604020202020204" pitchFamily="34" charset="0"/>
                <a:cs typeface="Arial" panose="020B0604020202020204" pitchFamily="34" charset="0"/>
              </a:rPr>
              <a:t> στην πόλη μας για να επιδειχτεί και ο ίδιος και τα έργα του να επιδείξει, θα τον </a:t>
            </a:r>
            <a:r>
              <a:rPr lang="el-GR" b="0" i="0" dirty="0" err="1">
                <a:solidFill>
                  <a:srgbClr val="333333"/>
                </a:solidFill>
                <a:effectLst/>
                <a:latin typeface="Arial" panose="020B0604020202020204" pitchFamily="34" charset="0"/>
                <a:cs typeface="Arial" panose="020B0604020202020204" pitchFamily="34" charset="0"/>
              </a:rPr>
              <a:t>ταπεινοπροσκυνούσαμε</a:t>
            </a:r>
            <a:r>
              <a:rPr lang="el-GR" b="0" i="0" dirty="0">
                <a:solidFill>
                  <a:srgbClr val="333333"/>
                </a:solidFill>
                <a:effectLst/>
                <a:latin typeface="Arial" panose="020B0604020202020204" pitchFamily="34" charset="0"/>
                <a:cs typeface="Arial" panose="020B0604020202020204" pitchFamily="34" charset="0"/>
              </a:rPr>
              <a:t> βέβαια σαν άνθρωπο θεϊκό και αξιοθαύμαστο και ευχάριστο, θα του λέγαμε όμως συγχρόνως πως δεν έχει θέση τέτοιος άνθρωπος στην πόλη μας και ούτε μας είναι συχωρεμένο να μένει κοντά μας, και θα τον </a:t>
            </a:r>
            <a:r>
              <a:rPr lang="el-GR" b="0" i="0" dirty="0" err="1">
                <a:solidFill>
                  <a:srgbClr val="333333"/>
                </a:solidFill>
                <a:effectLst/>
                <a:latin typeface="Arial" panose="020B0604020202020204" pitchFamily="34" charset="0"/>
                <a:cs typeface="Arial" panose="020B0604020202020204" pitchFamily="34" charset="0"/>
              </a:rPr>
              <a:t>ξαποστέλλαμε</a:t>
            </a:r>
            <a:r>
              <a:rPr lang="el-GR" b="0" i="0" dirty="0">
                <a:solidFill>
                  <a:srgbClr val="333333"/>
                </a:solidFill>
                <a:effectLst/>
                <a:latin typeface="Arial" panose="020B0604020202020204" pitchFamily="34" charset="0"/>
                <a:cs typeface="Arial" panose="020B0604020202020204" pitchFamily="34" charset="0"/>
              </a:rPr>
              <a:t> σε άλλη πόλη, αφού θα του ραίναμε το κεφάλι με μύρα και τον στεφανώναμε με ταινίες·</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6250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B555FC-A821-8A27-31AF-2E5BD94780ED}"/>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endParaRPr lang="el-GR" dirty="0"/>
          </a:p>
        </p:txBody>
      </p:sp>
      <p:sp>
        <p:nvSpPr>
          <p:cNvPr id="3" name="Θέση περιεχομένου 2">
            <a:extLst>
              <a:ext uri="{FF2B5EF4-FFF2-40B4-BE49-F238E27FC236}">
                <a16:creationId xmlns:a16="http://schemas.microsoft.com/office/drawing/2014/main" id="{BB6AB83F-9663-91DC-B115-740C0EF1EBA5}"/>
              </a:ext>
            </a:extLst>
          </p:cNvPr>
          <p:cNvSpPr>
            <a:spLocks noGrp="1"/>
          </p:cNvSpPr>
          <p:nvPr>
            <p:ph sz="half" idx="1"/>
          </p:nvPr>
        </p:nvSpPr>
        <p:spPr/>
        <p:txBody>
          <a:bodyPr>
            <a:normAutofit fontScale="92500" lnSpcReduction="20000"/>
          </a:bodyPr>
          <a:lstStyle/>
          <a:p>
            <a:pPr marL="0" indent="0">
              <a:buNone/>
            </a:pPr>
            <a:r>
              <a:rPr lang="el-GR" b="0" i="0" dirty="0" err="1">
                <a:solidFill>
                  <a:srgbClr val="333333"/>
                </a:solidFill>
                <a:effectLst/>
                <a:latin typeface="Arial" panose="020B0604020202020204" pitchFamily="34" charset="0"/>
                <a:cs typeface="Arial" panose="020B0604020202020204" pitchFamily="34" charset="0"/>
              </a:rPr>
              <a:t>αὐτοὶ</a:t>
            </a:r>
            <a:r>
              <a:rPr lang="el-GR" b="0" i="0" dirty="0">
                <a:solidFill>
                  <a:srgbClr val="333333"/>
                </a:solidFill>
                <a:effectLst/>
                <a:latin typeface="Arial" panose="020B0604020202020204" pitchFamily="34" charset="0"/>
                <a:cs typeface="Arial" panose="020B0604020202020204" pitchFamily="34" charset="0"/>
              </a:rPr>
              <a:t> δ᾽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αὐστηροτέρῳ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ἀηδεστέρῳ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ποιητῇ</a:t>
            </a:r>
            <a:r>
              <a:rPr lang="el-GR" b="0" i="0" dirty="0">
                <a:solidFill>
                  <a:srgbClr val="333333"/>
                </a:solidFill>
                <a:effectLst/>
                <a:latin typeface="Arial" panose="020B0604020202020204" pitchFamily="34" charset="0"/>
                <a:cs typeface="Arial" panose="020B0604020202020204" pitchFamily="34" charset="0"/>
              </a:rPr>
              <a:t> </a:t>
            </a:r>
            <a:r>
              <a:rPr lang="el-GR" b="0" i="0" dirty="0">
                <a:solidFill>
                  <a:srgbClr val="999999"/>
                </a:solidFill>
                <a:effectLst/>
                <a:latin typeface="Arial" panose="020B0604020202020204" pitchFamily="34" charset="0"/>
                <a:cs typeface="Arial" panose="020B0604020202020204" pitchFamily="34" charset="0"/>
              </a:rPr>
              <a:t>[398</a:t>
            </a:r>
            <a:r>
              <a:rPr lang="en-GB" b="0" i="0" dirty="0">
                <a:solidFill>
                  <a:srgbClr val="999999"/>
                </a:solidFill>
                <a:effectLst/>
                <a:latin typeface="Arial" panose="020B0604020202020204" pitchFamily="34" charset="0"/>
                <a:cs typeface="Arial" panose="020B0604020202020204" pitchFamily="34" charset="0"/>
              </a:rPr>
              <a:t>b]</a:t>
            </a:r>
            <a:r>
              <a:rPr lang="en-GB"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χρῴμεθα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μυθολόγῳ</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ὠφελίας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ἕνεκα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ὃς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ἡμῖν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τὴν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τοῦ</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ἐπιεικοῦς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λέξιν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μιμοῖτο</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τὰ</a:t>
            </a:r>
            <a:r>
              <a:rPr lang="el-GR" b="0" i="0" dirty="0">
                <a:solidFill>
                  <a:srgbClr val="333333"/>
                </a:solidFill>
                <a:effectLst/>
                <a:latin typeface="Arial" panose="020B0604020202020204" pitchFamily="34" charset="0"/>
                <a:cs typeface="Arial" panose="020B0604020202020204" pitchFamily="34" charset="0"/>
              </a:rPr>
              <a:t> λεγόμενα </a:t>
            </a:r>
            <a:r>
              <a:rPr lang="el-GR" b="0" i="0" dirty="0" err="1">
                <a:solidFill>
                  <a:srgbClr val="333333"/>
                </a:solidFill>
                <a:effectLst/>
                <a:latin typeface="Arial" panose="020B0604020202020204" pitchFamily="34" charset="0"/>
                <a:cs typeface="Arial" panose="020B0604020202020204" pitchFamily="34" charset="0"/>
              </a:rPr>
              <a:t>λέγοι</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ἐκείνοις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τοῖς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τύποις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οἷς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κατ</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ἀρχὰς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ἐνομοθετησάμεθα</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ὅτε</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τοὺς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στρατιώτας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ἐπεχειροῦμεν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παιδεύειν</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μάλ</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οὕτως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ἂν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ποιοῖμεν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εἰ</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ἐφ</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ἡμῖν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εἴη</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Σ: </a:t>
            </a:r>
            <a:r>
              <a:rPr lang="el-GR" b="0" i="0" dirty="0" err="1">
                <a:solidFill>
                  <a:srgbClr val="333333"/>
                </a:solidFill>
                <a:effectLst/>
                <a:latin typeface="Arial" panose="020B0604020202020204" pitchFamily="34" charset="0"/>
                <a:cs typeface="Arial" panose="020B0604020202020204" pitchFamily="34" charset="0"/>
              </a:rPr>
              <a:t>Νῦν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δή</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εἶπον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ἐγώ</a:t>
            </a:r>
            <a:r>
              <a:rPr lang="el-GR" b="0" i="0" dirty="0">
                <a:solidFill>
                  <a:srgbClr val="333333"/>
                </a:solidFill>
                <a:effectLst/>
                <a:latin typeface="Arial" panose="020B0604020202020204" pitchFamily="34" charset="0"/>
                <a:cs typeface="Arial" panose="020B0604020202020204" pitchFamily="34" charset="0"/>
              </a:rPr>
              <a:t>, ὦ φίλε, κινδυνεύει </a:t>
            </a:r>
            <a:r>
              <a:rPr lang="el-GR" b="0" i="0" dirty="0" err="1">
                <a:solidFill>
                  <a:srgbClr val="333333"/>
                </a:solidFill>
                <a:effectLst/>
                <a:latin typeface="Arial" panose="020B0604020202020204" pitchFamily="34" charset="0"/>
                <a:cs typeface="Arial" panose="020B0604020202020204" pitchFamily="34" charset="0"/>
              </a:rPr>
              <a:t>ἡμῖν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τῆς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μουσικῆς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τὸ</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περὶ</a:t>
            </a:r>
            <a:r>
              <a:rPr lang="el-GR" b="0" i="0" dirty="0">
                <a:solidFill>
                  <a:srgbClr val="333333"/>
                </a:solidFill>
                <a:effectLst/>
                <a:latin typeface="Arial" panose="020B0604020202020204" pitchFamily="34" charset="0"/>
                <a:cs typeface="Arial" panose="020B0604020202020204" pitchFamily="34" charset="0"/>
              </a:rPr>
              <a:t> λόγους τε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μύθους </a:t>
            </a:r>
            <a:r>
              <a:rPr lang="el-GR" b="0" i="0" dirty="0" err="1">
                <a:solidFill>
                  <a:srgbClr val="333333"/>
                </a:solidFill>
                <a:effectLst/>
                <a:latin typeface="Arial" panose="020B0604020202020204" pitchFamily="34" charset="0"/>
                <a:cs typeface="Arial" panose="020B0604020202020204" pitchFamily="34" charset="0"/>
              </a:rPr>
              <a:t>παντελῶς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διαπεπεράνθαι</a:t>
            </a:r>
            <a:r>
              <a:rPr lang="el-GR" b="0" i="0" dirty="0">
                <a:solidFill>
                  <a:srgbClr val="333333"/>
                </a:solidFill>
                <a:effectLst/>
                <a:latin typeface="Arial" panose="020B0604020202020204" pitchFamily="34" charset="0"/>
                <a:cs typeface="Arial" panose="020B0604020202020204" pitchFamily="34" charset="0"/>
              </a:rPr>
              <a:t>· ἅ τε </a:t>
            </a:r>
            <a:r>
              <a:rPr lang="el-GR" b="0" i="0" dirty="0" err="1">
                <a:solidFill>
                  <a:srgbClr val="333333"/>
                </a:solidFill>
                <a:effectLst/>
                <a:latin typeface="Arial" panose="020B0604020202020204" pitchFamily="34" charset="0"/>
                <a:cs typeface="Arial" panose="020B0604020202020204" pitchFamily="34" charset="0"/>
              </a:rPr>
              <a:t>γὰρ</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λεκτέον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ὡς</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λεκτέον</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εἴρηται</a:t>
            </a:r>
            <a:r>
              <a:rPr lang="el-GR" b="0" i="0" dirty="0">
                <a:solidFill>
                  <a:srgbClr val="333333"/>
                </a:solidFill>
                <a:effectLst/>
                <a:latin typeface="Arial" panose="020B0604020202020204" pitchFamily="34" charset="0"/>
                <a:cs typeface="Arial" panose="020B0604020202020204" pitchFamily="34" charset="0"/>
              </a:rPr>
              <a:t>.</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Α: </a:t>
            </a:r>
            <a:r>
              <a:rPr lang="el-GR" b="0" i="0" dirty="0" err="1">
                <a:solidFill>
                  <a:srgbClr val="333333"/>
                </a:solidFill>
                <a:effectLst/>
                <a:latin typeface="Arial" panose="020B0604020202020204" pitchFamily="34" charset="0"/>
                <a:cs typeface="Arial" panose="020B0604020202020204" pitchFamily="34" charset="0"/>
              </a:rPr>
              <a:t>Καὶ</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αὐτῷ</a:t>
            </a:r>
            <a:r>
              <a:rPr lang="el-GR" b="0" i="0" dirty="0">
                <a:solidFill>
                  <a:srgbClr val="333333"/>
                </a:solidFill>
                <a:effectLst/>
                <a:latin typeface="Arial" panose="020B0604020202020204" pitchFamily="34" charset="0"/>
                <a:cs typeface="Arial" panose="020B0604020202020204" pitchFamily="34" charset="0"/>
              </a:rPr>
              <a:t> μοι </a:t>
            </a:r>
            <a:r>
              <a:rPr lang="el-GR" b="0" i="0" dirty="0" err="1">
                <a:solidFill>
                  <a:srgbClr val="333333"/>
                </a:solidFill>
                <a:effectLst/>
                <a:latin typeface="Arial" panose="020B0604020202020204" pitchFamily="34" charset="0"/>
                <a:cs typeface="Arial" panose="020B0604020202020204" pitchFamily="34" charset="0"/>
              </a:rPr>
              <a:t>δοκεῖ</a:t>
            </a:r>
            <a:r>
              <a:rPr lang="el-GR" b="0" i="0" dirty="0">
                <a:solidFill>
                  <a:srgbClr val="333333"/>
                </a:solidFill>
                <a:effectLst/>
                <a:latin typeface="Arial" panose="020B0604020202020204" pitchFamily="34" charset="0"/>
                <a:cs typeface="Arial" panose="020B0604020202020204" pitchFamily="34" charset="0"/>
              </a:rPr>
              <a:t>, </a:t>
            </a:r>
            <a:r>
              <a:rPr lang="el-GR" b="0" i="0" dirty="0" err="1">
                <a:solidFill>
                  <a:srgbClr val="333333"/>
                </a:solidFill>
                <a:effectLst/>
                <a:latin typeface="Arial" panose="020B0604020202020204" pitchFamily="34" charset="0"/>
                <a:cs typeface="Arial" panose="020B0604020202020204" pitchFamily="34" charset="0"/>
              </a:rPr>
              <a:t>ἔφη</a:t>
            </a:r>
            <a:r>
              <a:rPr lang="el-GR" b="0" i="0" dirty="0">
                <a:solidFill>
                  <a:srgbClr val="333333"/>
                </a:solidFill>
                <a:effectLst/>
                <a:latin typeface="Arial" panose="020B0604020202020204" pitchFamily="34" charset="0"/>
                <a:cs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id="{31512598-3D54-525F-0CCD-CD879C949A0C}"/>
              </a:ext>
            </a:extLst>
          </p:cNvPr>
          <p:cNvSpPr>
            <a:spLocks noGrp="1"/>
          </p:cNvSpPr>
          <p:nvPr>
            <p:ph sz="half" idx="2"/>
          </p:nvPr>
        </p:nvSpPr>
        <p:spPr/>
        <p:txBody>
          <a:bodyPr>
            <a:normAutofit fontScale="92500" lnSpcReduction="20000"/>
          </a:bodyPr>
          <a:lstStyle/>
          <a:p>
            <a:pPr marL="0" indent="0">
              <a:buNone/>
            </a:pPr>
            <a:r>
              <a:rPr lang="el-GR" b="0" i="0" dirty="0">
                <a:solidFill>
                  <a:srgbClr val="333333"/>
                </a:solidFill>
                <a:effectLst/>
                <a:latin typeface="Arial" panose="020B0604020202020204" pitchFamily="34" charset="0"/>
                <a:cs typeface="Arial" panose="020B0604020202020204" pitchFamily="34" charset="0"/>
              </a:rPr>
              <a:t>κι εμείς πια θα αρκεστούμε με τον σοβαρότερο κι όχι και τόσο ευχάριστο ποιητή μας, </a:t>
            </a:r>
            <a:r>
              <a:rPr lang="el-GR" b="0" i="0" dirty="0">
                <a:solidFill>
                  <a:srgbClr val="999999"/>
                </a:solidFill>
                <a:effectLst/>
                <a:latin typeface="Arial" panose="020B0604020202020204" pitchFamily="34" charset="0"/>
                <a:cs typeface="Arial" panose="020B0604020202020204" pitchFamily="34" charset="0"/>
              </a:rPr>
              <a:t>[398b]</a:t>
            </a:r>
            <a:r>
              <a:rPr lang="el-GR" b="0" i="0" dirty="0">
                <a:solidFill>
                  <a:srgbClr val="333333"/>
                </a:solidFill>
                <a:effectLst/>
                <a:latin typeface="Arial" panose="020B0604020202020204" pitchFamily="34" charset="0"/>
                <a:cs typeface="Arial" panose="020B0604020202020204" pitchFamily="34" charset="0"/>
              </a:rPr>
              <a:t> μα που θα μας είναι πιο ωφέλιμος, γιατί θα μιμείται σε κείνα που θα λέει τον τρόπο του χρηστού ανθρώπου και θα μεταχειρίζεται εκείνους τους τύπους που </a:t>
            </a:r>
            <a:r>
              <a:rPr lang="el-GR" b="0" i="0" dirty="0" err="1">
                <a:solidFill>
                  <a:srgbClr val="333333"/>
                </a:solidFill>
                <a:effectLst/>
                <a:latin typeface="Arial" panose="020B0604020202020204" pitchFamily="34" charset="0"/>
                <a:cs typeface="Arial" panose="020B0604020202020204" pitchFamily="34" charset="0"/>
              </a:rPr>
              <a:t>ενομοθετήσαμε</a:t>
            </a:r>
            <a:r>
              <a:rPr lang="el-GR" b="0" i="0" dirty="0">
                <a:solidFill>
                  <a:srgbClr val="333333"/>
                </a:solidFill>
                <a:effectLst/>
                <a:latin typeface="Arial" panose="020B0604020202020204" pitchFamily="34" charset="0"/>
                <a:cs typeface="Arial" panose="020B0604020202020204" pitchFamily="34" charset="0"/>
              </a:rPr>
              <a:t>, όταν καταρτίζαμε το πρόγραμμα της ανατροφής των στρατιωτών μας.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Κι έτσι βέβαια θα κάναμε, αν θα ᾽</a:t>
            </a:r>
            <a:r>
              <a:rPr lang="el-GR" b="0" i="0" dirty="0" err="1">
                <a:solidFill>
                  <a:srgbClr val="333333"/>
                </a:solidFill>
                <a:effectLst/>
                <a:latin typeface="Arial" panose="020B0604020202020204" pitchFamily="34" charset="0"/>
                <a:cs typeface="Arial" panose="020B0604020202020204" pitchFamily="34" charset="0"/>
              </a:rPr>
              <a:t>τανε</a:t>
            </a:r>
            <a:r>
              <a:rPr lang="el-GR" b="0" i="0" dirty="0">
                <a:solidFill>
                  <a:srgbClr val="333333"/>
                </a:solidFill>
                <a:effectLst/>
                <a:latin typeface="Arial" panose="020B0604020202020204" pitchFamily="34" charset="0"/>
                <a:cs typeface="Arial" panose="020B0604020202020204" pitchFamily="34" charset="0"/>
              </a:rPr>
              <a:t> στο χέρι μας.</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Τώρα λοιπόν, καλέ μου φίλε, σα να μου φαίνεται πως έχομε τελειώσει ολότελα το μέρος της μουσικής που αναφέρεται στους λόγους και τους μύθους· γιατί έχομε πει και τί πρέπει να λέμε και πώς να τα λέμε.</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Έτσι νομίζω κι εγώ.</a:t>
            </a:r>
            <a:endParaRPr lang="el-GR" dirty="0"/>
          </a:p>
        </p:txBody>
      </p:sp>
    </p:spTree>
    <p:extLst>
      <p:ext uri="{BB962C8B-B14F-4D97-AF65-F5344CB8AC3E}">
        <p14:creationId xmlns:p14="http://schemas.microsoft.com/office/powerpoint/2010/main" val="8632272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84E420-C8FC-08D4-195C-A7B268766042}"/>
              </a:ext>
            </a:extLst>
          </p:cNvPr>
          <p:cNvSpPr>
            <a:spLocks noGrp="1"/>
          </p:cNvSpPr>
          <p:nvPr>
            <p:ph type="title"/>
          </p:nvPr>
        </p:nvSpPr>
        <p:spPr/>
        <p:txBody>
          <a:bodyPr/>
          <a:lstStyle/>
          <a:p>
            <a:r>
              <a:rPr lang="el-GR" dirty="0"/>
              <a:t>Λεξιλόγιο</a:t>
            </a:r>
          </a:p>
        </p:txBody>
      </p:sp>
      <p:sp>
        <p:nvSpPr>
          <p:cNvPr id="3" name="Θέση περιεχομένου 2">
            <a:extLst>
              <a:ext uri="{FF2B5EF4-FFF2-40B4-BE49-F238E27FC236}">
                <a16:creationId xmlns:a16="http://schemas.microsoft.com/office/drawing/2014/main" id="{E5A74AB2-BA19-8475-7668-AEE488D5EBE7}"/>
              </a:ext>
            </a:extLst>
          </p:cNvPr>
          <p:cNvSpPr>
            <a:spLocks noGrp="1"/>
          </p:cNvSpPr>
          <p:nvPr>
            <p:ph idx="1"/>
          </p:nvPr>
        </p:nvSpPr>
        <p:spPr/>
        <p:txBody>
          <a:bodyPr>
            <a:normAutofit fontScale="92500" lnSpcReduction="20000"/>
          </a:bodyPr>
          <a:lstStyle/>
          <a:p>
            <a:pPr algn="just"/>
            <a:r>
              <a:rPr lang="el-GR" dirty="0" err="1">
                <a:latin typeface="Arial" panose="020B0604020202020204" pitchFamily="34" charset="0"/>
                <a:cs typeface="Arial" panose="020B0604020202020204" pitchFamily="34" charset="0"/>
              </a:rPr>
              <a:t>διομολογησόμεθα</a:t>
            </a:r>
            <a:r>
              <a:rPr lang="el-GR" dirty="0">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διομολογῶ</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έω</a:t>
            </a:r>
            <a:r>
              <a:rPr lang="el-GR" dirty="0">
                <a:solidFill>
                  <a:schemeClr val="tx1"/>
                </a:solidFill>
                <a:latin typeface="Arial" panose="020B0604020202020204" pitchFamily="34" charset="0"/>
                <a:cs typeface="Arial" panose="020B0604020202020204" pitchFamily="34" charset="0"/>
              </a:rPr>
              <a:t>) (AM) = ομολογώ, συμφωνώ, συγκατανεύω </a:t>
            </a:r>
          </a:p>
          <a:p>
            <a:pPr algn="just"/>
            <a:r>
              <a:rPr lang="el-GR" dirty="0" err="1">
                <a:latin typeface="Arial" panose="020B0604020202020204" pitchFamily="34" charset="0"/>
                <a:cs typeface="Arial" panose="020B0604020202020204" pitchFamily="34" charset="0"/>
              </a:rPr>
              <a:t>λυσιτελοῦν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λυσιτελῶ</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ὠφελῶ</a:t>
            </a:r>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μυθολόγων: </a:t>
            </a:r>
            <a:r>
              <a:rPr lang="el-GR" i="0" dirty="0">
                <a:solidFill>
                  <a:srgbClr val="000000"/>
                </a:solidFill>
                <a:effectLst/>
                <a:latin typeface="Helvetica Neue"/>
              </a:rPr>
              <a:t>μυθολόγος</a:t>
            </a:r>
            <a:r>
              <a:rPr lang="el-GR" b="0" i="0" dirty="0">
                <a:solidFill>
                  <a:srgbClr val="000000"/>
                </a:solidFill>
                <a:effectLst/>
                <a:latin typeface="Helvetica Neue"/>
              </a:rPr>
              <a:t>: ὁ, ὁ διηγούμενος μύθους, </a:t>
            </a:r>
            <a:r>
              <a:rPr lang="el-GR" b="0" i="0" dirty="0" err="1">
                <a:solidFill>
                  <a:srgbClr val="000000"/>
                </a:solidFill>
                <a:effectLst/>
                <a:latin typeface="Helvetica Neue"/>
              </a:rPr>
              <a:t>μνημονεύων</a:t>
            </a:r>
            <a:r>
              <a:rPr lang="el-GR" b="0" i="0" dirty="0">
                <a:solidFill>
                  <a:srgbClr val="000000"/>
                </a:solidFill>
                <a:effectLst/>
                <a:latin typeface="Helvetica Neue"/>
              </a:rPr>
              <a:t> </a:t>
            </a:r>
            <a:r>
              <a:rPr lang="el-GR" b="0" i="0" dirty="0" err="1">
                <a:solidFill>
                  <a:srgbClr val="000000"/>
                </a:solidFill>
                <a:effectLst/>
                <a:latin typeface="Helvetica Neue"/>
              </a:rPr>
              <a:t>ἀρχαίας</a:t>
            </a:r>
            <a:r>
              <a:rPr lang="el-GR" b="0" i="0" dirty="0">
                <a:solidFill>
                  <a:srgbClr val="000000"/>
                </a:solidFill>
                <a:effectLst/>
                <a:latin typeface="Helvetica Neue"/>
              </a:rPr>
              <a:t> παραδόσεις, συνάπτεται </a:t>
            </a:r>
            <a:r>
              <a:rPr lang="el-GR" b="0" i="0" dirty="0" err="1">
                <a:solidFill>
                  <a:srgbClr val="000000"/>
                </a:solidFill>
                <a:effectLst/>
                <a:latin typeface="Helvetica Neue"/>
              </a:rPr>
              <a:t>μετὰ</a:t>
            </a:r>
            <a:r>
              <a:rPr lang="el-GR" b="0" i="0" dirty="0">
                <a:solidFill>
                  <a:srgbClr val="000000"/>
                </a:solidFill>
                <a:effectLst/>
                <a:latin typeface="Helvetica Neue"/>
              </a:rPr>
              <a:t> </a:t>
            </a:r>
            <a:r>
              <a:rPr lang="el-GR" b="0" i="0" dirty="0" err="1">
                <a:solidFill>
                  <a:srgbClr val="000000"/>
                </a:solidFill>
                <a:effectLst/>
                <a:latin typeface="Helvetica Neue"/>
              </a:rPr>
              <a:t>τοῦ</a:t>
            </a:r>
            <a:r>
              <a:rPr lang="el-GR" b="0" i="0" dirty="0">
                <a:solidFill>
                  <a:srgbClr val="000000"/>
                </a:solidFill>
                <a:effectLst/>
                <a:latin typeface="Helvetica Neue"/>
              </a:rPr>
              <a:t> </a:t>
            </a:r>
            <a:r>
              <a:rPr lang="el-GR" b="0" i="0" u="none" strike="noStrike" dirty="0">
                <a:solidFill>
                  <a:schemeClr val="tx1"/>
                </a:solidFill>
                <a:effectLst/>
                <a:latin typeface="Helvetica Neue"/>
                <a:hlinkClick r:id="rId2" tooltip="ποιητής">
                  <a:extLst>
                    <a:ext uri="{A12FA001-AC4F-418D-AE19-62706E023703}">
                      <ahyp:hlinkClr xmlns:ahyp="http://schemas.microsoft.com/office/drawing/2018/hyperlinkcolor" val="tx"/>
                    </a:ext>
                  </a:extLst>
                </a:hlinkClick>
              </a:rPr>
              <a:t>ποιητής</a:t>
            </a:r>
            <a:r>
              <a:rPr lang="el-GR" b="0" i="0" dirty="0">
                <a:solidFill>
                  <a:srgbClr val="000000"/>
                </a:solidFill>
                <a:effectLst/>
                <a:latin typeface="Helvetica Neue"/>
              </a:rPr>
              <a:t>, </a:t>
            </a:r>
            <a:r>
              <a:rPr lang="el-GR" b="0" i="0" dirty="0" err="1">
                <a:solidFill>
                  <a:srgbClr val="000000"/>
                </a:solidFill>
                <a:effectLst/>
                <a:latin typeface="Helvetica Neue"/>
              </a:rPr>
              <a:t>Πλάτ</a:t>
            </a:r>
            <a:r>
              <a:rPr lang="el-GR" b="0" i="0" dirty="0">
                <a:solidFill>
                  <a:srgbClr val="000000"/>
                </a:solidFill>
                <a:effectLst/>
                <a:latin typeface="Helvetica Neue"/>
              </a:rPr>
              <a:t>. </a:t>
            </a:r>
            <a:r>
              <a:rPr lang="el-GR" b="0" i="1" dirty="0">
                <a:solidFill>
                  <a:srgbClr val="000000"/>
                </a:solidFill>
                <a:effectLst/>
                <a:latin typeface="Helvetica Neue"/>
              </a:rPr>
              <a:t>Πολ.</a:t>
            </a:r>
            <a:r>
              <a:rPr lang="el-GR" b="0" i="0" dirty="0">
                <a:solidFill>
                  <a:srgbClr val="000000"/>
                </a:solidFill>
                <a:effectLst/>
                <a:latin typeface="Helvetica Neue"/>
              </a:rPr>
              <a:t> 392D, 398Β</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χαλεπαίνειν</a:t>
            </a:r>
            <a:r>
              <a:rPr lang="el-GR" dirty="0">
                <a:latin typeface="Arial" panose="020B0604020202020204" pitchFamily="34" charset="0"/>
                <a:cs typeface="Arial" panose="020B0604020202020204" pitchFamily="34" charset="0"/>
              </a:rPr>
              <a:t>: </a:t>
            </a:r>
            <a:r>
              <a:rPr lang="el-GR" i="0" dirty="0" err="1">
                <a:solidFill>
                  <a:srgbClr val="000000"/>
                </a:solidFill>
                <a:effectLst/>
                <a:latin typeface="Helvetica Neue"/>
              </a:rPr>
              <a:t>χαλεπαίνω</a:t>
            </a:r>
            <a:r>
              <a:rPr lang="el-GR" b="1" i="0" dirty="0">
                <a:solidFill>
                  <a:srgbClr val="000000"/>
                </a:solidFill>
                <a:effectLst/>
                <a:latin typeface="Helvetica Neue"/>
              </a:rPr>
              <a:t>:</a:t>
            </a:r>
            <a:r>
              <a:rPr lang="el-GR" b="0" i="0" dirty="0">
                <a:solidFill>
                  <a:srgbClr val="000000"/>
                </a:solidFill>
                <a:effectLst/>
                <a:latin typeface="Helvetica Neue"/>
              </a:rPr>
              <a:t> </a:t>
            </a:r>
            <a:r>
              <a:rPr lang="el-GR" b="0" i="0" dirty="0" err="1">
                <a:solidFill>
                  <a:srgbClr val="000000"/>
                </a:solidFill>
                <a:effectLst/>
                <a:latin typeface="Helvetica Neue"/>
              </a:rPr>
              <a:t>μέλ</a:t>
            </a:r>
            <a:r>
              <a:rPr lang="el-GR" b="0" i="0" dirty="0">
                <a:solidFill>
                  <a:srgbClr val="000000"/>
                </a:solidFill>
                <a:effectLst/>
                <a:latin typeface="Helvetica Neue"/>
              </a:rPr>
              <a:t>. </a:t>
            </a:r>
            <a:r>
              <a:rPr lang="el-GR" b="0" i="1" dirty="0">
                <a:solidFill>
                  <a:srgbClr val="000000"/>
                </a:solidFill>
                <a:effectLst/>
                <a:latin typeface="Helvetica Neue"/>
              </a:rPr>
              <a:t>-</a:t>
            </a:r>
            <a:r>
              <a:rPr lang="el-GR" b="0" i="1" dirty="0" err="1">
                <a:solidFill>
                  <a:srgbClr val="000000"/>
                </a:solidFill>
                <a:effectLst/>
                <a:latin typeface="Helvetica Neue"/>
              </a:rPr>
              <a:t>ᾰνῶ</a:t>
            </a:r>
            <a:r>
              <a:rPr lang="el-GR" b="0" i="0" dirty="0">
                <a:solidFill>
                  <a:srgbClr val="000000"/>
                </a:solidFill>
                <a:effectLst/>
                <a:latin typeface="Helvetica Neue"/>
              </a:rPr>
              <a:t>, αόρ. αʹ </a:t>
            </a:r>
            <a:r>
              <a:rPr lang="el-GR" b="0" i="1" dirty="0" err="1">
                <a:solidFill>
                  <a:srgbClr val="000000"/>
                </a:solidFill>
                <a:effectLst/>
                <a:latin typeface="Helvetica Neue"/>
              </a:rPr>
              <a:t>ἐχαλέπηνα</a:t>
            </a:r>
            <a:r>
              <a:rPr lang="el-GR" b="0" i="0" dirty="0">
                <a:solidFill>
                  <a:srgbClr val="000000"/>
                </a:solidFill>
                <a:effectLst/>
                <a:latin typeface="Helvetica Neue"/>
              </a:rPr>
              <a:t> — Παθ., αόρ. αʹ </a:t>
            </a:r>
            <a:r>
              <a:rPr lang="el-GR" b="0" i="1" dirty="0" err="1">
                <a:solidFill>
                  <a:srgbClr val="000000"/>
                </a:solidFill>
                <a:effectLst/>
                <a:latin typeface="Helvetica Neue"/>
              </a:rPr>
              <a:t>ἐχαλεπάνθην</a:t>
            </a:r>
            <a:r>
              <a:rPr lang="el-GR" b="0" i="0" dirty="0">
                <a:solidFill>
                  <a:srgbClr val="000000"/>
                </a:solidFill>
                <a:effectLst/>
                <a:latin typeface="Helvetica Neue"/>
              </a:rPr>
              <a:t> </a:t>
            </a:r>
            <a:r>
              <a:rPr lang="el-GR" b="0" i="0" dirty="0">
                <a:solidFill>
                  <a:schemeClr val="tx1"/>
                </a:solidFill>
                <a:effectLst/>
                <a:latin typeface="Arial" panose="020B0604020202020204" pitchFamily="34" charset="0"/>
                <a:cs typeface="Arial" panose="020B0604020202020204" pitchFamily="34" charset="0"/>
              </a:rPr>
              <a:t>(</a:t>
            </a:r>
            <a:r>
              <a:rPr lang="el-GR" b="0" i="0" u="none" strike="noStrike" dirty="0">
                <a:solidFill>
                  <a:schemeClr val="tx1"/>
                </a:solidFill>
                <a:effectLst/>
                <a:latin typeface="Arial" panose="020B0604020202020204" pitchFamily="34" charset="0"/>
                <a:cs typeface="Arial" panose="020B0604020202020204" pitchFamily="34" charset="0"/>
                <a:hlinkClick r:id="rId3" tooltip="χαλεπός">
                  <a:extLst>
                    <a:ext uri="{A12FA001-AC4F-418D-AE19-62706E023703}">
                      <ahyp:hlinkClr xmlns:ahyp="http://schemas.microsoft.com/office/drawing/2018/hyperlinkcolor" val="tx"/>
                    </a:ext>
                  </a:extLst>
                </a:hlinkClick>
              </a:rPr>
              <a:t>χαλεπός</a:t>
            </a:r>
            <a:r>
              <a:rPr lang="el-GR" b="0" i="0" dirty="0">
                <a:solidFill>
                  <a:schemeClr val="tx1"/>
                </a:solidFill>
                <a:effectLst/>
                <a:latin typeface="Arial" panose="020B0604020202020204" pitchFamily="34" charset="0"/>
                <a:cs typeface="Arial" panose="020B0604020202020204" pitchFamily="34" charset="0"/>
              </a:rPr>
              <a:t>)· = </a:t>
            </a:r>
            <a:r>
              <a:rPr lang="el-GR" b="1" i="0" dirty="0">
                <a:solidFill>
                  <a:schemeClr val="tx1"/>
                </a:solidFill>
                <a:effectLst/>
                <a:latin typeface="Arial" panose="020B0604020202020204" pitchFamily="34" charset="0"/>
                <a:cs typeface="Arial" panose="020B0604020202020204" pitchFamily="34" charset="0"/>
              </a:rPr>
              <a:t>1.</a:t>
            </a:r>
            <a:r>
              <a:rPr lang="el-GR" b="0" i="0" dirty="0">
                <a:solidFill>
                  <a:schemeClr val="tx1"/>
                </a:solidFill>
                <a:effectLst/>
                <a:latin typeface="Arial" panose="020B0604020202020204" pitchFamily="34" charset="0"/>
                <a:cs typeface="Arial" panose="020B0604020202020204" pitchFamily="34" charset="0"/>
              </a:rPr>
              <a:t> </a:t>
            </a:r>
            <a:r>
              <a:rPr lang="el-GR" b="0" i="0" u="none" strike="noStrike" dirty="0">
                <a:solidFill>
                  <a:schemeClr val="tx1"/>
                </a:solidFill>
                <a:effectLst/>
                <a:latin typeface="Arial" panose="020B0604020202020204" pitchFamily="34" charset="0"/>
                <a:cs typeface="Arial" panose="020B0604020202020204" pitchFamily="34" charset="0"/>
                <a:hlinkClick r:id="rId4" tooltip="γίνομαι">
                  <a:extLst>
                    <a:ext uri="{A12FA001-AC4F-418D-AE19-62706E023703}">
                      <ahyp:hlinkClr xmlns:ahyp="http://schemas.microsoft.com/office/drawing/2018/hyperlinkcolor" val="tx"/>
                    </a:ext>
                  </a:extLst>
                </a:hlinkClick>
              </a:rPr>
              <a:t>γίνομαι</a:t>
            </a:r>
            <a:r>
              <a:rPr lang="el-GR" b="0" i="0" dirty="0">
                <a:solidFill>
                  <a:schemeClr val="tx1"/>
                </a:solidFill>
                <a:effectLst/>
                <a:latin typeface="Arial" panose="020B0604020202020204" pitchFamily="34" charset="0"/>
                <a:cs typeface="Arial" panose="020B0604020202020204" pitchFamily="34" charset="0"/>
              </a:rPr>
              <a:t> </a:t>
            </a:r>
            <a:r>
              <a:rPr lang="el-GR" b="0" i="0" u="none" strike="noStrike" dirty="0">
                <a:solidFill>
                  <a:schemeClr val="tx1"/>
                </a:solidFill>
                <a:effectLst/>
                <a:latin typeface="Arial" panose="020B0604020202020204" pitchFamily="34" charset="0"/>
                <a:cs typeface="Arial" panose="020B0604020202020204" pitchFamily="34" charset="0"/>
                <a:hlinkClick r:id="rId5" tooltip="αυστηρός">
                  <a:extLst>
                    <a:ext uri="{A12FA001-AC4F-418D-AE19-62706E023703}">
                      <ahyp:hlinkClr xmlns:ahyp="http://schemas.microsoft.com/office/drawing/2018/hyperlinkcolor" val="tx"/>
                    </a:ext>
                  </a:extLst>
                </a:hlinkClick>
              </a:rPr>
              <a:t>αυστηρός</a:t>
            </a:r>
            <a:r>
              <a:rPr lang="el-GR" b="0" i="0" dirty="0">
                <a:solidFill>
                  <a:schemeClr val="tx1"/>
                </a:solidFill>
                <a:effectLst/>
                <a:latin typeface="Arial" panose="020B0604020202020204" pitchFamily="34" charset="0"/>
                <a:cs typeface="Arial" panose="020B0604020202020204" pitchFamily="34" charset="0"/>
              </a:rPr>
              <a:t>, </a:t>
            </a:r>
            <a:r>
              <a:rPr lang="el-GR" b="0" i="0" u="none" strike="noStrike" dirty="0">
                <a:solidFill>
                  <a:schemeClr val="tx1"/>
                </a:solidFill>
                <a:effectLst/>
                <a:latin typeface="Arial" panose="020B0604020202020204" pitchFamily="34" charset="0"/>
                <a:cs typeface="Arial" panose="020B0604020202020204" pitchFamily="34" charset="0"/>
                <a:hlinkClick r:id="rId6" tooltip="βαρύς">
                  <a:extLst>
                    <a:ext uri="{A12FA001-AC4F-418D-AE19-62706E023703}">
                      <ahyp:hlinkClr xmlns:ahyp="http://schemas.microsoft.com/office/drawing/2018/hyperlinkcolor" val="tx"/>
                    </a:ext>
                  </a:extLst>
                </a:hlinkClick>
              </a:rPr>
              <a:t>βαρύς</a:t>
            </a:r>
            <a:r>
              <a:rPr lang="el-GR" b="0" i="0" dirty="0">
                <a:solidFill>
                  <a:schemeClr val="tx1"/>
                </a:solidFill>
                <a:effectLst/>
                <a:latin typeface="Arial" panose="020B0604020202020204" pitchFamily="34" charset="0"/>
                <a:cs typeface="Arial" panose="020B0604020202020204" pitchFamily="34" charset="0"/>
              </a:rPr>
              <a:t>, </a:t>
            </a:r>
            <a:r>
              <a:rPr lang="el-GR" b="0" i="0" u="none" strike="noStrike" dirty="0">
                <a:solidFill>
                  <a:schemeClr val="tx1"/>
                </a:solidFill>
                <a:effectLst/>
                <a:latin typeface="Arial" panose="020B0604020202020204" pitchFamily="34" charset="0"/>
                <a:cs typeface="Arial" panose="020B0604020202020204" pitchFamily="34" charset="0"/>
                <a:hlinkClick r:id="rId7" tooltip="αγριεύω">
                  <a:extLst>
                    <a:ext uri="{A12FA001-AC4F-418D-AE19-62706E023703}">
                      <ahyp:hlinkClr xmlns:ahyp="http://schemas.microsoft.com/office/drawing/2018/hyperlinkcolor" val="tx"/>
                    </a:ext>
                  </a:extLst>
                </a:hlinkClick>
              </a:rPr>
              <a:t>αγριεύω</a:t>
            </a:r>
            <a:r>
              <a:rPr lang="el-GR" b="0" i="0" dirty="0">
                <a:solidFill>
                  <a:schemeClr val="tx1"/>
                </a:solidFill>
                <a:effectLst/>
                <a:latin typeface="Arial" panose="020B0604020202020204" pitchFamily="34" charset="0"/>
                <a:cs typeface="Arial" panose="020B0604020202020204" pitchFamily="34" charset="0"/>
              </a:rPr>
              <a:t>, </a:t>
            </a:r>
            <a:r>
              <a:rPr lang="el-GR" b="0" i="0" u="none" strike="noStrike" dirty="0">
                <a:solidFill>
                  <a:schemeClr val="tx1"/>
                </a:solidFill>
                <a:effectLst/>
                <a:latin typeface="Arial" panose="020B0604020202020204" pitchFamily="34" charset="0"/>
                <a:cs typeface="Arial" panose="020B0604020202020204" pitchFamily="34" charset="0"/>
                <a:hlinkClick r:id="rId8" tooltip="ορμητικός">
                  <a:extLst>
                    <a:ext uri="{A12FA001-AC4F-418D-AE19-62706E023703}">
                      <ahyp:hlinkClr xmlns:ahyp="http://schemas.microsoft.com/office/drawing/2018/hyperlinkcolor" val="tx"/>
                    </a:ext>
                  </a:extLst>
                </a:hlinkClick>
              </a:rPr>
              <a:t>ορμητικός</a:t>
            </a:r>
            <a:r>
              <a:rPr lang="el-GR" b="0" i="0" dirty="0">
                <a:solidFill>
                  <a:schemeClr val="tx1"/>
                </a:solidFill>
                <a:effectLst/>
                <a:latin typeface="Arial" panose="020B0604020202020204" pitchFamily="34" charset="0"/>
                <a:cs typeface="Arial" panose="020B0604020202020204" pitchFamily="34" charset="0"/>
              </a:rPr>
              <a:t>, </a:t>
            </a:r>
            <a:r>
              <a:rPr lang="el-GR" b="0" i="0" u="none" strike="noStrike" dirty="0">
                <a:solidFill>
                  <a:schemeClr val="tx1"/>
                </a:solidFill>
                <a:effectLst/>
                <a:latin typeface="Arial" panose="020B0604020202020204" pitchFamily="34" charset="0"/>
                <a:cs typeface="Arial" panose="020B0604020202020204" pitchFamily="34" charset="0"/>
                <a:hlinkClick r:id="rId9" tooltip="ισχυρός">
                  <a:extLst>
                    <a:ext uri="{A12FA001-AC4F-418D-AE19-62706E023703}">
                      <ahyp:hlinkClr xmlns:ahyp="http://schemas.microsoft.com/office/drawing/2018/hyperlinkcolor" val="tx"/>
                    </a:ext>
                  </a:extLst>
                </a:hlinkClick>
              </a:rPr>
              <a:t>ισχυρός</a:t>
            </a:r>
            <a:r>
              <a:rPr lang="el-GR" b="0" i="0" dirty="0">
                <a:solidFill>
                  <a:schemeClr val="tx1"/>
                </a:solidFill>
                <a:effectLst/>
                <a:latin typeface="Arial" panose="020B0604020202020204" pitchFamily="34" charset="0"/>
                <a:cs typeface="Arial" panose="020B0604020202020204" pitchFamily="34" charset="0"/>
              </a:rPr>
              <a:t>, όπως το Λατ. </a:t>
            </a:r>
            <a:r>
              <a:rPr lang="el-GR" b="0" i="0" dirty="0" err="1">
                <a:solidFill>
                  <a:schemeClr val="tx1"/>
                </a:solidFill>
                <a:effectLst/>
                <a:latin typeface="Arial" panose="020B0604020202020204" pitchFamily="34" charset="0"/>
                <a:cs typeface="Arial" panose="020B0604020202020204" pitchFamily="34" charset="0"/>
              </a:rPr>
              <a:t>ingravescere</a:t>
            </a:r>
            <a:r>
              <a:rPr lang="el-GR" b="0" i="0" dirty="0">
                <a:solidFill>
                  <a:schemeClr val="tx1"/>
                </a:solidFill>
                <a:effectLst/>
                <a:latin typeface="Arial" panose="020B0604020202020204" pitchFamily="34" charset="0"/>
                <a:cs typeface="Arial" panose="020B0604020202020204" pitchFamily="34" charset="0"/>
              </a:rPr>
              <a:t>, λέγεται για καταιγίδες, σε </a:t>
            </a:r>
            <a:r>
              <a:rPr lang="el-GR" b="0" i="0" dirty="0" err="1">
                <a:solidFill>
                  <a:schemeClr val="tx1"/>
                </a:solidFill>
                <a:effectLst/>
                <a:latin typeface="Arial" panose="020B0604020202020204" pitchFamily="34" charset="0"/>
                <a:cs typeface="Arial" panose="020B0604020202020204" pitchFamily="34" charset="0"/>
              </a:rPr>
              <a:t>Όμηρ</a:t>
            </a:r>
            <a:r>
              <a:rPr lang="el-GR" b="0" i="0" dirty="0">
                <a:solidFill>
                  <a:schemeClr val="tx1"/>
                </a:solidFill>
                <a:effectLst/>
                <a:latin typeface="Arial" panose="020B0604020202020204" pitchFamily="34" charset="0"/>
                <a:cs typeface="Arial" panose="020B0604020202020204" pitchFamily="34" charset="0"/>
              </a:rPr>
              <a:t>.</a:t>
            </a:r>
            <a:br>
              <a:rPr lang="el-GR" dirty="0">
                <a:solidFill>
                  <a:schemeClr val="tx1"/>
                </a:solidFill>
                <a:latin typeface="Arial" panose="020B0604020202020204" pitchFamily="34" charset="0"/>
                <a:cs typeface="Arial" panose="020B0604020202020204" pitchFamily="34" charset="0"/>
              </a:rPr>
            </a:br>
            <a:r>
              <a:rPr lang="el-GR" b="1" i="0" dirty="0">
                <a:solidFill>
                  <a:schemeClr val="tx1"/>
                </a:solidFill>
                <a:effectLst/>
                <a:latin typeface="Arial" panose="020B0604020202020204" pitchFamily="34" charset="0"/>
                <a:cs typeface="Arial" panose="020B0604020202020204" pitchFamily="34" charset="0"/>
              </a:rPr>
              <a:t>2.</a:t>
            </a:r>
            <a:r>
              <a:rPr lang="el-GR" b="0" i="0" dirty="0">
                <a:solidFill>
                  <a:schemeClr val="tx1"/>
                </a:solidFill>
                <a:effectLst/>
                <a:latin typeface="Arial" panose="020B0604020202020204" pitchFamily="34" charset="0"/>
                <a:cs typeface="Arial" panose="020B0604020202020204" pitchFamily="34" charset="0"/>
              </a:rPr>
              <a:t> λέγεται </a:t>
            </a:r>
            <a:r>
              <a:rPr lang="el-GR" b="0" i="0" u="none" strike="noStrike" dirty="0">
                <a:solidFill>
                  <a:schemeClr val="tx1"/>
                </a:solidFill>
                <a:effectLst/>
                <a:latin typeface="Arial" panose="020B0604020202020204" pitchFamily="34" charset="0"/>
                <a:cs typeface="Arial" panose="020B0604020202020204" pitchFamily="34" charset="0"/>
                <a:hlinkClick r:id="rId10" tooltip="κυρίως">
                  <a:extLst>
                    <a:ext uri="{A12FA001-AC4F-418D-AE19-62706E023703}">
                      <ahyp:hlinkClr xmlns:ahyp="http://schemas.microsoft.com/office/drawing/2018/hyperlinkcolor" val="tx"/>
                    </a:ext>
                  </a:extLst>
                </a:hlinkClick>
              </a:rPr>
              <a:t>κυρίως</a:t>
            </a:r>
            <a:r>
              <a:rPr lang="el-GR" b="0" i="0" dirty="0">
                <a:solidFill>
                  <a:schemeClr val="tx1"/>
                </a:solidFill>
                <a:effectLst/>
                <a:latin typeface="Arial" panose="020B0604020202020204" pitchFamily="34" charset="0"/>
                <a:cs typeface="Arial" panose="020B0604020202020204" pitchFamily="34" charset="0"/>
              </a:rPr>
              <a:t> για ανθρώπους, είμαι </a:t>
            </a:r>
            <a:r>
              <a:rPr lang="el-GR" b="0" i="0" u="none" strike="noStrike" dirty="0">
                <a:solidFill>
                  <a:schemeClr val="tx1"/>
                </a:solidFill>
                <a:effectLst/>
                <a:latin typeface="Arial" panose="020B0604020202020204" pitchFamily="34" charset="0"/>
                <a:cs typeface="Arial" panose="020B0604020202020204" pitchFamily="34" charset="0"/>
                <a:hlinkClick r:id="rId11" tooltip="βίαιος">
                  <a:extLst>
                    <a:ext uri="{A12FA001-AC4F-418D-AE19-62706E023703}">
                      <ahyp:hlinkClr xmlns:ahyp="http://schemas.microsoft.com/office/drawing/2018/hyperlinkcolor" val="tx"/>
                    </a:ext>
                  </a:extLst>
                </a:hlinkClick>
              </a:rPr>
              <a:t>βίαιος</a:t>
            </a:r>
            <a:r>
              <a:rPr lang="el-GR" b="0" i="0" dirty="0">
                <a:solidFill>
                  <a:schemeClr val="tx1"/>
                </a:solidFill>
                <a:effectLst/>
                <a:latin typeface="Arial" panose="020B0604020202020204" pitchFamily="34" charset="0"/>
                <a:cs typeface="Arial" panose="020B0604020202020204" pitchFamily="34" charset="0"/>
              </a:rPr>
              <a:t>, οργίζομαι </a:t>
            </a:r>
            <a:r>
              <a:rPr lang="el-GR" b="0" i="0" u="none" strike="noStrike" dirty="0">
                <a:solidFill>
                  <a:schemeClr val="tx1"/>
                </a:solidFill>
                <a:effectLst/>
                <a:latin typeface="Arial" panose="020B0604020202020204" pitchFamily="34" charset="0"/>
                <a:cs typeface="Arial" panose="020B0604020202020204" pitchFamily="34" charset="0"/>
                <a:hlinkClick r:id="rId12" tooltip="πολύ">
                  <a:extLst>
                    <a:ext uri="{A12FA001-AC4F-418D-AE19-62706E023703}">
                      <ahyp:hlinkClr xmlns:ahyp="http://schemas.microsoft.com/office/drawing/2018/hyperlinkcolor" val="tx"/>
                    </a:ext>
                  </a:extLst>
                </a:hlinkClick>
              </a:rPr>
              <a:t>πολύ</a:t>
            </a:r>
            <a:r>
              <a:rPr lang="el-GR" b="0" i="0" dirty="0">
                <a:solidFill>
                  <a:schemeClr val="tx1"/>
                </a:solidFill>
                <a:effectLst/>
                <a:latin typeface="Arial" panose="020B0604020202020204" pitchFamily="34" charset="0"/>
                <a:cs typeface="Arial" panose="020B0604020202020204" pitchFamily="34" charset="0"/>
              </a:rPr>
              <a:t>, </a:t>
            </a:r>
            <a:r>
              <a:rPr lang="el-GR" b="0" i="0" u="none" strike="noStrike" dirty="0">
                <a:solidFill>
                  <a:schemeClr val="tx1"/>
                </a:solidFill>
                <a:effectLst/>
                <a:latin typeface="Arial" panose="020B0604020202020204" pitchFamily="34" charset="0"/>
                <a:cs typeface="Arial" panose="020B0604020202020204" pitchFamily="34" charset="0"/>
                <a:hlinkClick r:id="rId7" tooltip="αγριεύω">
                  <a:extLst>
                    <a:ext uri="{A12FA001-AC4F-418D-AE19-62706E023703}">
                      <ahyp:hlinkClr xmlns:ahyp="http://schemas.microsoft.com/office/drawing/2018/hyperlinkcolor" val="tx"/>
                    </a:ext>
                  </a:extLst>
                </a:hlinkClick>
              </a:rPr>
              <a:t>αγριεύω</a:t>
            </a:r>
            <a:r>
              <a:rPr lang="el-GR" b="0" i="0" dirty="0">
                <a:solidFill>
                  <a:schemeClr val="tx1"/>
                </a:solidFill>
                <a:effectLst/>
                <a:latin typeface="Arial" panose="020B0604020202020204" pitchFamily="34" charset="0"/>
                <a:cs typeface="Arial" panose="020B0604020202020204" pitchFamily="34" charset="0"/>
              </a:rPr>
              <a:t>, </a:t>
            </a:r>
            <a:r>
              <a:rPr lang="el-GR" b="0" i="0" u="none" strike="noStrike" dirty="0">
                <a:solidFill>
                  <a:schemeClr val="tx1"/>
                </a:solidFill>
                <a:effectLst/>
                <a:latin typeface="Arial" panose="020B0604020202020204" pitchFamily="34" charset="0"/>
                <a:cs typeface="Arial" panose="020B0604020202020204" pitchFamily="34" charset="0"/>
                <a:hlinkClick r:id="rId13" tooltip="αγανακτώ">
                  <a:extLst>
                    <a:ext uri="{A12FA001-AC4F-418D-AE19-62706E023703}">
                      <ahyp:hlinkClr xmlns:ahyp="http://schemas.microsoft.com/office/drawing/2018/hyperlinkcolor" val="tx"/>
                    </a:ext>
                  </a:extLst>
                </a:hlinkClick>
              </a:rPr>
              <a:t>αγανακτώ</a:t>
            </a:r>
            <a:r>
              <a:rPr lang="el-GR" b="0" i="0" dirty="0">
                <a:solidFill>
                  <a:srgbClr val="000000"/>
                </a:solidFill>
                <a:effectLst/>
                <a:latin typeface="Helvetica Neue"/>
              </a:rPr>
              <a:t>, σε </a:t>
            </a:r>
            <a:r>
              <a:rPr lang="el-GR" b="0" i="0" dirty="0" err="1">
                <a:solidFill>
                  <a:srgbClr val="000000"/>
                </a:solidFill>
                <a:effectLst/>
                <a:latin typeface="Helvetica Neue"/>
              </a:rPr>
              <a:t>Ομήρ</a:t>
            </a:r>
            <a:r>
              <a:rPr lang="el-GR" b="0" i="0" dirty="0">
                <a:solidFill>
                  <a:srgbClr val="000000"/>
                </a:solidFill>
                <a:effectLst/>
                <a:latin typeface="Helvetica Neue"/>
              </a:rPr>
              <a:t>. </a:t>
            </a:r>
            <a:r>
              <a:rPr lang="el-GR" b="0" i="1" dirty="0" err="1">
                <a:solidFill>
                  <a:srgbClr val="000000"/>
                </a:solidFill>
                <a:effectLst/>
                <a:latin typeface="Helvetica Neue"/>
              </a:rPr>
              <a:t>Ιλ</a:t>
            </a:r>
            <a:r>
              <a:rPr lang="el-GR" b="0" i="1" dirty="0">
                <a:solidFill>
                  <a:srgbClr val="000000"/>
                </a:solidFill>
                <a:effectLst/>
                <a:latin typeface="Helvetica Neue"/>
              </a:rPr>
              <a:t>.</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κατεύχεσθαι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κατεύχομαι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εύξομαι</a:t>
            </a:r>
            <a:r>
              <a:rPr lang="el-GR" dirty="0">
                <a:latin typeface="Arial" panose="020B0604020202020204" pitchFamily="34" charset="0"/>
                <a:cs typeface="Arial" panose="020B0604020202020204" pitchFamily="34" charset="0"/>
              </a:rPr>
              <a:t>, αποθ. = 1. προσεύχομαι θερμά</a:t>
            </a:r>
          </a:p>
          <a:p>
            <a:pPr algn="just"/>
            <a:r>
              <a:rPr lang="el-GR" dirty="0" err="1">
                <a:latin typeface="Arial" panose="020B0604020202020204" pitchFamily="34" charset="0"/>
                <a:cs typeface="Arial" panose="020B0604020202020204" pitchFamily="34" charset="0"/>
              </a:rPr>
              <a:t>κοσμήτορε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κοσμητήρ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ῆρος</a:t>
            </a:r>
            <a:r>
              <a:rPr lang="el-GR" dirty="0">
                <a:latin typeface="Arial" panose="020B0604020202020204" pitchFamily="34" charset="0"/>
                <a:cs typeface="Arial" panose="020B0604020202020204" pitchFamily="34" charset="0"/>
              </a:rPr>
              <a:t>, ὁ, θηλ. </a:t>
            </a:r>
            <a:r>
              <a:rPr lang="el-GR" dirty="0" err="1">
                <a:latin typeface="Arial" panose="020B0604020202020204" pitchFamily="34" charset="0"/>
                <a:cs typeface="Arial" panose="020B0604020202020204" pitchFamily="34" charset="0"/>
              </a:rPr>
              <a:t>κοσμήτειρα</a:t>
            </a:r>
            <a:r>
              <a:rPr lang="el-GR" dirty="0">
                <a:latin typeface="Arial" panose="020B0604020202020204" pitchFamily="34" charset="0"/>
                <a:cs typeface="Arial" panose="020B0604020202020204" pitchFamily="34" charset="0"/>
              </a:rPr>
              <a:t> (Α) κοσμώ = αυτός που διευθύνει, αρχηγός</a:t>
            </a:r>
          </a:p>
          <a:p>
            <a:pPr algn="just"/>
            <a:r>
              <a:rPr lang="el-GR" dirty="0" err="1">
                <a:latin typeface="Arial" panose="020B0604020202020204" pitchFamily="34" charset="0"/>
                <a:cs typeface="Arial" panose="020B0604020202020204" pitchFamily="34" charset="0"/>
              </a:rPr>
              <a:t>πρεσβύτην</a:t>
            </a:r>
            <a:r>
              <a:rPr lang="el-GR" dirty="0">
                <a:latin typeface="Arial" panose="020B0604020202020204" pitchFamily="34" charset="0"/>
                <a:cs typeface="Arial" panose="020B0604020202020204" pitchFamily="34" charset="0"/>
              </a:rPr>
              <a:t>: πρεσβύτης = </a:t>
            </a:r>
            <a:r>
              <a:rPr lang="el-GR" b="0" i="0" dirty="0">
                <a:solidFill>
                  <a:srgbClr val="000000"/>
                </a:solidFill>
                <a:effectLst/>
                <a:latin typeface="Helvetica Neue"/>
              </a:rPr>
              <a:t> </a:t>
            </a:r>
            <a:r>
              <a:rPr lang="el-GR" dirty="0">
                <a:solidFill>
                  <a:schemeClr val="tx1"/>
                </a:solidFill>
                <a:latin typeface="Arial" panose="020B0604020202020204" pitchFamily="34" charset="0"/>
                <a:cs typeface="Arial" panose="020B0604020202020204" pitchFamily="34" charset="0"/>
                <a:hlinkClick r:id="rId10" tooltip="κυρίως">
                  <a:extLst>
                    <a:ext uri="{A12FA001-AC4F-418D-AE19-62706E023703}">
                      <ahyp:hlinkClr xmlns:ahyp="http://schemas.microsoft.com/office/drawing/2018/hyperlinkcolor" val="tx"/>
                    </a:ext>
                  </a:extLst>
                </a:hlinkClick>
              </a:rPr>
              <a:t>κυρίως</a:t>
            </a:r>
            <a:r>
              <a:rPr lang="el-GR" dirty="0">
                <a:solidFill>
                  <a:schemeClr val="tx1"/>
                </a:solidFill>
                <a:latin typeface="Arial" panose="020B0604020202020204" pitchFamily="34" charset="0"/>
                <a:cs typeface="Arial" panose="020B0604020202020204" pitchFamily="34" charset="0"/>
              </a:rPr>
              <a:t> αυτός που ανήκε στην </a:t>
            </a:r>
            <a:r>
              <a:rPr lang="el-GR" dirty="0">
                <a:solidFill>
                  <a:schemeClr val="tx1"/>
                </a:solidFill>
                <a:latin typeface="Arial" panose="020B0604020202020204" pitchFamily="34" charset="0"/>
                <a:cs typeface="Arial" panose="020B0604020202020204" pitchFamily="34" charset="0"/>
                <a:hlinkClick r:id="rId14" tooltip="έκτη">
                  <a:extLst>
                    <a:ext uri="{A12FA001-AC4F-418D-AE19-62706E023703}">
                      <ahyp:hlinkClr xmlns:ahyp="http://schemas.microsoft.com/office/drawing/2018/hyperlinkcolor" val="tx"/>
                    </a:ext>
                  </a:extLst>
                </a:hlinkClick>
              </a:rPr>
              <a:t>έκτη</a:t>
            </a:r>
            <a:r>
              <a:rPr lang="el-GR" dirty="0">
                <a:solidFill>
                  <a:schemeClr val="tx1"/>
                </a:solidFill>
                <a:latin typeface="Arial" panose="020B0604020202020204" pitchFamily="34" charset="0"/>
                <a:cs typeface="Arial" panose="020B0604020202020204" pitchFamily="34" charset="0"/>
              </a:rPr>
              <a:t> από τις </a:t>
            </a:r>
            <a:r>
              <a:rPr lang="el-GR" dirty="0">
                <a:solidFill>
                  <a:schemeClr val="tx1"/>
                </a:solidFill>
                <a:latin typeface="Arial" panose="020B0604020202020204" pitchFamily="34" charset="0"/>
                <a:cs typeface="Arial" panose="020B0604020202020204" pitchFamily="34" charset="0"/>
                <a:hlinkClick r:id="rId15" tooltip="επτά">
                  <a:extLst>
                    <a:ext uri="{A12FA001-AC4F-418D-AE19-62706E023703}">
                      <ahyp:hlinkClr xmlns:ahyp="http://schemas.microsoft.com/office/drawing/2018/hyperlinkcolor" val="tx"/>
                    </a:ext>
                  </a:extLst>
                </a:hlinkClick>
              </a:rPr>
              <a:t>επτά</a:t>
            </a:r>
            <a:r>
              <a:rPr lang="el-GR" dirty="0">
                <a:solidFill>
                  <a:schemeClr val="tx1"/>
                </a:solidFill>
                <a:latin typeface="Arial" panose="020B0604020202020204" pitchFamily="34" charset="0"/>
                <a:cs typeface="Arial" panose="020B0604020202020204" pitchFamily="34" charset="0"/>
              </a:rPr>
              <a:t> ηλικίες στις οποίες διαιρούσαν οι αρχαίοι τη ζωή, από τη </a:t>
            </a:r>
            <a:r>
              <a:rPr lang="el-GR" dirty="0">
                <a:solidFill>
                  <a:schemeClr val="tx1"/>
                </a:solidFill>
                <a:latin typeface="Arial" panose="020B0604020202020204" pitchFamily="34" charset="0"/>
                <a:cs typeface="Arial" panose="020B0604020202020204" pitchFamily="34" charset="0"/>
                <a:hlinkClick r:id="rId16" tooltip="γέννηση">
                  <a:extLst>
                    <a:ext uri="{A12FA001-AC4F-418D-AE19-62706E023703}">
                      <ahyp:hlinkClr xmlns:ahyp="http://schemas.microsoft.com/office/drawing/2018/hyperlinkcolor" val="tx"/>
                    </a:ext>
                  </a:extLst>
                </a:hlinkClick>
              </a:rPr>
              <a:t>γέννηση</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17" tooltip="μέχρι">
                  <a:extLst>
                    <a:ext uri="{A12FA001-AC4F-418D-AE19-62706E023703}">
                      <ahyp:hlinkClr xmlns:ahyp="http://schemas.microsoft.com/office/drawing/2018/hyperlinkcolor" val="tx"/>
                    </a:ext>
                  </a:extLst>
                </a:hlinkClick>
              </a:rPr>
              <a:t>μέχρι</a:t>
            </a:r>
            <a:r>
              <a:rPr lang="el-GR" dirty="0">
                <a:solidFill>
                  <a:schemeClr val="tx1"/>
                </a:solidFill>
                <a:latin typeface="Arial" panose="020B0604020202020204" pitchFamily="34" charset="0"/>
                <a:cs typeface="Arial" panose="020B0604020202020204" pitchFamily="34" charset="0"/>
              </a:rPr>
              <a:t> τα έσχατα </a:t>
            </a:r>
            <a:r>
              <a:rPr lang="el-GR" dirty="0">
                <a:solidFill>
                  <a:schemeClr val="tx1"/>
                </a:solidFill>
                <a:latin typeface="Arial" panose="020B060402020202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γηρατειά</a:t>
            </a:r>
            <a:endParaRPr lang="el-GR" dirty="0">
              <a:solidFill>
                <a:schemeClr val="tx1"/>
              </a:solidFill>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162796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1AFDB1-4985-8888-6F61-4D41428185CA}"/>
              </a:ext>
            </a:extLst>
          </p:cNvPr>
          <p:cNvSpPr>
            <a:spLocks noGrp="1"/>
          </p:cNvSpPr>
          <p:nvPr>
            <p:ph type="title"/>
          </p:nvPr>
        </p:nvSpPr>
        <p:spPr/>
        <p:txBody>
          <a:bodyPr/>
          <a:lstStyle/>
          <a:p>
            <a:r>
              <a:rPr lang="el-GR" dirty="0"/>
              <a:t>Λεξιλόγιο</a:t>
            </a:r>
          </a:p>
        </p:txBody>
      </p:sp>
      <p:sp>
        <p:nvSpPr>
          <p:cNvPr id="3" name="Θέση περιεχομένου 2">
            <a:extLst>
              <a:ext uri="{FF2B5EF4-FFF2-40B4-BE49-F238E27FC236}">
                <a16:creationId xmlns:a16="http://schemas.microsoft.com/office/drawing/2014/main" id="{4997CC0E-2E12-4CCF-611B-D7D25C3B6446}"/>
              </a:ext>
            </a:extLst>
          </p:cNvPr>
          <p:cNvSpPr>
            <a:spLocks noGrp="1"/>
          </p:cNvSpPr>
          <p:nvPr>
            <p:ph idx="1"/>
          </p:nvPr>
        </p:nvSpPr>
        <p:spPr/>
        <p:txBody>
          <a:bodyPr>
            <a:normAutofit fontScale="70000" lnSpcReduction="20000"/>
          </a:bodyPr>
          <a:lstStyle/>
          <a:p>
            <a:pPr algn="just"/>
            <a:r>
              <a:rPr lang="el-GR" dirty="0">
                <a:latin typeface="Arial" panose="020B0604020202020204" pitchFamily="34" charset="0"/>
                <a:cs typeface="Arial" panose="020B0604020202020204" pitchFamily="34" charset="0"/>
              </a:rPr>
              <a:t>πάνυ: επίρρ. σε μεγάλο βαθμό, πάρα πολύ</a:t>
            </a:r>
          </a:p>
          <a:p>
            <a:pPr algn="just"/>
            <a:r>
              <a:rPr lang="el-GR" dirty="0" err="1">
                <a:latin typeface="Arial" panose="020B0604020202020204" pitchFamily="34" charset="0"/>
                <a:cs typeface="Arial" panose="020B0604020202020204" pitchFamily="34" charset="0"/>
              </a:rPr>
              <a:t>ῥήσεις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ῥῆσις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εως</a:t>
            </a:r>
            <a:r>
              <a:rPr lang="el-GR" dirty="0">
                <a:latin typeface="Arial" panose="020B0604020202020204" pitchFamily="34" charset="0"/>
                <a:cs typeface="Arial" panose="020B0604020202020204" pitchFamily="34" charset="0"/>
              </a:rPr>
              <a:t>, Ιων. -</a:t>
            </a:r>
            <a:r>
              <a:rPr lang="el-GR" dirty="0" err="1">
                <a:latin typeface="Arial" panose="020B0604020202020204" pitchFamily="34" charset="0"/>
                <a:cs typeface="Arial" panose="020B0604020202020204" pitchFamily="34" charset="0"/>
              </a:rPr>
              <a:t>ιος</a:t>
            </a:r>
            <a:r>
              <a:rPr lang="el-GR" dirty="0">
                <a:latin typeface="Arial" panose="020B0604020202020204" pitchFamily="34" charset="0"/>
                <a:cs typeface="Arial" panose="020B0604020202020204" pitchFamily="34" charset="0"/>
              </a:rPr>
              <a:t>, ἡ (*</a:t>
            </a:r>
            <a:r>
              <a:rPr lang="el-GR" dirty="0" err="1">
                <a:latin typeface="Arial" panose="020B0604020202020204" pitchFamily="34" charset="0"/>
                <a:cs typeface="Arial" panose="020B0604020202020204" pitchFamily="34" charset="0"/>
              </a:rPr>
              <a:t>ῥέω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ἐρῶ</a:t>
            </a:r>
            <a:r>
              <a:rPr lang="el-GR" dirty="0">
                <a:latin typeface="Arial" panose="020B0604020202020204" pitchFamily="34" charset="0"/>
                <a:cs typeface="Arial" panose="020B0604020202020204" pitchFamily="34" charset="0"/>
              </a:rPr>
              <a:t>) = λόγος, ρήση, ομιλία, λαλιά, λόγια</a:t>
            </a:r>
          </a:p>
          <a:p>
            <a:pPr algn="just"/>
            <a:r>
              <a:rPr lang="el-GR" dirty="0" err="1">
                <a:latin typeface="Arial" panose="020B0604020202020204" pitchFamily="34" charset="0"/>
                <a:cs typeface="Arial" panose="020B0604020202020204" pitchFamily="34" charset="0"/>
              </a:rPr>
              <a:t>ηὔχετο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εὔχομαι</a:t>
            </a:r>
            <a:r>
              <a:rPr lang="el-GR" dirty="0">
                <a:latin typeface="Arial" panose="020B0604020202020204" pitchFamily="34" charset="0"/>
                <a:cs typeface="Arial" panose="020B0604020202020204" pitchFamily="34" charset="0"/>
              </a:rPr>
              <a:t> = 1. εκφράζω ευχή, επιθυμία για κάτι, επιθυμώ ζωηρά να πραγματοποιηθεί κάτι, 2. προσεύχομαι, απευθύνω προσευχή προς τον Θεό, δέομαι, παρακαλώ τον Θεό</a:t>
            </a:r>
          </a:p>
          <a:p>
            <a:pPr algn="just"/>
            <a:r>
              <a:rPr lang="el-GR" dirty="0" err="1">
                <a:latin typeface="Arial" panose="020B0604020202020204" pitchFamily="34" charset="0"/>
                <a:cs typeface="Arial" panose="020B0604020202020204" pitchFamily="34" charset="0"/>
              </a:rPr>
              <a:t>αἰδεσθέντας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αἰδέομαι</a:t>
            </a:r>
            <a:r>
              <a:rPr lang="el-GR" dirty="0">
                <a:latin typeface="Arial" panose="020B0604020202020204" pitchFamily="34" charset="0"/>
                <a:cs typeface="Arial" panose="020B0604020202020204" pitchFamily="34" charset="0"/>
              </a:rPr>
              <a:t>: ποιητ. επίσης </a:t>
            </a:r>
            <a:r>
              <a:rPr lang="el-GR" dirty="0" err="1">
                <a:latin typeface="Arial" panose="020B0604020202020204" pitchFamily="34" charset="0"/>
                <a:cs typeface="Arial" panose="020B0604020202020204" pitchFamily="34" charset="0"/>
              </a:rPr>
              <a:t>αἴδομαι</a:t>
            </a:r>
            <a:r>
              <a:rPr lang="el-GR" dirty="0">
                <a:latin typeface="Arial" panose="020B0604020202020204" pitchFamily="34" charset="0"/>
                <a:cs typeface="Arial" panose="020B0604020202020204" pitchFamily="34" charset="0"/>
              </a:rPr>
              <a:t>, μτχ. </a:t>
            </a:r>
            <a:r>
              <a:rPr lang="el-GR" dirty="0" err="1">
                <a:latin typeface="Arial" panose="020B0604020202020204" pitchFamily="34" charset="0"/>
                <a:cs typeface="Arial" panose="020B0604020202020204" pitchFamily="34" charset="0"/>
              </a:rPr>
              <a:t>αἰδόμενος</a:t>
            </a:r>
            <a:r>
              <a:rPr lang="el-GR" dirty="0">
                <a:latin typeface="Arial" panose="020B0604020202020204" pitchFamily="34" charset="0"/>
                <a:cs typeface="Arial" panose="020B0604020202020204" pitchFamily="34" charset="0"/>
              </a:rPr>
              <a:t>, προστ. </a:t>
            </a:r>
            <a:r>
              <a:rPr lang="el-GR" dirty="0" err="1">
                <a:latin typeface="Arial" panose="020B0604020202020204" pitchFamily="34" charset="0"/>
                <a:cs typeface="Arial" panose="020B0604020202020204" pitchFamily="34" charset="0"/>
              </a:rPr>
              <a:t>αἴδεο</a:t>
            </a:r>
            <a:r>
              <a:rPr lang="el-GR" dirty="0">
                <a:latin typeface="Arial" panose="020B0604020202020204" pitchFamily="34" charset="0"/>
                <a:cs typeface="Arial" panose="020B0604020202020204" pitchFamily="34" charset="0"/>
              </a:rPr>
              <a:t>· παρατ., </a:t>
            </a:r>
            <a:r>
              <a:rPr lang="el-GR" dirty="0" err="1">
                <a:latin typeface="Arial" panose="020B0604020202020204" pitchFamily="34" charset="0"/>
                <a:cs typeface="Arial" panose="020B0604020202020204" pitchFamily="34" charset="0"/>
              </a:rPr>
              <a:t>Επικ</a:t>
            </a:r>
            <a:r>
              <a:rPr lang="el-GR" dirty="0">
                <a:latin typeface="Arial" panose="020B0604020202020204" pitchFamily="34" charset="0"/>
                <a:cs typeface="Arial" panose="020B0604020202020204" pitchFamily="34" charset="0"/>
              </a:rPr>
              <a:t>. γʹ ενικ. </a:t>
            </a:r>
            <a:r>
              <a:rPr lang="el-GR" dirty="0" err="1">
                <a:latin typeface="Arial" panose="020B0604020202020204" pitchFamily="34" charset="0"/>
                <a:cs typeface="Arial" panose="020B0604020202020204" pitchFamily="34" charset="0"/>
              </a:rPr>
              <a:t>αἴδετο</a:t>
            </a:r>
            <a:r>
              <a:rPr lang="el-GR" dirty="0">
                <a:latin typeface="Arial" panose="020B0604020202020204" pitchFamily="34" charset="0"/>
                <a:cs typeface="Arial" panose="020B0604020202020204" pitchFamily="34" charset="0"/>
              </a:rPr>
              <a:t>, πληθ. </a:t>
            </a:r>
            <a:r>
              <a:rPr lang="el-GR" dirty="0" err="1">
                <a:latin typeface="Arial" panose="020B0604020202020204" pitchFamily="34" charset="0"/>
                <a:cs typeface="Arial" panose="020B0604020202020204" pitchFamily="34" charset="0"/>
              </a:rPr>
              <a:t>αἰδέοντο</a:t>
            </a:r>
            <a:r>
              <a:rPr lang="el-GR" dirty="0">
                <a:latin typeface="Arial" panose="020B0604020202020204" pitchFamily="34" charset="0"/>
                <a:cs typeface="Arial" panose="020B0604020202020204" pitchFamily="34" charset="0"/>
              </a:rPr>
              <a:t>, Αττ. </a:t>
            </a:r>
            <a:r>
              <a:rPr lang="el-GR" dirty="0" err="1">
                <a:latin typeface="Arial" panose="020B0604020202020204" pitchFamily="34" charset="0"/>
                <a:cs typeface="Arial" panose="020B0604020202020204" pitchFamily="34" charset="0"/>
              </a:rPr>
              <a:t>ᾐδοῦντο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αἰδέσομαι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αἰδέσσομαι</a:t>
            </a:r>
            <a:r>
              <a:rPr lang="el-GR" dirty="0">
                <a:latin typeface="Arial" panose="020B0604020202020204" pitchFamily="34" charset="0"/>
                <a:cs typeface="Arial" panose="020B0604020202020204" pitchFamily="34" charset="0"/>
              </a:rPr>
              <a:t>· Μέσ.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αʹ </a:t>
            </a:r>
            <a:r>
              <a:rPr lang="el-GR" dirty="0" err="1">
                <a:latin typeface="Arial" panose="020B0604020202020204" pitchFamily="34" charset="0"/>
                <a:cs typeface="Arial" panose="020B0604020202020204" pitchFamily="34" charset="0"/>
              </a:rPr>
              <a:t>ᾐδεσάμην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Επικ</a:t>
            </a:r>
            <a:r>
              <a:rPr lang="el-GR" dirty="0">
                <a:latin typeface="Arial" panose="020B0604020202020204" pitchFamily="34" charset="0"/>
                <a:cs typeface="Arial" panose="020B0604020202020204" pitchFamily="34" charset="0"/>
              </a:rPr>
              <a:t>. προστ. </a:t>
            </a:r>
            <a:r>
              <a:rPr lang="el-GR" dirty="0" err="1">
                <a:latin typeface="Arial" panose="020B0604020202020204" pitchFamily="34" charset="0"/>
                <a:cs typeface="Arial" panose="020B0604020202020204" pitchFamily="34" charset="0"/>
              </a:rPr>
              <a:t>αἴδεσσαι</a:t>
            </a:r>
            <a:r>
              <a:rPr lang="el-GR" dirty="0">
                <a:latin typeface="Arial" panose="020B0604020202020204" pitchFamily="34" charset="0"/>
                <a:cs typeface="Arial" panose="020B0604020202020204" pitchFamily="34" charset="0"/>
              </a:rPr>
              <a:t>· Παθ.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αʹ </a:t>
            </a:r>
            <a:r>
              <a:rPr lang="el-GR" dirty="0" err="1">
                <a:latin typeface="Arial" panose="020B0604020202020204" pitchFamily="34" charset="0"/>
                <a:cs typeface="Arial" panose="020B0604020202020204" pitchFamily="34" charset="0"/>
              </a:rPr>
              <a:t>ᾐδέσθην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Επικ</a:t>
            </a:r>
            <a:r>
              <a:rPr lang="el-GR" dirty="0">
                <a:latin typeface="Arial" panose="020B0604020202020204" pitchFamily="34" charset="0"/>
                <a:cs typeface="Arial" panose="020B0604020202020204" pitchFamily="34" charset="0"/>
              </a:rPr>
              <a:t>. γʹ πληθ. </a:t>
            </a:r>
            <a:r>
              <a:rPr lang="el-GR" dirty="0" err="1">
                <a:latin typeface="Arial" panose="020B0604020202020204" pitchFamily="34" charset="0"/>
                <a:cs typeface="Arial" panose="020B0604020202020204" pitchFamily="34" charset="0"/>
              </a:rPr>
              <a:t>αἴδεσθεν</a:t>
            </a:r>
            <a:r>
              <a:rPr lang="el-GR" dirty="0">
                <a:latin typeface="Arial" panose="020B0604020202020204" pitchFamily="34" charset="0"/>
                <a:cs typeface="Arial" panose="020B0604020202020204" pitchFamily="34" charset="0"/>
              </a:rPr>
              <a:t>· παρακ. </a:t>
            </a:r>
            <a:r>
              <a:rPr lang="el-GR" dirty="0" err="1">
                <a:latin typeface="Arial" panose="020B0604020202020204" pitchFamily="34" charset="0"/>
                <a:cs typeface="Arial" panose="020B0604020202020204" pitchFamily="34" charset="0"/>
              </a:rPr>
              <a:t>ᾔδεσμαι</a:t>
            </a:r>
            <a:r>
              <a:rPr lang="el-GR" dirty="0">
                <a:latin typeface="Arial" panose="020B0604020202020204" pitchFamily="34" charset="0"/>
                <a:cs typeface="Arial" panose="020B0604020202020204" pitchFamily="34" charset="0"/>
              </a:rPr>
              <a:t>· = </a:t>
            </a:r>
            <a:r>
              <a:rPr lang="en-GB" dirty="0">
                <a:latin typeface="Arial" panose="020B0604020202020204" pitchFamily="34" charset="0"/>
                <a:cs typeface="Arial" panose="020B0604020202020204" pitchFamily="34" charset="0"/>
              </a:rPr>
              <a:t>1. </a:t>
            </a:r>
            <a:r>
              <a:rPr lang="el-GR" dirty="0">
                <a:latin typeface="Arial" panose="020B0604020202020204" pitchFamily="34" charset="0"/>
                <a:cs typeface="Arial" panose="020B0604020202020204" pitchFamily="34" charset="0"/>
              </a:rPr>
              <a:t>Αποθ., ντρέπομαι, αισχύνομαι να πράξω κάτι, 2. σέβομαι</a:t>
            </a:r>
          </a:p>
          <a:p>
            <a:pPr algn="just"/>
            <a:r>
              <a:rPr lang="el-GR" dirty="0" err="1">
                <a:latin typeface="Arial" panose="020B0604020202020204" pitchFamily="34" charset="0"/>
                <a:cs typeface="Arial" panose="020B0604020202020204" pitchFamily="34" charset="0"/>
              </a:rPr>
              <a:t>ἄποινα</a:t>
            </a:r>
            <a:r>
              <a:rPr lang="el-GR" dirty="0">
                <a:latin typeface="Arial" panose="020B0604020202020204" pitchFamily="34" charset="0"/>
                <a:cs typeface="Arial" panose="020B0604020202020204" pitchFamily="34" charset="0"/>
              </a:rPr>
              <a:t>, τα (Α) =  δώρα ή χρήματα για την απελευθέρωση προσώπου, λύτρα</a:t>
            </a:r>
          </a:p>
          <a:p>
            <a:pPr algn="just"/>
            <a:r>
              <a:rPr lang="el-GR" dirty="0" err="1">
                <a:latin typeface="Arial" panose="020B0604020202020204" pitchFamily="34" charset="0"/>
                <a:cs typeface="Arial" panose="020B0604020202020204" pitchFamily="34" charset="0"/>
              </a:rPr>
              <a:t>συνῄνουν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συναινέω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-έσω, = προσεύχομαι, εξυμνώ, ανυμνώ, ψάλλω από κοινού, σε </a:t>
            </a:r>
            <a:r>
              <a:rPr lang="el-GR" dirty="0" err="1">
                <a:latin typeface="Arial" panose="020B0604020202020204" pitchFamily="34" charset="0"/>
                <a:cs typeface="Arial" panose="020B0604020202020204" pitchFamily="34" charset="0"/>
              </a:rPr>
              <a:t>Αισχύλ</a:t>
            </a:r>
            <a:r>
              <a:rPr lang="el-GR" dirty="0">
                <a:latin typeface="Arial" panose="020B0604020202020204" pitchFamily="34" charset="0"/>
                <a:cs typeface="Arial" panose="020B0604020202020204" pitchFamily="34" charset="0"/>
              </a:rPr>
              <a:t>., συγκατανεύω, συμφωνώ</a:t>
            </a:r>
          </a:p>
          <a:p>
            <a:pPr algn="just"/>
            <a:r>
              <a:rPr lang="el-GR" dirty="0" err="1">
                <a:latin typeface="Arial" panose="020B0604020202020204" pitchFamily="34" charset="0"/>
                <a:cs typeface="Arial" panose="020B0604020202020204" pitchFamily="34" charset="0"/>
              </a:rPr>
              <a:t>ἠγρίαινεν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ἀγριαίνω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ἀγριανῶ</a:t>
            </a:r>
            <a:r>
              <a:rPr lang="el-GR" dirty="0">
                <a:latin typeface="Arial" panose="020B0604020202020204" pitchFamily="34" charset="0"/>
                <a:cs typeface="Arial" panose="020B0604020202020204" pitchFamily="34" charset="0"/>
              </a:rPr>
              <a:t>, αόρ. αʹ </a:t>
            </a:r>
            <a:r>
              <a:rPr lang="el-GR" dirty="0" err="1">
                <a:latin typeface="Arial" panose="020B0604020202020204" pitchFamily="34" charset="0"/>
                <a:cs typeface="Arial" panose="020B0604020202020204" pitchFamily="34" charset="0"/>
              </a:rPr>
              <a:t>ἠγρίᾱνα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ἄγριος</a:t>
            </a:r>
            <a:r>
              <a:rPr lang="el-GR" dirty="0">
                <a:latin typeface="Arial" panose="020B0604020202020204" pitchFamily="34" charset="0"/>
                <a:cs typeface="Arial" panose="020B0604020202020204" pitchFamily="34" charset="0"/>
              </a:rPr>
              <a:t>) = </a:t>
            </a:r>
            <a:r>
              <a:rPr lang="el-GR" dirty="0" err="1">
                <a:latin typeface="Arial" panose="020B0604020202020204" pitchFamily="34" charset="0"/>
                <a:cs typeface="Arial" panose="020B0604020202020204" pitchFamily="34" charset="0"/>
              </a:rPr>
              <a:t>αμτβ</a:t>
            </a:r>
            <a:r>
              <a:rPr lang="el-GR" dirty="0">
                <a:latin typeface="Arial" panose="020B0604020202020204" pitchFamily="34" charset="0"/>
                <a:cs typeface="Arial" panose="020B0604020202020204" pitchFamily="34" charset="0"/>
              </a:rPr>
              <a:t>., οργίζομαι, εξάπτομαι, εκνευρίζομαι, εξερεθίζομαι</a:t>
            </a:r>
          </a:p>
          <a:p>
            <a:pPr algn="just"/>
            <a:r>
              <a:rPr lang="el-GR" dirty="0" err="1">
                <a:latin typeface="Arial" panose="020B0604020202020204" pitchFamily="34" charset="0"/>
                <a:cs typeface="Arial" panose="020B0604020202020204" pitchFamily="34" charset="0"/>
              </a:rPr>
              <a:t>ἐντελλόμενος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ἐντέλλομαι</a:t>
            </a:r>
            <a:r>
              <a:rPr lang="el-GR" dirty="0">
                <a:latin typeface="Arial" panose="020B0604020202020204" pitchFamily="34" charset="0"/>
                <a:cs typeface="Arial" panose="020B0604020202020204" pitchFamily="34" charset="0"/>
              </a:rPr>
              <a:t> και </a:t>
            </a:r>
            <a:r>
              <a:rPr lang="el-GR" dirty="0" err="1">
                <a:latin typeface="Arial" panose="020B0604020202020204" pitchFamily="34" charset="0"/>
                <a:cs typeface="Arial" panose="020B0604020202020204" pitchFamily="34" charset="0"/>
              </a:rPr>
              <a:t>ἐντέλλω</a:t>
            </a:r>
            <a:r>
              <a:rPr lang="el-GR" dirty="0">
                <a:latin typeface="Arial" panose="020B0604020202020204" pitchFamily="34" charset="0"/>
                <a:cs typeface="Arial" panose="020B0604020202020204" pitchFamily="34" charset="0"/>
              </a:rPr>
              <a:t> = δίνω εντολή, αναθέτω σε κάποιον να εκτελέσει κάτι</a:t>
            </a:r>
          </a:p>
          <a:p>
            <a:pPr algn="just"/>
            <a:r>
              <a:rPr lang="el-GR" dirty="0" err="1">
                <a:latin typeface="Arial" panose="020B0604020202020204" pitchFamily="34" charset="0"/>
                <a:cs typeface="Arial" panose="020B0604020202020204" pitchFamily="34" charset="0"/>
              </a:rPr>
              <a:t>ἀπιέναι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ἄπειμι</a:t>
            </a:r>
            <a:r>
              <a:rPr lang="el-GR" dirty="0">
                <a:latin typeface="Arial" panose="020B0604020202020204" pitchFamily="34" charset="0"/>
                <a:cs typeface="Arial" panose="020B0604020202020204" pitchFamily="34" charset="0"/>
              </a:rPr>
              <a:t> (AM) </a:t>
            </a:r>
            <a:r>
              <a:rPr lang="el-GR" dirty="0" err="1">
                <a:latin typeface="Arial" panose="020B0604020202020204" pitchFamily="34" charset="0"/>
                <a:cs typeface="Arial" panose="020B0604020202020204" pitchFamily="34" charset="0"/>
              </a:rPr>
              <a:t>ειμί</a:t>
            </a:r>
            <a:r>
              <a:rPr lang="el-GR" dirty="0">
                <a:latin typeface="Arial" panose="020B0604020202020204" pitchFamily="34" charset="0"/>
                <a:cs typeface="Arial" panose="020B0604020202020204" pitchFamily="34" charset="0"/>
              </a:rPr>
              <a:t> = 1. βρίσκομαι μακριά από κάπου, 2. δεν παρευρίσκομαι κάπου, είμαι απών, 3. λείπω ή δεν συνυπολογίζομαι</a:t>
            </a:r>
          </a:p>
          <a:p>
            <a:endParaRPr lang="el-GR" dirty="0"/>
          </a:p>
        </p:txBody>
      </p:sp>
    </p:spTree>
    <p:extLst>
      <p:ext uri="{BB962C8B-B14F-4D97-AF65-F5344CB8AC3E}">
        <p14:creationId xmlns:p14="http://schemas.microsoft.com/office/powerpoint/2010/main" val="16134725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CC29C9-3795-E7DD-9F96-6359651FD5E5}"/>
              </a:ext>
            </a:extLst>
          </p:cNvPr>
          <p:cNvSpPr>
            <a:spLocks noGrp="1"/>
          </p:cNvSpPr>
          <p:nvPr>
            <p:ph type="title"/>
          </p:nvPr>
        </p:nvSpPr>
        <p:spPr/>
        <p:txBody>
          <a:bodyPr/>
          <a:lstStyle/>
          <a:p>
            <a:r>
              <a:rPr lang="el-GR" dirty="0"/>
              <a:t>Λεξιλόγιο</a:t>
            </a:r>
          </a:p>
        </p:txBody>
      </p:sp>
      <p:sp>
        <p:nvSpPr>
          <p:cNvPr id="3" name="Θέση περιεχομένου 2">
            <a:extLst>
              <a:ext uri="{FF2B5EF4-FFF2-40B4-BE49-F238E27FC236}">
                <a16:creationId xmlns:a16="http://schemas.microsoft.com/office/drawing/2014/main" id="{AD031E3A-1329-E029-9A9F-3C5DA799BC02}"/>
              </a:ext>
            </a:extLst>
          </p:cNvPr>
          <p:cNvSpPr>
            <a:spLocks noGrp="1"/>
          </p:cNvSpPr>
          <p:nvPr>
            <p:ph idx="1"/>
          </p:nvPr>
        </p:nvSpPr>
        <p:spPr/>
        <p:txBody>
          <a:bodyPr>
            <a:normAutofit fontScale="85000" lnSpcReduction="20000"/>
          </a:bodyPr>
          <a:lstStyle/>
          <a:p>
            <a:pPr algn="just"/>
            <a:r>
              <a:rPr lang="el-GR" dirty="0" err="1">
                <a:latin typeface="Arial" panose="020B0604020202020204" pitchFamily="34" charset="0"/>
                <a:cs typeface="Arial" panose="020B0604020202020204" pitchFamily="34" charset="0"/>
              </a:rPr>
              <a:t>ἔδεισέν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δείδω</a:t>
            </a:r>
            <a:r>
              <a:rPr lang="el-GR" dirty="0">
                <a:latin typeface="Arial" panose="020B0604020202020204" pitchFamily="34" charset="0"/>
                <a:cs typeface="Arial" panose="020B0604020202020204" pitchFamily="34" charset="0"/>
              </a:rPr>
              <a:t> (Α) = 1. φοβάμαι, 2. ανησυχώ για κάποιον ή για κάτι («</a:t>
            </a:r>
            <a:r>
              <a:rPr lang="el-GR" dirty="0" err="1">
                <a:latin typeface="Arial" panose="020B0604020202020204" pitchFamily="34" charset="0"/>
                <a:cs typeface="Arial" panose="020B0604020202020204" pitchFamily="34" charset="0"/>
              </a:rPr>
              <a:t>δέδια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ἀμφὶ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σαῖς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τύχαις</a:t>
            </a:r>
            <a:r>
              <a:rPr lang="el-GR" dirty="0">
                <a:latin typeface="Arial" panose="020B0604020202020204" pitchFamily="34" charset="0"/>
                <a:cs typeface="Arial" panose="020B0604020202020204" pitchFamily="34" charset="0"/>
              </a:rPr>
              <a:t>»), 3. φοβάμαι μήπως συμβεί (ή μήπως έχει ήδη συμβεί) κάτι κακό</a:t>
            </a:r>
          </a:p>
          <a:p>
            <a:pPr algn="just"/>
            <a:r>
              <a:rPr lang="el-GR" dirty="0" err="1">
                <a:latin typeface="Arial" panose="020B0604020202020204" pitchFamily="34" charset="0"/>
                <a:cs typeface="Arial" panose="020B0604020202020204" pitchFamily="34" charset="0"/>
              </a:rPr>
              <a:t>τεῖσαι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τίνω</a:t>
            </a:r>
            <a:r>
              <a:rPr lang="el-GR" dirty="0">
                <a:latin typeface="Arial" panose="020B0604020202020204" pitchFamily="34" charset="0"/>
                <a:cs typeface="Arial" panose="020B0604020202020204" pitchFamily="34" charset="0"/>
              </a:rPr>
              <a:t> = </a:t>
            </a:r>
            <a:r>
              <a:rPr lang="el-GR" i="0" dirty="0">
                <a:solidFill>
                  <a:srgbClr val="000000"/>
                </a:solidFill>
                <a:effectLst/>
                <a:latin typeface="Helvetica Neue"/>
              </a:rPr>
              <a:t>1.</a:t>
            </a:r>
            <a:r>
              <a:rPr lang="el-GR" b="0" i="0" dirty="0">
                <a:solidFill>
                  <a:srgbClr val="000000"/>
                </a:solidFill>
                <a:effectLst/>
                <a:latin typeface="Helvetica Neue"/>
              </a:rPr>
              <a:t> </a:t>
            </a:r>
            <a:r>
              <a:rPr lang="el-GR" dirty="0">
                <a:solidFill>
                  <a:schemeClr val="tx1"/>
                </a:solidFill>
                <a:latin typeface="Arial" panose="020B0604020202020204" pitchFamily="34" charset="0"/>
                <a:cs typeface="Arial" panose="020B0604020202020204" pitchFamily="34" charset="0"/>
                <a:hlinkClick r:id="rId2" tooltip="πληρώνω">
                  <a:extLst>
                    <a:ext uri="{A12FA001-AC4F-418D-AE19-62706E023703}">
                      <ahyp:hlinkClr xmlns:ahyp="http://schemas.microsoft.com/office/drawing/2018/hyperlinkcolor" val="tx"/>
                    </a:ext>
                  </a:extLst>
                </a:hlinkClick>
              </a:rPr>
              <a:t>πληρώνω</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3" tooltip="κάτι">
                  <a:extLst>
                    <a:ext uri="{A12FA001-AC4F-418D-AE19-62706E023703}">
                      <ahyp:hlinkClr xmlns:ahyp="http://schemas.microsoft.com/office/drawing/2018/hyperlinkcolor" val="tx"/>
                    </a:ext>
                  </a:extLst>
                </a:hlinkClick>
              </a:rPr>
              <a:t>κάτι</a:t>
            </a:r>
            <a:r>
              <a:rPr lang="el-GR" dirty="0">
                <a:solidFill>
                  <a:schemeClr val="tx1"/>
                </a:solidFill>
                <a:latin typeface="Arial" panose="020B0604020202020204" pitchFamily="34" charset="0"/>
                <a:cs typeface="Arial" panose="020B0604020202020204" pitchFamily="34" charset="0"/>
              </a:rPr>
              <a:t> που </a:t>
            </a:r>
            <a:r>
              <a:rPr lang="el-GR" dirty="0">
                <a:solidFill>
                  <a:schemeClr val="tx1"/>
                </a:solidFill>
                <a:latin typeface="Arial" panose="020B0604020202020204" pitchFamily="34" charset="0"/>
                <a:cs typeface="Arial" panose="020B0604020202020204" pitchFamily="34" charset="0"/>
                <a:hlinkClick r:id="rId4" tooltip="χρωστώ">
                  <a:extLst>
                    <a:ext uri="{A12FA001-AC4F-418D-AE19-62706E023703}">
                      <ahyp:hlinkClr xmlns:ahyp="http://schemas.microsoft.com/office/drawing/2018/hyperlinkcolor" val="tx"/>
                    </a:ext>
                  </a:extLst>
                </a:hlinkClick>
              </a:rPr>
              <a:t>χρωστώ</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5" tooltip="καταβάλλω">
                  <a:extLst>
                    <a:ext uri="{A12FA001-AC4F-418D-AE19-62706E023703}">
                      <ahyp:hlinkClr xmlns:ahyp="http://schemas.microsoft.com/office/drawing/2018/hyperlinkcolor" val="tx"/>
                    </a:ext>
                  </a:extLst>
                </a:hlinkClick>
              </a:rPr>
              <a:t>καταβάλλω</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3" tooltip="κάτι">
                  <a:extLst>
                    <a:ext uri="{A12FA001-AC4F-418D-AE19-62706E023703}">
                      <ahyp:hlinkClr xmlns:ahyp="http://schemas.microsoft.com/office/drawing/2018/hyperlinkcolor" val="tx"/>
                    </a:ext>
                  </a:extLst>
                </a:hlinkClick>
              </a:rPr>
              <a:t>κάτι</a:t>
            </a:r>
            <a:r>
              <a:rPr lang="el-GR" dirty="0">
                <a:solidFill>
                  <a:schemeClr val="tx1"/>
                </a:solidFill>
                <a:latin typeface="Arial" panose="020B0604020202020204" pitchFamily="34" charset="0"/>
                <a:cs typeface="Arial" panose="020B0604020202020204" pitchFamily="34" charset="0"/>
              </a:rPr>
              <a:t> που </a:t>
            </a:r>
            <a:r>
              <a:rPr lang="el-GR" dirty="0">
                <a:solidFill>
                  <a:schemeClr val="tx1"/>
                </a:solidFill>
                <a:latin typeface="Arial" panose="020B0604020202020204" pitchFamily="34" charset="0"/>
                <a:cs typeface="Arial" panose="020B0604020202020204" pitchFamily="34" charset="0"/>
                <a:hlinkClick r:id="rId6" tooltip="οφείλω">
                  <a:extLst>
                    <a:ext uri="{A12FA001-AC4F-418D-AE19-62706E023703}">
                      <ahyp:hlinkClr xmlns:ahyp="http://schemas.microsoft.com/office/drawing/2018/hyperlinkcolor" val="tx"/>
                    </a:ext>
                  </a:extLst>
                </a:hlinkClick>
              </a:rPr>
              <a:t>οφείλω</a:t>
            </a:r>
            <a:r>
              <a:rPr lang="el-GR" dirty="0">
                <a:solidFill>
                  <a:schemeClr val="tx1"/>
                </a:solidFill>
                <a:latin typeface="Arial" panose="020B0604020202020204" pitchFamily="34" charset="0"/>
                <a:cs typeface="Arial" panose="020B0604020202020204" pitchFamily="34" charset="0"/>
              </a:rPr>
              <a:t>, απαλλάσσομαι από τις υποχρεώσεις μου ανταποδίδοντας </a:t>
            </a:r>
            <a:r>
              <a:rPr lang="el-GR" dirty="0">
                <a:solidFill>
                  <a:schemeClr val="tx1"/>
                </a:solidFill>
                <a:latin typeface="Arial" panose="020B0604020202020204" pitchFamily="34" charset="0"/>
                <a:cs typeface="Arial" panose="020B0604020202020204" pitchFamily="34" charset="0"/>
                <a:hlinkClick r:id="rId3" tooltip="κάτι">
                  <a:extLst>
                    <a:ext uri="{A12FA001-AC4F-418D-AE19-62706E023703}">
                      <ahyp:hlinkClr xmlns:ahyp="http://schemas.microsoft.com/office/drawing/2018/hyperlinkcolor" val="tx"/>
                    </a:ext>
                  </a:extLst>
                </a:hlinkClick>
              </a:rPr>
              <a:t>κάτι</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δασμὸν</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οὐ</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μικρὸν</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τίνει</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Σοφ</a:t>
            </a:r>
            <a:r>
              <a:rPr lang="el-GR" dirty="0">
                <a:solidFill>
                  <a:schemeClr val="tx1"/>
                </a:solidFill>
                <a:latin typeface="Arial" panose="020B0604020202020204" pitchFamily="34" charset="0"/>
                <a:cs typeface="Arial" panose="020B0604020202020204" pitchFamily="34" charset="0"/>
              </a:rPr>
              <a:t>.), 2. </a:t>
            </a:r>
            <a:r>
              <a:rPr lang="el-GR" dirty="0">
                <a:solidFill>
                  <a:schemeClr val="tx1"/>
                </a:solidFill>
                <a:latin typeface="Arial" panose="020B0604020202020204" pitchFamily="34" charset="0"/>
                <a:cs typeface="Arial" panose="020B0604020202020204" pitchFamily="34" charset="0"/>
                <a:hlinkClick r:id="rId7" tooltip="ανταμείβω">
                  <a:extLst>
                    <a:ext uri="{A12FA001-AC4F-418D-AE19-62706E023703}">
                      <ahyp:hlinkClr xmlns:ahyp="http://schemas.microsoft.com/office/drawing/2018/hyperlinkcolor" val="tx"/>
                    </a:ext>
                  </a:extLst>
                </a:hlinkClick>
              </a:rPr>
              <a:t>ανταμείβω</a:t>
            </a:r>
            <a:r>
              <a:rPr lang="el-GR" dirty="0">
                <a:solidFill>
                  <a:schemeClr val="tx1"/>
                </a:solidFill>
                <a:latin typeface="Arial" panose="020B0604020202020204" pitchFamily="34" charset="0"/>
                <a:cs typeface="Arial" panose="020B0604020202020204" pitchFamily="34" charset="0"/>
              </a:rPr>
              <a:t> κάποιον για </a:t>
            </a:r>
            <a:r>
              <a:rPr lang="el-GR" dirty="0">
                <a:solidFill>
                  <a:schemeClr val="tx1"/>
                </a:solidFill>
                <a:latin typeface="Arial" panose="020B0604020202020204" pitchFamily="34" charset="0"/>
                <a:cs typeface="Arial" panose="020B0604020202020204" pitchFamily="34" charset="0"/>
                <a:hlinkClick r:id="rId3" tooltip="κάτι">
                  <a:extLst>
                    <a:ext uri="{A12FA001-AC4F-418D-AE19-62706E023703}">
                      <ahyp:hlinkClr xmlns:ahyp="http://schemas.microsoft.com/office/drawing/2018/hyperlinkcolor" val="tx"/>
                    </a:ext>
                  </a:extLst>
                </a:hlinkClick>
              </a:rPr>
              <a:t>κάτι</a:t>
            </a:r>
            <a:r>
              <a:rPr lang="el-GR" dirty="0">
                <a:solidFill>
                  <a:schemeClr val="tx1"/>
                </a:solidFill>
                <a:latin typeface="Arial" panose="020B0604020202020204" pitchFamily="34" charset="0"/>
                <a:cs typeface="Arial" panose="020B0604020202020204" pitchFamily="34" charset="0"/>
              </a:rPr>
              <a:t> καλό που μού έχει κάνει, </a:t>
            </a:r>
            <a:r>
              <a:rPr lang="el-GR" dirty="0">
                <a:solidFill>
                  <a:schemeClr val="tx1"/>
                </a:solidFill>
                <a:latin typeface="Arial" panose="020B0604020202020204" pitchFamily="34" charset="0"/>
                <a:cs typeface="Arial" panose="020B0604020202020204" pitchFamily="34" charset="0"/>
                <a:hlinkClick r:id="rId8" tooltip="ανταποδίδω">
                  <a:extLst>
                    <a:ext uri="{A12FA001-AC4F-418D-AE19-62706E023703}">
                      <ahyp:hlinkClr xmlns:ahyp="http://schemas.microsoft.com/office/drawing/2018/hyperlinkcolor" val="tx"/>
                    </a:ext>
                  </a:extLst>
                </a:hlinkClick>
              </a:rPr>
              <a:t>ανταποδίδω</a:t>
            </a:r>
            <a:r>
              <a:rPr lang="el-GR" dirty="0">
                <a:solidFill>
                  <a:schemeClr val="tx1"/>
                </a:solidFill>
                <a:latin typeface="Arial" panose="020B0604020202020204" pitchFamily="34" charset="0"/>
                <a:cs typeface="Arial" panose="020B0604020202020204" pitchFamily="34" charset="0"/>
              </a:rPr>
              <a:t> καλό για καλό («</a:t>
            </a:r>
            <a:r>
              <a:rPr lang="el-GR" dirty="0" err="1">
                <a:solidFill>
                  <a:schemeClr val="tx1"/>
                </a:solidFill>
                <a:latin typeface="Arial" panose="020B0604020202020204" pitchFamily="34" charset="0"/>
                <a:cs typeface="Arial" panose="020B0604020202020204" pitchFamily="34" charset="0"/>
              </a:rPr>
              <a:t>καὶ</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μὴν</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ὀφείλων</a:t>
            </a:r>
            <a:r>
              <a:rPr lang="el-GR" dirty="0">
                <a:solidFill>
                  <a:schemeClr val="tx1"/>
                </a:solidFill>
                <a:latin typeface="Arial" panose="020B0604020202020204" pitchFamily="34" charset="0"/>
                <a:cs typeface="Arial" panose="020B0604020202020204" pitchFamily="34" charset="0"/>
              </a:rPr>
              <a:t> γ' </a:t>
            </a:r>
            <a:r>
              <a:rPr lang="el-GR" dirty="0" err="1">
                <a:solidFill>
                  <a:schemeClr val="tx1"/>
                </a:solidFill>
                <a:latin typeface="Arial" panose="020B0604020202020204" pitchFamily="34" charset="0"/>
                <a:cs typeface="Arial" panose="020B0604020202020204" pitchFamily="34" charset="0"/>
              </a:rPr>
              <a:t>ἄν</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τίνοιμ</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αὐτῷ</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9" tooltip="χάριν">
                  <a:extLst>
                    <a:ext uri="{A12FA001-AC4F-418D-AE19-62706E023703}">
                      <ahyp:hlinkClr xmlns:ahyp="http://schemas.microsoft.com/office/drawing/2018/hyperlinkcolor" val="tx"/>
                    </a:ext>
                  </a:extLst>
                </a:hlinkClick>
              </a:rPr>
              <a:t>χάριν</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Αισχύλ</a:t>
            </a:r>
            <a:r>
              <a:rPr lang="el-GR" dirty="0">
                <a:solidFill>
                  <a:schemeClr val="tx1"/>
                </a:solidFill>
                <a:latin typeface="Arial" panose="020B0604020202020204" pitchFamily="34" charset="0"/>
                <a:cs typeface="Arial" panose="020B0604020202020204" pitchFamily="34" charset="0"/>
              </a:rPr>
              <a:t>.), 3. (</a:t>
            </a:r>
            <a:r>
              <a:rPr lang="el-GR" dirty="0">
                <a:solidFill>
                  <a:schemeClr val="tx1"/>
                </a:solidFill>
                <a:latin typeface="Arial" panose="020B0604020202020204" pitchFamily="34" charset="0"/>
                <a:cs typeface="Arial" panose="020B0604020202020204" pitchFamily="34" charset="0"/>
                <a:hlinkClick r:id="rId10" tooltip="ιδίως">
                  <a:extLst>
                    <a:ext uri="{A12FA001-AC4F-418D-AE19-62706E023703}">
                      <ahyp:hlinkClr xmlns:ahyp="http://schemas.microsoft.com/office/drawing/2018/hyperlinkcolor" val="tx"/>
                    </a:ext>
                  </a:extLst>
                </a:hlinkClick>
              </a:rPr>
              <a:t>ιδίως</a:t>
            </a:r>
            <a:r>
              <a:rPr lang="el-GR" dirty="0">
                <a:solidFill>
                  <a:schemeClr val="tx1"/>
                </a:solidFill>
                <a:latin typeface="Arial" panose="020B0604020202020204" pitchFamily="34" charset="0"/>
                <a:cs typeface="Arial" panose="020B0604020202020204" pitchFamily="34" charset="0"/>
              </a:rPr>
              <a:t> με κακή σημ.) </a:t>
            </a:r>
            <a:r>
              <a:rPr lang="el-GR" dirty="0">
                <a:solidFill>
                  <a:schemeClr val="tx1"/>
                </a:solidFill>
                <a:latin typeface="Arial" panose="020B0604020202020204" pitchFamily="34" charset="0"/>
                <a:cs typeface="Arial" panose="020B0604020202020204" pitchFamily="34" charset="0"/>
                <a:hlinkClick r:id="rId11" tooltip="επανορθώνω">
                  <a:extLst>
                    <a:ext uri="{A12FA001-AC4F-418D-AE19-62706E023703}">
                      <ahyp:hlinkClr xmlns:ahyp="http://schemas.microsoft.com/office/drawing/2018/hyperlinkcolor" val="tx"/>
                    </a:ext>
                  </a:extLst>
                </a:hlinkClick>
              </a:rPr>
              <a:t>επανορθώνω</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12" tooltip="ζημία">
                  <a:extLst>
                    <a:ext uri="{A12FA001-AC4F-418D-AE19-62706E023703}">
                      <ahyp:hlinkClr xmlns:ahyp="http://schemas.microsoft.com/office/drawing/2018/hyperlinkcolor" val="tx"/>
                    </a:ext>
                  </a:extLst>
                </a:hlinkClick>
              </a:rPr>
              <a:t>ζημία</a:t>
            </a:r>
            <a:r>
              <a:rPr lang="el-GR" dirty="0">
                <a:solidFill>
                  <a:schemeClr val="tx1"/>
                </a:solidFill>
                <a:latin typeface="Arial" panose="020B0604020202020204" pitchFamily="34" charset="0"/>
                <a:cs typeface="Arial" panose="020B0604020202020204" pitchFamily="34" charset="0"/>
              </a:rPr>
              <a:t> που έχω κάνει, </a:t>
            </a:r>
            <a:r>
              <a:rPr lang="el-GR" dirty="0">
                <a:solidFill>
                  <a:schemeClr val="tx1"/>
                </a:solidFill>
                <a:latin typeface="Arial" panose="020B0604020202020204" pitchFamily="34" charset="0"/>
                <a:cs typeface="Arial" panose="020B0604020202020204" pitchFamily="34" charset="0"/>
                <a:hlinkClick r:id="rId13" tooltip="υφίσταμαι">
                  <a:extLst>
                    <a:ext uri="{A12FA001-AC4F-418D-AE19-62706E023703}">
                      <ahyp:hlinkClr xmlns:ahyp="http://schemas.microsoft.com/office/drawing/2018/hyperlinkcolor" val="tx"/>
                    </a:ext>
                  </a:extLst>
                </a:hlinkClick>
              </a:rPr>
              <a:t>υφίσταμαι</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14" tooltip="ποινή">
                  <a:extLst>
                    <a:ext uri="{A12FA001-AC4F-418D-AE19-62706E023703}">
                      <ahyp:hlinkClr xmlns:ahyp="http://schemas.microsoft.com/office/drawing/2018/hyperlinkcolor" val="tx"/>
                    </a:ext>
                  </a:extLst>
                </a:hlinkClick>
              </a:rPr>
              <a:t>ποινή</a:t>
            </a:r>
            <a:r>
              <a:rPr lang="el-GR" dirty="0">
                <a:solidFill>
                  <a:schemeClr val="tx1"/>
                </a:solidFill>
                <a:latin typeface="Arial" panose="020B0604020202020204" pitchFamily="34" charset="0"/>
                <a:cs typeface="Arial" panose="020B0604020202020204" pitchFamily="34" charset="0"/>
              </a:rPr>
              <a:t> για </a:t>
            </a:r>
            <a:r>
              <a:rPr lang="el-GR" dirty="0">
                <a:solidFill>
                  <a:schemeClr val="tx1"/>
                </a:solidFill>
                <a:latin typeface="Arial" panose="020B0604020202020204" pitchFamily="34" charset="0"/>
                <a:cs typeface="Arial" panose="020B0604020202020204" pitchFamily="34" charset="0"/>
                <a:hlinkClick r:id="rId3" tooltip="κάτι">
                  <a:extLst>
                    <a:ext uri="{A12FA001-AC4F-418D-AE19-62706E023703}">
                      <ahyp:hlinkClr xmlns:ahyp="http://schemas.microsoft.com/office/drawing/2018/hyperlinkcolor" val="tx"/>
                    </a:ext>
                  </a:extLst>
                </a:hlinkClick>
              </a:rPr>
              <a:t>κάτι</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15" tooltip="κακό">
                  <a:extLst>
                    <a:ext uri="{A12FA001-AC4F-418D-AE19-62706E023703}">
                      <ahyp:hlinkClr xmlns:ahyp="http://schemas.microsoft.com/office/drawing/2018/hyperlinkcolor" val="tx"/>
                    </a:ext>
                  </a:extLst>
                </a:hlinkClick>
              </a:rPr>
              <a:t>κακό</a:t>
            </a:r>
            <a:r>
              <a:rPr lang="el-GR" dirty="0">
                <a:solidFill>
                  <a:schemeClr val="tx1"/>
                </a:solidFill>
                <a:latin typeface="Arial" panose="020B0604020202020204" pitchFamily="34" charset="0"/>
                <a:cs typeface="Arial" panose="020B0604020202020204" pitchFamily="34" charset="0"/>
              </a:rPr>
              <a:t> που διέπραξα, </a:t>
            </a:r>
            <a:r>
              <a:rPr lang="el-GR" dirty="0">
                <a:solidFill>
                  <a:schemeClr val="tx1"/>
                </a:solidFill>
                <a:latin typeface="Arial" panose="020B0604020202020204" pitchFamily="34" charset="0"/>
                <a:cs typeface="Arial" panose="020B0604020202020204" pitchFamily="34" charset="0"/>
                <a:hlinkClick r:id="rId2" tooltip="πληρώνω">
                  <a:extLst>
                    <a:ext uri="{A12FA001-AC4F-418D-AE19-62706E023703}">
                      <ahyp:hlinkClr xmlns:ahyp="http://schemas.microsoft.com/office/drawing/2018/hyperlinkcolor" val="tx"/>
                    </a:ext>
                  </a:extLst>
                </a:hlinkClick>
              </a:rPr>
              <a:t>πληρώνω</a:t>
            </a:r>
            <a:r>
              <a:rPr lang="el-GR" dirty="0">
                <a:solidFill>
                  <a:schemeClr val="tx1"/>
                </a:solidFill>
                <a:latin typeface="Arial" panose="020B0604020202020204" pitchFamily="34" charset="0"/>
                <a:cs typeface="Arial" panose="020B0604020202020204" pitchFamily="34" charset="0"/>
              </a:rPr>
              <a:t> το </a:t>
            </a:r>
            <a:r>
              <a:rPr lang="el-GR" dirty="0">
                <a:solidFill>
                  <a:schemeClr val="tx1"/>
                </a:solidFill>
                <a:latin typeface="Arial" panose="020B0604020202020204" pitchFamily="34" charset="0"/>
                <a:cs typeface="Arial" panose="020B0604020202020204" pitchFamily="34" charset="0"/>
                <a:hlinkClick r:id="rId16" tooltip="τίμημα">
                  <a:extLst>
                    <a:ext uri="{A12FA001-AC4F-418D-AE19-62706E023703}">
                      <ahyp:hlinkClr xmlns:ahyp="http://schemas.microsoft.com/office/drawing/2018/hyperlinkcolor" val="tx"/>
                    </a:ext>
                  </a:extLst>
                </a:hlinkClick>
              </a:rPr>
              <a:t>τίμημα</a:t>
            </a:r>
            <a:r>
              <a:rPr lang="el-GR" dirty="0">
                <a:solidFill>
                  <a:schemeClr val="tx1"/>
                </a:solidFill>
                <a:latin typeface="Arial" panose="020B0604020202020204" pitchFamily="34" charset="0"/>
                <a:cs typeface="Arial" panose="020B0604020202020204" pitchFamily="34" charset="0"/>
              </a:rPr>
              <a:t> που μού αναλογεί</a:t>
            </a:r>
          </a:p>
          <a:p>
            <a:pPr algn="just"/>
            <a:r>
              <a:rPr lang="el-GR" dirty="0" err="1">
                <a:latin typeface="Arial" panose="020B0604020202020204" pitchFamily="34" charset="0"/>
                <a:cs typeface="Arial" panose="020B0604020202020204" pitchFamily="34" charset="0"/>
              </a:rPr>
              <a:t>βέλεσιν</a:t>
            </a:r>
            <a:r>
              <a:rPr lang="el-GR" dirty="0">
                <a:latin typeface="Arial" panose="020B0604020202020204" pitchFamily="34" charset="0"/>
                <a:cs typeface="Arial" panose="020B0604020202020204" pitchFamily="34" charset="0"/>
              </a:rPr>
              <a:t>: το (AM βέλος) = 1. μικρό και λεπτό ξύλινο ακόντιο, το οποίο εκσφενδονίζεται από το τόξο, με αιχμή από μέταλλο στο ένα άκρο και φτερά στο άλλο, τα οποία διευκολύνουν την ευστάθεια της τροχιάς του, 2. οτιδήποτε έχει σχήμα βέλους, 3. οτιδήποτε είναι ταχύ και διαπεραστικό σαν βέλος («τα βέλη της συκοφαντίας»)</a:t>
            </a:r>
          </a:p>
          <a:p>
            <a:pPr algn="just"/>
            <a:r>
              <a:rPr lang="el-GR" dirty="0" err="1">
                <a:latin typeface="Arial" panose="020B0604020202020204" pitchFamily="34" charset="0"/>
                <a:cs typeface="Arial" panose="020B0604020202020204" pitchFamily="34" charset="0"/>
              </a:rPr>
              <a:t>ἀμοιβαῖα</a:t>
            </a:r>
            <a:r>
              <a:rPr lang="el-GR" dirty="0">
                <a:latin typeface="Arial" panose="020B0604020202020204" pitchFamily="34" charset="0"/>
                <a:cs typeface="Arial" panose="020B0604020202020204" pitchFamily="34" charset="0"/>
              </a:rPr>
              <a:t>: το ουδ. ως ουσ. </a:t>
            </a:r>
            <a:r>
              <a:rPr lang="el-GR" dirty="0" err="1">
                <a:latin typeface="Arial" panose="020B0604020202020204" pitchFamily="34" charset="0"/>
                <a:cs typeface="Arial" panose="020B0604020202020204" pitchFamily="34" charset="0"/>
              </a:rPr>
              <a:t>ἀμοιβαῖα</a:t>
            </a:r>
            <a:r>
              <a:rPr lang="el-GR" dirty="0">
                <a:latin typeface="Arial" panose="020B0604020202020204" pitchFamily="34" charset="0"/>
                <a:cs typeface="Arial" panose="020B0604020202020204" pitchFamily="34" charset="0"/>
              </a:rPr>
              <a:t> = α) οι διάλογοι σε τραγωδία, β) είδος λαϊκού τραγουδιού, του οποίου τα μέλη τραγουδούν δύο πρόσωπα διαδοχικά</a:t>
            </a:r>
          </a:p>
          <a:p>
            <a:pPr algn="just"/>
            <a:r>
              <a:rPr lang="el-GR" dirty="0" err="1">
                <a:latin typeface="Arial" panose="020B0604020202020204" pitchFamily="34" charset="0"/>
                <a:cs typeface="Arial" panose="020B0604020202020204" pitchFamily="34" charset="0"/>
              </a:rPr>
              <a:t>συνίημι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συνίημι</a:t>
            </a:r>
            <a:r>
              <a:rPr lang="el-GR" dirty="0">
                <a:latin typeface="Arial" panose="020B0604020202020204" pitchFamily="34" charset="0"/>
                <a:cs typeface="Arial" panose="020B0604020202020204" pitchFamily="34" charset="0"/>
              </a:rPr>
              <a:t>: Αττ. </a:t>
            </a:r>
            <a:r>
              <a:rPr lang="el-GR" dirty="0" err="1">
                <a:latin typeface="Arial" panose="020B0604020202020204" pitchFamily="34" charset="0"/>
                <a:cs typeface="Arial" panose="020B0604020202020204" pitchFamily="34" charset="0"/>
              </a:rPr>
              <a:t>ξυν</a:t>
            </a:r>
            <a:r>
              <a:rPr lang="el-GR" dirty="0">
                <a:latin typeface="Arial" panose="020B0604020202020204" pitchFamily="34" charset="0"/>
                <a:cs typeface="Arial" panose="020B0604020202020204" pitchFamily="34" charset="0"/>
              </a:rPr>
              <a:t>-, βʹ πρόσ. -</a:t>
            </a:r>
            <a:r>
              <a:rPr lang="el-GR" dirty="0" err="1">
                <a:latin typeface="Arial" panose="020B0604020202020204" pitchFamily="34" charset="0"/>
                <a:cs typeface="Arial" panose="020B0604020202020204" pitchFamily="34" charset="0"/>
              </a:rPr>
              <a:t>ίης</a:t>
            </a:r>
            <a:r>
              <a:rPr lang="el-GR" dirty="0">
                <a:latin typeface="Arial" panose="020B0604020202020204" pitchFamily="34" charset="0"/>
                <a:cs typeface="Arial" panose="020B0604020202020204" pitchFamily="34" charset="0"/>
              </a:rPr>
              <a:t>· γʹ ενικ. και πληθ. -</a:t>
            </a:r>
            <a:r>
              <a:rPr lang="el-GR" dirty="0" err="1">
                <a:latin typeface="Arial" panose="020B0604020202020204" pitchFamily="34" charset="0"/>
                <a:cs typeface="Arial" panose="020B0604020202020204" pitchFamily="34" charset="0"/>
              </a:rPr>
              <a:t>ιεῖ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ιοῦσι</a:t>
            </a:r>
            <a:r>
              <a:rPr lang="el-GR" dirty="0">
                <a:latin typeface="Arial" panose="020B0604020202020204" pitchFamily="34" charset="0"/>
                <a:cs typeface="Arial" panose="020B0604020202020204" pitchFamily="34" charset="0"/>
              </a:rPr>
              <a:t>· προστ. </a:t>
            </a:r>
            <a:r>
              <a:rPr lang="el-GR" dirty="0" err="1">
                <a:latin typeface="Arial" panose="020B0604020202020204" pitchFamily="34" charset="0"/>
                <a:cs typeface="Arial" panose="020B0604020202020204" pitchFamily="34" charset="0"/>
              </a:rPr>
              <a:t>ξυνίει</a:t>
            </a:r>
            <a:r>
              <a:rPr lang="el-GR" dirty="0">
                <a:latin typeface="Arial" panose="020B0604020202020204" pitchFamily="34" charset="0"/>
                <a:cs typeface="Arial" panose="020B0604020202020204" pitchFamily="34" charset="0"/>
              </a:rPr>
              <a:t>· γʹ ενικ. υποτ. -</a:t>
            </a:r>
            <a:r>
              <a:rPr lang="el-GR" dirty="0" err="1">
                <a:latin typeface="Arial" panose="020B0604020202020204" pitchFamily="34" charset="0"/>
                <a:cs typeface="Arial" panose="020B0604020202020204" pitchFamily="34" charset="0"/>
              </a:rPr>
              <a:t>ίῃ</a:t>
            </a:r>
            <a:r>
              <a:rPr lang="el-GR" dirty="0">
                <a:latin typeface="Arial" panose="020B0604020202020204" pitchFamily="34" charset="0"/>
                <a:cs typeface="Arial" panose="020B0604020202020204" pitchFamily="34" charset="0"/>
              </a:rPr>
              <a:t>· απαρ. -</a:t>
            </a:r>
            <a:r>
              <a:rPr lang="el-GR" dirty="0" err="1">
                <a:latin typeface="Arial" panose="020B0604020202020204" pitchFamily="34" charset="0"/>
                <a:cs typeface="Arial" panose="020B0604020202020204" pitchFamily="34" charset="0"/>
              </a:rPr>
              <a:t>ιέναι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ῑέμεν</a:t>
            </a:r>
            <a:r>
              <a:rPr lang="el-GR" dirty="0">
                <a:latin typeface="Arial" panose="020B0604020202020204" pitchFamily="34" charset="0"/>
                <a:cs typeface="Arial" panose="020B0604020202020204" pitchFamily="34" charset="0"/>
              </a:rPr>
              <a:t>· μτχ. -</a:t>
            </a:r>
            <a:r>
              <a:rPr lang="el-GR" dirty="0" err="1">
                <a:latin typeface="Arial" panose="020B0604020202020204" pitchFamily="34" charset="0"/>
                <a:cs typeface="Arial" panose="020B0604020202020204" pitchFamily="34" charset="0"/>
              </a:rPr>
              <a:t>ιείς</a:t>
            </a:r>
            <a:r>
              <a:rPr lang="el-GR" dirty="0">
                <a:latin typeface="Arial" panose="020B0604020202020204" pitchFamily="34" charset="0"/>
                <a:cs typeface="Arial" panose="020B0604020202020204" pitchFamily="34" charset="0"/>
              </a:rPr>
              <a:t>· παρατ. </a:t>
            </a:r>
            <a:r>
              <a:rPr lang="el-GR" dirty="0" err="1">
                <a:latin typeface="Arial" panose="020B0604020202020204" pitchFamily="34" charset="0"/>
                <a:cs typeface="Arial" panose="020B0604020202020204" pitchFamily="34" charset="0"/>
              </a:rPr>
              <a:t>συνίην</a:t>
            </a:r>
            <a:r>
              <a:rPr lang="el-GR" dirty="0">
                <a:latin typeface="Arial" panose="020B0604020202020204" pitchFamily="34" charset="0"/>
                <a:cs typeface="Arial" panose="020B0604020202020204" pitchFamily="34" charset="0"/>
              </a:rPr>
              <a:t> ή -</a:t>
            </a:r>
            <a:r>
              <a:rPr lang="el-GR" dirty="0" err="1">
                <a:latin typeface="Arial" panose="020B0604020202020204" pitchFamily="34" charset="0"/>
                <a:cs typeface="Arial" panose="020B0604020202020204" pitchFamily="34" charset="0"/>
              </a:rPr>
              <a:t>ίειν</a:t>
            </a:r>
            <a:r>
              <a:rPr lang="el-GR" dirty="0">
                <a:latin typeface="Arial" panose="020B0604020202020204" pitchFamily="34" charset="0"/>
                <a:cs typeface="Arial" panose="020B0604020202020204" pitchFamily="34" charset="0"/>
              </a:rPr>
              <a:t>· γʹ πληθ. </a:t>
            </a:r>
            <a:r>
              <a:rPr lang="el-GR" dirty="0" err="1">
                <a:latin typeface="Arial" panose="020B0604020202020204" pitchFamily="34" charset="0"/>
                <a:cs typeface="Arial" panose="020B0604020202020204" pitchFamily="34" charset="0"/>
              </a:rPr>
              <a:t>ξυνίεσαν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ξύνιεν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συνήσω</a:t>
            </a:r>
            <a:r>
              <a:rPr lang="el-GR" dirty="0">
                <a:latin typeface="Arial" panose="020B0604020202020204" pitchFamily="34" charset="0"/>
                <a:cs typeface="Arial" panose="020B0604020202020204" pitchFamily="34" charset="0"/>
              </a:rPr>
              <a:t>, αόρ. αʹ </a:t>
            </a:r>
            <a:r>
              <a:rPr lang="el-GR" dirty="0" err="1">
                <a:latin typeface="Arial" panose="020B0604020202020204" pitchFamily="34" charset="0"/>
                <a:cs typeface="Arial" panose="020B0604020202020204" pitchFamily="34" charset="0"/>
              </a:rPr>
              <a:t>συνῆκα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ξυνέηκα</a:t>
            </a:r>
            <a:r>
              <a:rPr lang="el-GR" dirty="0">
                <a:latin typeface="Arial" panose="020B0604020202020204" pitchFamily="34" charset="0"/>
                <a:cs typeface="Arial" panose="020B0604020202020204" pitchFamily="34" charset="0"/>
              </a:rPr>
              <a:t>· προστ.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βʹ </a:t>
            </a:r>
            <a:r>
              <a:rPr lang="el-GR" dirty="0" err="1">
                <a:latin typeface="Arial" panose="020B0604020202020204" pitchFamily="34" charset="0"/>
                <a:cs typeface="Arial" panose="020B0604020202020204" pitchFamily="34" charset="0"/>
              </a:rPr>
              <a:t>σύνες</a:t>
            </a:r>
            <a:r>
              <a:rPr lang="el-GR" dirty="0">
                <a:latin typeface="Arial" panose="020B0604020202020204" pitchFamily="34" charset="0"/>
                <a:cs typeface="Arial" panose="020B0604020202020204" pitchFamily="34" charset="0"/>
              </a:rPr>
              <a:t>, μτχ. </a:t>
            </a:r>
            <a:r>
              <a:rPr lang="el-GR" dirty="0" err="1">
                <a:latin typeface="Arial" panose="020B0604020202020204" pitchFamily="34" charset="0"/>
                <a:cs typeface="Arial" panose="020B0604020202020204" pitchFamily="34" charset="0"/>
              </a:rPr>
              <a:t>συνείς</a:t>
            </a:r>
            <a:r>
              <a:rPr lang="el-GR" dirty="0">
                <a:latin typeface="Arial" panose="020B0604020202020204" pitchFamily="34" charset="0"/>
                <a:cs typeface="Arial" panose="020B0604020202020204" pitchFamily="34" charset="0"/>
              </a:rPr>
              <a:t>· — Μέσ., γʹ ενικ.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βʹ </a:t>
            </a:r>
            <a:r>
              <a:rPr lang="el-GR" dirty="0" err="1">
                <a:latin typeface="Arial" panose="020B0604020202020204" pitchFamily="34" charset="0"/>
                <a:cs typeface="Arial" panose="020B0604020202020204" pitchFamily="34" charset="0"/>
              </a:rPr>
              <a:t>ξύνετο</a:t>
            </a:r>
            <a:r>
              <a:rPr lang="el-GR" dirty="0">
                <a:latin typeface="Arial" panose="020B0604020202020204" pitchFamily="34" charset="0"/>
                <a:cs typeface="Arial" panose="020B0604020202020204" pitchFamily="34" charset="0"/>
              </a:rPr>
              <a:t>, αʹ πληθ. υποτ. </a:t>
            </a:r>
            <a:r>
              <a:rPr lang="el-GR" dirty="0" err="1">
                <a:latin typeface="Arial" panose="020B0604020202020204" pitchFamily="34" charset="0"/>
                <a:cs typeface="Arial" panose="020B0604020202020204" pitchFamily="34" charset="0"/>
              </a:rPr>
              <a:t>συνώμεθα</a:t>
            </a:r>
            <a:r>
              <a:rPr lang="el-GR" dirty="0">
                <a:latin typeface="Arial" panose="020B0604020202020204" pitchFamily="34" charset="0"/>
                <a:cs typeface="Arial" panose="020B0604020202020204" pitchFamily="34" charset="0"/>
              </a:rPr>
              <a:t>·= οδηγώ ή στέλνω μαζί σε σύγκρουση, με εχθρική σημασία</a:t>
            </a:r>
          </a:p>
          <a:p>
            <a:pPr marL="0" indent="0" algn="just">
              <a:buNone/>
            </a:pPr>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895567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D0128B-BC11-ADE8-7606-EC0375E316EB}"/>
              </a:ext>
            </a:extLst>
          </p:cNvPr>
          <p:cNvSpPr>
            <a:spLocks noGrp="1"/>
          </p:cNvSpPr>
          <p:nvPr>
            <p:ph type="title"/>
          </p:nvPr>
        </p:nvSpPr>
        <p:spPr/>
        <p:txBody>
          <a:bodyPr/>
          <a:lstStyle/>
          <a:p>
            <a:r>
              <a:rPr lang="el-GR" i="1" dirty="0"/>
              <a:t>Πολιτεία ή Περί δικαίου</a:t>
            </a:r>
          </a:p>
        </p:txBody>
      </p:sp>
      <p:sp>
        <p:nvSpPr>
          <p:cNvPr id="3" name="Θέση περιεχομένου 2">
            <a:extLst>
              <a:ext uri="{FF2B5EF4-FFF2-40B4-BE49-F238E27FC236}">
                <a16:creationId xmlns:a16="http://schemas.microsoft.com/office/drawing/2014/main" id="{33B4E4F0-7A67-C216-2543-14B674C39BEE}"/>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Ολοκληρώθηκε γύρω στα 374 π.Χ.</a:t>
            </a:r>
          </a:p>
          <a:p>
            <a:pPr algn="just"/>
            <a:r>
              <a:rPr lang="el-GR" dirty="0">
                <a:latin typeface="Arial" panose="020B0604020202020204" pitchFamily="34" charset="0"/>
                <a:cs typeface="Arial" panose="020B0604020202020204" pitchFamily="34" charset="0"/>
              </a:rPr>
              <a:t>Η αρχή του έργου βρίσκει τον Σωκράτη να αφηγείται τη συζήτηση που είχε την προηγούμενη ημέρα στο σπίτι του πλούσιου μέτοικου Κέφαλου. Ο τόπος είναι ο Πειραιάς. Ο Σωκράτης βρέθηκε εκεί με σκοπό να παρακολουθήσει μια θρησκευτική εορτή. </a:t>
            </a:r>
          </a:p>
          <a:p>
            <a:pPr algn="just"/>
            <a:r>
              <a:rPr lang="el-GR" dirty="0">
                <a:latin typeface="Arial" panose="020B0604020202020204" pitchFamily="34" charset="0"/>
                <a:cs typeface="Arial" panose="020B0604020202020204" pitchFamily="34" charset="0"/>
              </a:rPr>
              <a:t>Συνομιλητές του Σωκράτη:  ο Κέφαλος, ο Πολέμαρχος, ο </a:t>
            </a:r>
            <a:r>
              <a:rPr lang="el-GR" dirty="0" err="1">
                <a:latin typeface="Arial" panose="020B0604020202020204" pitchFamily="34" charset="0"/>
                <a:cs typeface="Arial" panose="020B0604020202020204" pitchFamily="34" charset="0"/>
              </a:rPr>
              <a:t>Θρασύμαχος</a:t>
            </a:r>
            <a:r>
              <a:rPr lang="el-GR" dirty="0">
                <a:latin typeface="Arial" panose="020B0604020202020204" pitchFamily="34" charset="0"/>
                <a:cs typeface="Arial" panose="020B0604020202020204" pitchFamily="34" charset="0"/>
              </a:rPr>
              <a:t>, ο </a:t>
            </a:r>
            <a:r>
              <a:rPr lang="el-GR" dirty="0" err="1">
                <a:latin typeface="Arial" panose="020B0604020202020204" pitchFamily="34" charset="0"/>
                <a:cs typeface="Arial" panose="020B0604020202020204" pitchFamily="34" charset="0"/>
              </a:rPr>
              <a:t>Κλειτοφώντας</a:t>
            </a:r>
            <a:r>
              <a:rPr lang="el-GR" dirty="0">
                <a:latin typeface="Arial" panose="020B0604020202020204" pitchFamily="34" charset="0"/>
                <a:cs typeface="Arial" panose="020B0604020202020204" pitchFamily="34" charset="0"/>
              </a:rPr>
              <a:t> και οι </a:t>
            </a:r>
            <a:r>
              <a:rPr lang="el-GR" dirty="0" err="1">
                <a:latin typeface="Arial" panose="020B0604020202020204" pitchFamily="34" charset="0"/>
                <a:cs typeface="Arial" panose="020B0604020202020204" pitchFamily="34" charset="0"/>
              </a:rPr>
              <a:t>Γλαύκωνας</a:t>
            </a:r>
            <a:r>
              <a:rPr lang="el-GR" dirty="0">
                <a:latin typeface="Arial" panose="020B0604020202020204" pitchFamily="34" charset="0"/>
                <a:cs typeface="Arial" panose="020B0604020202020204" pitchFamily="34" charset="0"/>
              </a:rPr>
              <a:t> και Αδείμαντος (αδέλφια του Πλάτωνα).</a:t>
            </a:r>
          </a:p>
          <a:p>
            <a:pPr algn="just"/>
            <a:r>
              <a:rPr lang="el-GR" dirty="0">
                <a:latin typeface="Arial" panose="020B0604020202020204" pitchFamily="34" charset="0"/>
                <a:cs typeface="Arial" panose="020B0604020202020204" pitchFamily="34" charset="0"/>
              </a:rPr>
              <a:t>10 βιβλία.</a:t>
            </a:r>
          </a:p>
          <a:p>
            <a:pPr algn="just"/>
            <a:r>
              <a:rPr lang="el-GR" dirty="0">
                <a:latin typeface="Arial" panose="020B0604020202020204" pitchFamily="34" charset="0"/>
                <a:cs typeface="Arial" panose="020B0604020202020204" pitchFamily="34" charset="0"/>
              </a:rPr>
              <a:t>Ηθική ή πολιτική πραγματεία;</a:t>
            </a:r>
          </a:p>
          <a:p>
            <a:endParaRPr lang="el-GR" dirty="0"/>
          </a:p>
        </p:txBody>
      </p:sp>
    </p:spTree>
    <p:extLst>
      <p:ext uri="{BB962C8B-B14F-4D97-AF65-F5344CB8AC3E}">
        <p14:creationId xmlns:p14="http://schemas.microsoft.com/office/powerpoint/2010/main" val="23543357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85B95E-7560-5918-C0DB-43618CF77B4B}"/>
              </a:ext>
            </a:extLst>
          </p:cNvPr>
          <p:cNvSpPr>
            <a:spLocks noGrp="1"/>
          </p:cNvSpPr>
          <p:nvPr>
            <p:ph type="title"/>
          </p:nvPr>
        </p:nvSpPr>
        <p:spPr/>
        <p:txBody>
          <a:bodyPr/>
          <a:lstStyle/>
          <a:p>
            <a:r>
              <a:rPr lang="el-GR" dirty="0"/>
              <a:t>Λεξιλόγιο</a:t>
            </a:r>
          </a:p>
        </p:txBody>
      </p:sp>
      <p:sp>
        <p:nvSpPr>
          <p:cNvPr id="3" name="Θέση περιεχομένου 2">
            <a:extLst>
              <a:ext uri="{FF2B5EF4-FFF2-40B4-BE49-F238E27FC236}">
                <a16:creationId xmlns:a16="http://schemas.microsoft.com/office/drawing/2014/main" id="{22D17B0C-0583-76C9-F799-64928B1F1557}"/>
              </a:ext>
            </a:extLst>
          </p:cNvPr>
          <p:cNvSpPr>
            <a:spLocks noGrp="1"/>
          </p:cNvSpPr>
          <p:nvPr>
            <p:ph idx="1"/>
          </p:nvPr>
        </p:nvSpPr>
        <p:spPr/>
        <p:txBody>
          <a:bodyPr>
            <a:normAutofit fontScale="92500" lnSpcReduction="20000"/>
          </a:bodyPr>
          <a:lstStyle/>
          <a:p>
            <a:pPr algn="just"/>
            <a:r>
              <a:rPr lang="el-GR" dirty="0" err="1">
                <a:latin typeface="Arial" panose="020B0604020202020204" pitchFamily="34" charset="0"/>
                <a:cs typeface="Arial" panose="020B0604020202020204" pitchFamily="34" charset="0"/>
              </a:rPr>
              <a:t>ἄθρει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ἀθρέω</a:t>
            </a:r>
            <a:r>
              <a:rPr lang="el-GR" dirty="0">
                <a:latin typeface="Arial" panose="020B0604020202020204" pitchFamily="34" charset="0"/>
                <a:cs typeface="Arial" panose="020B0604020202020204" pitchFamily="34" charset="0"/>
              </a:rPr>
              <a:t>: (όχι </a:t>
            </a:r>
            <a:r>
              <a:rPr lang="el-GR" dirty="0" err="1">
                <a:latin typeface="Arial" panose="020B0604020202020204" pitchFamily="34" charset="0"/>
                <a:cs typeface="Arial" panose="020B0604020202020204" pitchFamily="34" charset="0"/>
              </a:rPr>
              <a:t>ἁθρέω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ήσω</a:t>
            </a:r>
            <a:r>
              <a:rPr lang="el-GR" dirty="0">
                <a:latin typeface="Arial" panose="020B0604020202020204" pitchFamily="34" charset="0"/>
                <a:cs typeface="Arial" panose="020B0604020202020204" pitchFamily="34" charset="0"/>
              </a:rPr>
              <a:t>, ευκτ. </a:t>
            </a:r>
            <a:r>
              <a:rPr lang="el-GR" dirty="0" err="1">
                <a:latin typeface="Arial" panose="020B0604020202020204" pitchFamily="34" charset="0"/>
                <a:cs typeface="Arial" panose="020B0604020202020204" pitchFamily="34" charset="0"/>
              </a:rPr>
              <a:t>αορ</a:t>
            </a:r>
            <a:r>
              <a:rPr lang="el-GR" dirty="0">
                <a:latin typeface="Arial" panose="020B0604020202020204" pitchFamily="34" charset="0"/>
                <a:cs typeface="Arial" panose="020B0604020202020204" pitchFamily="34" charset="0"/>
              </a:rPr>
              <a:t>. αʹ </a:t>
            </a:r>
            <a:r>
              <a:rPr lang="el-GR" dirty="0" err="1">
                <a:latin typeface="Arial" panose="020B0604020202020204" pitchFamily="34" charset="0"/>
                <a:cs typeface="Arial" panose="020B0604020202020204" pitchFamily="34" charset="0"/>
              </a:rPr>
              <a:t>ἀθρήσειε</a:t>
            </a:r>
            <a:r>
              <a:rPr lang="el-GR" dirty="0">
                <a:latin typeface="Arial" panose="020B0604020202020204" pitchFamily="34" charset="0"/>
                <a:cs typeface="Arial" panose="020B0604020202020204" pitchFamily="34" charset="0"/>
              </a:rPr>
              <a:t>, απαρ. </a:t>
            </a:r>
            <a:r>
              <a:rPr lang="el-GR" dirty="0" err="1">
                <a:latin typeface="Arial" panose="020B0604020202020204" pitchFamily="34" charset="0"/>
                <a:cs typeface="Arial" panose="020B0604020202020204" pitchFamily="34" charset="0"/>
              </a:rPr>
              <a:t>ἀθρῆσαι</a:t>
            </a:r>
            <a:r>
              <a:rPr lang="el-GR" dirty="0">
                <a:latin typeface="Arial" panose="020B0604020202020204" pitchFamily="34" charset="0"/>
                <a:cs typeface="Arial" panose="020B0604020202020204" pitchFamily="34" charset="0"/>
              </a:rPr>
              <a:t>· = 1. βλέπω με προσοχή κάτι, κοιτάζω ερευνητικά, παρατηρώ, διακρίνω, σε </a:t>
            </a:r>
            <a:r>
              <a:rPr lang="el-GR" dirty="0" err="1">
                <a:latin typeface="Arial" panose="020B0604020202020204" pitchFamily="34" charset="0"/>
                <a:cs typeface="Arial" panose="020B0604020202020204" pitchFamily="34" charset="0"/>
              </a:rPr>
              <a:t>Όμηρ</a:t>
            </a:r>
            <a:r>
              <a:rPr lang="el-GR" dirty="0">
                <a:latin typeface="Arial" panose="020B0604020202020204" pitchFamily="34" charset="0"/>
                <a:cs typeface="Arial" panose="020B0604020202020204" pitchFamily="34" charset="0"/>
              </a:rPr>
              <a:t>. κ.λπ., 2. απόλ. ή με πρόθεση, βλέπω με προσοχή, κοιτάζω,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Ιλ</a:t>
            </a:r>
            <a:r>
              <a:rPr lang="el-GR" i="1"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ἐλλόγιμος</a:t>
            </a:r>
            <a:r>
              <a:rPr lang="el-GR" dirty="0">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ἐλλόγιμος</a:t>
            </a:r>
            <a:r>
              <a:rPr lang="el-GR" dirty="0">
                <a:solidFill>
                  <a:schemeClr val="tx1"/>
                </a:solidFill>
                <a:latin typeface="Arial" panose="020B0604020202020204" pitchFamily="34" charset="0"/>
                <a:cs typeface="Arial" panose="020B0604020202020204" pitchFamily="34" charset="0"/>
              </a:rPr>
              <a:t>: -ον, ὁ </a:t>
            </a:r>
            <a:r>
              <a:rPr lang="el-GR" dirty="0" err="1">
                <a:solidFill>
                  <a:schemeClr val="tx1"/>
                </a:solidFill>
                <a:latin typeface="Arial" panose="020B0604020202020204" pitchFamily="34" charset="0"/>
                <a:cs typeface="Arial" panose="020B0604020202020204" pitchFamily="34" charset="0"/>
              </a:rPr>
              <a:t>ἐν</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λόγῳ</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ὤν</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hlinkClick r:id="rId2" tooltip="ὅστις">
                  <a:extLst>
                    <a:ext uri="{A12FA001-AC4F-418D-AE19-62706E023703}">
                      <ahyp:hlinkClr xmlns:ahyp="http://schemas.microsoft.com/office/drawing/2018/hyperlinkcolor" val="tx"/>
                    </a:ext>
                  </a:extLst>
                </a:hlinkClick>
              </a:rPr>
              <a:t>ὅστις</a:t>
            </a:r>
            <a:r>
              <a:rPr lang="el-GR" dirty="0">
                <a:solidFill>
                  <a:schemeClr val="tx1"/>
                </a:solidFill>
                <a:latin typeface="Arial" panose="020B0604020202020204" pitchFamily="34" charset="0"/>
                <a:cs typeface="Arial" panose="020B0604020202020204" pitchFamily="34" charset="0"/>
              </a:rPr>
              <a:t> λογαριάζεται, </a:t>
            </a:r>
            <a:r>
              <a:rPr lang="el-GR" dirty="0" err="1">
                <a:solidFill>
                  <a:schemeClr val="tx1"/>
                </a:solidFill>
                <a:latin typeface="Arial" panose="020B0604020202020204" pitchFamily="34" charset="0"/>
                <a:cs typeface="Arial" panose="020B0604020202020204" pitchFamily="34" charset="0"/>
              </a:rPr>
              <a:t>θεωρεῖται</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hlinkClick r:id="rId3" tooltip="σπουδαῖος">
                  <a:extLst>
                    <a:ext uri="{A12FA001-AC4F-418D-AE19-62706E023703}">
                      <ahyp:hlinkClr xmlns:ahyp="http://schemas.microsoft.com/office/drawing/2018/hyperlinkcolor" val="tx"/>
                    </a:ext>
                  </a:extLst>
                </a:hlinkClick>
              </a:rPr>
              <a:t>σπουδαῖος</a:t>
            </a:r>
            <a:r>
              <a:rPr lang="el-GR" dirty="0">
                <a:solidFill>
                  <a:schemeClr val="tx1"/>
                </a:solidFill>
                <a:latin typeface="Arial" panose="020B0604020202020204" pitchFamily="34" charset="0"/>
                <a:cs typeface="Arial" panose="020B0604020202020204" pitchFamily="34" charset="0"/>
              </a:rPr>
              <a:t>, σημαίνων, </a:t>
            </a:r>
            <a:r>
              <a:rPr lang="el-GR" dirty="0" err="1">
                <a:solidFill>
                  <a:schemeClr val="tx1"/>
                </a:solidFill>
                <a:latin typeface="Arial" panose="020B0604020202020204" pitchFamily="34" charset="0"/>
                <a:cs typeface="Arial" panose="020B0604020202020204" pitchFamily="34" charset="0"/>
              </a:rPr>
              <a:t>ἔχων</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ὑπόληψιν</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ὡς</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τὸ</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hlinkClick r:id="rId4" tooltip="ἄξιος">
                  <a:extLst>
                    <a:ext uri="{A12FA001-AC4F-418D-AE19-62706E023703}">
                      <ahyp:hlinkClr xmlns:ahyp="http://schemas.microsoft.com/office/drawing/2018/hyperlinkcolor" val="tx"/>
                    </a:ext>
                  </a:extLst>
                </a:hlinkClick>
              </a:rPr>
              <a:t>ἄξιος</a:t>
            </a:r>
            <a:r>
              <a:rPr lang="el-GR" dirty="0">
                <a:solidFill>
                  <a:schemeClr val="tx1"/>
                </a:solidFill>
                <a:latin typeface="Arial" panose="020B0604020202020204" pitchFamily="34" charset="0"/>
                <a:cs typeface="Arial" panose="020B0604020202020204" pitchFamily="34" charset="0"/>
              </a:rPr>
              <a:t> λόγου</a:t>
            </a:r>
          </a:p>
          <a:p>
            <a:pPr algn="just"/>
            <a:r>
              <a:rPr lang="el-GR" dirty="0" err="1">
                <a:latin typeface="Arial" panose="020B0604020202020204" pitchFamily="34" charset="0"/>
                <a:cs typeface="Arial" panose="020B0604020202020204" pitchFamily="34" charset="0"/>
              </a:rPr>
              <a:t>μιμήματα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μίμημα</a:t>
            </a:r>
            <a:r>
              <a:rPr lang="el-GR" dirty="0">
                <a:latin typeface="Arial" panose="020B0604020202020204" pitchFamily="34" charset="0"/>
                <a:cs typeface="Arial" panose="020B0604020202020204" pitchFamily="34" charset="0"/>
              </a:rPr>
              <a:t>: [ῑ], -</a:t>
            </a:r>
            <a:r>
              <a:rPr lang="el-GR" dirty="0" err="1">
                <a:latin typeface="Arial" panose="020B0604020202020204" pitchFamily="34" charset="0"/>
                <a:cs typeface="Arial" panose="020B0604020202020204" pitchFamily="34" charset="0"/>
              </a:rPr>
              <a:t>ατος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αυτό το οποίο προήλθε από μίμηση, απατηλό αντίγραφο, σε </a:t>
            </a:r>
            <a:r>
              <a:rPr lang="el-GR" dirty="0" err="1">
                <a:latin typeface="Arial" panose="020B0604020202020204" pitchFamily="34" charset="0"/>
                <a:cs typeface="Arial" panose="020B0604020202020204" pitchFamily="34" charset="0"/>
              </a:rPr>
              <a:t>Ευρ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ἀφομοιώματα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ἀφομοίωμα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ὁμοίωμα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ἀντίτυπον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ἀντίγραφον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a:t>
            </a:r>
            <a:r>
              <a:rPr lang="el-GR" i="1" dirty="0">
                <a:latin typeface="Arial" panose="020B0604020202020204" pitchFamily="34" charset="0"/>
                <a:cs typeface="Arial" panose="020B0604020202020204" pitchFamily="34" charset="0"/>
              </a:rPr>
              <a:t>Πολ.</a:t>
            </a:r>
            <a:r>
              <a:rPr lang="el-GR" dirty="0">
                <a:latin typeface="Arial" panose="020B0604020202020204" pitchFamily="34" charset="0"/>
                <a:cs typeface="Arial" panose="020B0604020202020204" pitchFamily="34" charset="0"/>
              </a:rPr>
              <a:t> 395Β</a:t>
            </a:r>
          </a:p>
          <a:p>
            <a:pPr algn="just"/>
            <a:r>
              <a:rPr lang="el-GR" dirty="0">
                <a:latin typeface="Arial" panose="020B0604020202020204" pitchFamily="34" charset="0"/>
                <a:cs typeface="Arial" panose="020B0604020202020204" pitchFamily="34" charset="0"/>
              </a:rPr>
              <a:t>πόρρω: πόρρω: -</a:t>
            </a:r>
            <a:r>
              <a:rPr lang="el-GR" dirty="0" err="1">
                <a:latin typeface="Arial" panose="020B0604020202020204" pitchFamily="34" charset="0"/>
                <a:cs typeface="Arial" panose="020B0604020202020204" pitchFamily="34" charset="0"/>
              </a:rPr>
              <a:t>ωθεν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ωτέρω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ωθεν</a:t>
            </a:r>
            <a:r>
              <a:rPr lang="el-GR" dirty="0">
                <a:latin typeface="Arial" panose="020B0604020202020204" pitchFamily="34" charset="0"/>
                <a:cs typeface="Arial" panose="020B0604020202020204" pitchFamily="34" charset="0"/>
              </a:rPr>
              <a:t>, βλ. πρόσω, </a:t>
            </a:r>
            <a:r>
              <a:rPr lang="el-GR" dirty="0" err="1">
                <a:latin typeface="Arial" panose="020B0604020202020204" pitchFamily="34" charset="0"/>
                <a:cs typeface="Arial" panose="020B0604020202020204" pitchFamily="34" charset="0"/>
              </a:rPr>
              <a:t>πρόσωθεν</a:t>
            </a: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κήδεσθαι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κήδω</a:t>
            </a:r>
            <a:r>
              <a:rPr lang="el-GR" dirty="0">
                <a:latin typeface="Arial" panose="020B0604020202020204" pitchFamily="34" charset="0"/>
                <a:cs typeface="Arial" panose="020B0604020202020204" pitchFamily="34" charset="0"/>
              </a:rPr>
              <a:t> = μέσ. Κήδομαι, ενδιαφέρομαι φροντίζω, νοιάζομαι για κάποιον ή για κάτι</a:t>
            </a:r>
          </a:p>
          <a:p>
            <a:pPr algn="just"/>
            <a:r>
              <a:rPr lang="el-GR" dirty="0" err="1">
                <a:latin typeface="Arial" panose="020B0604020202020204" pitchFamily="34" charset="0"/>
                <a:cs typeface="Arial" panose="020B0604020202020204" pitchFamily="34" charset="0"/>
              </a:rPr>
              <a:t>μεγαλαυχουμένην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μεγᾰλαυχέω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ήσω</a:t>
            </a:r>
            <a:r>
              <a:rPr lang="el-GR" dirty="0">
                <a:latin typeface="Arial" panose="020B0604020202020204" pitchFamily="34" charset="0"/>
                <a:cs typeface="Arial" panose="020B0604020202020204" pitchFamily="34" charset="0"/>
              </a:rPr>
              <a:t>, κομπορρημονώ, καυχιέμαι, καυχησιολογώ, σε </a:t>
            </a:r>
            <a:r>
              <a:rPr lang="el-GR" dirty="0" err="1">
                <a:latin typeface="Arial" panose="020B0604020202020204" pitchFamily="34" charset="0"/>
                <a:cs typeface="Arial" panose="020B0604020202020204" pitchFamily="34" charset="0"/>
              </a:rPr>
              <a:t>Αισχύλ</a:t>
            </a:r>
            <a:r>
              <a:rPr lang="el-GR" dirty="0">
                <a:latin typeface="Arial" panose="020B0604020202020204" pitchFamily="34" charset="0"/>
                <a:cs typeface="Arial" panose="020B0604020202020204" pitchFamily="34" charset="0"/>
              </a:rPr>
              <a:t>. — Μέσ., καυχιέμαι για τον εαυτό μου,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endParaRPr lang="el-GR" dirty="0"/>
          </a:p>
        </p:txBody>
      </p:sp>
    </p:spTree>
    <p:extLst>
      <p:ext uri="{BB962C8B-B14F-4D97-AF65-F5344CB8AC3E}">
        <p14:creationId xmlns:p14="http://schemas.microsoft.com/office/powerpoint/2010/main" val="1344848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D567FB-5037-4207-3631-A6AC5177002D}"/>
              </a:ext>
            </a:extLst>
          </p:cNvPr>
          <p:cNvSpPr>
            <a:spLocks noGrp="1"/>
          </p:cNvSpPr>
          <p:nvPr>
            <p:ph type="title"/>
          </p:nvPr>
        </p:nvSpPr>
        <p:spPr/>
        <p:txBody>
          <a:bodyPr/>
          <a:lstStyle/>
          <a:p>
            <a:r>
              <a:rPr lang="el-GR" dirty="0"/>
              <a:t>Λεξιλόγιο</a:t>
            </a:r>
          </a:p>
        </p:txBody>
      </p:sp>
      <p:sp>
        <p:nvSpPr>
          <p:cNvPr id="3" name="Θέση περιεχομένου 2">
            <a:extLst>
              <a:ext uri="{FF2B5EF4-FFF2-40B4-BE49-F238E27FC236}">
                <a16:creationId xmlns:a16="http://schemas.microsoft.com/office/drawing/2014/main" id="{51A88720-72D9-19EE-6444-80A2E6BABE9F}"/>
              </a:ext>
            </a:extLst>
          </p:cNvPr>
          <p:cNvSpPr>
            <a:spLocks noGrp="1"/>
          </p:cNvSpPr>
          <p:nvPr>
            <p:ph idx="1"/>
          </p:nvPr>
        </p:nvSpPr>
        <p:spPr/>
        <p:txBody>
          <a:bodyPr>
            <a:normAutofit fontScale="77500" lnSpcReduction="20000"/>
          </a:bodyPr>
          <a:lstStyle/>
          <a:p>
            <a:pPr algn="just"/>
            <a:r>
              <a:rPr lang="el-GR" dirty="0" err="1">
                <a:latin typeface="Arial" panose="020B0604020202020204" pitchFamily="34" charset="0"/>
                <a:cs typeface="Arial" panose="020B0604020202020204" pitchFamily="34" charset="0"/>
              </a:rPr>
              <a:t>νυνδὴ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νῦνδή</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επιτετ</a:t>
            </a:r>
            <a:r>
              <a:rPr lang="el-GR" dirty="0">
                <a:latin typeface="Arial" panose="020B0604020202020204" pitchFamily="34" charset="0"/>
                <a:cs typeface="Arial" panose="020B0604020202020204" pitchFamily="34" charset="0"/>
              </a:rPr>
              <a:t>. τύπος του </a:t>
            </a:r>
            <a:r>
              <a:rPr lang="el-GR" dirty="0" err="1">
                <a:latin typeface="Arial" panose="020B0604020202020204" pitchFamily="34" charset="0"/>
                <a:cs typeface="Arial" panose="020B0604020202020204" pitchFamily="34" charset="0"/>
              </a:rPr>
              <a:t>νῦν</a:t>
            </a:r>
            <a:r>
              <a:rPr lang="el-GR" dirty="0">
                <a:latin typeface="Arial" panose="020B0604020202020204" pitchFamily="34" charset="0"/>
                <a:cs typeface="Arial" panose="020B0604020202020204" pitchFamily="34" charset="0"/>
              </a:rPr>
              <a:t>, = με ενεστ., τώρα δα, τώρα, ακόμη και τώρα,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μεθύοντας: μεθύω, Μ και </a:t>
            </a:r>
            <a:r>
              <a:rPr lang="el-GR" dirty="0" err="1">
                <a:latin typeface="Arial" panose="020B0604020202020204" pitchFamily="34" charset="0"/>
                <a:cs typeface="Arial" panose="020B0604020202020204" pitchFamily="34" charset="0"/>
              </a:rPr>
              <a:t>μεθυῶ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μέθυ</a:t>
            </a:r>
            <a:r>
              <a:rPr lang="el-GR" dirty="0">
                <a:latin typeface="Arial" panose="020B0604020202020204" pitchFamily="34" charset="0"/>
                <a:cs typeface="Arial" panose="020B0604020202020204" pitchFamily="34" charset="0"/>
              </a:rPr>
              <a:t> = είμαι μεθυσμένος, βρίσκομαι σε κατάσταση μέθης </a:t>
            </a:r>
          </a:p>
          <a:p>
            <a:pPr algn="just"/>
            <a:r>
              <a:rPr lang="el-GR" dirty="0" err="1">
                <a:latin typeface="Arial" panose="020B0604020202020204" pitchFamily="34" charset="0"/>
                <a:cs typeface="Arial" panose="020B0604020202020204" pitchFamily="34" charset="0"/>
              </a:rPr>
              <a:t>νήφοντας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νήφω</a:t>
            </a:r>
            <a:r>
              <a:rPr lang="el-GR" dirty="0">
                <a:latin typeface="Arial" panose="020B0604020202020204" pitchFamily="34" charset="0"/>
                <a:cs typeface="Arial" panose="020B0604020202020204" pitchFamily="34" charset="0"/>
              </a:rPr>
              <a:t> και δωρ. τ. </a:t>
            </a:r>
            <a:r>
              <a:rPr lang="el-GR" dirty="0" err="1">
                <a:latin typeface="Arial" panose="020B0604020202020204" pitchFamily="34" charset="0"/>
                <a:cs typeface="Arial" panose="020B0604020202020204" pitchFamily="34" charset="0"/>
              </a:rPr>
              <a:t>νάφω</a:t>
            </a:r>
            <a:r>
              <a:rPr lang="el-GR" dirty="0">
                <a:latin typeface="Arial" panose="020B0604020202020204" pitchFamily="34" charset="0"/>
                <a:cs typeface="Arial" panose="020B0604020202020204" pitchFamily="34" charset="0"/>
              </a:rPr>
              <a:t> = είμαι εγκρατής στο κρασί, απέχω από το κρασί, είμαι νηφάλιος, ξεμέθυστος («</a:t>
            </a:r>
            <a:r>
              <a:rPr lang="el-GR" dirty="0" err="1">
                <a:latin typeface="Arial" panose="020B0604020202020204" pitchFamily="34" charset="0"/>
                <a:cs typeface="Arial" panose="020B0604020202020204" pitchFamily="34" charset="0"/>
              </a:rPr>
              <a:t>εἶεν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δή</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ἄνδρες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δοκεῖτε</a:t>
            </a:r>
            <a:r>
              <a:rPr lang="el-GR" dirty="0">
                <a:latin typeface="Arial" panose="020B0604020202020204" pitchFamily="34" charset="0"/>
                <a:cs typeface="Arial" panose="020B0604020202020204" pitchFamily="34" charset="0"/>
              </a:rPr>
              <a:t> γάρ μοι </a:t>
            </a:r>
            <a:r>
              <a:rPr lang="el-GR" dirty="0" err="1">
                <a:latin typeface="Arial" panose="020B0604020202020204" pitchFamily="34" charset="0"/>
                <a:cs typeface="Arial" panose="020B0604020202020204" pitchFamily="34" charset="0"/>
              </a:rPr>
              <a:t>νήφειν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ἐπιτρεπτέον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ὑμῖν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ποτέον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ἀφομοιοῦν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ἀφομοιόω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ώσω</a:t>
            </a:r>
            <a:r>
              <a:rPr lang="el-GR" dirty="0">
                <a:latin typeface="Arial" panose="020B0604020202020204" pitchFamily="34" charset="0"/>
                <a:cs typeface="Arial" panose="020B0604020202020204" pitchFamily="34" charset="0"/>
              </a:rPr>
              <a:t>, = I. κάνω κάτι όμοιο με κάτι άλλο, τί </a:t>
            </a:r>
            <a:r>
              <a:rPr lang="el-GR" dirty="0" err="1">
                <a:latin typeface="Arial" panose="020B0604020202020204" pitchFamily="34" charset="0"/>
                <a:cs typeface="Arial" panose="020B0604020202020204" pitchFamily="34" charset="0"/>
              </a:rPr>
              <a:t>τινι</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 συγκρίνω, τι, στον ίδ. — Παθ., είμαι ή γίνομαι όμοιος με, τινί, στον ίδ., II. με αιτ. </a:t>
            </a:r>
            <a:r>
              <a:rPr lang="el-GR" dirty="0" err="1">
                <a:latin typeface="Arial" panose="020B0604020202020204" pitchFamily="34" charset="0"/>
                <a:cs typeface="Arial" panose="020B0604020202020204" pitchFamily="34" charset="0"/>
              </a:rPr>
              <a:t>πράγμ</a:t>
            </a:r>
            <a:r>
              <a:rPr lang="el-GR" dirty="0">
                <a:latin typeface="Arial" panose="020B0604020202020204" pitchFamily="34" charset="0"/>
                <a:cs typeface="Arial" panose="020B0604020202020204" pitchFamily="34" charset="0"/>
              </a:rPr>
              <a:t>. μόνο, απεικονίζω, αντιγράφω, στον ίδ., </a:t>
            </a:r>
            <a:r>
              <a:rPr lang="el-GR" dirty="0" err="1">
                <a:latin typeface="Arial" panose="020B0604020202020204" pitchFamily="34" charset="0"/>
                <a:cs typeface="Arial" panose="020B0604020202020204" pitchFamily="34" charset="0"/>
              </a:rPr>
              <a:t>Ξεν</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χαλκεύοντας: χαλκεύω: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σω</a:t>
            </a:r>
            <a:r>
              <a:rPr lang="el-GR" dirty="0">
                <a:latin typeface="Arial" panose="020B0604020202020204" pitchFamily="34" charset="0"/>
                <a:cs typeface="Arial" panose="020B0604020202020204" pitchFamily="34" charset="0"/>
              </a:rPr>
              <a:t> (χαλκός)· = I. κατασκευάζω από χαλκό ή (γενικά) από μέταλλο, σφυρηλατώ,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Ιλ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Σοφ</a:t>
            </a:r>
            <a:r>
              <a:rPr lang="el-GR" dirty="0">
                <a:latin typeface="Arial" panose="020B0604020202020204" pitchFamily="34" charset="0"/>
                <a:cs typeface="Arial" panose="020B0604020202020204" pitchFamily="34" charset="0"/>
              </a:rPr>
              <a:t>. κ.λπ. — Μέσ., σφυρηλατώ για τον εαυτό μου, σε </a:t>
            </a:r>
            <a:r>
              <a:rPr lang="el-GR" dirty="0" err="1">
                <a:latin typeface="Arial" panose="020B0604020202020204" pitchFamily="34" charset="0"/>
                <a:cs typeface="Arial" panose="020B0604020202020204" pitchFamily="34" charset="0"/>
              </a:rPr>
              <a:t>Θέογν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Αριστοφ</a:t>
            </a:r>
            <a:r>
              <a:rPr lang="el-GR" dirty="0">
                <a:latin typeface="Arial" panose="020B0604020202020204" pitchFamily="34" charset="0"/>
                <a:cs typeface="Arial" panose="020B0604020202020204" pitchFamily="34" charset="0"/>
              </a:rPr>
              <a:t>. — Παθ., είμαι κατεργασμένος ή </a:t>
            </a:r>
            <a:r>
              <a:rPr lang="el-GR" dirty="0" err="1">
                <a:latin typeface="Arial" panose="020B0604020202020204" pitchFamily="34" charset="0"/>
                <a:cs typeface="Arial" panose="020B0604020202020204" pitchFamily="34" charset="0"/>
              </a:rPr>
              <a:t>σφυρηλατημένος</a:t>
            </a:r>
            <a:r>
              <a:rPr lang="el-GR" dirty="0">
                <a:latin typeface="Arial" panose="020B0604020202020204" pitchFamily="34" charset="0"/>
                <a:cs typeface="Arial" panose="020B0604020202020204" pitchFamily="34" charset="0"/>
              </a:rPr>
              <a:t>, διαπλάθομαι, σε </a:t>
            </a:r>
            <a:r>
              <a:rPr lang="el-GR" dirty="0" err="1">
                <a:latin typeface="Arial" panose="020B0604020202020204" pitchFamily="34" charset="0"/>
                <a:cs typeface="Arial" panose="020B0604020202020204" pitchFamily="34" charset="0"/>
              </a:rPr>
              <a:t>Αριστοφ</a:t>
            </a:r>
            <a:r>
              <a:rPr lang="el-GR" dirty="0">
                <a:latin typeface="Arial" panose="020B0604020202020204" pitchFamily="34" charset="0"/>
                <a:cs typeface="Arial" panose="020B0604020202020204" pitchFamily="34" charset="0"/>
              </a:rPr>
              <a:t>., II. απόλ., είμαι σιδηρουργός, εργάζομαι ως σιδηρουργός, χειρίζομαι τη σφύρα, σε </a:t>
            </a:r>
            <a:r>
              <a:rPr lang="el-GR" dirty="0" err="1">
                <a:latin typeface="Arial" panose="020B0604020202020204" pitchFamily="34" charset="0"/>
                <a:cs typeface="Arial" panose="020B0604020202020204" pitchFamily="34" charset="0"/>
              </a:rPr>
              <a:t>Αριστοφ</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Θουκ</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χαλκεύειν</a:t>
            </a:r>
            <a:r>
              <a:rPr lang="el-GR" dirty="0">
                <a:latin typeface="Arial" panose="020B0604020202020204" pitchFamily="34" charset="0"/>
                <a:cs typeface="Arial" panose="020B0604020202020204" pitchFamily="34" charset="0"/>
              </a:rPr>
              <a:t>, η τέχνη του σιδηρουργού, σε </a:t>
            </a:r>
            <a:r>
              <a:rPr lang="el-GR" dirty="0" err="1">
                <a:latin typeface="Arial" panose="020B0604020202020204" pitchFamily="34" charset="0"/>
                <a:cs typeface="Arial" panose="020B0604020202020204" pitchFamily="34" charset="0"/>
              </a:rPr>
              <a:t>Ξεν</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χρεμετίζοντας: χρεμετίζω: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σω</a:t>
            </a:r>
            <a:r>
              <a:rPr lang="el-GR" dirty="0">
                <a:latin typeface="Arial" panose="020B0604020202020204" pitchFamily="34" charset="0"/>
                <a:cs typeface="Arial" panose="020B0604020202020204" pitchFamily="34" charset="0"/>
              </a:rPr>
              <a:t>, χλιμιντρίζω, χρεμετίζω</a:t>
            </a:r>
          </a:p>
          <a:p>
            <a:pPr algn="just"/>
            <a:r>
              <a:rPr lang="el-GR" dirty="0" err="1">
                <a:latin typeface="Arial" panose="020B0604020202020204" pitchFamily="34" charset="0"/>
                <a:cs typeface="Arial" panose="020B0604020202020204" pitchFamily="34" charset="0"/>
              </a:rPr>
              <a:t>μυκωμένους</a:t>
            </a:r>
            <a:r>
              <a:rPr lang="el-GR" dirty="0">
                <a:latin typeface="Arial" panose="020B0604020202020204" pitchFamily="34" charset="0"/>
                <a:cs typeface="Arial" panose="020B0604020202020204" pitchFamily="34" charset="0"/>
              </a:rPr>
              <a:t>: ΑΜ </a:t>
            </a:r>
            <a:r>
              <a:rPr lang="el-GR" dirty="0" err="1">
                <a:latin typeface="Arial" panose="020B0604020202020204" pitchFamily="34" charset="0"/>
                <a:cs typeface="Arial" panose="020B0604020202020204" pitchFamily="34" charset="0"/>
              </a:rPr>
              <a:t>μυκῶμαι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άομαι</a:t>
            </a:r>
            <a:r>
              <a:rPr lang="el-GR" dirty="0">
                <a:latin typeface="Arial" panose="020B0604020202020204" pitchFamily="34" charset="0"/>
                <a:cs typeface="Arial" panose="020B0604020202020204" pitchFamily="34" charset="0"/>
              </a:rPr>
              <a:t>, Α και </a:t>
            </a:r>
            <a:r>
              <a:rPr lang="el-GR" dirty="0" err="1">
                <a:latin typeface="Arial" panose="020B0604020202020204" pitchFamily="34" charset="0"/>
                <a:cs typeface="Arial" panose="020B0604020202020204" pitchFamily="34" charset="0"/>
              </a:rPr>
              <a:t>μύκομαι</a:t>
            </a:r>
            <a:r>
              <a:rPr lang="el-GR" dirty="0">
                <a:latin typeface="Arial" panose="020B0604020202020204" pitchFamily="34" charset="0"/>
                <a:cs typeface="Arial" panose="020B0604020202020204" pitchFamily="34" charset="0"/>
              </a:rPr>
              <a:t>) = 1. (κυρίως για τα βοοειδή) εκβάλλω μυκηθμό, μουγκρίζω, μουκανίζω («μόσχοι </a:t>
            </a:r>
            <a:r>
              <a:rPr lang="el-GR" dirty="0" err="1">
                <a:latin typeface="Arial" panose="020B0604020202020204" pitchFamily="34" charset="0"/>
                <a:cs typeface="Arial" panose="020B0604020202020204" pitchFamily="34" charset="0"/>
              </a:rPr>
              <a:t>σὺν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κεραῇσιν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ἐμυκήσαντο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βόεσσι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Θεόκρ</a:t>
            </a:r>
            <a:r>
              <a:rPr lang="el-GR" dirty="0">
                <a:latin typeface="Arial" panose="020B0604020202020204" pitchFamily="34" charset="0"/>
                <a:cs typeface="Arial" panose="020B0604020202020204" pitchFamily="34" charset="0"/>
              </a:rPr>
              <a:t>.), 2. (για άψυχα) εκβάλλω υπόκωφο και παρατεταμένο ήχο, βοώ, βουίζω (α. «η θάλασσα... μυκάται λυσσασμένη», </a:t>
            </a:r>
            <a:r>
              <a:rPr lang="el-GR" dirty="0" err="1">
                <a:latin typeface="Arial" panose="020B0604020202020204" pitchFamily="34" charset="0"/>
                <a:cs typeface="Arial" panose="020B0604020202020204" pitchFamily="34" charset="0"/>
              </a:rPr>
              <a:t>Ζαλοκ</a:t>
            </a:r>
            <a:r>
              <a:rPr lang="el-G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5200286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720819-A22B-660B-5C6B-E63F666E95A3}"/>
              </a:ext>
            </a:extLst>
          </p:cNvPr>
          <p:cNvSpPr>
            <a:spLocks noGrp="1"/>
          </p:cNvSpPr>
          <p:nvPr>
            <p:ph type="title"/>
          </p:nvPr>
        </p:nvSpPr>
        <p:spPr/>
        <p:txBody>
          <a:bodyPr/>
          <a:lstStyle/>
          <a:p>
            <a:r>
              <a:rPr lang="el-GR" dirty="0"/>
              <a:t>Λεξιλόγιο</a:t>
            </a:r>
          </a:p>
        </p:txBody>
      </p:sp>
      <p:sp>
        <p:nvSpPr>
          <p:cNvPr id="3" name="Θέση περιεχομένου 2">
            <a:extLst>
              <a:ext uri="{FF2B5EF4-FFF2-40B4-BE49-F238E27FC236}">
                <a16:creationId xmlns:a16="http://schemas.microsoft.com/office/drawing/2014/main" id="{6AFC8486-C72F-A2B6-EB61-FD5682586988}"/>
              </a:ext>
            </a:extLst>
          </p:cNvPr>
          <p:cNvSpPr>
            <a:spLocks noGrp="1"/>
          </p:cNvSpPr>
          <p:nvPr>
            <p:ph idx="1"/>
          </p:nvPr>
        </p:nvSpPr>
        <p:spPr/>
        <p:txBody>
          <a:bodyPr>
            <a:normAutofit fontScale="92500" lnSpcReduction="10000"/>
          </a:bodyPr>
          <a:lstStyle/>
          <a:p>
            <a:pPr algn="just"/>
            <a:r>
              <a:rPr lang="el-GR" dirty="0" err="1">
                <a:latin typeface="Arial" panose="020B0604020202020204" pitchFamily="34" charset="0"/>
                <a:cs typeface="Arial" panose="020B0604020202020204" pitchFamily="34" charset="0"/>
              </a:rPr>
              <a:t>ψοφοῦντας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ψοφέω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ήσω</a:t>
            </a:r>
            <a:r>
              <a:rPr lang="el-GR" dirty="0">
                <a:latin typeface="Arial" panose="020B0604020202020204" pitchFamily="34" charset="0"/>
                <a:cs typeface="Arial" panose="020B0604020202020204" pitchFamily="34" charset="0"/>
              </a:rPr>
              <a:t>, παρακ. </a:t>
            </a:r>
            <a:r>
              <a:rPr lang="el-GR" dirty="0" err="1">
                <a:latin typeface="Arial" panose="020B0604020202020204" pitchFamily="34" charset="0"/>
                <a:cs typeface="Arial" panose="020B0604020202020204" pitchFamily="34" charset="0"/>
              </a:rPr>
              <a:t>ἐψόφηκα</a:t>
            </a:r>
            <a:r>
              <a:rPr lang="el-GR" dirty="0">
                <a:latin typeface="Arial" panose="020B0604020202020204" pitchFamily="34" charset="0"/>
                <a:cs typeface="Arial" panose="020B0604020202020204" pitchFamily="34" charset="0"/>
              </a:rPr>
              <a:t> (ψόφος)· = βγάζω άναρθρο ήχο, ηχώ, κάνω φασαρία</a:t>
            </a:r>
          </a:p>
          <a:p>
            <a:pPr algn="just"/>
            <a:r>
              <a:rPr lang="el-GR" dirty="0" err="1">
                <a:latin typeface="Arial" panose="020B0604020202020204" pitchFamily="34" charset="0"/>
                <a:cs typeface="Arial" panose="020B0604020202020204" pitchFamily="34" charset="0"/>
              </a:rPr>
              <a:t>ἀπείρηται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ἀπείρητος</a:t>
            </a:r>
            <a:r>
              <a:rPr lang="el-GR" dirty="0">
                <a:latin typeface="Arial" panose="020B0604020202020204" pitchFamily="34" charset="0"/>
                <a:cs typeface="Arial" panose="020B0604020202020204" pitchFamily="34" charset="0"/>
              </a:rPr>
              <a:t> κ. -</a:t>
            </a:r>
            <a:r>
              <a:rPr lang="el-GR" dirty="0" err="1">
                <a:latin typeface="Arial" panose="020B0604020202020204" pitchFamily="34" charset="0"/>
                <a:cs typeface="Arial" panose="020B0604020202020204" pitchFamily="34" charset="0"/>
              </a:rPr>
              <a:t>ατός</a:t>
            </a:r>
            <a:r>
              <a:rPr lang="el-GR" dirty="0">
                <a:latin typeface="Arial" panose="020B0604020202020204" pitchFamily="34" charset="0"/>
                <a:cs typeface="Arial" panose="020B0604020202020204" pitchFamily="34" charset="0"/>
              </a:rPr>
              <a:t>, -ον (Α) </a:t>
            </a:r>
            <a:r>
              <a:rPr lang="el-GR" dirty="0" err="1">
                <a:latin typeface="Arial" panose="020B0604020202020204" pitchFamily="34" charset="0"/>
                <a:cs typeface="Arial" panose="020B0604020202020204" pitchFamily="34" charset="0"/>
              </a:rPr>
              <a:t>πειρώμαι</a:t>
            </a:r>
            <a:r>
              <a:rPr lang="el-GR" dirty="0">
                <a:latin typeface="Arial" panose="020B0604020202020204" pitchFamily="34" charset="0"/>
                <a:cs typeface="Arial" panose="020B0604020202020204" pitchFamily="34" charset="0"/>
              </a:rPr>
              <a:t>, Ι. ενεργ. = 1. αυτός που δεν έχει επιχειρήσει, δεν έχει δοκιμάσει κάτι, 2. αυτός που δεν γνωρίζει κάτι, που δεν έχει πείρα για κάτι, ο άπειρος</a:t>
            </a:r>
          </a:p>
          <a:p>
            <a:pPr algn="just"/>
            <a:r>
              <a:rPr lang="el-GR" dirty="0" err="1">
                <a:latin typeface="Arial" panose="020B0604020202020204" pitchFamily="34" charset="0"/>
                <a:cs typeface="Arial" panose="020B0604020202020204" pitchFamily="34" charset="0"/>
              </a:rPr>
              <a:t>ἀπεικάζειν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ἀπεικάζω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άσομαι</a:t>
            </a:r>
            <a:r>
              <a:rPr lang="el-GR" dirty="0">
                <a:latin typeface="Arial" panose="020B0604020202020204" pitchFamily="34" charset="0"/>
                <a:cs typeface="Arial" panose="020B0604020202020204" pitchFamily="34" charset="0"/>
              </a:rPr>
              <a:t> — Παθ. αόρ. αʹ </a:t>
            </a:r>
            <a:r>
              <a:rPr lang="el-GR" dirty="0" err="1">
                <a:latin typeface="Arial" panose="020B0604020202020204" pitchFamily="34" charset="0"/>
                <a:cs typeface="Arial" panose="020B0604020202020204" pitchFamily="34" charset="0"/>
              </a:rPr>
              <a:t>ἀπεικάσθην</a:t>
            </a:r>
            <a:r>
              <a:rPr lang="el-GR" dirty="0">
                <a:latin typeface="Arial" panose="020B0604020202020204" pitchFamily="34" charset="0"/>
                <a:cs typeface="Arial" panose="020B0604020202020204" pitchFamily="34" charset="0"/>
              </a:rPr>
              <a:t> ή </a:t>
            </a:r>
            <a:r>
              <a:rPr lang="el-GR" dirty="0" err="1">
                <a:latin typeface="Arial" panose="020B0604020202020204" pitchFamily="34" charset="0"/>
                <a:cs typeface="Arial" panose="020B0604020202020204" pitchFamily="34" charset="0"/>
              </a:rPr>
              <a:t>ἀπῃκ</a:t>
            </a:r>
            <a:r>
              <a:rPr lang="el-GR" dirty="0">
                <a:latin typeface="Arial" panose="020B0604020202020204" pitchFamily="34" charset="0"/>
                <a:cs typeface="Arial" panose="020B0604020202020204" pitchFamily="34" charset="0"/>
              </a:rPr>
              <a:t>-, παρακ. </a:t>
            </a:r>
            <a:r>
              <a:rPr lang="el-GR" dirty="0" err="1">
                <a:latin typeface="Arial" panose="020B0604020202020204" pitchFamily="34" charset="0"/>
                <a:cs typeface="Arial" panose="020B0604020202020204" pitchFamily="34" charset="0"/>
              </a:rPr>
              <a:t>ἀπείκασμαι</a:t>
            </a:r>
            <a:r>
              <a:rPr lang="el-GR" dirty="0">
                <a:latin typeface="Arial" panose="020B0604020202020204" pitchFamily="34" charset="0"/>
                <a:cs typeface="Arial" panose="020B0604020202020204" pitchFamily="34" charset="0"/>
              </a:rPr>
              <a:t> ή </a:t>
            </a:r>
            <a:r>
              <a:rPr lang="el-GR" dirty="0" err="1">
                <a:latin typeface="Arial" panose="020B0604020202020204" pitchFamily="34" charset="0"/>
                <a:cs typeface="Arial" panose="020B0604020202020204" pitchFamily="34" charset="0"/>
              </a:rPr>
              <a:t>ἀπῃκ</a:t>
            </a:r>
            <a:r>
              <a:rPr lang="el-GR" dirty="0">
                <a:latin typeface="Arial" panose="020B0604020202020204" pitchFamily="34" charset="0"/>
                <a:cs typeface="Arial" panose="020B0604020202020204" pitchFamily="34" charset="0"/>
              </a:rPr>
              <a:t>-· = σχεδιάζω κάτι βάσει προτύπου, απεικονίζω, αναπαριστώ, αντιγράφω, λέγεται για ζωγράφους </a:t>
            </a:r>
          </a:p>
          <a:p>
            <a:pPr algn="just"/>
            <a:r>
              <a:rPr lang="el-GR" dirty="0" err="1">
                <a:latin typeface="Arial" panose="020B0604020202020204" pitchFamily="34" charset="0"/>
                <a:cs typeface="Arial" panose="020B0604020202020204" pitchFamily="34" charset="0"/>
              </a:rPr>
              <a:t>ἐκμάττειν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ἐκμάσσω</a:t>
            </a:r>
            <a:r>
              <a:rPr lang="el-GR" dirty="0">
                <a:latin typeface="Arial" panose="020B0604020202020204" pitchFamily="34" charset="0"/>
                <a:cs typeface="Arial" panose="020B0604020202020204" pitchFamily="34" charset="0"/>
              </a:rPr>
              <a:t> και αττ. τ. </a:t>
            </a:r>
            <a:r>
              <a:rPr lang="el-GR" dirty="0" err="1">
                <a:latin typeface="Arial" panose="020B0604020202020204" pitchFamily="34" charset="0"/>
                <a:cs typeface="Arial" panose="020B0604020202020204" pitchFamily="34" charset="0"/>
              </a:rPr>
              <a:t>ἐκμάττω</a:t>
            </a:r>
            <a:r>
              <a:rPr lang="el-GR" dirty="0">
                <a:latin typeface="Arial" panose="020B0604020202020204" pitchFamily="34" charset="0"/>
                <a:cs typeface="Arial" panose="020B0604020202020204" pitchFamily="34" charset="0"/>
              </a:rPr>
              <a:t> (Α) = 1. σφουγγίζω, σκουπίζω, 2. καθαρίζω, </a:t>
            </a:r>
            <a:r>
              <a:rPr lang="el-GR" dirty="0" err="1">
                <a:latin typeface="Arial" panose="020B0604020202020204" pitchFamily="34" charset="0"/>
                <a:cs typeface="Arial" panose="020B0604020202020204" pitchFamily="34" charset="0"/>
              </a:rPr>
              <a:t>γυαλίζωμ</a:t>
            </a:r>
            <a:r>
              <a:rPr lang="el-GR" dirty="0">
                <a:latin typeface="Arial" panose="020B0604020202020204" pitchFamily="34" charset="0"/>
                <a:cs typeface="Arial" panose="020B0604020202020204" pitchFamily="34" charset="0"/>
              </a:rPr>
              <a:t> 3. αποτυπώνω σε μαλακή ύλη, 4. πλάθω, ζυμώνω, 5. παθ. αποτυπώνομαι στον νου, 6. μέσ. Απεικονίζω, 7. σχηματίζομαι σύμφωνα μ' ένα πρότυπο, 8. μιμούμαι</a:t>
            </a:r>
          </a:p>
          <a:p>
            <a:pPr algn="just"/>
            <a:r>
              <a:rPr lang="el-GR" dirty="0" err="1">
                <a:latin typeface="Arial" panose="020B0604020202020204" pitchFamily="34" charset="0"/>
                <a:cs typeface="Arial" panose="020B0604020202020204" pitchFamily="34" charset="0"/>
              </a:rPr>
              <a:t>ἐνιστάναι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ἐνίστημι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ίστημι</a:t>
            </a:r>
            <a:r>
              <a:rPr lang="el-GR" dirty="0">
                <a:latin typeface="Arial" panose="020B0604020202020204" pitchFamily="34" charset="0"/>
                <a:cs typeface="Arial" panose="020B0604020202020204" pitchFamily="34" charset="0"/>
              </a:rPr>
              <a:t>, 1. (μτχ. </a:t>
            </a:r>
            <a:r>
              <a:rPr lang="el-GR" dirty="0" err="1">
                <a:latin typeface="Arial" panose="020B0604020202020204" pitchFamily="34" charset="0"/>
                <a:cs typeface="Arial" panose="020B0604020202020204" pitchFamily="34" charset="0"/>
              </a:rPr>
              <a:t>παρακμ</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ενεστώς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ώσα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ώς</a:t>
            </a:r>
            <a:r>
              <a:rPr lang="el-GR" dirty="0">
                <a:latin typeface="Arial" panose="020B0604020202020204" pitchFamily="34" charset="0"/>
                <a:cs typeface="Arial" panose="020B0604020202020204" pitchFamily="34" charset="0"/>
              </a:rPr>
              <a:t> = ο παρών, ο τρέχων, ο </a:t>
            </a:r>
            <a:r>
              <a:rPr lang="el-GR" dirty="0" err="1">
                <a:latin typeface="Arial" panose="020B0604020202020204" pitchFamily="34" charset="0"/>
                <a:cs typeface="Arial" panose="020B0604020202020204" pitchFamily="34" charset="0"/>
              </a:rPr>
              <a:t>διανυόμενος</a:t>
            </a:r>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6613294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96EC8C-9851-86BC-9D7B-2B72A6CA09BE}"/>
              </a:ext>
            </a:extLst>
          </p:cNvPr>
          <p:cNvSpPr>
            <a:spLocks noGrp="1"/>
          </p:cNvSpPr>
          <p:nvPr>
            <p:ph type="title"/>
          </p:nvPr>
        </p:nvSpPr>
        <p:spPr/>
        <p:txBody>
          <a:bodyPr/>
          <a:lstStyle/>
          <a:p>
            <a:r>
              <a:rPr lang="el-GR" dirty="0"/>
              <a:t>Λεξιλόγιο</a:t>
            </a:r>
          </a:p>
        </p:txBody>
      </p:sp>
      <p:sp>
        <p:nvSpPr>
          <p:cNvPr id="3" name="Θέση περιεχομένου 2">
            <a:extLst>
              <a:ext uri="{FF2B5EF4-FFF2-40B4-BE49-F238E27FC236}">
                <a16:creationId xmlns:a16="http://schemas.microsoft.com/office/drawing/2014/main" id="{935C5914-D8E1-EE73-27C8-F36E29BD0FFB}"/>
              </a:ext>
            </a:extLst>
          </p:cNvPr>
          <p:cNvSpPr>
            <a:spLocks noGrp="1"/>
          </p:cNvSpPr>
          <p:nvPr>
            <p:ph idx="1"/>
          </p:nvPr>
        </p:nvSpPr>
        <p:spPr/>
        <p:txBody>
          <a:bodyPr>
            <a:normAutofit fontScale="85000" lnSpcReduction="10000"/>
          </a:bodyPr>
          <a:lstStyle/>
          <a:p>
            <a:pPr marL="0" indent="0" algn="just">
              <a:buNone/>
            </a:pPr>
            <a:endParaRPr lang="el-GR" dirty="0">
              <a:latin typeface="Arial" panose="020B0604020202020204" pitchFamily="34" charset="0"/>
              <a:cs typeface="Arial" panose="020B0604020202020204" pitchFamily="34" charset="0"/>
            </a:endParaRPr>
          </a:p>
          <a:p>
            <a:pPr algn="just"/>
            <a:r>
              <a:rPr lang="el-GR" dirty="0" err="1">
                <a:latin typeface="Arial" panose="020B0604020202020204" pitchFamily="34" charset="0"/>
                <a:cs typeface="Arial" panose="020B0604020202020204" pitchFamily="34" charset="0"/>
              </a:rPr>
              <a:t>τροχιλιῶν</a:t>
            </a:r>
            <a:r>
              <a:rPr lang="el-GR" dirty="0">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τροχῐλία</a:t>
            </a:r>
            <a:r>
              <a:rPr lang="el-GR" dirty="0">
                <a:solidFill>
                  <a:schemeClr val="tx1"/>
                </a:solidFill>
                <a:latin typeface="Arial" panose="020B0604020202020204" pitchFamily="34" charset="0"/>
                <a:cs typeface="Arial" panose="020B0604020202020204" pitchFamily="34" charset="0"/>
              </a:rPr>
              <a:t>: ἡ, </a:t>
            </a:r>
            <a:r>
              <a:rPr lang="el-GR" dirty="0">
                <a:solidFill>
                  <a:schemeClr val="tx1"/>
                </a:solidFill>
                <a:latin typeface="Arial" panose="020B0604020202020204" pitchFamily="34" charset="0"/>
                <a:cs typeface="Arial" panose="020B0604020202020204" pitchFamily="34" charset="0"/>
                <a:hlinkClick r:id="rId2" tooltip="δέσμη">
                  <a:extLst>
                    <a:ext uri="{A12FA001-AC4F-418D-AE19-62706E023703}">
                      <ahyp:hlinkClr xmlns:ahyp="http://schemas.microsoft.com/office/drawing/2018/hyperlinkcolor" val="tx"/>
                    </a:ext>
                  </a:extLst>
                </a:hlinkClick>
              </a:rPr>
              <a:t>δέσμη</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3" tooltip="τροχαλίας">
                  <a:extLst>
                    <a:ext uri="{A12FA001-AC4F-418D-AE19-62706E023703}">
                      <ahyp:hlinkClr xmlns:ahyp="http://schemas.microsoft.com/office/drawing/2018/hyperlinkcolor" val="tx"/>
                    </a:ext>
                  </a:extLst>
                </a:hlinkClick>
              </a:rPr>
              <a:t>τροχαλίας</a:t>
            </a:r>
            <a:r>
              <a:rPr lang="el-GR" dirty="0">
                <a:solidFill>
                  <a:schemeClr val="tx1"/>
                </a:solidFill>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hlinkClick r:id="rId4" tooltip="καρούλι">
                  <a:extLst>
                    <a:ext uri="{A12FA001-AC4F-418D-AE19-62706E023703}">
                      <ahyp:hlinkClr xmlns:ahyp="http://schemas.microsoft.com/office/drawing/2018/hyperlinkcolor" val="tx"/>
                    </a:ext>
                  </a:extLst>
                </a:hlinkClick>
              </a:rPr>
              <a:t>καρούλι</a:t>
            </a:r>
            <a:r>
              <a:rPr lang="el-GR" dirty="0">
                <a:solidFill>
                  <a:schemeClr val="tx1"/>
                </a:solidFill>
                <a:latin typeface="Arial" panose="020B0604020202020204" pitchFamily="34" charset="0"/>
                <a:cs typeface="Arial" panose="020B0604020202020204" pitchFamily="34" charset="0"/>
              </a:rPr>
              <a:t> και άλλα παρόμοια, Λατ. </a:t>
            </a:r>
            <a:r>
              <a:rPr lang="el-GR" dirty="0" err="1">
                <a:solidFill>
                  <a:schemeClr val="tx1"/>
                </a:solidFill>
                <a:latin typeface="Arial" panose="020B0604020202020204" pitchFamily="34" charset="0"/>
                <a:cs typeface="Arial" panose="020B0604020202020204" pitchFamily="34" charset="0"/>
                <a:hlinkClick r:id="rId5" tooltip="trochlea">
                  <a:extLst>
                    <a:ext uri="{A12FA001-AC4F-418D-AE19-62706E023703}">
                      <ahyp:hlinkClr xmlns:ahyp="http://schemas.microsoft.com/office/drawing/2018/hyperlinkcolor" val="tx"/>
                    </a:ext>
                  </a:extLst>
                </a:hlinkClick>
              </a:rPr>
              <a:t>trochlea</a:t>
            </a:r>
            <a:r>
              <a:rPr lang="el-GR" dirty="0">
                <a:solidFill>
                  <a:schemeClr val="tx1"/>
                </a:solidFill>
                <a:latin typeface="Arial" panose="020B0604020202020204" pitchFamily="34" charset="0"/>
                <a:cs typeface="Arial" panose="020B0604020202020204" pitchFamily="34" charset="0"/>
              </a:rPr>
              <a:t>, σε </a:t>
            </a:r>
            <a:r>
              <a:rPr lang="el-GR" dirty="0" err="1">
                <a:solidFill>
                  <a:schemeClr val="tx1"/>
                </a:solidFill>
                <a:latin typeface="Arial" panose="020B0604020202020204" pitchFamily="34" charset="0"/>
                <a:cs typeface="Arial" panose="020B0604020202020204" pitchFamily="34" charset="0"/>
              </a:rPr>
              <a:t>Αριστοφ</a:t>
            </a:r>
            <a:r>
              <a:rPr lang="el-GR" dirty="0">
                <a:solidFill>
                  <a:schemeClr val="tx1"/>
                </a:solidFill>
                <a:latin typeface="Arial" panose="020B0604020202020204" pitchFamily="34" charset="0"/>
                <a:cs typeface="Arial" panose="020B0604020202020204" pitchFamily="34" charset="0"/>
              </a:rPr>
              <a:t>.</a:t>
            </a:r>
          </a:p>
          <a:p>
            <a:pPr algn="just"/>
            <a:r>
              <a:rPr lang="el-GR" dirty="0" err="1">
                <a:solidFill>
                  <a:schemeClr val="tx1"/>
                </a:solidFill>
                <a:latin typeface="Arial" panose="020B0604020202020204" pitchFamily="34" charset="0"/>
                <a:cs typeface="Arial" panose="020B0604020202020204" pitchFamily="34" charset="0"/>
              </a:rPr>
              <a:t>κομιδῇ</a:t>
            </a:r>
            <a:r>
              <a:rPr lang="el-GR" dirty="0">
                <a:solidFill>
                  <a:schemeClr val="tx1"/>
                </a:solidFill>
                <a:latin typeface="Arial" panose="020B0604020202020204" pitchFamily="34" charset="0"/>
                <a:cs typeface="Arial" panose="020B0604020202020204" pitchFamily="34" charset="0"/>
              </a:rPr>
              <a:t>: </a:t>
            </a:r>
            <a:r>
              <a:rPr lang="el-GR" dirty="0" err="1">
                <a:solidFill>
                  <a:schemeClr val="tx1"/>
                </a:solidFill>
                <a:latin typeface="Arial" panose="020B0604020202020204" pitchFamily="34" charset="0"/>
                <a:cs typeface="Arial" panose="020B0604020202020204" pitchFamily="34" charset="0"/>
              </a:rPr>
              <a:t>κομῐδή</a:t>
            </a:r>
            <a:r>
              <a:rPr lang="el-GR" dirty="0">
                <a:solidFill>
                  <a:schemeClr val="tx1"/>
                </a:solidFill>
                <a:latin typeface="Arial" panose="020B0604020202020204" pitchFamily="34" charset="0"/>
                <a:cs typeface="Arial" panose="020B0604020202020204" pitchFamily="34" charset="0"/>
              </a:rPr>
              <a:t>: ἡ (κομίζω) = φροντίδα, περιποίηση, στην </a:t>
            </a:r>
            <a:r>
              <a:rPr lang="el-GR" dirty="0" err="1">
                <a:solidFill>
                  <a:schemeClr val="tx1"/>
                </a:solidFill>
                <a:latin typeface="Arial" panose="020B0604020202020204" pitchFamily="34" charset="0"/>
                <a:cs typeface="Arial" panose="020B0604020202020204" pitchFamily="34" charset="0"/>
              </a:rPr>
              <a:t>Ομήρ</a:t>
            </a:r>
            <a:r>
              <a:rPr lang="el-GR" dirty="0">
                <a:solidFill>
                  <a:schemeClr val="tx1"/>
                </a:solidFill>
                <a:latin typeface="Arial" panose="020B0604020202020204" pitchFamily="34" charset="0"/>
                <a:cs typeface="Arial" panose="020B0604020202020204" pitchFamily="34" charset="0"/>
              </a:rPr>
              <a:t>. </a:t>
            </a:r>
            <a:r>
              <a:rPr lang="el-GR" i="1" dirty="0" err="1">
                <a:solidFill>
                  <a:schemeClr val="tx1"/>
                </a:solidFill>
                <a:latin typeface="Arial" panose="020B0604020202020204" pitchFamily="34" charset="0"/>
                <a:cs typeface="Arial" panose="020B0604020202020204" pitchFamily="34" charset="0"/>
              </a:rPr>
              <a:t>Ιλ</a:t>
            </a:r>
            <a:r>
              <a:rPr lang="el-GR" i="1" dirty="0">
                <a:solidFill>
                  <a:schemeClr val="tx1"/>
                </a:solidFill>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συγκεραννύντες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συγκεράννῡμι</a:t>
            </a:r>
            <a:r>
              <a:rPr lang="el-GR" dirty="0">
                <a:latin typeface="Arial" panose="020B0604020202020204" pitchFamily="34" charset="0"/>
                <a:cs typeface="Arial" panose="020B0604020202020204" pitchFamily="34" charset="0"/>
              </a:rPr>
              <a:t>: ή -</a:t>
            </a:r>
            <a:r>
              <a:rPr lang="el-GR" dirty="0" err="1">
                <a:latin typeface="Arial" panose="020B0604020202020204" pitchFamily="34" charset="0"/>
                <a:cs typeface="Arial" panose="020B0604020202020204" pitchFamily="34" charset="0"/>
              </a:rPr>
              <a:t>ύω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-κεράσω [ᾰ], παρακ. -</a:t>
            </a:r>
            <a:r>
              <a:rPr lang="el-GR" dirty="0" err="1">
                <a:latin typeface="Arial" panose="020B0604020202020204" pitchFamily="34" charset="0"/>
                <a:cs typeface="Arial" panose="020B0604020202020204" pitchFamily="34" charset="0"/>
              </a:rPr>
              <a:t>κέκρᾰκα</a:t>
            </a:r>
            <a:r>
              <a:rPr lang="el-GR" dirty="0">
                <a:latin typeface="Arial" panose="020B0604020202020204" pitchFamily="34" charset="0"/>
                <a:cs typeface="Arial" panose="020B0604020202020204" pitchFamily="34" charset="0"/>
              </a:rPr>
              <a:t> — Παθ.,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κραθήσομαι</a:t>
            </a:r>
            <a:r>
              <a:rPr lang="el-GR" dirty="0">
                <a:latin typeface="Arial" panose="020B0604020202020204" pitchFamily="34" charset="0"/>
                <a:cs typeface="Arial" panose="020B0604020202020204" pitchFamily="34" charset="0"/>
              </a:rPr>
              <a:t>, αόρ. αʹ -</a:t>
            </a:r>
            <a:r>
              <a:rPr lang="el-GR" dirty="0" err="1">
                <a:latin typeface="Arial" panose="020B0604020202020204" pitchFamily="34" charset="0"/>
                <a:cs typeface="Arial" panose="020B0604020202020204" pitchFamily="34" charset="0"/>
              </a:rPr>
              <a:t>εκράθην</a:t>
            </a:r>
            <a:r>
              <a:rPr lang="el-GR" dirty="0">
                <a:latin typeface="Arial" panose="020B0604020202020204" pitchFamily="34" charset="0"/>
                <a:cs typeface="Arial" panose="020B0604020202020204" pitchFamily="34" charset="0"/>
              </a:rPr>
              <a:t> [ᾱ], Ιων. -</a:t>
            </a:r>
            <a:r>
              <a:rPr lang="el-GR" dirty="0" err="1">
                <a:latin typeface="Arial" panose="020B0604020202020204" pitchFamily="34" charset="0"/>
                <a:cs typeface="Arial" panose="020B0604020202020204" pitchFamily="34" charset="0"/>
              </a:rPr>
              <a:t>εκρήθην</a:t>
            </a:r>
            <a:r>
              <a:rPr lang="el-GR" dirty="0">
                <a:latin typeface="Arial" panose="020B0604020202020204" pitchFamily="34" charset="0"/>
                <a:cs typeface="Arial" panose="020B0604020202020204" pitchFamily="34" charset="0"/>
              </a:rPr>
              <a:t>· παρακ. -</a:t>
            </a:r>
            <a:r>
              <a:rPr lang="el-GR" dirty="0" err="1">
                <a:latin typeface="Arial" panose="020B0604020202020204" pitchFamily="34" charset="0"/>
                <a:cs typeface="Arial" panose="020B0604020202020204" pitchFamily="34" charset="0"/>
              </a:rPr>
              <a:t>κέκρᾱμαι</a:t>
            </a:r>
            <a:r>
              <a:rPr lang="el-GR" dirty="0">
                <a:latin typeface="Arial" panose="020B0604020202020204" pitchFamily="34" charset="0"/>
                <a:cs typeface="Arial" panose="020B0604020202020204" pitchFamily="34" charset="0"/>
              </a:rPr>
              <a:t> = αναμειγνύω μαζί με, ανακατεύω μαζί, συνταιριάζω με, κάνω χαρμάνι από, διαλύω με το ανακάτεμα, τί </a:t>
            </a:r>
            <a:r>
              <a:rPr lang="el-GR" dirty="0" err="1">
                <a:latin typeface="Arial" panose="020B0604020202020204" pitchFamily="34" charset="0"/>
                <a:cs typeface="Arial" panose="020B0604020202020204" pitchFamily="34" charset="0"/>
              </a:rPr>
              <a:t>τινι</a:t>
            </a:r>
            <a:r>
              <a:rPr lang="el-GR" dirty="0">
                <a:latin typeface="Arial" panose="020B0604020202020204" pitchFamily="34" charset="0"/>
                <a:cs typeface="Arial" panose="020B0604020202020204" pitchFamily="34" charset="0"/>
              </a:rPr>
              <a:t>,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σκυτοτόμον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σκῡτοτόμος</a:t>
            </a:r>
            <a:r>
              <a:rPr lang="el-GR" dirty="0">
                <a:latin typeface="Arial" panose="020B0604020202020204" pitchFamily="34" charset="0"/>
                <a:cs typeface="Arial" panose="020B0604020202020204" pitchFamily="34" charset="0"/>
              </a:rPr>
              <a:t>: ὁ (τέμνω), αυτός που τεμαχίζει δέρματα, που εργάζεται στην κατεργασία δέρματος, σε </a:t>
            </a:r>
            <a:r>
              <a:rPr lang="el-GR" dirty="0" err="1">
                <a:latin typeface="Arial" panose="020B0604020202020204" pitchFamily="34" charset="0"/>
                <a:cs typeface="Arial" panose="020B0604020202020204" pitchFamily="34" charset="0"/>
              </a:rPr>
              <a:t>Ομήρ</a:t>
            </a:r>
            <a:r>
              <a:rPr lang="el-GR" dirty="0">
                <a:latin typeface="Arial" panose="020B0604020202020204" pitchFamily="34" charset="0"/>
                <a:cs typeface="Arial" panose="020B0604020202020204" pitchFamily="34" charset="0"/>
              </a:rPr>
              <a:t>. </a:t>
            </a:r>
            <a:r>
              <a:rPr lang="el-GR" i="1" dirty="0" err="1">
                <a:latin typeface="Arial" panose="020B0604020202020204" pitchFamily="34" charset="0"/>
                <a:cs typeface="Arial" panose="020B0604020202020204" pitchFamily="34" charset="0"/>
              </a:rPr>
              <a:t>Ιλ</a:t>
            </a:r>
            <a:r>
              <a:rPr lang="el-GR" i="1"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ἐρίῳ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ἔριον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τό</a:t>
            </a:r>
            <a:r>
              <a:rPr lang="el-GR" dirty="0">
                <a:latin typeface="Arial" panose="020B0604020202020204" pitchFamily="34" charset="0"/>
                <a:cs typeface="Arial" panose="020B0604020202020204" pitchFamily="34" charset="0"/>
              </a:rPr>
              <a:t>, Ιων. </a:t>
            </a:r>
            <a:r>
              <a:rPr lang="el-GR" dirty="0" err="1">
                <a:latin typeface="Arial" panose="020B0604020202020204" pitchFamily="34" charset="0"/>
                <a:cs typeface="Arial" panose="020B0604020202020204" pitchFamily="34" charset="0"/>
              </a:rPr>
              <a:t>εἴριον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ἔρος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εἶρος</a:t>
            </a:r>
            <a:r>
              <a:rPr lang="el-GR" dirty="0">
                <a:latin typeface="Arial" panose="020B0604020202020204" pitchFamily="34" charset="0"/>
                <a:cs typeface="Arial" panose="020B0604020202020204" pitchFamily="34" charset="0"/>
              </a:rPr>
              <a:t>), μαλλί, στον ενικ. και πληθ., σε </a:t>
            </a:r>
            <a:r>
              <a:rPr lang="el-GR" dirty="0" err="1">
                <a:latin typeface="Arial" panose="020B0604020202020204" pitchFamily="34" charset="0"/>
                <a:cs typeface="Arial" panose="020B0604020202020204" pitchFamily="34" charset="0"/>
              </a:rPr>
              <a:t>Όμηρ</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ἀηδεστέρῳ</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ἀηδής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ές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ἦδος</a:t>
            </a:r>
            <a:r>
              <a:rPr lang="el-GR" dirty="0">
                <a:latin typeface="Arial" panose="020B0604020202020204" pitchFamily="34" charset="0"/>
                <a:cs typeface="Arial" panose="020B0604020202020204" pitchFamily="34" charset="0"/>
              </a:rPr>
              <a:t>) = δυσάρεστος στη γεύση, άνοστος, λέγεται για φαγητό, σε </a:t>
            </a:r>
            <a:r>
              <a:rPr lang="el-GR" dirty="0" err="1">
                <a:latin typeface="Arial" panose="020B0604020202020204" pitchFamily="34" charset="0"/>
                <a:cs typeface="Arial" panose="020B0604020202020204" pitchFamily="34" charset="0"/>
              </a:rPr>
              <a:t>Πλάτ</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διαπεπεράνθαι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διαπεραίνω</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μέλ</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ᾰνῶ</a:t>
            </a:r>
            <a:r>
              <a:rPr lang="el-GR" dirty="0">
                <a:latin typeface="Arial" panose="020B0604020202020204" pitchFamily="34" charset="0"/>
                <a:cs typeface="Arial" panose="020B0604020202020204" pitchFamily="34" charset="0"/>
              </a:rPr>
              <a:t>, καταλήγω σε συμπέρασμα, συζητώ διεξοδικά, διέρχομαι ενδελεχώς, συζητώ συνολικά και σφαιρικά</a:t>
            </a:r>
          </a:p>
        </p:txBody>
      </p:sp>
    </p:spTree>
    <p:extLst>
      <p:ext uri="{BB962C8B-B14F-4D97-AF65-F5344CB8AC3E}">
        <p14:creationId xmlns:p14="http://schemas.microsoft.com/office/powerpoint/2010/main" val="38879894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C024A4-1B0C-EED9-25A7-68AF70BD18D0}"/>
              </a:ext>
            </a:extLst>
          </p:cNvPr>
          <p:cNvSpPr>
            <a:spLocks noGrp="1"/>
          </p:cNvSpPr>
          <p:nvPr>
            <p:ph type="title"/>
          </p:nvPr>
        </p:nvSpPr>
        <p:spPr/>
        <p:txBody>
          <a:bodyPr/>
          <a:lstStyle/>
          <a:p>
            <a:r>
              <a:rPr lang="el-GR" dirty="0"/>
              <a:t>Ερωτήσεις κατανόησης:</a:t>
            </a:r>
          </a:p>
        </p:txBody>
      </p:sp>
      <p:sp>
        <p:nvSpPr>
          <p:cNvPr id="3" name="Θέση περιεχομένου 2">
            <a:extLst>
              <a:ext uri="{FF2B5EF4-FFF2-40B4-BE49-F238E27FC236}">
                <a16:creationId xmlns:a16="http://schemas.microsoft.com/office/drawing/2014/main" id="{404A2062-CA78-AB83-AED2-8EF9534C1136}"/>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1) Τι είναι διήγηση και τι μίμηση; Ποιο παράδειγμα χρησιμοποιεί ο Σωκράτης;</a:t>
            </a:r>
          </a:p>
          <a:p>
            <a:pPr algn="just"/>
            <a:r>
              <a:rPr lang="el-GR" dirty="0">
                <a:latin typeface="Arial" panose="020B0604020202020204" pitchFamily="34" charset="0"/>
                <a:cs typeface="Arial" panose="020B0604020202020204" pitchFamily="34" charset="0"/>
              </a:rPr>
              <a:t>2) Ποιοι είναι οι τρεις τρόποι </a:t>
            </a:r>
            <a:r>
              <a:rPr lang="el-GR" dirty="0" err="1">
                <a:latin typeface="Arial" panose="020B0604020202020204" pitchFamily="34" charset="0"/>
                <a:cs typeface="Arial" panose="020B0604020202020204" pitchFamily="34" charset="0"/>
              </a:rPr>
              <a:t>απεύθυνσης</a:t>
            </a:r>
            <a:r>
              <a:rPr lang="el-GR" dirty="0">
                <a:latin typeface="Arial" panose="020B0604020202020204" pitchFamily="34" charset="0"/>
                <a:cs typeface="Arial" panose="020B0604020202020204" pitchFamily="34" charset="0"/>
              </a:rPr>
              <a:t> ενός έργου στο κοινό που αναφέρει ο Σωκράτης και σε ποια λογοτεχνικά είδη τα συναντάμε;</a:t>
            </a:r>
          </a:p>
          <a:p>
            <a:pPr algn="just"/>
            <a:r>
              <a:rPr lang="el-GR" dirty="0">
                <a:latin typeface="Arial" panose="020B0604020202020204" pitchFamily="34" charset="0"/>
                <a:cs typeface="Arial" panose="020B0604020202020204" pitchFamily="34" charset="0"/>
              </a:rPr>
              <a:t>3) Έχουν χώρο τα είδη που χρησιμοποιούν τη μίμηση (τραγωδία και κωμωδία) στην ιδανική πολιτεία;</a:t>
            </a:r>
          </a:p>
          <a:p>
            <a:endParaRPr lang="el-GR" dirty="0"/>
          </a:p>
        </p:txBody>
      </p:sp>
    </p:spTree>
    <p:extLst>
      <p:ext uri="{BB962C8B-B14F-4D97-AF65-F5344CB8AC3E}">
        <p14:creationId xmlns:p14="http://schemas.microsoft.com/office/powerpoint/2010/main" val="2913210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8EA747-F994-7A4E-D77C-8D775A6A0580}"/>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Καλό απόγευμα!</a:t>
            </a:r>
          </a:p>
        </p:txBody>
      </p:sp>
      <p:pic>
        <p:nvPicPr>
          <p:cNvPr id="6" name="Θέση περιεχομένου 5">
            <a:extLst>
              <a:ext uri="{FF2B5EF4-FFF2-40B4-BE49-F238E27FC236}">
                <a16:creationId xmlns:a16="http://schemas.microsoft.com/office/drawing/2014/main" id="{F8296CB1-DFF8-97FC-4A6A-DCCE35ADFD3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008813" y="1891506"/>
            <a:ext cx="3810000" cy="2524125"/>
          </a:xfrm>
        </p:spPr>
      </p:pic>
      <p:sp>
        <p:nvSpPr>
          <p:cNvPr id="4" name="Θέση κειμένου 3">
            <a:extLst>
              <a:ext uri="{FF2B5EF4-FFF2-40B4-BE49-F238E27FC236}">
                <a16:creationId xmlns:a16="http://schemas.microsoft.com/office/drawing/2014/main" id="{48FC8EA9-50EC-AB7D-48D9-05D3322014F0}"/>
              </a:ext>
            </a:extLst>
          </p:cNvPr>
          <p:cNvSpPr>
            <a:spLocks noGrp="1"/>
          </p:cNvSpPr>
          <p:nvPr>
            <p:ph type="body" sz="half" idx="2"/>
          </p:nvPr>
        </p:nvSpPr>
        <p:spPr/>
        <p:txBody>
          <a:bodyPr/>
          <a:lstStyle/>
          <a:p>
            <a:r>
              <a:rPr lang="el-GR" dirty="0">
                <a:latin typeface="Arial" panose="020B0604020202020204" pitchFamily="34" charset="0"/>
                <a:cs typeface="Arial" panose="020B0604020202020204" pitchFamily="34" charset="0"/>
              </a:rPr>
              <a:t>Σας ευχαριστώ!</a:t>
            </a:r>
          </a:p>
        </p:txBody>
      </p:sp>
    </p:spTree>
    <p:extLst>
      <p:ext uri="{BB962C8B-B14F-4D97-AF65-F5344CB8AC3E}">
        <p14:creationId xmlns:p14="http://schemas.microsoft.com/office/powerpoint/2010/main" val="3153829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CEEE93-0FE6-B205-4274-3B4DC6BE92E7}"/>
              </a:ext>
            </a:extLst>
          </p:cNvPr>
          <p:cNvSpPr>
            <a:spLocks noGrp="1"/>
          </p:cNvSpPr>
          <p:nvPr>
            <p:ph type="title"/>
          </p:nvPr>
        </p:nvSpPr>
        <p:spPr/>
        <p:txBody>
          <a:bodyPr/>
          <a:lstStyle/>
          <a:p>
            <a:r>
              <a:rPr lang="el-GR" i="1" dirty="0"/>
              <a:t>Πολιτεία ή Περί δικαίου</a:t>
            </a:r>
            <a:endParaRPr lang="el-GR" dirty="0"/>
          </a:p>
        </p:txBody>
      </p:sp>
      <p:sp>
        <p:nvSpPr>
          <p:cNvPr id="3" name="Θέση περιεχομένου 2">
            <a:extLst>
              <a:ext uri="{FF2B5EF4-FFF2-40B4-BE49-F238E27FC236}">
                <a16:creationId xmlns:a16="http://schemas.microsoft.com/office/drawing/2014/main" id="{889FD54A-340B-4BD8-3E33-3ECAB5ED5994}"/>
              </a:ext>
            </a:extLst>
          </p:cNvPr>
          <p:cNvSpPr>
            <a:spLocks noGrp="1"/>
          </p:cNvSpPr>
          <p:nvPr>
            <p:ph idx="1"/>
          </p:nvPr>
        </p:nvSpPr>
        <p:spPr/>
        <p:txBody>
          <a:bodyPr>
            <a:normAutofit lnSpcReduction="10000"/>
          </a:bodyPr>
          <a:lstStyle/>
          <a:p>
            <a:pPr algn="just"/>
            <a:r>
              <a:rPr lang="el-GR" dirty="0">
                <a:latin typeface="Arial" panose="020B0604020202020204" pitchFamily="34" charset="0"/>
                <a:cs typeface="Arial" panose="020B0604020202020204" pitchFamily="34" charset="0"/>
              </a:rPr>
              <a:t>ΒΑΣΙΚΟ ΘΕΜΑ: Ποια είναι η φύση της δικαιοσύνης και κατ’ επέκταση ποιος είναι ο δίκαιος και ποιος ο άδικος βίος. </a:t>
            </a:r>
          </a:p>
          <a:p>
            <a:pPr algn="just"/>
            <a:r>
              <a:rPr lang="el-GR" dirty="0">
                <a:latin typeface="Arial" panose="020B0604020202020204" pitchFamily="34" charset="0"/>
                <a:cs typeface="Arial" panose="020B0604020202020204" pitchFamily="34" charset="0"/>
              </a:rPr>
              <a:t>1-5: περιγραφή της Ιδεώδους Πολιτείας, ξεκινώντας από την προσπάθεια ορισμού της δικαιοσύνης.</a:t>
            </a:r>
          </a:p>
          <a:p>
            <a:pPr algn="just"/>
            <a:r>
              <a:rPr lang="el-GR" dirty="0">
                <a:latin typeface="Arial" panose="020B0604020202020204" pitchFamily="34" charset="0"/>
                <a:cs typeface="Arial" panose="020B0604020202020204" pitchFamily="34" charset="0"/>
              </a:rPr>
              <a:t>6-7: οι φιλόσοφοι κρίνονται ως οι ιδανικοί άρχοντες της Πολιτείας, δίνεται ορισμός του φιλοσόφου.</a:t>
            </a:r>
          </a:p>
          <a:p>
            <a:pPr algn="just"/>
            <a:r>
              <a:rPr lang="el-GR" dirty="0">
                <a:latin typeface="Arial" panose="020B0604020202020204" pitchFamily="34" charset="0"/>
                <a:cs typeface="Arial" panose="020B0604020202020204" pitchFamily="34" charset="0"/>
              </a:rPr>
              <a:t>Βιβλία 8-10: μορφές διακυβέρνησης, πλεονεκτήματα και μειονεκτήματα.</a:t>
            </a:r>
          </a:p>
          <a:p>
            <a:pPr algn="just"/>
            <a:r>
              <a:rPr lang="el-GR" dirty="0">
                <a:latin typeface="Arial" panose="020B0604020202020204" pitchFamily="34" charset="0"/>
                <a:cs typeface="Arial" panose="020B0604020202020204" pitchFamily="34" charset="0"/>
              </a:rPr>
              <a:t>Καμία από τις γνωστές πόλεις δεν πληροί για τους συνομιλητές μας τα χαρακτηριστικά εκείνα που θα μας επέτρεπαν να τη χαρακτηρίσουμε ως δίκαιη. Το αντίθετο συμβαίνει. Οι πόλεις χαρακτηρίζονται ως διεφθαρμένες. Για αυτόν ακριβώς τον λόγο ξεκινά η νοερή κατασκευή μιας πόλης στην οποία θα εφαρμοστεί το ιδανικό πολίτευμα.</a:t>
            </a:r>
          </a:p>
        </p:txBody>
      </p:sp>
    </p:spTree>
    <p:extLst>
      <p:ext uri="{BB962C8B-B14F-4D97-AF65-F5344CB8AC3E}">
        <p14:creationId xmlns:p14="http://schemas.microsoft.com/office/powerpoint/2010/main" val="2571494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7550FD-F1F3-ACB1-2B0D-B0878F35DB8F}"/>
              </a:ext>
            </a:extLst>
          </p:cNvPr>
          <p:cNvSpPr>
            <a:spLocks noGrp="1"/>
          </p:cNvSpPr>
          <p:nvPr>
            <p:ph type="title"/>
          </p:nvPr>
        </p:nvSpPr>
        <p:spPr/>
        <p:txBody>
          <a:bodyPr/>
          <a:lstStyle/>
          <a:p>
            <a:r>
              <a:rPr lang="el-GR" i="1" dirty="0"/>
              <a:t>Πολιτεία ή Περί δικαίου</a:t>
            </a:r>
            <a:endParaRPr lang="el-GR" dirty="0"/>
          </a:p>
        </p:txBody>
      </p:sp>
      <p:sp>
        <p:nvSpPr>
          <p:cNvPr id="3" name="Θέση περιεχομένου 2">
            <a:extLst>
              <a:ext uri="{FF2B5EF4-FFF2-40B4-BE49-F238E27FC236}">
                <a16:creationId xmlns:a16="http://schemas.microsoft.com/office/drawing/2014/main" id="{67A48551-B9EC-4839-B622-984DA785ACB9}"/>
              </a:ext>
            </a:extLst>
          </p:cNvPr>
          <p:cNvSpPr>
            <a:spLocks noGrp="1"/>
          </p:cNvSpPr>
          <p:nvPr>
            <p:ph idx="1"/>
          </p:nvPr>
        </p:nvSpPr>
        <p:spPr/>
        <p:txBody>
          <a:bodyPr>
            <a:normAutofit/>
          </a:bodyPr>
          <a:lstStyle/>
          <a:p>
            <a:pPr algn="just"/>
            <a:r>
              <a:rPr lang="el-GR" i="1" dirty="0">
                <a:latin typeface="Arial" panose="020B0604020202020204" pitchFamily="34" charset="0"/>
                <a:cs typeface="Arial" panose="020B0604020202020204" pitchFamily="34" charset="0"/>
              </a:rPr>
              <a:t>Καλλίπολη</a:t>
            </a:r>
            <a:r>
              <a:rPr lang="el-GR" dirty="0">
                <a:latin typeface="Arial" panose="020B0604020202020204" pitchFamily="34" charset="0"/>
                <a:cs typeface="Arial" panose="020B0604020202020204" pitchFamily="34" charset="0"/>
              </a:rPr>
              <a:t>: οι άνθρωποι δε γεννιούνται όμοιοι. Ανάλογα με τις ικανότητες και τη “φύση” του καθενός, θα τοποθετείται και στην αντίστοιχη τάξη.</a:t>
            </a:r>
          </a:p>
          <a:p>
            <a:pPr algn="just"/>
            <a:r>
              <a:rPr lang="el-GR" dirty="0">
                <a:latin typeface="Arial" panose="020B0604020202020204" pitchFamily="34" charset="0"/>
                <a:cs typeface="Arial" panose="020B0604020202020204" pitchFamily="34" charset="0"/>
              </a:rPr>
              <a:t>Την πόλη θα κυβερνούν οι φύλακες παντελείς. Το έργο τους θα ενισχύουν οι φύλακες επίκουροι, θα επιβάλλουν την τάξη και θα είναι πιστοί βοηθοί (επίκουροι) των κυβερνώντων την πόλη. Η πολυπληθέστερη ομάδα θα είναι οι δημιουργοί (τους τεχνίτες, τους γεωργούς, τους μεταπράτες  αλλά και τους καλλιτέχνες). Η εργασία τους θα είναι κατά κύριο λόγο να παράγουν τα υλικά αγαθά που χρειάζεται η πόλη τους.</a:t>
            </a:r>
          </a:p>
        </p:txBody>
      </p:sp>
    </p:spTree>
    <p:extLst>
      <p:ext uri="{BB962C8B-B14F-4D97-AF65-F5344CB8AC3E}">
        <p14:creationId xmlns:p14="http://schemas.microsoft.com/office/powerpoint/2010/main" val="1468015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98CAD7-AA39-88A8-3E5C-ADD4ABAB058F}"/>
              </a:ext>
            </a:extLst>
          </p:cNvPr>
          <p:cNvSpPr>
            <a:spLocks noGrp="1"/>
          </p:cNvSpPr>
          <p:nvPr>
            <p:ph type="title"/>
          </p:nvPr>
        </p:nvSpPr>
        <p:spPr/>
        <p:txBody>
          <a:bodyPr/>
          <a:lstStyle/>
          <a:p>
            <a:r>
              <a:rPr lang="el-GR" i="1" dirty="0"/>
              <a:t>Πολιτεία ή Περί δικαίου</a:t>
            </a:r>
            <a:endParaRPr lang="el-GR" dirty="0"/>
          </a:p>
        </p:txBody>
      </p:sp>
      <p:sp>
        <p:nvSpPr>
          <p:cNvPr id="3" name="Θέση περιεχομένου 2">
            <a:extLst>
              <a:ext uri="{FF2B5EF4-FFF2-40B4-BE49-F238E27FC236}">
                <a16:creationId xmlns:a16="http://schemas.microsoft.com/office/drawing/2014/main" id="{7E06C37C-DFF5-7025-5509-98C0ABB313A0}"/>
              </a:ext>
            </a:extLst>
          </p:cNvPr>
          <p:cNvSpPr>
            <a:spLocks noGrp="1"/>
          </p:cNvSpPr>
          <p:nvPr>
            <p:ph idx="1"/>
          </p:nvPr>
        </p:nvSpPr>
        <p:spPr/>
        <p:txBody>
          <a:bodyPr>
            <a:normAutofit lnSpcReduction="10000"/>
          </a:bodyPr>
          <a:lstStyle/>
          <a:p>
            <a:pPr algn="just"/>
            <a:r>
              <a:rPr lang="el-GR" dirty="0">
                <a:latin typeface="Arial" panose="020B0604020202020204" pitchFamily="34" charset="0"/>
                <a:cs typeface="Arial" panose="020B0604020202020204" pitchFamily="34" charset="0"/>
              </a:rPr>
              <a:t>ΦΥΛΑΚΕΣ: “Βέλτιστες φύσεις”. </a:t>
            </a:r>
          </a:p>
          <a:p>
            <a:pPr algn="just"/>
            <a:r>
              <a:rPr lang="el-GR" dirty="0">
                <a:latin typeface="Arial" panose="020B0604020202020204" pitchFamily="34" charset="0"/>
                <a:cs typeface="Arial" panose="020B0604020202020204" pitchFamily="34" charset="0"/>
              </a:rPr>
              <a:t>ΕΚΠΑΙΔΕΥΣΗ: πρέπει να στοχεύει τόσο στην ανάπτυξη του σώματος, όσο και του νου. Γυμναστική και μουσική (στον αρχαίο κόσμο με τον όρο μουσική περιλάμβαναν συχνά και την ποίηση). </a:t>
            </a:r>
          </a:p>
          <a:p>
            <a:pPr algn="just"/>
            <a:r>
              <a:rPr lang="el-GR" dirty="0">
                <a:latin typeface="Arial" panose="020B0604020202020204" pitchFamily="34" charset="0"/>
                <a:cs typeface="Arial" panose="020B0604020202020204" pitchFamily="34" charset="0"/>
              </a:rPr>
              <a:t>ΤΕΣΣΕΡΙΣ ΑΡΕΤΕΣ: η πόλη θα χαρακτηρίζεται από τέσσερις αρετές, τη σοφία, την ανδρεία, τη σωφροσύνη και τη δικαιοσύνη. </a:t>
            </a:r>
          </a:p>
          <a:p>
            <a:pPr algn="just"/>
            <a:r>
              <a:rPr lang="el-GR" dirty="0">
                <a:latin typeface="Arial" panose="020B0604020202020204" pitchFamily="34" charset="0"/>
                <a:cs typeface="Arial" panose="020B0604020202020204" pitchFamily="34" charset="0"/>
              </a:rPr>
              <a:t>Σωφροσύνη – δημιουργοί</a:t>
            </a:r>
          </a:p>
          <a:p>
            <a:pPr algn="just"/>
            <a:r>
              <a:rPr lang="el-GR" dirty="0">
                <a:latin typeface="Arial" panose="020B0604020202020204" pitchFamily="34" charset="0"/>
                <a:cs typeface="Arial" panose="020B0604020202020204" pitchFamily="34" charset="0"/>
              </a:rPr>
              <a:t>Ανδρεία – επίκουροι </a:t>
            </a:r>
          </a:p>
          <a:p>
            <a:pPr algn="just"/>
            <a:r>
              <a:rPr lang="el-GR" dirty="0">
                <a:latin typeface="Arial" panose="020B0604020202020204" pitchFamily="34" charset="0"/>
                <a:cs typeface="Arial" panose="020B0604020202020204" pitchFamily="34" charset="0"/>
              </a:rPr>
              <a:t>Σοφία – άρχοντες της πόλης </a:t>
            </a:r>
          </a:p>
          <a:p>
            <a:pPr algn="just"/>
            <a:r>
              <a:rPr lang="el-GR" dirty="0">
                <a:latin typeface="Arial" panose="020B0604020202020204" pitchFamily="34" charset="0"/>
                <a:cs typeface="Arial" panose="020B0604020202020204" pitchFamily="34" charset="0"/>
              </a:rPr>
              <a:t>Όταν η κάθε τάξη καταπιάνεται μόνο με το δικό της έργο έρχεται και εγκαθιδρύεται στην πόλη η τέταρτη αρετή, η αρετή της δικαιοσύνης.</a:t>
            </a:r>
          </a:p>
        </p:txBody>
      </p:sp>
    </p:spTree>
    <p:extLst>
      <p:ext uri="{BB962C8B-B14F-4D97-AF65-F5344CB8AC3E}">
        <p14:creationId xmlns:p14="http://schemas.microsoft.com/office/powerpoint/2010/main" val="4054777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2E7377-11EB-E337-9C02-CA8BD891E982}"/>
              </a:ext>
            </a:extLst>
          </p:cNvPr>
          <p:cNvSpPr>
            <a:spLocks noGrp="1"/>
          </p:cNvSpPr>
          <p:nvPr>
            <p:ph type="title"/>
          </p:nvPr>
        </p:nvSpPr>
        <p:spPr/>
        <p:txBody>
          <a:bodyPr/>
          <a:lstStyle/>
          <a:p>
            <a:r>
              <a:rPr lang="el-GR" i="1" dirty="0"/>
              <a:t>Πολιτεία ή Περί δικαίου</a:t>
            </a:r>
            <a:endParaRPr lang="el-GR" dirty="0"/>
          </a:p>
        </p:txBody>
      </p:sp>
      <p:sp>
        <p:nvSpPr>
          <p:cNvPr id="3" name="Θέση περιεχομένου 2">
            <a:extLst>
              <a:ext uri="{FF2B5EF4-FFF2-40B4-BE49-F238E27FC236}">
                <a16:creationId xmlns:a16="http://schemas.microsoft.com/office/drawing/2014/main" id="{66FD0446-F106-BCFD-01D2-D3F5F8727914}"/>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ΤΡΙΜΕΡΗΣ ΔΙΑΙΡΕΣΗ ΨΥΧΗΣ ΚΑΙ ΙΔΑΝΙΚΗ ΠΟΛΙΤΕΙΑ: </a:t>
            </a:r>
          </a:p>
          <a:p>
            <a:pPr algn="just"/>
            <a:r>
              <a:rPr lang="el-GR" dirty="0">
                <a:latin typeface="Arial" panose="020B0604020202020204" pitchFamily="34" charset="0"/>
                <a:cs typeface="Arial" panose="020B0604020202020204" pitchFamily="34" charset="0"/>
              </a:rPr>
              <a:t>το "</a:t>
            </a:r>
            <a:r>
              <a:rPr lang="el-GR" dirty="0" err="1">
                <a:latin typeface="Arial" panose="020B0604020202020204" pitchFamily="34" charset="0"/>
                <a:cs typeface="Arial" panose="020B0604020202020204" pitchFamily="34" charset="0"/>
              </a:rPr>
              <a:t>επιθυμητικόν</a:t>
            </a:r>
            <a:r>
              <a:rPr lang="el-GR" dirty="0">
                <a:latin typeface="Arial" panose="020B0604020202020204" pitchFamily="34" charset="0"/>
                <a:cs typeface="Arial" panose="020B0604020202020204" pitchFamily="34" charset="0"/>
              </a:rPr>
              <a:t>", το οποίο εκφράζει τις βασικές ανάγκες του ατόμου - δημιουργοί</a:t>
            </a:r>
          </a:p>
          <a:p>
            <a:pPr algn="just"/>
            <a:r>
              <a:rPr lang="el-GR" dirty="0">
                <a:latin typeface="Arial" panose="020B0604020202020204" pitchFamily="34" charset="0"/>
                <a:cs typeface="Arial" panose="020B0604020202020204" pitchFamily="34" charset="0"/>
              </a:rPr>
              <a:t>το "θυμοειδές", που επιχειρεί να τιθασεύσει το </a:t>
            </a:r>
            <a:r>
              <a:rPr lang="el-GR" dirty="0" err="1">
                <a:latin typeface="Arial" panose="020B0604020202020204" pitchFamily="34" charset="0"/>
                <a:cs typeface="Arial" panose="020B0604020202020204" pitchFamily="34" charset="0"/>
              </a:rPr>
              <a:t>επιθυμητικόν</a:t>
            </a:r>
            <a:r>
              <a:rPr lang="el-GR" dirty="0">
                <a:latin typeface="Arial" panose="020B0604020202020204" pitchFamily="34" charset="0"/>
                <a:cs typeface="Arial" panose="020B0604020202020204" pitchFamily="34" charset="0"/>
              </a:rPr>
              <a:t> – φύλακες επίκουροι</a:t>
            </a:r>
          </a:p>
          <a:p>
            <a:pPr algn="just"/>
            <a:r>
              <a:rPr lang="el-GR" dirty="0">
                <a:latin typeface="Arial" panose="020B0604020202020204" pitchFamily="34" charset="0"/>
                <a:cs typeface="Arial" panose="020B0604020202020204" pitchFamily="34" charset="0"/>
              </a:rPr>
              <a:t>το "</a:t>
            </a:r>
            <a:r>
              <a:rPr lang="el-GR" dirty="0" err="1">
                <a:latin typeface="Arial" panose="020B0604020202020204" pitchFamily="34" charset="0"/>
                <a:cs typeface="Arial" panose="020B0604020202020204" pitchFamily="34" charset="0"/>
              </a:rPr>
              <a:t>λογιστικόν</a:t>
            </a:r>
            <a:r>
              <a:rPr lang="el-GR" dirty="0">
                <a:latin typeface="Arial" panose="020B0604020202020204" pitchFamily="34" charset="0"/>
                <a:cs typeface="Arial" panose="020B0604020202020204" pitchFamily="34" charset="0"/>
              </a:rPr>
              <a:t>", στο οποίο - ως ανώτερο - υπακούν τα δύο πρώτα – φύλακες άρχοντες</a:t>
            </a:r>
          </a:p>
        </p:txBody>
      </p:sp>
    </p:spTree>
    <p:extLst>
      <p:ext uri="{BB962C8B-B14F-4D97-AF65-F5344CB8AC3E}">
        <p14:creationId xmlns:p14="http://schemas.microsoft.com/office/powerpoint/2010/main" val="2460434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B8E274-2A61-513A-B388-6C8E880C01E4}"/>
              </a:ext>
            </a:extLst>
          </p:cNvPr>
          <p:cNvSpPr>
            <a:spLocks noGrp="1"/>
          </p:cNvSpPr>
          <p:nvPr>
            <p:ph type="title"/>
          </p:nvPr>
        </p:nvSpPr>
        <p:spPr/>
        <p:txBody>
          <a:bodyPr/>
          <a:lstStyle/>
          <a:p>
            <a:r>
              <a:rPr lang="el-GR" i="1" dirty="0"/>
              <a:t>Πολιτεία ή Περί δικαίου</a:t>
            </a:r>
            <a:endParaRPr lang="el-GR" dirty="0"/>
          </a:p>
        </p:txBody>
      </p:sp>
      <p:sp>
        <p:nvSpPr>
          <p:cNvPr id="3" name="Θέση περιεχομένου 2">
            <a:extLst>
              <a:ext uri="{FF2B5EF4-FFF2-40B4-BE49-F238E27FC236}">
                <a16:creationId xmlns:a16="http://schemas.microsoft.com/office/drawing/2014/main" id="{61036041-03DD-43E5-B014-F43EEFE0EE9A}"/>
              </a:ext>
            </a:extLst>
          </p:cNvPr>
          <p:cNvSpPr>
            <a:spLocks noGrp="1"/>
          </p:cNvSpPr>
          <p:nvPr>
            <p:ph idx="1"/>
          </p:nvPr>
        </p:nvSpPr>
        <p:spPr/>
        <p:txBody>
          <a:bodyPr/>
          <a:lstStyle/>
          <a:p>
            <a:pPr algn="just"/>
            <a:r>
              <a:rPr lang="el-GR" dirty="0">
                <a:latin typeface="Arial" panose="020B0604020202020204" pitchFamily="34" charset="0"/>
                <a:cs typeface="Arial" panose="020B0604020202020204" pitchFamily="34" charset="0"/>
              </a:rPr>
              <a:t>ΕΠΙΔΡΑΣΗ ΤΟΥ ΕΡΓΟΥ: </a:t>
            </a:r>
          </a:p>
          <a:p>
            <a:pPr algn="just"/>
            <a:r>
              <a:rPr lang="el-GR" dirty="0">
                <a:latin typeface="Arial" panose="020B0604020202020204" pitchFamily="34" charset="0"/>
                <a:cs typeface="Arial" panose="020B0604020202020204" pitchFamily="34" charset="0"/>
              </a:rPr>
              <a:t>Αριστοφάνης, </a:t>
            </a:r>
            <a:r>
              <a:rPr lang="el-GR" i="1" dirty="0" err="1">
                <a:latin typeface="Arial" panose="020B0604020202020204" pitchFamily="34" charset="0"/>
                <a:cs typeface="Arial" panose="020B0604020202020204" pitchFamily="34" charset="0"/>
              </a:rPr>
              <a:t>Εκκλησιάζουσες</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Αριστοτέλης, </a:t>
            </a:r>
            <a:r>
              <a:rPr lang="el-GR" i="1" dirty="0">
                <a:latin typeface="Arial" panose="020B0604020202020204" pitchFamily="34" charset="0"/>
                <a:cs typeface="Arial" panose="020B0604020202020204" pitchFamily="34" charset="0"/>
              </a:rPr>
              <a:t>Πολιτικά</a:t>
            </a:r>
            <a:r>
              <a:rPr lang="el-GR" dirty="0">
                <a:latin typeface="Arial" panose="020B0604020202020204" pitchFamily="34" charset="0"/>
                <a:cs typeface="Arial" panose="020B0604020202020204" pitchFamily="34" charset="0"/>
              </a:rPr>
              <a:t>.</a:t>
            </a:r>
          </a:p>
          <a:p>
            <a:pPr algn="just"/>
            <a:r>
              <a:rPr lang="el-GR" dirty="0" err="1">
                <a:latin typeface="Arial" panose="020B0604020202020204" pitchFamily="34" charset="0"/>
                <a:cs typeface="Arial" panose="020B0604020202020204" pitchFamily="34" charset="0"/>
              </a:rPr>
              <a:t>Κικέρωνας</a:t>
            </a:r>
            <a:r>
              <a:rPr lang="el-GR" dirty="0">
                <a:latin typeface="Arial" panose="020B0604020202020204" pitchFamily="34" charset="0"/>
                <a:cs typeface="Arial" panose="020B0604020202020204" pitchFamily="34" charset="0"/>
              </a:rPr>
              <a:t>, </a:t>
            </a:r>
            <a:r>
              <a:rPr lang="en-GB" i="1" dirty="0">
                <a:latin typeface="Arial" panose="020B0604020202020204" pitchFamily="34" charset="0"/>
                <a:cs typeface="Arial" panose="020B0604020202020204" pitchFamily="34" charset="0"/>
              </a:rPr>
              <a:t>De re publica</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Τόμας </a:t>
            </a:r>
            <a:r>
              <a:rPr lang="el-GR" dirty="0" err="1">
                <a:latin typeface="Arial" panose="020B0604020202020204" pitchFamily="34" charset="0"/>
                <a:cs typeface="Arial" panose="020B0604020202020204" pitchFamily="34" charset="0"/>
              </a:rPr>
              <a:t>Μούρ</a:t>
            </a:r>
            <a:r>
              <a:rPr lang="el-GR" dirty="0">
                <a:latin typeface="Arial" panose="020B0604020202020204" pitchFamily="34" charset="0"/>
                <a:cs typeface="Arial" panose="020B0604020202020204" pitchFamily="34" charset="0"/>
              </a:rPr>
              <a:t>, </a:t>
            </a:r>
            <a:r>
              <a:rPr lang="el-GR" i="1" dirty="0">
                <a:latin typeface="Arial" panose="020B0604020202020204" pitchFamily="34" charset="0"/>
                <a:cs typeface="Arial" panose="020B0604020202020204" pitchFamily="34" charset="0"/>
              </a:rPr>
              <a:t>Ουτοπία</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Άλντους</a:t>
            </a:r>
            <a:r>
              <a:rPr lang="el-GR" dirty="0">
                <a:latin typeface="Arial" panose="020B0604020202020204" pitchFamily="34" charset="0"/>
                <a:cs typeface="Arial" panose="020B0604020202020204" pitchFamily="34" charset="0"/>
              </a:rPr>
              <a:t> Χάξλεϊ, </a:t>
            </a:r>
            <a:r>
              <a:rPr lang="el-GR" i="1" dirty="0">
                <a:latin typeface="Arial" panose="020B0604020202020204" pitchFamily="34" charset="0"/>
                <a:cs typeface="Arial" panose="020B0604020202020204" pitchFamily="34" charset="0"/>
              </a:rPr>
              <a:t>Θαυμαστός Καινούριος Κόσμος</a:t>
            </a:r>
            <a:r>
              <a:rPr lang="el-GR" dirty="0">
                <a:latin typeface="Arial" panose="020B0604020202020204" pitchFamily="34" charset="0"/>
                <a:cs typeface="Arial" panose="020B0604020202020204" pitchFamily="34" charset="0"/>
              </a:rPr>
              <a:t>.</a:t>
            </a:r>
          </a:p>
          <a:p>
            <a:endParaRPr lang="el-GR" dirty="0"/>
          </a:p>
        </p:txBody>
      </p:sp>
    </p:spTree>
    <p:extLst>
      <p:ext uri="{BB962C8B-B14F-4D97-AF65-F5344CB8AC3E}">
        <p14:creationId xmlns:p14="http://schemas.microsoft.com/office/powerpoint/2010/main" val="4143052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AD232D-347F-F5C2-BFFA-94AC118D4C97}"/>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Πολιτεία</a:t>
            </a:r>
            <a:r>
              <a:rPr lang="el-GR" dirty="0">
                <a:latin typeface="Arial" panose="020B0604020202020204" pitchFamily="34" charset="0"/>
                <a:cs typeface="Arial" panose="020B0604020202020204" pitchFamily="34" charset="0"/>
              </a:rPr>
              <a:t> 392</a:t>
            </a:r>
            <a:r>
              <a:rPr lang="en-GB" dirty="0">
                <a:latin typeface="Arial" panose="020B0604020202020204" pitchFamily="34" charset="0"/>
                <a:cs typeface="Arial" panose="020B0604020202020204" pitchFamily="34" charset="0"/>
              </a:rPr>
              <a:t>c-398b</a:t>
            </a:r>
            <a:br>
              <a:rPr lang="en-GB" dirty="0"/>
            </a:br>
            <a:endParaRPr lang="el-GR" dirty="0"/>
          </a:p>
        </p:txBody>
      </p:sp>
      <p:sp>
        <p:nvSpPr>
          <p:cNvPr id="4" name="Θέση περιεχομένου 3">
            <a:extLst>
              <a:ext uri="{FF2B5EF4-FFF2-40B4-BE49-F238E27FC236}">
                <a16:creationId xmlns:a16="http://schemas.microsoft.com/office/drawing/2014/main" id="{3EFC5493-8EA1-F1C9-2BB7-2B1A11402205}"/>
              </a:ext>
            </a:extLst>
          </p:cNvPr>
          <p:cNvSpPr>
            <a:spLocks noGrp="1"/>
          </p:cNvSpPr>
          <p:nvPr>
            <p:ph sz="half" idx="1"/>
          </p:nvPr>
        </p:nvSpPr>
        <p:spPr/>
        <p:txBody>
          <a:bodyPr>
            <a:normAutofit fontScale="77500" lnSpcReduction="20000"/>
          </a:bodyPr>
          <a:lstStyle/>
          <a:p>
            <a:pPr marL="0" indent="0" algn="just">
              <a:buNone/>
            </a:pPr>
            <a:r>
              <a:rPr lang="el-GR" dirty="0">
                <a:latin typeface="Arial" panose="020B0604020202020204" pitchFamily="34" charset="0"/>
                <a:cs typeface="Arial" panose="020B0604020202020204" pitchFamily="34" charset="0"/>
              </a:rPr>
              <a:t>Σ: </a:t>
            </a:r>
            <a:r>
              <a:rPr lang="en-GB" dirty="0">
                <a:latin typeface="Arial" panose="020B0604020202020204" pitchFamily="34" charset="0"/>
                <a:cs typeface="Arial" panose="020B0604020202020204" pitchFamily="34" charset="0"/>
              </a:rPr>
              <a:t>[392c] </a:t>
            </a:r>
            <a:r>
              <a:rPr lang="el-GR" dirty="0" err="1">
                <a:latin typeface="Arial" panose="020B0604020202020204" pitchFamily="34" charset="0"/>
                <a:cs typeface="Arial" panose="020B0604020202020204" pitchFamily="34" charset="0"/>
              </a:rPr>
              <a:t>Οὐκοῦν</a:t>
            </a:r>
            <a:r>
              <a:rPr lang="el-GR" dirty="0">
                <a:latin typeface="Arial" panose="020B0604020202020204" pitchFamily="34" charset="0"/>
                <a:cs typeface="Arial" panose="020B0604020202020204" pitchFamily="34" charset="0"/>
              </a:rPr>
              <a:t> περί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ἀνθρώπων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τοιούτους </a:t>
            </a:r>
            <a:r>
              <a:rPr lang="el-GR" dirty="0" err="1">
                <a:latin typeface="Arial" panose="020B0604020202020204" pitchFamily="34" charset="0"/>
                <a:cs typeface="Arial" panose="020B0604020202020204" pitchFamily="34" charset="0"/>
              </a:rPr>
              <a:t>δεῖ</a:t>
            </a:r>
            <a:r>
              <a:rPr lang="el-GR" dirty="0">
                <a:latin typeface="Arial" panose="020B0604020202020204" pitchFamily="34" charset="0"/>
                <a:cs typeface="Arial" panose="020B0604020202020204" pitchFamily="34" charset="0"/>
              </a:rPr>
              <a:t> λόγους </a:t>
            </a:r>
            <a:r>
              <a:rPr lang="el-GR" dirty="0" err="1">
                <a:latin typeface="Arial" panose="020B0604020202020204" pitchFamily="34" charset="0"/>
                <a:cs typeface="Arial" panose="020B0604020202020204" pitchFamily="34" charset="0"/>
              </a:rPr>
              <a:t>λέγεσθαι</a:t>
            </a:r>
            <a:r>
              <a:rPr lang="el-GR" dirty="0">
                <a:latin typeface="Arial" panose="020B0604020202020204" pitchFamily="34" charset="0"/>
                <a:cs typeface="Arial" panose="020B0604020202020204" pitchFamily="34" charset="0"/>
              </a:rPr>
              <a:t>, τότε </a:t>
            </a:r>
            <a:r>
              <a:rPr lang="el-GR" dirty="0" err="1">
                <a:latin typeface="Arial" panose="020B0604020202020204" pitchFamily="34" charset="0"/>
                <a:cs typeface="Arial" panose="020B0604020202020204" pitchFamily="34" charset="0"/>
              </a:rPr>
              <a:t>διομολογησόμεθα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ὅταν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εὕρωμεν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οἷόν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ἐστιν</a:t>
            </a:r>
            <a:r>
              <a:rPr lang="el-GR" dirty="0">
                <a:latin typeface="Arial" panose="020B0604020202020204" pitchFamily="34" charset="0"/>
                <a:cs typeface="Arial" panose="020B0604020202020204" pitchFamily="34" charset="0"/>
              </a:rPr>
              <a:t> δικαιοσύνη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φύσει </a:t>
            </a:r>
            <a:r>
              <a:rPr lang="el-GR" dirty="0" err="1">
                <a:latin typeface="Arial" panose="020B0604020202020204" pitchFamily="34" charset="0"/>
                <a:cs typeface="Arial" panose="020B0604020202020204" pitchFamily="34" charset="0"/>
              </a:rPr>
              <a:t>λυσιτελοῦν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ἔχοντι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ἐάντε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δοκῇ</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ἐάντε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μὴ</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τοιοῦτος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εἶναι</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Α: </a:t>
            </a:r>
            <a:r>
              <a:rPr lang="el-GR" dirty="0" err="1">
                <a:latin typeface="Arial" panose="020B0604020202020204" pitchFamily="34" charset="0"/>
                <a:cs typeface="Arial" panose="020B0604020202020204" pitchFamily="34" charset="0"/>
              </a:rPr>
              <a:t>Ἀληθέστατα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Σ: </a:t>
            </a:r>
            <a:r>
              <a:rPr lang="el-GR" dirty="0" err="1">
                <a:latin typeface="Arial" panose="020B0604020202020204" pitchFamily="34" charset="0"/>
                <a:cs typeface="Arial" panose="020B0604020202020204" pitchFamily="34" charset="0"/>
              </a:rPr>
              <a:t>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μὲν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δὴ</a:t>
            </a:r>
            <a:r>
              <a:rPr lang="el-GR" dirty="0">
                <a:latin typeface="Arial" panose="020B0604020202020204" pitchFamily="34" charset="0"/>
                <a:cs typeface="Arial" panose="020B0604020202020204" pitchFamily="34" charset="0"/>
              </a:rPr>
              <a:t> λόγων </a:t>
            </a:r>
            <a:r>
              <a:rPr lang="el-GR" dirty="0" err="1">
                <a:latin typeface="Arial" panose="020B0604020202020204" pitchFamily="34" charset="0"/>
                <a:cs typeface="Arial" panose="020B0604020202020204" pitchFamily="34" charset="0"/>
              </a:rPr>
              <a:t>πέρι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ἐχέτω</a:t>
            </a:r>
            <a:r>
              <a:rPr lang="el-GR" dirty="0">
                <a:latin typeface="Arial" panose="020B0604020202020204" pitchFamily="34" charset="0"/>
                <a:cs typeface="Arial" panose="020B0604020202020204" pitchFamily="34" charset="0"/>
              </a:rPr>
              <a:t> τέλος· </a:t>
            </a:r>
            <a:r>
              <a:rPr lang="el-GR" dirty="0" err="1">
                <a:latin typeface="Arial" panose="020B0604020202020204" pitchFamily="34" charset="0"/>
                <a:cs typeface="Arial" panose="020B0604020202020204" pitchFamily="34" charset="0"/>
              </a:rPr>
              <a:t>τὸ</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δὲ</a:t>
            </a:r>
            <a:r>
              <a:rPr lang="el-GR" dirty="0">
                <a:latin typeface="Arial" panose="020B0604020202020204" pitchFamily="34" charset="0"/>
                <a:cs typeface="Arial" panose="020B0604020202020204" pitchFamily="34" charset="0"/>
              </a:rPr>
              <a:t> λέξεως,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ἐγὼ</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οἶμαι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μετὰ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σκεπτέον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ἡμῖν</a:t>
            </a:r>
            <a:r>
              <a:rPr lang="el-GR" dirty="0">
                <a:latin typeface="Arial" panose="020B0604020202020204" pitchFamily="34" charset="0"/>
                <a:cs typeface="Arial" panose="020B0604020202020204" pitchFamily="34" charset="0"/>
              </a:rPr>
              <a:t> ἅ τε </a:t>
            </a:r>
            <a:r>
              <a:rPr lang="el-GR" dirty="0" err="1">
                <a:latin typeface="Arial" panose="020B0604020202020204" pitchFamily="34" charset="0"/>
                <a:cs typeface="Arial" panose="020B0604020202020204" pitchFamily="34" charset="0"/>
              </a:rPr>
              <a:t>λεκτέον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ὡς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λεκτέον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παντελῶς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ἐσκέψεται</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Α: </a:t>
            </a:r>
            <a:r>
              <a:rPr lang="el-GR" dirty="0" err="1">
                <a:latin typeface="Arial" panose="020B0604020202020204" pitchFamily="34" charset="0"/>
                <a:cs typeface="Arial" panose="020B0604020202020204" pitchFamily="34" charset="0"/>
              </a:rPr>
              <a:t>Καὶ</a:t>
            </a:r>
            <a:r>
              <a:rPr lang="el-GR" dirty="0">
                <a:latin typeface="Arial" panose="020B0604020202020204" pitchFamily="34" charset="0"/>
                <a:cs typeface="Arial" panose="020B0604020202020204" pitchFamily="34" charset="0"/>
              </a:rPr>
              <a:t> ὁ </a:t>
            </a:r>
            <a:r>
              <a:rPr lang="el-GR" dirty="0" err="1">
                <a:latin typeface="Arial" panose="020B0604020202020204" pitchFamily="34" charset="0"/>
                <a:cs typeface="Arial" panose="020B0604020202020204" pitchFamily="34" charset="0"/>
              </a:rPr>
              <a:t>Ἀδείμαντος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Τοῦτο</a:t>
            </a:r>
            <a:r>
              <a:rPr lang="el-GR" dirty="0">
                <a:latin typeface="Arial" panose="020B0604020202020204" pitchFamily="34" charset="0"/>
                <a:cs typeface="Arial" panose="020B0604020202020204" pitchFamily="34" charset="0"/>
              </a:rPr>
              <a:t>, ἦ δ᾽ </a:t>
            </a:r>
            <a:r>
              <a:rPr lang="el-GR" dirty="0" err="1">
                <a:latin typeface="Arial" panose="020B0604020202020204" pitchFamily="34" charset="0"/>
                <a:cs typeface="Arial" panose="020B0604020202020204" pitchFamily="34" charset="0"/>
              </a:rPr>
              <a:t>ὅς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μανθάνω </a:t>
            </a:r>
            <a:r>
              <a:rPr lang="el-GR" dirty="0" err="1">
                <a:latin typeface="Arial" panose="020B0604020202020204" pitchFamily="34" charset="0"/>
                <a:cs typeface="Arial" panose="020B0604020202020204" pitchFamily="34" charset="0"/>
              </a:rPr>
              <a:t>ὅτι</a:t>
            </a:r>
            <a:r>
              <a:rPr lang="el-GR" dirty="0">
                <a:latin typeface="Arial" panose="020B0604020202020204" pitchFamily="34" charset="0"/>
                <a:cs typeface="Arial" panose="020B0604020202020204" pitchFamily="34" charset="0"/>
              </a:rPr>
              <a:t> λέγεις.</a:t>
            </a:r>
          </a:p>
          <a:p>
            <a:pPr marL="0" indent="0" algn="just">
              <a:buNone/>
            </a:pPr>
            <a:r>
              <a:rPr lang="el-GR" dirty="0">
                <a:latin typeface="Arial" panose="020B0604020202020204" pitchFamily="34" charset="0"/>
                <a:cs typeface="Arial" panose="020B0604020202020204" pitchFamily="34" charset="0"/>
              </a:rPr>
              <a:t>Σ: [392</a:t>
            </a:r>
            <a:r>
              <a:rPr lang="en-GB" dirty="0">
                <a:latin typeface="Arial" panose="020B0604020202020204" pitchFamily="34" charset="0"/>
                <a:cs typeface="Arial" panose="020B0604020202020204" pitchFamily="34" charset="0"/>
              </a:rPr>
              <a:t>d] </a:t>
            </a:r>
            <a:r>
              <a:rPr lang="el-GR" dirty="0" err="1">
                <a:latin typeface="Arial" panose="020B0604020202020204" pitchFamily="34" charset="0"/>
                <a:cs typeface="Arial" panose="020B0604020202020204" pitchFamily="34" charset="0"/>
              </a:rPr>
              <a:t>Ἀλλὰ</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μέντοι</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ἦν</a:t>
            </a:r>
            <a:r>
              <a:rPr lang="el-GR" dirty="0">
                <a:latin typeface="Arial" panose="020B0604020202020204" pitchFamily="34" charset="0"/>
                <a:cs typeface="Arial" panose="020B0604020202020204" pitchFamily="34" charset="0"/>
              </a:rPr>
              <a:t> δ᾽ </a:t>
            </a:r>
            <a:r>
              <a:rPr lang="el-GR" dirty="0" err="1">
                <a:latin typeface="Arial" panose="020B0604020202020204" pitchFamily="34" charset="0"/>
                <a:cs typeface="Arial" panose="020B0604020202020204" pitchFamily="34" charset="0"/>
              </a:rPr>
              <a:t>ἐγώ</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δεῖ</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γε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ἴσως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τῇδε</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μᾶλλον</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εἴσῃ</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ἆρ</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οὐ</a:t>
            </a:r>
            <a:r>
              <a:rPr lang="el-GR" dirty="0">
                <a:latin typeface="Arial" panose="020B0604020202020204" pitchFamily="34" charset="0"/>
                <a:cs typeface="Arial" panose="020B0604020202020204" pitchFamily="34" charset="0"/>
              </a:rPr>
              <a:t> πάντα </a:t>
            </a:r>
            <a:r>
              <a:rPr lang="el-GR" dirty="0" err="1">
                <a:latin typeface="Arial" panose="020B0604020202020204" pitchFamily="34" charset="0"/>
                <a:cs typeface="Arial" panose="020B0604020202020204" pitchFamily="34" charset="0"/>
              </a:rPr>
              <a:t>ὅσα</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ὑπὸ</a:t>
            </a:r>
            <a:r>
              <a:rPr lang="el-GR" dirty="0">
                <a:latin typeface="Arial" panose="020B0604020202020204" pitchFamily="34" charset="0"/>
                <a:cs typeface="Arial" panose="020B0604020202020204" pitchFamily="34" charset="0"/>
              </a:rPr>
              <a:t> μυθολόγων ἢ </a:t>
            </a:r>
            <a:r>
              <a:rPr lang="el-GR" dirty="0" err="1">
                <a:latin typeface="Arial" panose="020B0604020202020204" pitchFamily="34" charset="0"/>
                <a:cs typeface="Arial" panose="020B0604020202020204" pitchFamily="34" charset="0"/>
              </a:rPr>
              <a:t>ποιητῶν</a:t>
            </a:r>
            <a:r>
              <a:rPr lang="el-GR" dirty="0">
                <a:latin typeface="Arial" panose="020B0604020202020204" pitchFamily="34" charset="0"/>
                <a:cs typeface="Arial" panose="020B0604020202020204" pitchFamily="34" charset="0"/>
              </a:rPr>
              <a:t> λέγεται </a:t>
            </a:r>
            <a:r>
              <a:rPr lang="el-GR" dirty="0" err="1">
                <a:latin typeface="Arial" panose="020B0604020202020204" pitchFamily="34" charset="0"/>
                <a:cs typeface="Arial" panose="020B0604020202020204" pitchFamily="34" charset="0"/>
              </a:rPr>
              <a:t>διήγησις</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οὖσα</a:t>
            </a:r>
            <a:r>
              <a:rPr lang="el-GR" dirty="0">
                <a:latin typeface="Arial" panose="020B0604020202020204" pitchFamily="34" charset="0"/>
                <a:cs typeface="Arial" panose="020B0604020202020204" pitchFamily="34" charset="0"/>
              </a:rPr>
              <a:t> τυγχάνει ἢ γεγονότων ἢ </a:t>
            </a:r>
            <a:r>
              <a:rPr lang="el-GR" dirty="0" err="1">
                <a:latin typeface="Arial" panose="020B0604020202020204" pitchFamily="34" charset="0"/>
                <a:cs typeface="Arial" panose="020B0604020202020204" pitchFamily="34" charset="0"/>
              </a:rPr>
              <a:t>ὄντων</a:t>
            </a:r>
            <a:r>
              <a:rPr lang="el-GR" dirty="0">
                <a:latin typeface="Arial" panose="020B0604020202020204" pitchFamily="34" charset="0"/>
                <a:cs typeface="Arial" panose="020B0604020202020204" pitchFamily="34" charset="0"/>
              </a:rPr>
              <a:t> ἢ μελλόντων;</a:t>
            </a:r>
          </a:p>
          <a:p>
            <a:pPr marL="0" indent="0" algn="just">
              <a:buNone/>
            </a:pPr>
            <a:r>
              <a:rPr lang="el-GR" dirty="0">
                <a:latin typeface="Arial" panose="020B0604020202020204" pitchFamily="34" charset="0"/>
                <a:cs typeface="Arial" panose="020B0604020202020204" pitchFamily="34" charset="0"/>
              </a:rPr>
              <a:t>Α: Τί γάρ, </a:t>
            </a:r>
            <a:r>
              <a:rPr lang="el-GR" dirty="0" err="1">
                <a:latin typeface="Arial" panose="020B0604020202020204" pitchFamily="34" charset="0"/>
                <a:cs typeface="Arial" panose="020B0604020202020204" pitchFamily="34" charset="0"/>
              </a:rPr>
              <a:t>ἔφη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ἄλλο</a:t>
            </a:r>
            <a:r>
              <a:rPr lang="el-GR" dirty="0">
                <a:latin typeface="Arial" panose="020B0604020202020204" pitchFamily="34" charset="0"/>
                <a:cs typeface="Arial" panose="020B0604020202020204" pitchFamily="34" charset="0"/>
              </a:rPr>
              <a:t>;</a:t>
            </a:r>
          </a:p>
        </p:txBody>
      </p:sp>
      <p:sp>
        <p:nvSpPr>
          <p:cNvPr id="5" name="Θέση περιεχομένου 4">
            <a:extLst>
              <a:ext uri="{FF2B5EF4-FFF2-40B4-BE49-F238E27FC236}">
                <a16:creationId xmlns:a16="http://schemas.microsoft.com/office/drawing/2014/main" id="{F909EF93-E602-8235-D414-C88E55397626}"/>
              </a:ext>
            </a:extLst>
          </p:cNvPr>
          <p:cNvSpPr>
            <a:spLocks noGrp="1"/>
          </p:cNvSpPr>
          <p:nvPr>
            <p:ph sz="half" idx="2"/>
          </p:nvPr>
        </p:nvSpPr>
        <p:spPr/>
        <p:txBody>
          <a:bodyPr>
            <a:normAutofit fontScale="77500" lnSpcReduction="20000"/>
          </a:bodyPr>
          <a:lstStyle/>
          <a:p>
            <a:pPr marL="0" indent="0">
              <a:buNone/>
            </a:pPr>
            <a:r>
              <a:rPr lang="el-GR" b="0" i="0" dirty="0">
                <a:solidFill>
                  <a:srgbClr val="999999"/>
                </a:solidFill>
                <a:effectLst/>
                <a:latin typeface="Arial" panose="020B0604020202020204" pitchFamily="34" charset="0"/>
                <a:cs typeface="Arial" panose="020B0604020202020204" pitchFamily="34" charset="0"/>
              </a:rPr>
              <a:t>[392c]</a:t>
            </a:r>
            <a:r>
              <a:rPr lang="el-GR" b="0" i="0" dirty="0">
                <a:solidFill>
                  <a:srgbClr val="333333"/>
                </a:solidFill>
                <a:effectLst/>
                <a:latin typeface="Arial" panose="020B0604020202020204" pitchFamily="34" charset="0"/>
                <a:cs typeface="Arial" panose="020B0604020202020204" pitchFamily="34" charset="0"/>
              </a:rPr>
              <a:t> Λοιπόν τότε μονάχα θα συμφωνήσομε πως αυτά πρέπει να τα παραδεχόμαστε για τους ανθρώπους, αφού πρώτα βρούμε ποια είναι η ουσία της δικαιοσύνης και ότι </a:t>
            </a:r>
            <a:r>
              <a:rPr lang="el-GR" b="0" i="0" dirty="0" err="1">
                <a:solidFill>
                  <a:srgbClr val="333333"/>
                </a:solidFill>
                <a:effectLst/>
                <a:latin typeface="Arial" panose="020B0604020202020204" pitchFamily="34" charset="0"/>
                <a:cs typeface="Arial" panose="020B0604020202020204" pitchFamily="34" charset="0"/>
              </a:rPr>
              <a:t>αφεαυτού</a:t>
            </a:r>
            <a:r>
              <a:rPr lang="el-GR" b="0" i="0" dirty="0">
                <a:solidFill>
                  <a:srgbClr val="333333"/>
                </a:solidFill>
                <a:effectLst/>
                <a:latin typeface="Arial" panose="020B0604020202020204" pitchFamily="34" charset="0"/>
                <a:cs typeface="Arial" panose="020B0604020202020204" pitchFamily="34" charset="0"/>
              </a:rPr>
              <a:t> της είναι ωφέλιμη για κείνον που την έχει, είτε τον παραδέχονται οι άλλοι πως είναι δίκαιος, είτε όχι.</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Πολύ σωστά.</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Τέλειωσε λοιπόν το ζήτημα για τους λόγους· και τώρα πρέπει, νομίζω, να εξετάσομε και για τον τρόπο που πρέπει να τους λέμε, κι έτσι θα ᾽</a:t>
            </a:r>
            <a:r>
              <a:rPr lang="el-GR" b="0" i="0" dirty="0" err="1">
                <a:solidFill>
                  <a:srgbClr val="333333"/>
                </a:solidFill>
                <a:effectLst/>
                <a:latin typeface="Arial" panose="020B0604020202020204" pitchFamily="34" charset="0"/>
                <a:cs typeface="Arial" panose="020B0604020202020204" pitchFamily="34" charset="0"/>
              </a:rPr>
              <a:t>χομε</a:t>
            </a:r>
            <a:r>
              <a:rPr lang="el-GR" b="0" i="0" dirty="0">
                <a:solidFill>
                  <a:srgbClr val="333333"/>
                </a:solidFill>
                <a:effectLst/>
                <a:latin typeface="Arial" panose="020B0604020202020204" pitchFamily="34" charset="0"/>
                <a:cs typeface="Arial" panose="020B0604020202020204" pitchFamily="34" charset="0"/>
              </a:rPr>
              <a:t> πραγματευθεί κατά βάθος και τί πρέπει να λέμε και πώς πρέπει να τα λέμε.</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Δεν το κατάλαβα αυτό που θέλεις να πεις τώρα, είπε ο Αδείμαντος.</a:t>
            </a:r>
            <a:br>
              <a:rPr lang="el-GR" dirty="0">
                <a:latin typeface="Arial" panose="020B0604020202020204" pitchFamily="34" charset="0"/>
                <a:cs typeface="Arial" panose="020B0604020202020204" pitchFamily="34" charset="0"/>
              </a:rPr>
            </a:br>
            <a:r>
              <a:rPr lang="el-GR" b="0" i="0" dirty="0">
                <a:solidFill>
                  <a:srgbClr val="999999"/>
                </a:solidFill>
                <a:effectLst/>
                <a:latin typeface="Arial" panose="020B0604020202020204" pitchFamily="34" charset="0"/>
                <a:cs typeface="Arial" panose="020B0604020202020204" pitchFamily="34" charset="0"/>
              </a:rPr>
              <a:t>[392d]</a:t>
            </a:r>
            <a:r>
              <a:rPr lang="el-GR" b="0" i="0" dirty="0">
                <a:solidFill>
                  <a:srgbClr val="333333"/>
                </a:solidFill>
                <a:effectLst/>
                <a:latin typeface="Arial" panose="020B0604020202020204" pitchFamily="34" charset="0"/>
                <a:cs typeface="Arial" panose="020B0604020202020204" pitchFamily="34" charset="0"/>
              </a:rPr>
              <a:t> Μα όμως πρέπει, του είπα εγώ· μα ίσως έτσι θα το καταλάβεις καλύτερα. Όλα όσα λέγουν οι ποιητές και οι μυθολόγοι δεν είναι διήγηση για πράγματα που είτε έχουν γίνει, είτε γίνονται τώρα, είτε που θα γίνουν;</a:t>
            </a:r>
            <a:br>
              <a:rPr lang="el-GR" dirty="0">
                <a:latin typeface="Arial" panose="020B0604020202020204" pitchFamily="34" charset="0"/>
                <a:cs typeface="Arial" panose="020B0604020202020204" pitchFamily="34" charset="0"/>
              </a:rPr>
            </a:br>
            <a:r>
              <a:rPr lang="el-GR" b="0" i="0" dirty="0">
                <a:solidFill>
                  <a:srgbClr val="333333"/>
                </a:solidFill>
                <a:effectLst/>
                <a:latin typeface="Arial" panose="020B0604020202020204" pitchFamily="34" charset="0"/>
                <a:cs typeface="Arial" panose="020B0604020202020204" pitchFamily="34" charset="0"/>
              </a:rPr>
              <a:t>Τί άλλο βέβαια;</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1801099"/>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332</TotalTime>
  <Words>8201</Words>
  <Application>Microsoft Office PowerPoint</Application>
  <PresentationFormat>Ευρεία οθόνη</PresentationFormat>
  <Paragraphs>166</Paragraphs>
  <Slides>35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35</vt:i4>
      </vt:variant>
    </vt:vector>
  </HeadingPairs>
  <TitlesOfParts>
    <vt:vector size="42" baseType="lpstr">
      <vt:lpstr>Arial</vt:lpstr>
      <vt:lpstr>Calibri</vt:lpstr>
      <vt:lpstr>Century Gothic</vt:lpstr>
      <vt:lpstr>Helvetica Neue</vt:lpstr>
      <vt:lpstr>Times New Roman</vt:lpstr>
      <vt:lpstr>Wingdings 3</vt:lpstr>
      <vt:lpstr>Θρόισμα</vt:lpstr>
      <vt:lpstr>PHS_2.1 Πλάτων Β’ εξάμηνο</vt:lpstr>
      <vt:lpstr>10ο ΜΑΘΗΜΑ</vt:lpstr>
      <vt:lpstr>Πολιτεία ή Περί δικαίου</vt:lpstr>
      <vt:lpstr>Πολιτεία ή Περί δικαίου</vt:lpstr>
      <vt:lpstr>Πολιτεία ή Περί δικαίου</vt:lpstr>
      <vt:lpstr>Πολιτεία ή Περί δικαίου</vt:lpstr>
      <vt:lpstr>Πολιτεία ή Περί δικαίου</vt:lpstr>
      <vt:lpstr>Πολιτεία ή Περί δικαίου</vt:lpstr>
      <vt:lpstr>Πολιτεία 392c-398b </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Πολιτεία 392c-398b</vt:lpstr>
      <vt:lpstr>Λεξιλόγιο</vt:lpstr>
      <vt:lpstr>Λεξιλόγιο</vt:lpstr>
      <vt:lpstr>Λεξιλόγιο</vt:lpstr>
      <vt:lpstr>Λεξιλόγιο</vt:lpstr>
      <vt:lpstr>Λεξιλόγιο</vt:lpstr>
      <vt:lpstr>Λεξιλόγιο</vt:lpstr>
      <vt:lpstr>Λεξιλόγιο</vt:lpstr>
      <vt:lpstr>Ερωτήσεις κατανόησης:</vt:lpstr>
      <vt:lpstr>Καλό απόγευμα!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6</cp:revision>
  <dcterms:created xsi:type="dcterms:W3CDTF">2025-04-12T06:34:35Z</dcterms:created>
  <dcterms:modified xsi:type="dcterms:W3CDTF">2025-05-09T05:45:30Z</dcterms:modified>
</cp:coreProperties>
</file>