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59" r:id="rId6"/>
    <p:sldId id="261" r:id="rId7"/>
    <p:sldId id="262" r:id="rId8"/>
    <p:sldId id="263" r:id="rId9"/>
    <p:sldId id="264" r:id="rId10"/>
    <p:sldId id="265" r:id="rId11"/>
    <p:sldId id="267" r:id="rId12"/>
    <p:sldId id="266"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6" d="100"/>
          <a:sy n="86" d="100"/>
        </p:scale>
        <p:origin x="315"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4/2/2025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4/2/2025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4/2/2025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4/2/2025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E5059C3-6A89-4494-99FF-5A4D6FFD50EB}" type="datetimeFigureOut">
              <a:rPr lang="en-US" dirty="0"/>
              <a:t>4/2/2025</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4/2/2025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609285" y="2851331"/>
            <a:ext cx="3893623"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666635" y="2851331"/>
            <a:ext cx="3899798"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4/2/2025</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4/2/2025</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4/2/2025</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D525BB-DA17-4BA0-B3C8-3AC3ABC827E6}" type="datetimeFigureOut">
              <a:rPr lang="en-US" dirty="0"/>
              <a:t>4/2/2025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16C4C9A-3960-41CF-A4E9-2A8FB932454B}" type="datetimeFigureOut">
              <a:rPr lang="en-US" dirty="0"/>
              <a:t>4/2/2025</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4/2/2025</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67B98D-5495-E805-433A-6E96DF4F59D1}"/>
              </a:ext>
            </a:extLst>
          </p:cNvPr>
          <p:cNvSpPr>
            <a:spLocks noGrp="1"/>
          </p:cNvSpPr>
          <p:nvPr>
            <p:ph type="ctrTitle"/>
          </p:nvPr>
        </p:nvSpPr>
        <p:spPr/>
        <p:txBody>
          <a:bodyPr>
            <a:normAutofit fontScale="90000"/>
          </a:bodyPr>
          <a:lstStyle/>
          <a:p>
            <a:pPr algn="ctr"/>
            <a:r>
              <a:rPr lang="el-GR" dirty="0">
                <a:latin typeface="Arial" panose="020B0604020202020204" pitchFamily="34" charset="0"/>
                <a:cs typeface="Arial" panose="020B0604020202020204" pitchFamily="34" charset="0"/>
              </a:rPr>
              <a:t>PHS_2.1 Πλάτων</a:t>
            </a:r>
            <a:br>
              <a:rPr lang="el-GR" dirty="0">
                <a:latin typeface="Arial" panose="020B0604020202020204" pitchFamily="34" charset="0"/>
                <a:cs typeface="Arial" panose="020B0604020202020204" pitchFamily="34" charset="0"/>
              </a:rPr>
            </a:br>
            <a:r>
              <a:rPr lang="el-GR" dirty="0">
                <a:latin typeface="Arial" panose="020B0604020202020204" pitchFamily="34" charset="0"/>
                <a:cs typeface="Arial" panose="020B0604020202020204" pitchFamily="34" charset="0"/>
              </a:rPr>
              <a:t>Β’ εξάμηνο</a:t>
            </a:r>
            <a:endParaRPr lang="el-GR" dirty="0"/>
          </a:p>
        </p:txBody>
      </p:sp>
      <p:sp>
        <p:nvSpPr>
          <p:cNvPr id="3" name="Υπότιτλος 2">
            <a:extLst>
              <a:ext uri="{FF2B5EF4-FFF2-40B4-BE49-F238E27FC236}">
                <a16:creationId xmlns:a16="http://schemas.microsoft.com/office/drawing/2014/main" id="{0296FC83-DF8D-67A4-E080-8AA191027692}"/>
              </a:ext>
            </a:extLst>
          </p:cNvPr>
          <p:cNvSpPr>
            <a:spLocks noGrp="1"/>
          </p:cNvSpPr>
          <p:nvPr>
            <p:ph type="subTitle" idx="1"/>
          </p:nvPr>
        </p:nvSpPr>
        <p:spPr>
          <a:xfrm>
            <a:off x="2772274" y="1737360"/>
            <a:ext cx="5357600" cy="1691639"/>
          </a:xfrm>
        </p:spPr>
        <p:txBody>
          <a:bodyPr/>
          <a:lstStyle/>
          <a:p>
            <a:pPr algn="ctr"/>
            <a:r>
              <a:rPr lang="el-GR" dirty="0"/>
              <a:t>ΤΜΗΜΑ ΦΙΛΟΣΟΦΙΑΣ</a:t>
            </a:r>
          </a:p>
          <a:p>
            <a:pPr algn="ctr"/>
            <a:r>
              <a:rPr lang="el-GR" dirty="0"/>
              <a:t>ΠΑΝΕΠΙΣΤΗΜΙΟ ΠΑΤΡΩΝ</a:t>
            </a:r>
          </a:p>
          <a:p>
            <a:endParaRPr lang="el-GR" dirty="0"/>
          </a:p>
        </p:txBody>
      </p:sp>
    </p:spTree>
    <p:extLst>
      <p:ext uri="{BB962C8B-B14F-4D97-AF65-F5344CB8AC3E}">
        <p14:creationId xmlns:p14="http://schemas.microsoft.com/office/powerpoint/2010/main" val="1308763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995BCC-91F3-6CA7-03DE-B7CDCC093003}"/>
              </a:ext>
            </a:extLst>
          </p:cNvPr>
          <p:cNvSpPr>
            <a:spLocks noGrp="1"/>
          </p:cNvSpPr>
          <p:nvPr>
            <p:ph type="title"/>
          </p:nvPr>
        </p:nvSpPr>
        <p:spPr/>
        <p:txBody>
          <a:bodyPr/>
          <a:lstStyle/>
          <a:p>
            <a:pPr algn="ctr"/>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0133DC58-1E51-743B-749D-A13F232B475E}"/>
              </a:ext>
            </a:extLst>
          </p:cNvPr>
          <p:cNvSpPr>
            <a:spLocks noGrp="1"/>
          </p:cNvSpPr>
          <p:nvPr>
            <p:ph idx="1"/>
          </p:nvPr>
        </p:nvSpPr>
        <p:spPr/>
        <p:txBody>
          <a:bodyPr>
            <a:normAutofit fontScale="85000" lnSpcReduction="10000"/>
          </a:bodyPr>
          <a:lstStyle/>
          <a:p>
            <a:pPr algn="just"/>
            <a:r>
              <a:rPr lang="el-GR" dirty="0"/>
              <a:t>Πώς γράφουμε τις παραπομπές;</a:t>
            </a:r>
          </a:p>
          <a:p>
            <a:pPr algn="just"/>
            <a:r>
              <a:rPr lang="el-GR" dirty="0"/>
              <a:t>Σύστημα συγγραφέας-χρονολογία</a:t>
            </a:r>
          </a:p>
          <a:p>
            <a:pPr algn="just"/>
            <a:r>
              <a:rPr lang="el-GR" dirty="0"/>
              <a:t>Αυτό το σύστημα μας επιτρέπει να απαλείψουμε όλες τις σημειώσεις βιβλιογραφικών παραπομπών διατηρώντας μόνο τις σημειώσεις συζήτησης και σχολίων. Προϋποθέτει ότι μια τελική βιβλιογραφία καταστρώνεται (συγγραφέας, τίτλος του βιβλίου </a:t>
            </a:r>
            <a:r>
              <a:rPr lang="el-GR" dirty="0" err="1"/>
              <a:t>κ.ο.κ.</a:t>
            </a:r>
            <a:r>
              <a:rPr lang="el-GR" dirty="0"/>
              <a:t>) στο τέλος του κειμένου.</a:t>
            </a:r>
          </a:p>
          <a:p>
            <a:pPr algn="just"/>
            <a:r>
              <a:rPr lang="el-GR" dirty="0"/>
              <a:t>Παράδειγμα: μέσα στο κείμενο (</a:t>
            </a:r>
            <a:r>
              <a:rPr lang="el-GR" dirty="0" err="1"/>
              <a:t>Eco</a:t>
            </a:r>
            <a:r>
              <a:rPr lang="el-GR" dirty="0"/>
              <a:t>, 1994: 239, 240). Με αυτό τον τρόπο ο αναγνώστης πηγαίνει στην τελική βιβλιογραφία και καταλαβαίνει ότι η ένδειξη «(</a:t>
            </a:r>
            <a:r>
              <a:rPr lang="el-GR" dirty="0" err="1"/>
              <a:t>Eco</a:t>
            </a:r>
            <a:r>
              <a:rPr lang="el-GR" dirty="0"/>
              <a:t>, 1994: 239, 240)», στο κείμενο που διαβάζει, σημαίνει «σελίδα 239 του βιβλίου Πώς γίνεται μια διπλωματική εργασία ; κτλ.».</a:t>
            </a:r>
          </a:p>
        </p:txBody>
      </p:sp>
    </p:spTree>
    <p:extLst>
      <p:ext uri="{BB962C8B-B14F-4D97-AF65-F5344CB8AC3E}">
        <p14:creationId xmlns:p14="http://schemas.microsoft.com/office/powerpoint/2010/main" val="1480531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1F6408-FEA2-FCF1-281F-31F57E34D81B}"/>
              </a:ext>
            </a:extLst>
          </p:cNvPr>
          <p:cNvSpPr>
            <a:spLocks noGrp="1"/>
          </p:cNvSpPr>
          <p:nvPr>
            <p:ph type="title"/>
          </p:nvPr>
        </p:nvSpPr>
        <p:spPr/>
        <p:txBody>
          <a:bodyPr/>
          <a:lstStyle/>
          <a:p>
            <a:pPr algn="ctr"/>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5A90F1DB-25C1-CEFA-0C3A-BAF64C8853EF}"/>
              </a:ext>
            </a:extLst>
          </p:cNvPr>
          <p:cNvSpPr>
            <a:spLocks noGrp="1"/>
          </p:cNvSpPr>
          <p:nvPr>
            <p:ph idx="1"/>
          </p:nvPr>
        </p:nvSpPr>
        <p:spPr/>
        <p:txBody>
          <a:bodyPr>
            <a:normAutofit fontScale="70000" lnSpcReduction="20000"/>
          </a:bodyPr>
          <a:lstStyle/>
          <a:p>
            <a:pPr algn="just"/>
            <a:r>
              <a:rPr lang="el-GR" dirty="0"/>
              <a:t>Πώς γράφουμε τις παραπομπές;</a:t>
            </a:r>
          </a:p>
          <a:p>
            <a:pPr algn="just"/>
            <a:r>
              <a:rPr lang="el-GR" dirty="0"/>
              <a:t>Πηγές από το διαδίκτυο</a:t>
            </a:r>
          </a:p>
          <a:p>
            <a:pPr algn="just"/>
            <a:r>
              <a:rPr lang="el-GR" dirty="0"/>
              <a:t>Τα βασικά στοιχεία που πρέπει να παρατίθενται είναι τα εξής:</a:t>
            </a:r>
          </a:p>
          <a:p>
            <a:pPr algn="just"/>
            <a:r>
              <a:rPr lang="el-GR" dirty="0"/>
              <a:t>Επώνυμο του συγγραφέα, Αρχικά του μικρού ονόματος. (Ημερομηνία συγγραφής της εργασίας, εφόσον αναφέρεται). Τίτλος της εργασίας. [πρωτόκολλο και διεύθυνση] [διαδρομή] (ημερομηνία επίσκεψης-πρόσβασης στην συγκεκριμένη ιστοσελίδα ή δικτυακό τόπο).</a:t>
            </a:r>
          </a:p>
          <a:p>
            <a:pPr algn="just"/>
            <a:r>
              <a:rPr lang="el-GR" dirty="0"/>
              <a:t>Με ημερομηνία: </a:t>
            </a:r>
            <a:r>
              <a:rPr lang="en-GB" dirty="0"/>
              <a:t>Johnson-Eilola, J. (1994). </a:t>
            </a:r>
            <a:r>
              <a:rPr lang="en-GB" i="1" dirty="0"/>
              <a:t>Little machines: Rearticulating hypertext users</a:t>
            </a:r>
            <a:r>
              <a:rPr lang="en-GB" dirty="0"/>
              <a:t>. ftp://daedalus.com/Pub/CCCC95/johnson-eilola (10 Feb. 1996).</a:t>
            </a:r>
            <a:endParaRPr lang="el-GR" dirty="0"/>
          </a:p>
          <a:p>
            <a:pPr algn="just"/>
            <a:r>
              <a:rPr lang="el-GR" dirty="0"/>
              <a:t>Χωρίς ημερομηνία: </a:t>
            </a:r>
            <a:r>
              <a:rPr lang="en-GB" dirty="0"/>
              <a:t>Nielsen, M.E. (n.d.). </a:t>
            </a:r>
            <a:r>
              <a:rPr lang="en-GB" i="1" dirty="0"/>
              <a:t>Notable people in psychology of religion</a:t>
            </a:r>
            <a:r>
              <a:rPr lang="en-GB" dirty="0"/>
              <a:t>. </a:t>
            </a:r>
            <a:r>
              <a:rPr lang="el-GR" dirty="0"/>
              <a:t>Διαθέσιμο στον δικτυακό τόπο: </a:t>
            </a:r>
            <a:r>
              <a:rPr lang="en-GB" dirty="0"/>
              <a:t>http://www.psywww.com/psyrelig/psyrelpr.htm (3/8/2001).</a:t>
            </a:r>
            <a:endParaRPr lang="el-GR" dirty="0"/>
          </a:p>
        </p:txBody>
      </p:sp>
    </p:spTree>
    <p:extLst>
      <p:ext uri="{BB962C8B-B14F-4D97-AF65-F5344CB8AC3E}">
        <p14:creationId xmlns:p14="http://schemas.microsoft.com/office/powerpoint/2010/main" val="34003728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9C74BB-EE8A-303A-29CD-DBFA26F98EDA}"/>
              </a:ext>
            </a:extLst>
          </p:cNvPr>
          <p:cNvSpPr>
            <a:spLocks noGrp="1"/>
          </p:cNvSpPr>
          <p:nvPr>
            <p:ph type="title"/>
          </p:nvPr>
        </p:nvSpPr>
        <p:spPr/>
        <p:txBody>
          <a:bodyPr/>
          <a:lstStyle/>
          <a:p>
            <a:pPr algn="ctr"/>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536A9E76-22AF-F7BC-B6AB-31C704327933}"/>
              </a:ext>
            </a:extLst>
          </p:cNvPr>
          <p:cNvSpPr>
            <a:spLocks noGrp="1"/>
          </p:cNvSpPr>
          <p:nvPr>
            <p:ph sz="half" idx="1"/>
          </p:nvPr>
        </p:nvSpPr>
        <p:spPr/>
        <p:txBody>
          <a:bodyPr>
            <a:normAutofit fontScale="55000" lnSpcReduction="20000"/>
          </a:bodyPr>
          <a:lstStyle/>
          <a:p>
            <a:pPr algn="just"/>
            <a:r>
              <a:rPr lang="el-GR" dirty="0"/>
              <a:t>ΣΥΓΓΡΑΦΗ ΤΗΣ ΕΡΓΑΣΙΑΣ [με χρήση Η/Υ σε </a:t>
            </a:r>
            <a:r>
              <a:rPr lang="el-GR" dirty="0" err="1"/>
              <a:t>word</a:t>
            </a:r>
            <a:r>
              <a:rPr lang="el-GR" dirty="0"/>
              <a:t>]</a:t>
            </a:r>
          </a:p>
          <a:p>
            <a:pPr algn="just"/>
            <a:r>
              <a:rPr lang="el-GR" dirty="0"/>
              <a:t>Δακτυλογράφηση – Παρουσίαση</a:t>
            </a:r>
          </a:p>
          <a:p>
            <a:pPr algn="just"/>
            <a:r>
              <a:rPr lang="el-GR" dirty="0"/>
              <a:t>1. Με αριθμημένη διάρθρωση κεφαλαίων/ ενοτήτων του τύπου</a:t>
            </a:r>
          </a:p>
          <a:p>
            <a:pPr algn="just"/>
            <a:r>
              <a:rPr lang="el-GR" dirty="0"/>
              <a:t>1. </a:t>
            </a:r>
            <a:r>
              <a:rPr lang="el-GR" dirty="0" err="1"/>
              <a:t>ξηξηξκηξκη</a:t>
            </a:r>
            <a:r>
              <a:rPr lang="el-GR" dirty="0"/>
              <a:t>,  1.1. </a:t>
            </a:r>
            <a:r>
              <a:rPr lang="el-GR" dirty="0" err="1"/>
              <a:t>σδσαδ</a:t>
            </a:r>
            <a:r>
              <a:rPr lang="el-GR" dirty="0"/>
              <a:t>, 1.1.1.κξκλξκλξ, 2. </a:t>
            </a:r>
            <a:r>
              <a:rPr lang="el-GR" dirty="0" err="1"/>
              <a:t>σδσδσφδ</a:t>
            </a:r>
            <a:r>
              <a:rPr lang="el-GR" dirty="0"/>
              <a:t> , 2.1. </a:t>
            </a:r>
            <a:r>
              <a:rPr lang="el-GR" dirty="0" err="1"/>
              <a:t>ξννμ</a:t>
            </a:r>
            <a:endParaRPr lang="el-GR" dirty="0"/>
          </a:p>
          <a:p>
            <a:pPr algn="just"/>
            <a:r>
              <a:rPr lang="el-GR" dirty="0"/>
              <a:t>2. Οι τίτλοι κεφαλαίων με κεφαλαία μαύρα, κεντραρισμένα. Κάθε κεφάλαιο αρχίζει σε επόμενη σελίδα, 4-5 στίχους μετά την αρχή της σελίδας.</a:t>
            </a:r>
          </a:p>
          <a:p>
            <a:pPr algn="just"/>
            <a:r>
              <a:rPr lang="el-GR" dirty="0"/>
              <a:t>3. Το διάστιχο είναι 1,5 γραμμή</a:t>
            </a:r>
          </a:p>
          <a:p>
            <a:pPr marL="0" indent="0" algn="just">
              <a:buNone/>
            </a:pPr>
            <a:endParaRPr lang="el-GR" dirty="0"/>
          </a:p>
          <a:p>
            <a:pPr marL="0" indent="0">
              <a:buNone/>
            </a:pPr>
            <a:endParaRPr lang="el-GR" dirty="0"/>
          </a:p>
        </p:txBody>
      </p:sp>
      <p:sp>
        <p:nvSpPr>
          <p:cNvPr id="4" name="Θέση περιεχομένου 3">
            <a:extLst>
              <a:ext uri="{FF2B5EF4-FFF2-40B4-BE49-F238E27FC236}">
                <a16:creationId xmlns:a16="http://schemas.microsoft.com/office/drawing/2014/main" id="{6E3BBD57-A71C-963A-0429-32B886F2B75B}"/>
              </a:ext>
            </a:extLst>
          </p:cNvPr>
          <p:cNvSpPr>
            <a:spLocks noGrp="1"/>
          </p:cNvSpPr>
          <p:nvPr>
            <p:ph sz="half" idx="2"/>
          </p:nvPr>
        </p:nvSpPr>
        <p:spPr/>
        <p:txBody>
          <a:bodyPr>
            <a:normAutofit fontScale="55000" lnSpcReduction="20000"/>
          </a:bodyPr>
          <a:lstStyle/>
          <a:p>
            <a:r>
              <a:rPr lang="el-GR" dirty="0"/>
              <a:t>4. Η απόσταση μεταξύ των παραγράφων: Διάστημα μετά: 6 και Διάστημα Πριν: 0</a:t>
            </a:r>
          </a:p>
          <a:p>
            <a:r>
              <a:rPr lang="el-GR" dirty="0"/>
              <a:t>5. Η πρώτη γραμμή παραγράφου εσοχή 1,27. Καμία άλλη εσοχή.</a:t>
            </a:r>
          </a:p>
          <a:p>
            <a:r>
              <a:rPr lang="el-GR" dirty="0"/>
              <a:t>6. Διαμόρφωση σελίδας 2,54 πάνω και κάτω, 4 αριστερά και δεξιά.</a:t>
            </a:r>
          </a:p>
          <a:p>
            <a:r>
              <a:rPr lang="el-GR" dirty="0"/>
              <a:t>7. Η αρίθμηση των σελίδων είναι ενιαία. Οι αριθμοί των σελίδων τοποθετούνται άνω δεξιά. Δεν γράφεται ο αριθμός της σελίδας στο εσώφυλλο [αν και υπάρχει και </a:t>
            </a:r>
            <a:r>
              <a:rPr lang="el-GR" dirty="0" err="1"/>
              <a:t>προσμετράται</a:t>
            </a:r>
            <a:r>
              <a:rPr lang="el-GR" dirty="0"/>
              <a:t>].</a:t>
            </a:r>
          </a:p>
          <a:p>
            <a:r>
              <a:rPr lang="el-GR" dirty="0"/>
              <a:t>8. Πίνακες – Διαγράμματα – Εικόνες τοποθετούνται κανονικά μέσα στη σελίδα/κείμενο στο οποίο αναφέρονται. Η αρίθμηση/ ο τίτλος τους μπαίνει πάνω από τον πίνακα και κάτω από τα διαγράμματα/ σχέδια κτλ.</a:t>
            </a:r>
          </a:p>
          <a:p>
            <a:endParaRPr lang="el-GR" dirty="0"/>
          </a:p>
        </p:txBody>
      </p:sp>
    </p:spTree>
    <p:extLst>
      <p:ext uri="{BB962C8B-B14F-4D97-AF65-F5344CB8AC3E}">
        <p14:creationId xmlns:p14="http://schemas.microsoft.com/office/powerpoint/2010/main" val="14087371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03EC3F1-2619-6DA2-2C3F-B6F7FB046C48}"/>
              </a:ext>
            </a:extLst>
          </p:cNvPr>
          <p:cNvSpPr>
            <a:spLocks noGrp="1"/>
          </p:cNvSpPr>
          <p:nvPr>
            <p:ph type="title"/>
          </p:nvPr>
        </p:nvSpPr>
        <p:spPr/>
        <p:txBody>
          <a:bodyPr/>
          <a:lstStyle/>
          <a:p>
            <a:pPr algn="ctr"/>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B4FDF0BF-0B3E-0796-3B4D-AC5A8AF0DF42}"/>
              </a:ext>
            </a:extLst>
          </p:cNvPr>
          <p:cNvSpPr>
            <a:spLocks noGrp="1"/>
          </p:cNvSpPr>
          <p:nvPr>
            <p:ph idx="1"/>
          </p:nvPr>
        </p:nvSpPr>
        <p:spPr/>
        <p:txBody>
          <a:bodyPr/>
          <a:lstStyle/>
          <a:p>
            <a:pPr algn="just"/>
            <a:r>
              <a:rPr lang="el-GR" dirty="0"/>
              <a:t>Πώς γράφεται μια εργασία ;</a:t>
            </a:r>
          </a:p>
          <a:p>
            <a:pPr algn="just"/>
            <a:r>
              <a:rPr lang="el-GR" dirty="0"/>
              <a:t>Μια εργασία δεν έχει ως στόχο την παράθεση/συσσώρευση γνώσεων και πληροφοριών αλλά την κριτική επεξεργασία ενός θέματος. Σχετίζεται, δηλαδή, με την ικανότητα να εντοπίζουμε τα προβλήματα, να τα αντιμετωπίζουμε μεθοδικά, να εκθέτουμε με σαφήνεια και αυστηρότητα την επιχειρηματολογία μας.</a:t>
            </a:r>
          </a:p>
        </p:txBody>
      </p:sp>
    </p:spTree>
    <p:extLst>
      <p:ext uri="{BB962C8B-B14F-4D97-AF65-F5344CB8AC3E}">
        <p14:creationId xmlns:p14="http://schemas.microsoft.com/office/powerpoint/2010/main" val="4279749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B82B211-2A16-EEB2-99AF-FF9A63DA214B}"/>
              </a:ext>
            </a:extLst>
          </p:cNvPr>
          <p:cNvSpPr>
            <a:spLocks noGrp="1"/>
          </p:cNvSpPr>
          <p:nvPr>
            <p:ph type="title"/>
          </p:nvPr>
        </p:nvSpPr>
        <p:spPr/>
        <p:txBody>
          <a:bodyPr/>
          <a:lstStyle/>
          <a:p>
            <a:pPr algn="ctr"/>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8D975160-59F4-DF0E-BB46-B83EE65ECF82}"/>
              </a:ext>
            </a:extLst>
          </p:cNvPr>
          <p:cNvSpPr>
            <a:spLocks noGrp="1"/>
          </p:cNvSpPr>
          <p:nvPr>
            <p:ph idx="1"/>
          </p:nvPr>
        </p:nvSpPr>
        <p:spPr/>
        <p:txBody>
          <a:bodyPr>
            <a:normAutofit fontScale="92500" lnSpcReduction="10000"/>
          </a:bodyPr>
          <a:lstStyle/>
          <a:p>
            <a:pPr algn="just"/>
            <a:r>
              <a:rPr lang="el-GR" dirty="0"/>
              <a:t>Γενικές οδηγίες:</a:t>
            </a:r>
          </a:p>
          <a:p>
            <a:pPr algn="just"/>
            <a:r>
              <a:rPr lang="el-GR" dirty="0"/>
              <a:t>Μη γράφετε μακροσκελείς περιόδους. Σπάστε τις περιόδους σε μικρές προτάσεις.</a:t>
            </a:r>
          </a:p>
          <a:p>
            <a:pPr algn="just"/>
            <a:r>
              <a:rPr lang="el-GR" dirty="0"/>
              <a:t>Αποφεύγετε το λογοτεχνικό ύφος.</a:t>
            </a:r>
          </a:p>
          <a:p>
            <a:pPr algn="just"/>
            <a:r>
              <a:rPr lang="el-GR" dirty="0"/>
              <a:t>Αλλάζετε συχνά παράγραφο.</a:t>
            </a:r>
          </a:p>
          <a:p>
            <a:pPr algn="just"/>
            <a:r>
              <a:rPr lang="el-GR" dirty="0"/>
              <a:t>Να θυμάστε πάντα ότι σε μια επιστημονική εργασία είναι πολύ σημαντικό να ακριβολογούμε.</a:t>
            </a:r>
          </a:p>
          <a:p>
            <a:pPr algn="just"/>
            <a:r>
              <a:rPr lang="el-GR" dirty="0"/>
              <a:t>Κάθε εργασία πρέπει να εκφράζει (και εκφράζει) τον συγγραφέα της.</a:t>
            </a:r>
          </a:p>
        </p:txBody>
      </p:sp>
    </p:spTree>
    <p:extLst>
      <p:ext uri="{BB962C8B-B14F-4D97-AF65-F5344CB8AC3E}">
        <p14:creationId xmlns:p14="http://schemas.microsoft.com/office/powerpoint/2010/main" val="1642631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8AF320-B971-DFBE-8FA0-4760AFE06D8D}"/>
              </a:ext>
            </a:extLst>
          </p:cNvPr>
          <p:cNvSpPr>
            <a:spLocks noGrp="1"/>
          </p:cNvSpPr>
          <p:nvPr>
            <p:ph type="title"/>
          </p:nvPr>
        </p:nvSpPr>
        <p:spPr/>
        <p:txBody>
          <a:bodyPr/>
          <a:lstStyle/>
          <a:p>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8602E6E9-8A73-348E-556B-2798FD402AEB}"/>
              </a:ext>
            </a:extLst>
          </p:cNvPr>
          <p:cNvSpPr>
            <a:spLocks noGrp="1"/>
          </p:cNvSpPr>
          <p:nvPr>
            <p:ph idx="1"/>
          </p:nvPr>
        </p:nvSpPr>
        <p:spPr/>
        <p:txBody>
          <a:bodyPr>
            <a:normAutofit fontScale="40000" lnSpcReduction="20000"/>
          </a:bodyPr>
          <a:lstStyle/>
          <a:p>
            <a:r>
              <a:rPr lang="el-GR" dirty="0"/>
              <a:t>ΕΡΕΥΝΑ- ΣΥΛΛΟΓΗ ΣΤΟΙΧΕΙΩΝ</a:t>
            </a:r>
          </a:p>
          <a:p>
            <a:r>
              <a:rPr lang="el-GR" dirty="0"/>
              <a:t>1. Διαπίστωση ενός προβλήματος/θέματος.</a:t>
            </a:r>
          </a:p>
          <a:p>
            <a:r>
              <a:rPr lang="el-GR" dirty="0"/>
              <a:t>2. Επισήμανση της ανάγκης για διερεύνηση του προβλήματος. Προσδιορισμός του οφέλους που θα προκύψει.</a:t>
            </a:r>
          </a:p>
          <a:p>
            <a:r>
              <a:rPr lang="el-GR" dirty="0"/>
              <a:t>3. Διαμόρφωση των σκοπών και στόχων της έρευνας. Διατύπωση των υποθέσεων της έρευνας.</a:t>
            </a:r>
          </a:p>
          <a:p>
            <a:r>
              <a:rPr lang="el-GR" dirty="0"/>
              <a:t>Προσδιορισμός των μεταβλητών της έρευνας και των λειτουργικών ορισμών.</a:t>
            </a:r>
          </a:p>
          <a:p>
            <a:r>
              <a:rPr lang="el-GR" dirty="0"/>
              <a:t>4. Ανασκόπηση της σχετικής βιβλιογραφίας. Συγκεκριμενοποίηση των 2 και 3.</a:t>
            </a:r>
          </a:p>
          <a:p>
            <a:r>
              <a:rPr lang="el-GR" dirty="0"/>
              <a:t>5. Σχεδιασμός: επιλογή προσεγγίσεων, μεθόδων, τεχνικών, μέσων και υλικών, καθώς και δείγματος.</a:t>
            </a:r>
          </a:p>
          <a:p>
            <a:r>
              <a:rPr lang="el-GR" dirty="0"/>
              <a:t>6. Δοκιμαστική εφαρμογή της έρευνας. Βελτίωση του σχεδιασμού.</a:t>
            </a:r>
          </a:p>
          <a:p>
            <a:r>
              <a:rPr lang="el-GR" dirty="0"/>
              <a:t>7. Οριστικοποίηση της μεθοδολογίας και του σχεδιασμού.</a:t>
            </a:r>
          </a:p>
          <a:p>
            <a:r>
              <a:rPr lang="el-GR" dirty="0"/>
              <a:t>8. Πραγματοποίηση της έρευνας .</a:t>
            </a:r>
          </a:p>
          <a:p>
            <a:r>
              <a:rPr lang="el-GR" dirty="0"/>
              <a:t>9. Επεξεργασία δεδομένων, εξαγωγή συμπερασμάτων.</a:t>
            </a:r>
          </a:p>
          <a:p>
            <a:r>
              <a:rPr lang="el-GR" dirty="0"/>
              <a:t>10. Συγγραφή.</a:t>
            </a:r>
          </a:p>
        </p:txBody>
      </p:sp>
    </p:spTree>
    <p:extLst>
      <p:ext uri="{BB962C8B-B14F-4D97-AF65-F5344CB8AC3E}">
        <p14:creationId xmlns:p14="http://schemas.microsoft.com/office/powerpoint/2010/main" val="3058961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E879CC-3048-FCF8-5A31-02C5078DF1F1}"/>
              </a:ext>
            </a:extLst>
          </p:cNvPr>
          <p:cNvSpPr>
            <a:spLocks noGrp="1"/>
          </p:cNvSpPr>
          <p:nvPr>
            <p:ph type="title"/>
          </p:nvPr>
        </p:nvSpPr>
        <p:spPr/>
        <p:txBody>
          <a:bodyPr/>
          <a:lstStyle/>
          <a:p>
            <a:pPr algn="ctr"/>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C74DB0E8-B648-7C64-3E2D-AAE6883E98E1}"/>
              </a:ext>
            </a:extLst>
          </p:cNvPr>
          <p:cNvSpPr>
            <a:spLocks noGrp="1"/>
          </p:cNvSpPr>
          <p:nvPr>
            <p:ph idx="1"/>
          </p:nvPr>
        </p:nvSpPr>
        <p:spPr/>
        <p:txBody>
          <a:bodyPr>
            <a:normAutofit/>
          </a:bodyPr>
          <a:lstStyle/>
          <a:p>
            <a:pPr algn="just"/>
            <a:r>
              <a:rPr lang="el-GR" dirty="0"/>
              <a:t>Α. Σχεδιάγραμμα (πλάνο) εργασίας</a:t>
            </a:r>
          </a:p>
          <a:p>
            <a:pPr algn="just"/>
            <a:r>
              <a:rPr lang="el-GR" dirty="0"/>
              <a:t>Φτιάξτε ένα πίνακα περιεχομένων που θα αντιστοιχεί στη δομή της εργασίας σας. Εντοπίστε τις έννοιες-κλειδιά του θέματος.</a:t>
            </a:r>
          </a:p>
          <a:p>
            <a:pPr algn="just"/>
            <a:r>
              <a:rPr lang="el-GR" dirty="0"/>
              <a:t>Μ’ αυτό τον τρόπο:</a:t>
            </a:r>
          </a:p>
          <a:p>
            <a:pPr algn="just"/>
            <a:r>
              <a:rPr lang="el-GR" dirty="0"/>
              <a:t>θα ξεκαθαρίσετε σ’ εσάς τους ίδιους τι θέλετε να κάνετε.</a:t>
            </a:r>
          </a:p>
          <a:p>
            <a:pPr algn="just"/>
            <a:r>
              <a:rPr lang="el-GR" dirty="0"/>
              <a:t>θα βάλετε σε τάξη τις ιδέες σας.</a:t>
            </a:r>
          </a:p>
          <a:p>
            <a:pPr algn="just"/>
            <a:r>
              <a:rPr lang="el-GR" dirty="0"/>
              <a:t>θα καταλάβετε αν έχετε σαφείς ιδέες.</a:t>
            </a:r>
          </a:p>
        </p:txBody>
      </p:sp>
    </p:spTree>
    <p:extLst>
      <p:ext uri="{BB962C8B-B14F-4D97-AF65-F5344CB8AC3E}">
        <p14:creationId xmlns:p14="http://schemas.microsoft.com/office/powerpoint/2010/main" val="2984615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CDCCC9-7316-28DB-F060-E3AB5B8B221B}"/>
              </a:ext>
            </a:extLst>
          </p:cNvPr>
          <p:cNvSpPr>
            <a:spLocks noGrp="1"/>
          </p:cNvSpPr>
          <p:nvPr>
            <p:ph type="title"/>
          </p:nvPr>
        </p:nvSpPr>
        <p:spPr/>
        <p:txBody>
          <a:bodyPr/>
          <a:lstStyle/>
          <a:p>
            <a:pPr algn="ctr"/>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85FCE967-EE81-5863-4F7E-CCD270009B74}"/>
              </a:ext>
            </a:extLst>
          </p:cNvPr>
          <p:cNvSpPr>
            <a:spLocks noGrp="1"/>
          </p:cNvSpPr>
          <p:nvPr>
            <p:ph idx="1"/>
          </p:nvPr>
        </p:nvSpPr>
        <p:spPr/>
        <p:txBody>
          <a:bodyPr>
            <a:normAutofit fontScale="85000" lnSpcReduction="20000"/>
          </a:bodyPr>
          <a:lstStyle/>
          <a:p>
            <a:pPr algn="just"/>
            <a:r>
              <a:rPr lang="el-GR" dirty="0"/>
              <a:t>Β. Εισαγωγή</a:t>
            </a:r>
          </a:p>
          <a:p>
            <a:pPr algn="just"/>
            <a:r>
              <a:rPr lang="el-GR" dirty="0"/>
              <a:t>Ανακοινώνουμε την υπόθεση ή τον προβληματισμό μας, καθώς και τη δομή της εργασίας μας: (παράδειγμα) «Με αυτή την εργασία έχουμε σκοπό να αποδείξουμε την παρακάτω θέση ... Στο πρώτο κεφάλαιο ή μέρος θα επιχειρήσουμε να ορίσουμε το τάδε σημείο ...</a:t>
            </a:r>
          </a:p>
          <a:p>
            <a:pPr algn="just"/>
            <a:r>
              <a:rPr lang="el-GR" dirty="0"/>
              <a:t>Στο δεύτερο να αντιμετωπίσουμε το δείνα πρόβλημα ... Πρέπει να σημειωθεί ότι θέσαμε συγκεκριμένα όρια, δηλαδή ... Μέσα σ’ αυτά τα όρια, η μέθοδος που θα ακολουθήσουμε είναι η εξής...».</a:t>
            </a:r>
          </a:p>
          <a:p>
            <a:pPr algn="just"/>
            <a:r>
              <a:rPr lang="el-GR" dirty="0"/>
              <a:t>Σκοπός της εισαγωγής είναι να βοηθήσει τον αναγνώστη να αντιληφθεί το στόχο της εργασίας σας. Καλό είναι να μην υπόσχεστε κάτι που δεν θα του δώσετε. Γι’ αυτό το λόγο, τις περισσότερες φορές η εισαγωγή ξαναγράφεται όσο προχωρεί η εργασία. </a:t>
            </a:r>
            <a:r>
              <a:rPr lang="el-GR" b="1" dirty="0"/>
              <a:t>(Μπορεί να γραφτεί και στο τέλος)</a:t>
            </a:r>
          </a:p>
        </p:txBody>
      </p:sp>
    </p:spTree>
    <p:extLst>
      <p:ext uri="{BB962C8B-B14F-4D97-AF65-F5344CB8AC3E}">
        <p14:creationId xmlns:p14="http://schemas.microsoft.com/office/powerpoint/2010/main" val="4149017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8EF19F4-85F7-2B6B-947D-C6B6F06C9A8A}"/>
              </a:ext>
            </a:extLst>
          </p:cNvPr>
          <p:cNvSpPr>
            <a:spLocks noGrp="1"/>
          </p:cNvSpPr>
          <p:nvPr>
            <p:ph type="title"/>
          </p:nvPr>
        </p:nvSpPr>
        <p:spPr/>
        <p:txBody>
          <a:bodyPr/>
          <a:lstStyle/>
          <a:p>
            <a:pPr algn="ctr"/>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7705DB03-7BA5-E5E7-C85A-136EF69BBA01}"/>
              </a:ext>
            </a:extLst>
          </p:cNvPr>
          <p:cNvSpPr>
            <a:spLocks noGrp="1"/>
          </p:cNvSpPr>
          <p:nvPr>
            <p:ph idx="1"/>
          </p:nvPr>
        </p:nvSpPr>
        <p:spPr/>
        <p:txBody>
          <a:bodyPr>
            <a:normAutofit/>
          </a:bodyPr>
          <a:lstStyle/>
          <a:p>
            <a:r>
              <a:rPr lang="el-GR" dirty="0"/>
              <a:t>Γ. Κύριο θέμα</a:t>
            </a:r>
          </a:p>
          <a:p>
            <a:r>
              <a:rPr lang="el-GR" dirty="0"/>
              <a:t>Ανάπτυξη του θέματος και της επιχειρηματολογίας μας</a:t>
            </a:r>
          </a:p>
          <a:p>
            <a:r>
              <a:rPr lang="el-GR" dirty="0"/>
              <a:t>Δ. Επίλογος</a:t>
            </a:r>
          </a:p>
          <a:p>
            <a:r>
              <a:rPr lang="el-GR" dirty="0"/>
              <a:t>Συμπεράσματα και ανοιχτά ερωτήματα.</a:t>
            </a:r>
          </a:p>
          <a:p>
            <a:r>
              <a:rPr lang="el-GR" dirty="0"/>
              <a:t>Ε. Παραπομπές / Σημειώσεις</a:t>
            </a:r>
          </a:p>
        </p:txBody>
      </p:sp>
    </p:spTree>
    <p:extLst>
      <p:ext uri="{BB962C8B-B14F-4D97-AF65-F5344CB8AC3E}">
        <p14:creationId xmlns:p14="http://schemas.microsoft.com/office/powerpoint/2010/main" val="2566291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CE496BF-4F81-9EC8-9643-CF841149FCB0}"/>
              </a:ext>
            </a:extLst>
          </p:cNvPr>
          <p:cNvSpPr>
            <a:spLocks noGrp="1"/>
          </p:cNvSpPr>
          <p:nvPr>
            <p:ph type="title"/>
          </p:nvPr>
        </p:nvSpPr>
        <p:spPr/>
        <p:txBody>
          <a:bodyPr/>
          <a:lstStyle/>
          <a:p>
            <a:pPr algn="ctr"/>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9F54CC9D-70A0-3935-641D-ACA06B175225}"/>
              </a:ext>
            </a:extLst>
          </p:cNvPr>
          <p:cNvSpPr>
            <a:spLocks noGrp="1"/>
          </p:cNvSpPr>
          <p:nvPr>
            <p:ph idx="1"/>
          </p:nvPr>
        </p:nvSpPr>
        <p:spPr/>
        <p:txBody>
          <a:bodyPr>
            <a:normAutofit fontScale="70000" lnSpcReduction="20000"/>
          </a:bodyPr>
          <a:lstStyle/>
          <a:p>
            <a:r>
              <a:rPr lang="el-GR" dirty="0"/>
              <a:t>Πως γράφουμε τις παραπομπές:</a:t>
            </a:r>
          </a:p>
          <a:p>
            <a:r>
              <a:rPr lang="el-GR" dirty="0"/>
              <a:t>Για να είναι ορθή και ακριβής η βιβλιογραφική παραπομπή παραθέτουμε με την παρακάτω σειρά:</a:t>
            </a:r>
          </a:p>
          <a:p>
            <a:r>
              <a:rPr lang="el-GR" dirty="0"/>
              <a:t>α) Βιβλία</a:t>
            </a:r>
          </a:p>
          <a:p>
            <a:r>
              <a:rPr lang="el-GR" dirty="0"/>
              <a:t>1) το συγγραφέα, όνομα και επώνυμο, 2) τον τίτλο του βιβλίου με πλάγια ή υπογραμμισμένα στοιχεία, 3) τον εκδοτικό οίκο, 4) τον τόπο έκδοσης, 5) τη χρονολογία</a:t>
            </a:r>
          </a:p>
          <a:p>
            <a:r>
              <a:rPr lang="el-GR" dirty="0"/>
              <a:t>έκδοσης 6) και τον αριθμό σελίδας που βρίσκεται το παράθεμα.</a:t>
            </a:r>
          </a:p>
          <a:p>
            <a:r>
              <a:rPr lang="el-GR" dirty="0"/>
              <a:t>Παράδειγμα: </a:t>
            </a:r>
            <a:r>
              <a:rPr lang="el-GR" dirty="0" err="1"/>
              <a:t>Umberto</a:t>
            </a:r>
            <a:r>
              <a:rPr lang="el-GR" dirty="0"/>
              <a:t> </a:t>
            </a:r>
            <a:r>
              <a:rPr lang="el-GR" dirty="0" err="1"/>
              <a:t>Eco</a:t>
            </a:r>
            <a:r>
              <a:rPr lang="el-GR" dirty="0"/>
              <a:t>, Πώς γίνεται μια διπλωματική εργασία ; Εκδόσεις Νήσος, Αθήνα, 1994, σ. 128.)</a:t>
            </a:r>
          </a:p>
          <a:p>
            <a:r>
              <a:rPr lang="el-GR" dirty="0"/>
              <a:t>δ) Εάν εμφανίστηκε το έργο του ίδιου συγγραφέα μία φορά, τότε τη βιβλιογραφική σημείωση δεν την επαναλαμβάνουμε, αλλά γράφουμε το επώνυμο του συγγραφέα, κι έπειτα </a:t>
            </a:r>
            <a:r>
              <a:rPr lang="el-GR" dirty="0" err="1"/>
              <a:t>ό.π</a:t>
            </a:r>
            <a:r>
              <a:rPr lang="el-GR" dirty="0"/>
              <a:t>., </a:t>
            </a:r>
            <a:r>
              <a:rPr lang="el-GR" dirty="0" err="1"/>
              <a:t>σελ</a:t>
            </a:r>
            <a:r>
              <a:rPr lang="el-GR" dirty="0"/>
              <a:t> ... (δηλ., όπως παραπάνω).</a:t>
            </a:r>
          </a:p>
        </p:txBody>
      </p:sp>
    </p:spTree>
    <p:extLst>
      <p:ext uri="{BB962C8B-B14F-4D97-AF65-F5344CB8AC3E}">
        <p14:creationId xmlns:p14="http://schemas.microsoft.com/office/powerpoint/2010/main" val="40600863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7D83DC-95A9-866D-972B-0A937C76A0B1}"/>
              </a:ext>
            </a:extLst>
          </p:cNvPr>
          <p:cNvSpPr>
            <a:spLocks noGrp="1"/>
          </p:cNvSpPr>
          <p:nvPr>
            <p:ph type="title"/>
          </p:nvPr>
        </p:nvSpPr>
        <p:spPr/>
        <p:txBody>
          <a:bodyPr/>
          <a:lstStyle/>
          <a:p>
            <a:pPr algn="ctr"/>
            <a:r>
              <a:rPr lang="el-GR" dirty="0"/>
              <a:t>ΕΝΔΕΙΚΤΙΚΕΣ ΟΔΗΓΙΕΣ ΣΥΓΓΡΑΦΗΣ ΕΠΙΣΤΗΜΟΝΙΚΗΣ ΕΡΓΑΣΙΑΣ</a:t>
            </a:r>
          </a:p>
        </p:txBody>
      </p:sp>
      <p:sp>
        <p:nvSpPr>
          <p:cNvPr id="3" name="Θέση περιεχομένου 2">
            <a:extLst>
              <a:ext uri="{FF2B5EF4-FFF2-40B4-BE49-F238E27FC236}">
                <a16:creationId xmlns:a16="http://schemas.microsoft.com/office/drawing/2014/main" id="{A69305DA-1CD9-E610-FBAB-466675FB5624}"/>
              </a:ext>
            </a:extLst>
          </p:cNvPr>
          <p:cNvSpPr>
            <a:spLocks noGrp="1"/>
          </p:cNvSpPr>
          <p:nvPr>
            <p:ph idx="1"/>
          </p:nvPr>
        </p:nvSpPr>
        <p:spPr/>
        <p:txBody>
          <a:bodyPr>
            <a:normAutofit fontScale="85000" lnSpcReduction="10000"/>
          </a:bodyPr>
          <a:lstStyle/>
          <a:p>
            <a:pPr algn="just"/>
            <a:r>
              <a:rPr lang="el-GR" dirty="0"/>
              <a:t>Πώς γράφουμε τις παραπομπές;</a:t>
            </a:r>
          </a:p>
          <a:p>
            <a:pPr algn="just"/>
            <a:r>
              <a:rPr lang="el-GR" dirty="0"/>
              <a:t>β) Άρθρα από περιοδικά</a:t>
            </a:r>
          </a:p>
          <a:p>
            <a:pPr algn="just"/>
            <a:r>
              <a:rPr lang="el-GR" dirty="0"/>
              <a:t>1) το συγγραφέα του άρθρου, 2) τον τίτλο του άρθρου, μέσα σε εισαγωγικά, 3) τον τίτλο του περιοδικού με πλάγια ή υπογραμμισμένα στοιχεία, 4) τον αριθμό τεύχους, 5) το μήνα και χρόνο, 6) τις σελίδες στις οποίες δημοσιεύεται το άρθρο. Παράδειγμα: Τάκης </a:t>
            </a:r>
            <a:r>
              <a:rPr lang="el-GR" dirty="0" err="1"/>
              <a:t>Φωτόπουλος</a:t>
            </a:r>
            <a:r>
              <a:rPr lang="el-GR" dirty="0"/>
              <a:t>, «Για μια δημοκρατική αντίληψη της επιστήμης και της τεχνολογίας», στο Δημοκρατία και Φύση, 3 (Ιούνιος 1997), 74–108.</a:t>
            </a:r>
          </a:p>
          <a:p>
            <a:pPr algn="just"/>
            <a:r>
              <a:rPr lang="el-GR" dirty="0"/>
              <a:t>γ) Όταν το έργο του ίδιου συγγραφέα έχει αναφερθεί στην αμέσως προηγούμενη βιβλιογραφική σημείωση τότε δεν την επαναλαμβάνουμε αλλά γράφουμε: στο ίδιο, </a:t>
            </a:r>
            <a:r>
              <a:rPr lang="el-GR" dirty="0" err="1"/>
              <a:t>σελ</a:t>
            </a:r>
            <a:r>
              <a:rPr lang="el-GR" dirty="0"/>
              <a:t> ...</a:t>
            </a:r>
          </a:p>
          <a:p>
            <a:endParaRPr lang="el-GR" dirty="0"/>
          </a:p>
        </p:txBody>
      </p:sp>
    </p:spTree>
    <p:extLst>
      <p:ext uri="{BB962C8B-B14F-4D97-AF65-F5344CB8AC3E}">
        <p14:creationId xmlns:p14="http://schemas.microsoft.com/office/powerpoint/2010/main" val="28804355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άντισον">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TM16401375[[fn=Μάντισον]]</Template>
  <TotalTime>32</TotalTime>
  <Words>1199</Words>
  <Application>Microsoft Office PowerPoint</Application>
  <PresentationFormat>Ευρεία οθόνη</PresentationFormat>
  <Paragraphs>81</Paragraphs>
  <Slides>12</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12</vt:i4>
      </vt:variant>
    </vt:vector>
  </HeadingPairs>
  <TitlesOfParts>
    <vt:vector size="17" baseType="lpstr">
      <vt:lpstr>Arial</vt:lpstr>
      <vt:lpstr>MS Shell Dlg 2</vt:lpstr>
      <vt:lpstr>Wingdings</vt:lpstr>
      <vt:lpstr>Wingdings 3</vt:lpstr>
      <vt:lpstr>Μάντισον</vt:lpstr>
      <vt:lpstr>PHS_2.1 Πλάτων Β’ εξάμηνο</vt:lpstr>
      <vt:lpstr>ΕΝΔΕΙΚΤΙΚΕΣ ΟΔΗΓΙΕΣ ΣΥΓΓΡΑΦΗΣ ΕΠΙΣΤΗΜΟΝΙΚΗΣ ΕΡΓΑΣΙΑΣ</vt:lpstr>
      <vt:lpstr>ΕΝΔΕΙΚΤΙΚΕΣ ΟΔΗΓΙΕΣ ΣΥΓΓΡΑΦΗΣ ΕΠΙΣΤΗΜΟΝΙΚΗΣ ΕΡΓΑΣΙΑΣ</vt:lpstr>
      <vt:lpstr>ΕΝΔΕΙΚΤΙΚΕΣ ΟΔΗΓΙΕΣ ΣΥΓΓΡΑΦΗΣ ΕΠΙΣΤΗΜΟΝΙΚΗΣ ΕΡΓΑΣΙΑΣ</vt:lpstr>
      <vt:lpstr>ΕΝΔΕΙΚΤΙΚΕΣ ΟΔΗΓΙΕΣ ΣΥΓΓΡΑΦΗΣ ΕΠΙΣΤΗΜΟΝΙΚΗΣ ΕΡΓΑΣΙΑΣ</vt:lpstr>
      <vt:lpstr>ΕΝΔΕΙΚΤΙΚΕΣ ΟΔΗΓΙΕΣ ΣΥΓΓΡΑΦΗΣ ΕΠΙΣΤΗΜΟΝΙΚΗΣ ΕΡΓΑΣΙΑΣ</vt:lpstr>
      <vt:lpstr>ΕΝΔΕΙΚΤΙΚΕΣ ΟΔΗΓΙΕΣ ΣΥΓΓΡΑΦΗΣ ΕΠΙΣΤΗΜΟΝΙΚΗΣ ΕΡΓΑΣΙΑΣ</vt:lpstr>
      <vt:lpstr>ΕΝΔΕΙΚΤΙΚΕΣ ΟΔΗΓΙΕΣ ΣΥΓΓΡΑΦΗΣ ΕΠΙΣΤΗΜΟΝΙΚΗΣ ΕΡΓΑΣΙΑΣ</vt:lpstr>
      <vt:lpstr>ΕΝΔΕΙΚΤΙΚΕΣ ΟΔΗΓΙΕΣ ΣΥΓΓΡΑΦΗΣ ΕΠΙΣΤΗΜΟΝΙΚΗΣ ΕΡΓΑΣΙΑΣ</vt:lpstr>
      <vt:lpstr>ΕΝΔΕΙΚΤΙΚΕΣ ΟΔΗΓΙΕΣ ΣΥΓΓΡΑΦΗΣ ΕΠΙΣΤΗΜΟΝΙΚΗΣ ΕΡΓΑΣΙΑΣ</vt:lpstr>
      <vt:lpstr>ΕΝΔΕΙΚΤΙΚΕΣ ΟΔΗΓΙΕΣ ΣΥΓΓΡΑΦΗΣ ΕΠΙΣΤΗΜΟΝΙΚΗΣ ΕΡΓΑΣΙΑΣ</vt:lpstr>
      <vt:lpstr>ΕΝΔΕΙΚΤΙΚΕΣ ΟΔΗΓΙΕΣ ΣΥΓΓΡΑΦΗΣ ΕΠΙΣΤΗΜΟΝΙΚΗΣ ΕΡΓΑΣΙΑΣ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Vasiliki Kousoulini</dc:creator>
  <cp:lastModifiedBy>Vasiliki Kousoulini</cp:lastModifiedBy>
  <cp:revision>1</cp:revision>
  <dcterms:created xsi:type="dcterms:W3CDTF">2025-03-30T11:14:13Z</dcterms:created>
  <dcterms:modified xsi:type="dcterms:W3CDTF">2025-04-02T05:13:12Z</dcterms:modified>
</cp:coreProperties>
</file>