
<file path=[Content_Types].xml><?xml version="1.0" encoding="utf-8"?>
<Types xmlns="http://schemas.openxmlformats.org/package/2006/content-types">
  <Default Extension="gif" ContentType="image/gif"/>
  <Default Extension="jfif" ContentType="image/jpeg"/>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4" r:id="rId1"/>
  </p:sldMasterIdLst>
  <p:sldIdLst>
    <p:sldId id="256" r:id="rId2"/>
    <p:sldId id="257" r:id="rId3"/>
    <p:sldId id="258" r:id="rId4"/>
    <p:sldId id="282" r:id="rId5"/>
    <p:sldId id="259" r:id="rId6"/>
    <p:sldId id="260" r:id="rId7"/>
    <p:sldId id="261" r:id="rId8"/>
    <p:sldId id="262" r:id="rId9"/>
    <p:sldId id="301" r:id="rId10"/>
    <p:sldId id="263" r:id="rId11"/>
    <p:sldId id="302" r:id="rId12"/>
    <p:sldId id="264" r:id="rId13"/>
    <p:sldId id="303" r:id="rId14"/>
    <p:sldId id="265" r:id="rId15"/>
    <p:sldId id="304" r:id="rId16"/>
    <p:sldId id="266" r:id="rId17"/>
    <p:sldId id="305" r:id="rId18"/>
    <p:sldId id="267" r:id="rId19"/>
    <p:sldId id="268" r:id="rId20"/>
    <p:sldId id="269" r:id="rId21"/>
    <p:sldId id="270" r:id="rId22"/>
    <p:sldId id="271" r:id="rId23"/>
    <p:sldId id="272" r:id="rId24"/>
    <p:sldId id="274" r:id="rId25"/>
    <p:sldId id="273" r:id="rId26"/>
    <p:sldId id="275" r:id="rId27"/>
    <p:sldId id="298" r:id="rId28"/>
    <p:sldId id="299" r:id="rId29"/>
    <p:sldId id="300" r:id="rId30"/>
    <p:sldId id="278" r:id="rId31"/>
    <p:sldId id="279" r:id="rId32"/>
    <p:sldId id="280" r:id="rId33"/>
    <p:sldId id="293" r:id="rId34"/>
    <p:sldId id="281" r:id="rId35"/>
    <p:sldId id="296" r:id="rId36"/>
    <p:sldId id="297" r:id="rId37"/>
    <p:sldId id="283" r:id="rId38"/>
    <p:sldId id="284" r:id="rId39"/>
    <p:sldId id="285" r:id="rId40"/>
    <p:sldId id="286" r:id="rId41"/>
    <p:sldId id="287" r:id="rId42"/>
    <p:sldId id="294" r:id="rId43"/>
    <p:sldId id="295" r:id="rId44"/>
    <p:sldId id="292" r:id="rId45"/>
    <p:sldId id="276" r:id="rId46"/>
    <p:sldId id="277" r:id="rId4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86" d="100"/>
          <a:sy n="86" d="100"/>
        </p:scale>
        <p:origin x="315" y="4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5923F103-BC34-4FE4-A40E-EDDEECFDA5D0}" type="datetimeFigureOut">
              <a:rPr lang="en-US" smtClean="0"/>
              <a:pPr/>
              <a:t>3/10/2026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80492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2BE451C3-0FF4-47C4-B829-773ADF60F88C}" type="datetimeFigureOut">
              <a:rPr lang="en-US" smtClean="0"/>
              <a:t>3/10/2026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38932658"/>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2BE451C3-0FF4-47C4-B829-773ADF60F88C}" type="datetimeFigureOut">
              <a:rPr lang="en-US" smtClean="0"/>
              <a:t>3/10/2026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9728271"/>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2BE451C3-0FF4-47C4-B829-773ADF60F88C}" type="datetimeFigureOut">
              <a:rPr lang="en-US" smtClean="0"/>
              <a:t>3/10/2026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80258277"/>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2BE451C3-0FF4-47C4-B829-773ADF60F88C}" type="datetimeFigureOut">
              <a:rPr lang="en-US" smtClean="0"/>
              <a:t>3/10/2026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70271117"/>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2BE451C3-0FF4-47C4-B829-773ADF60F88C}" type="datetimeFigureOut">
              <a:rPr lang="en-US" smtClean="0"/>
              <a:t>3/10/2026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02622856"/>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53086D93-FCAC-47E0-A2EE-787E62CA814C}" type="datetimeFigureOut">
              <a:rPr lang="en-US" smtClean="0"/>
              <a:t>3/10/2026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230387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CDA879A6-0FD0-4734-A311-86BFCA472E6E}" type="datetimeFigureOut">
              <a:rPr lang="en-US" smtClean="0"/>
              <a:t>3/10/2026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03229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smtClean="0"/>
              <a:t>3/10/2026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204892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F34E6425-0181-43F2-84FC-787E803FD2F8}" type="datetimeFigureOut">
              <a:rPr lang="en-US" smtClean="0"/>
              <a:t>3/10/2026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633178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smtClean="0"/>
              <a:t>3/10/2026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102002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smtClean="0"/>
              <a:t>3/10/2026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36422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smtClean="0"/>
              <a:t>3/10/2026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631321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smtClean="0"/>
              <a:t>3/10/2026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287929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76E86A4C-8E40-4F87-A4F0-01A0687C5742}" type="datetimeFigureOut">
              <a:rPr lang="en-US" smtClean="0"/>
              <a:t>3/10/2026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658958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35E72C73-2D91-4E12-BA25-F0AA0C03599B}" type="datetimeFigureOut">
              <a:rPr lang="en-US" smtClean="0"/>
              <a:t>3/10/2026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23116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BE451C3-0FF4-47C4-B829-773ADF60F88C}" type="datetimeFigureOut">
              <a:rPr lang="en-US" smtClean="0"/>
              <a:t>3/10/2026</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94889854"/>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 id="2147483687" r:id="rId13"/>
    <p:sldLayoutId id="2147483688" r:id="rId14"/>
    <p:sldLayoutId id="2147483689" r:id="rId15"/>
    <p:sldLayoutId id="2147483690" r:id="rId16"/>
  </p:sldLayoutIdLst>
  <p:hf sldNum="0"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jfif"/><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9C4BDAF-BFBC-C114-6F49-275F8C4AE32F}"/>
              </a:ext>
            </a:extLst>
          </p:cNvPr>
          <p:cNvSpPr>
            <a:spLocks noGrp="1"/>
          </p:cNvSpPr>
          <p:nvPr>
            <p:ph type="ctrTitle"/>
          </p:nvPr>
        </p:nvSpPr>
        <p:spPr/>
        <p:txBody>
          <a:bodyPr/>
          <a:lstStyle/>
          <a:p>
            <a:pPr algn="ctr"/>
            <a:r>
              <a:rPr lang="el-GR" dirty="0">
                <a:latin typeface="Arial" panose="020B0604020202020204" pitchFamily="34" charset="0"/>
                <a:cs typeface="Arial" panose="020B0604020202020204" pitchFamily="34" charset="0"/>
              </a:rPr>
              <a:t>PHS_2.1 Πλάτων</a:t>
            </a:r>
            <a:br>
              <a:rPr lang="el-GR" dirty="0">
                <a:latin typeface="Arial" panose="020B0604020202020204" pitchFamily="34" charset="0"/>
                <a:cs typeface="Arial" panose="020B0604020202020204" pitchFamily="34" charset="0"/>
              </a:rPr>
            </a:br>
            <a:r>
              <a:rPr lang="el-GR" dirty="0">
                <a:latin typeface="Arial" panose="020B0604020202020204" pitchFamily="34" charset="0"/>
                <a:cs typeface="Arial" panose="020B0604020202020204" pitchFamily="34" charset="0"/>
              </a:rPr>
              <a:t>Β΄ εξάμηνο</a:t>
            </a:r>
          </a:p>
        </p:txBody>
      </p:sp>
      <p:sp>
        <p:nvSpPr>
          <p:cNvPr id="3" name="Υπότιτλος 2">
            <a:extLst>
              <a:ext uri="{FF2B5EF4-FFF2-40B4-BE49-F238E27FC236}">
                <a16:creationId xmlns:a16="http://schemas.microsoft.com/office/drawing/2014/main" id="{CF793260-E695-F2F9-23CC-5739CE68A427}"/>
              </a:ext>
            </a:extLst>
          </p:cNvPr>
          <p:cNvSpPr>
            <a:spLocks noGrp="1"/>
          </p:cNvSpPr>
          <p:nvPr>
            <p:ph type="subTitle" idx="1"/>
          </p:nvPr>
        </p:nvSpPr>
        <p:spPr/>
        <p:txBody>
          <a:bodyPr/>
          <a:lstStyle/>
          <a:p>
            <a:pPr algn="ctr"/>
            <a:r>
              <a:rPr lang="el-GR" dirty="0">
                <a:latin typeface="Arial" panose="020B0604020202020204" pitchFamily="34" charset="0"/>
                <a:cs typeface="Arial" panose="020B0604020202020204" pitchFamily="34" charset="0"/>
              </a:rPr>
              <a:t>ΤΜΗΜΑ ΦΙΛΟΣΟΦΙΑΣ</a:t>
            </a:r>
          </a:p>
          <a:p>
            <a:pPr algn="ctr"/>
            <a:r>
              <a:rPr lang="el-GR" dirty="0">
                <a:latin typeface="Arial" panose="020B0604020202020204" pitchFamily="34" charset="0"/>
                <a:cs typeface="Arial" panose="020B0604020202020204" pitchFamily="34" charset="0"/>
              </a:rPr>
              <a:t>ΠΑΝΕΠΙΣΤΗΜΙΟ ΠΑΤΡΩΝ</a:t>
            </a:r>
          </a:p>
          <a:p>
            <a:endParaRPr lang="el-GR" dirty="0"/>
          </a:p>
        </p:txBody>
      </p:sp>
    </p:spTree>
    <p:extLst>
      <p:ext uri="{BB962C8B-B14F-4D97-AF65-F5344CB8AC3E}">
        <p14:creationId xmlns:p14="http://schemas.microsoft.com/office/powerpoint/2010/main" val="39162595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E42055A-2A9A-22FE-28EE-36CCCAA3C9C7}"/>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Ίων</a:t>
            </a:r>
            <a:r>
              <a:rPr lang="en-US" i="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533c4-535a</a:t>
            </a:r>
            <a:endParaRPr lang="el-GR" dirty="0"/>
          </a:p>
        </p:txBody>
      </p:sp>
      <p:sp>
        <p:nvSpPr>
          <p:cNvPr id="3" name="Θέση περιεχομένου 2">
            <a:extLst>
              <a:ext uri="{FF2B5EF4-FFF2-40B4-BE49-F238E27FC236}">
                <a16:creationId xmlns:a16="http://schemas.microsoft.com/office/drawing/2014/main" id="{F315AB7E-A782-4F61-689A-782212AE2A06}"/>
              </a:ext>
            </a:extLst>
          </p:cNvPr>
          <p:cNvSpPr>
            <a:spLocks noGrp="1"/>
          </p:cNvSpPr>
          <p:nvPr>
            <p:ph sz="half" idx="1"/>
          </p:nvPr>
        </p:nvSpPr>
        <p:spPr>
          <a:xfrm>
            <a:off x="2589212" y="2133600"/>
            <a:ext cx="4313864" cy="4100290"/>
          </a:xfrm>
        </p:spPr>
        <p:txBody>
          <a:bodyPr>
            <a:noAutofit/>
          </a:bodyPr>
          <a:lstStyle/>
          <a:p>
            <a:pPr marL="0" indent="0" algn="just">
              <a:buNone/>
            </a:pPr>
            <a:r>
              <a:rPr lang="el-GR" sz="2000" dirty="0" err="1">
                <a:latin typeface="Arial" panose="020B0604020202020204" pitchFamily="34" charset="0"/>
                <a:cs typeface="Arial" panose="020B0604020202020204" pitchFamily="34" charset="0"/>
              </a:rPr>
              <a:t>πᾶσι</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δὲ</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τούτοις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ἐξ</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ἐκείνης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τῆς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λίθου</a:t>
            </a:r>
            <a:r>
              <a:rPr lang="el-GR" sz="2000" dirty="0">
                <a:latin typeface="Arial" panose="020B0604020202020204" pitchFamily="34" charset="0"/>
                <a:cs typeface="Arial" panose="020B0604020202020204" pitchFamily="34" charset="0"/>
              </a:rPr>
              <a:t> ἡ </a:t>
            </a:r>
            <a:r>
              <a:rPr lang="el-GR" sz="2000" dirty="0" err="1">
                <a:latin typeface="Arial" panose="020B0604020202020204" pitchFamily="34" charset="0"/>
                <a:cs typeface="Arial" panose="020B0604020202020204" pitchFamily="34" charset="0"/>
              </a:rPr>
              <a:t>δύναμις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ἀνήρτηται</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οὕτω</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δὲ</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καὶ</a:t>
            </a:r>
            <a:r>
              <a:rPr lang="el-GR" sz="2000" dirty="0">
                <a:latin typeface="Arial" panose="020B0604020202020204" pitchFamily="34" charset="0"/>
                <a:cs typeface="Arial" panose="020B0604020202020204" pitchFamily="34" charset="0"/>
              </a:rPr>
              <a:t> ἡ </a:t>
            </a:r>
            <a:r>
              <a:rPr lang="el-GR" sz="2000" b="1" dirty="0" err="1">
                <a:latin typeface="Arial" panose="020B0604020202020204" pitchFamily="34" charset="0"/>
                <a:cs typeface="Arial" panose="020B0604020202020204" pitchFamily="34" charset="0"/>
              </a:rPr>
              <a:t>Μοῦσα</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ἐνθέους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μὲν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ποιεῖ</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αὐτή</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διὰ</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δὲ</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τῶν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ἐνθέων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τούτων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ἄλλων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ἐνθουσιαζόντων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ὁρμαθὸς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ἐξαρτᾶται</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πάντες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γὰρ</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οἵ</a:t>
            </a:r>
            <a:r>
              <a:rPr lang="el-GR" sz="2000" dirty="0">
                <a:latin typeface="Arial" panose="020B0604020202020204" pitchFamily="34" charset="0"/>
                <a:cs typeface="Arial" panose="020B0604020202020204" pitchFamily="34" charset="0"/>
              </a:rPr>
              <a:t> τε </a:t>
            </a:r>
            <a:r>
              <a:rPr lang="el-GR" sz="2000" dirty="0" err="1">
                <a:latin typeface="Arial" panose="020B0604020202020204" pitchFamily="34" charset="0"/>
                <a:cs typeface="Arial" panose="020B0604020202020204" pitchFamily="34" charset="0"/>
              </a:rPr>
              <a:t>τῶν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ἐπῶν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ποιηταὶ</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οἱ</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ἀγαθοὶ</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οὐκ</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ἐκ</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τέχνης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ἀλλ</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ἔνθεοι</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ὄντες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καὶ</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κατεχόμενοι</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πάντα</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ταῦτα</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τὰ</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καλὰ</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λέγουσι</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ποιήματα</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καὶ</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οἱ</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μελοποιοὶ</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οἱ</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ἀγαθοὶ</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ὡσαύτως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ὥσπερ</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οἱ</a:t>
            </a:r>
            <a:r>
              <a:rPr lang="el-GR" sz="2000" dirty="0">
                <a:latin typeface="Arial" panose="020B0604020202020204" pitchFamily="34" charset="0"/>
                <a:cs typeface="Arial" panose="020B0604020202020204" pitchFamily="34" charset="0"/>
              </a:rPr>
              <a:t> </a:t>
            </a:r>
            <a:r>
              <a:rPr lang="el-GR" sz="2000" b="1" dirty="0" err="1">
                <a:latin typeface="Arial" panose="020B0604020202020204" pitchFamily="34" charset="0"/>
                <a:cs typeface="Arial" panose="020B0604020202020204" pitchFamily="34" charset="0"/>
              </a:rPr>
              <a:t>κορυ</a:t>
            </a:r>
            <a:r>
              <a:rPr lang="el-GR" sz="2000" b="1" dirty="0">
                <a:latin typeface="Arial" panose="020B0604020202020204" pitchFamily="34" charset="0"/>
                <a:cs typeface="Arial" panose="020B0604020202020204" pitchFamily="34" charset="0"/>
              </a:rPr>
              <a:t>-</a:t>
            </a:r>
            <a:r>
              <a:rPr lang="el-GR" sz="2000" dirty="0">
                <a:latin typeface="Arial" panose="020B0604020202020204" pitchFamily="34" charset="0"/>
                <a:cs typeface="Arial" panose="020B0604020202020204" pitchFamily="34" charset="0"/>
              </a:rPr>
              <a:t> [534</a:t>
            </a:r>
            <a:r>
              <a:rPr lang="en-GB" sz="2000" dirty="0">
                <a:latin typeface="Arial" panose="020B0604020202020204" pitchFamily="34" charset="0"/>
                <a:cs typeface="Arial" panose="020B0604020202020204" pitchFamily="34" charset="0"/>
              </a:rPr>
              <a:t>a] </a:t>
            </a:r>
            <a:r>
              <a:rPr lang="el-GR" sz="2000" b="1" dirty="0" err="1">
                <a:latin typeface="Arial" panose="020B0604020202020204" pitchFamily="34" charset="0"/>
                <a:cs typeface="Arial" panose="020B0604020202020204" pitchFamily="34" charset="0"/>
              </a:rPr>
              <a:t>βαντιῶντες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οὐκ</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ἔμφρονες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ὄντες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ὀρχοῦνται</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οὕτω</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καὶ</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οἱ</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μελο</a:t>
            </a:r>
            <a:r>
              <a:rPr lang="el-GR" sz="2000" dirty="0">
                <a:latin typeface="Arial" panose="020B0604020202020204" pitchFamily="34" charset="0"/>
                <a:cs typeface="Arial" panose="020B0604020202020204" pitchFamily="34" charset="0"/>
              </a:rPr>
              <a:t>-</a:t>
            </a:r>
          </a:p>
        </p:txBody>
      </p:sp>
      <p:sp>
        <p:nvSpPr>
          <p:cNvPr id="4" name="Θέση περιεχομένου 3">
            <a:extLst>
              <a:ext uri="{FF2B5EF4-FFF2-40B4-BE49-F238E27FC236}">
                <a16:creationId xmlns:a16="http://schemas.microsoft.com/office/drawing/2014/main" id="{9943730C-701A-F796-1189-9EB8AF2838B5}"/>
              </a:ext>
            </a:extLst>
          </p:cNvPr>
          <p:cNvSpPr>
            <a:spLocks noGrp="1"/>
          </p:cNvSpPr>
          <p:nvPr>
            <p:ph sz="half" idx="2"/>
          </p:nvPr>
        </p:nvSpPr>
        <p:spPr/>
        <p:txBody>
          <a:bodyPr>
            <a:normAutofit/>
          </a:bodyPr>
          <a:lstStyle/>
          <a:p>
            <a:pPr marL="0" indent="0" algn="just">
              <a:buNone/>
            </a:pPr>
            <a:r>
              <a:rPr lang="el-GR" sz="2000" dirty="0" err="1">
                <a:latin typeface="Arial" panose="020B0604020202020204" pitchFamily="34" charset="0"/>
                <a:cs typeface="Arial" panose="020B0604020202020204" pitchFamily="34" charset="0"/>
              </a:rPr>
              <a:t>ποιοὶ</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οὐκ</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ἔμφρονες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ὄντες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τὰ</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καλὰ</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μέλη</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ταῦτα</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ποιοῦσιν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ἀλλ</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ἐπειδὰν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ἐμβῶσιν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εἰς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τὴν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ἁρμονίαν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καὶ</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εἰς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τὸν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ῥυθμόν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βακχεύουσι</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καὶ</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κατεχόμενοι</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ὥσπερ</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αἱ</a:t>
            </a:r>
            <a:r>
              <a:rPr lang="el-GR" sz="2000" dirty="0">
                <a:latin typeface="Arial" panose="020B0604020202020204" pitchFamily="34" charset="0"/>
                <a:cs typeface="Arial" panose="020B0604020202020204" pitchFamily="34" charset="0"/>
              </a:rPr>
              <a:t> </a:t>
            </a:r>
            <a:r>
              <a:rPr lang="el-GR" sz="2000" b="1" dirty="0" err="1">
                <a:latin typeface="Arial" panose="020B0604020202020204" pitchFamily="34" charset="0"/>
                <a:cs typeface="Arial" panose="020B0604020202020204" pitchFamily="34" charset="0"/>
              </a:rPr>
              <a:t>βάκχαι</a:t>
            </a:r>
            <a:r>
              <a:rPr lang="el-GR" sz="2000" b="1"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ἀρύονται</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ἐκ</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τῶν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ποταμῶν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μέλι</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καὶ</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γάλα</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κατεχόμεναι</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ἔμφρονες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δὲ</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οὖσαι</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οὔ</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καὶ</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τῶν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μελοποιῶν</a:t>
            </a:r>
            <a:r>
              <a:rPr lang="el-GR" sz="2000" dirty="0">
                <a:latin typeface="Arial" panose="020B0604020202020204" pitchFamily="34" charset="0"/>
                <a:cs typeface="Arial" panose="020B0604020202020204" pitchFamily="34" charset="0"/>
              </a:rPr>
              <a:t> ἡ </a:t>
            </a:r>
            <a:r>
              <a:rPr lang="el-GR" sz="2000" dirty="0" err="1">
                <a:latin typeface="Arial" panose="020B0604020202020204" pitchFamily="34" charset="0"/>
                <a:cs typeface="Arial" panose="020B0604020202020204" pitchFamily="34" charset="0"/>
              </a:rPr>
              <a:t>ψυχὴ</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τοῦτο</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ἐργάζεται</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ὅπερ</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αὐτοὶ</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λέγουσι</a:t>
            </a:r>
            <a:r>
              <a:rPr lang="el-GR" sz="2000" dirty="0">
                <a:latin typeface="Arial" panose="020B0604020202020204" pitchFamily="34" charset="0"/>
                <a:cs typeface="Arial" panose="020B0604020202020204" pitchFamily="34" charset="0"/>
              </a:rPr>
              <a:t>. </a:t>
            </a:r>
          </a:p>
          <a:p>
            <a:pPr marL="0" indent="0">
              <a:buNone/>
            </a:pPr>
            <a:endParaRPr lang="el-GR" dirty="0"/>
          </a:p>
        </p:txBody>
      </p:sp>
    </p:spTree>
    <p:extLst>
      <p:ext uri="{BB962C8B-B14F-4D97-AF65-F5344CB8AC3E}">
        <p14:creationId xmlns:p14="http://schemas.microsoft.com/office/powerpoint/2010/main" val="42510465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1F35D8A-1E40-0DC4-3896-AD475BE753B4}"/>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Ίων</a:t>
            </a:r>
            <a:r>
              <a:rPr lang="en-US" i="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533c4-535a</a:t>
            </a:r>
            <a:endParaRPr lang="el-GR" dirty="0"/>
          </a:p>
        </p:txBody>
      </p:sp>
      <p:sp>
        <p:nvSpPr>
          <p:cNvPr id="3" name="Θέση περιεχομένου 2">
            <a:extLst>
              <a:ext uri="{FF2B5EF4-FFF2-40B4-BE49-F238E27FC236}">
                <a16:creationId xmlns:a16="http://schemas.microsoft.com/office/drawing/2014/main" id="{BC48C71D-23B0-C42E-F5FB-311161B6523B}"/>
              </a:ext>
            </a:extLst>
          </p:cNvPr>
          <p:cNvSpPr>
            <a:spLocks noGrp="1"/>
          </p:cNvSpPr>
          <p:nvPr>
            <p:ph idx="1"/>
          </p:nvPr>
        </p:nvSpPr>
        <p:spPr/>
        <p:txBody>
          <a:bodyPr>
            <a:normAutofit/>
          </a:bodyPr>
          <a:lstStyle/>
          <a:p>
            <a:pPr algn="just"/>
            <a:r>
              <a:rPr lang="el-GR" dirty="0"/>
              <a:t>Έτσι λοιπόν και η Μούσα χαρίζει σε ορισμένους δύναμη θεϊκή· και από αυτούς τους ένθεους ανθρώπους κρέμεται έπειτα μια αρμαθιά από άλλους, που διατελούν σε κατάσταση ενθουσιασμού. Γιατί όλοι οι επικοί ποιητές, οι μεγάλοι, συνθέτουν αυτά τα ωραία ποιήματα όχι χάρη σε κανόνες τεχνικούς αλλά διατελώντας σε κατάσταση θείας έμπνευσης και διακατεχόμενοι από αυτήν, και το ίδιο όλοι οι μεγάλοι λυρικοί ποιητές· όπως ακριβώς οι [534a] </a:t>
            </a:r>
            <a:r>
              <a:rPr lang="el-GR" dirty="0" err="1"/>
              <a:t>κορυβαντιώντες</a:t>
            </a:r>
            <a:r>
              <a:rPr lang="el-GR" dirty="0"/>
              <a:t> που όταν χορεύουν δεν είναι στα λογικά τους, έτσι και οι μουσικοί δημιουργούν αυτές τις όμορφες μελωδίες όχι όταν είναι στα λογικά τους, αλλά μόλις τους αγγίζει η αρμονία και ο ρυθμός κυριεύονται από βακχική μανία και διακατέχονται από αυτήν, σαν τις </a:t>
            </a:r>
            <a:r>
              <a:rPr lang="el-GR" dirty="0" err="1"/>
              <a:t>βάκχες</a:t>
            </a:r>
            <a:r>
              <a:rPr lang="el-GR" dirty="0"/>
              <a:t> που όταν διατελούν σε αυτή την κατάσταση βγάζουν από τα ποτάμια μέλι και γάλα, ενώ όταν είναι στα λογικά τους όχι, όμοια και η ψυχή των λυρικών ποιητών δημιουργεί, όπως το λένε οι ίδιοι. </a:t>
            </a:r>
          </a:p>
        </p:txBody>
      </p:sp>
    </p:spTree>
    <p:extLst>
      <p:ext uri="{BB962C8B-B14F-4D97-AF65-F5344CB8AC3E}">
        <p14:creationId xmlns:p14="http://schemas.microsoft.com/office/powerpoint/2010/main" val="965436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663281F-EFDE-8D64-B262-2C7E23A7BA34}"/>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Ίων</a:t>
            </a:r>
            <a:r>
              <a:rPr lang="en-US" i="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533c4-535a</a:t>
            </a:r>
            <a:endParaRPr lang="el-GR" dirty="0"/>
          </a:p>
        </p:txBody>
      </p:sp>
      <p:sp>
        <p:nvSpPr>
          <p:cNvPr id="3" name="Θέση περιεχομένου 2">
            <a:extLst>
              <a:ext uri="{FF2B5EF4-FFF2-40B4-BE49-F238E27FC236}">
                <a16:creationId xmlns:a16="http://schemas.microsoft.com/office/drawing/2014/main" id="{777AD020-0074-AFD2-FEBD-CDE364BA4330}"/>
              </a:ext>
            </a:extLst>
          </p:cNvPr>
          <p:cNvSpPr>
            <a:spLocks noGrp="1"/>
          </p:cNvSpPr>
          <p:nvPr>
            <p:ph idx="1"/>
          </p:nvPr>
        </p:nvSpPr>
        <p:spPr/>
        <p:txBody>
          <a:bodyPr>
            <a:normAutofit/>
          </a:bodyPr>
          <a:lstStyle/>
          <a:p>
            <a:pPr marL="0" indent="0" algn="just">
              <a:buNone/>
            </a:pPr>
            <a:r>
              <a:rPr lang="el-GR" sz="2400" dirty="0" err="1">
                <a:latin typeface="Arial" panose="020B0604020202020204" pitchFamily="34" charset="0"/>
                <a:cs typeface="Arial" panose="020B0604020202020204" pitchFamily="34" charset="0"/>
              </a:rPr>
              <a:t>λέγουσι</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γὰρ</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δήπουθεν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πρὸς</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ἡμᾶς</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οἱ</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ποιηταὶ</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ὅτι</a:t>
            </a:r>
            <a:r>
              <a:rPr lang="el-GR" sz="2400" dirty="0">
                <a:latin typeface="Arial" panose="020B0604020202020204" pitchFamily="34" charset="0"/>
                <a:cs typeface="Arial" panose="020B0604020202020204" pitchFamily="34" charset="0"/>
              </a:rPr>
              <a:t> [534</a:t>
            </a:r>
            <a:r>
              <a:rPr lang="en-GB" sz="2400" dirty="0">
                <a:latin typeface="Arial" panose="020B0604020202020204" pitchFamily="34" charset="0"/>
                <a:cs typeface="Arial" panose="020B0604020202020204" pitchFamily="34" charset="0"/>
              </a:rPr>
              <a:t>b] </a:t>
            </a:r>
            <a:r>
              <a:rPr lang="el-GR" sz="2400" dirty="0" err="1">
                <a:latin typeface="Arial" panose="020B0604020202020204" pitchFamily="34" charset="0"/>
                <a:cs typeface="Arial" panose="020B0604020202020204" pitchFamily="34" charset="0"/>
              </a:rPr>
              <a:t>ἀπὸ</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κρηνῶν</a:t>
            </a:r>
            <a:r>
              <a:rPr lang="el-GR" sz="2400" dirty="0">
                <a:latin typeface="Arial" panose="020B0604020202020204" pitchFamily="34" charset="0"/>
                <a:cs typeface="Arial" panose="020B0604020202020204" pitchFamily="34" charset="0"/>
              </a:rPr>
              <a:t> </a:t>
            </a:r>
            <a:r>
              <a:rPr lang="el-GR" sz="2400" b="1" dirty="0" err="1">
                <a:latin typeface="Arial" panose="020B0604020202020204" pitchFamily="34" charset="0"/>
                <a:cs typeface="Arial" panose="020B0604020202020204" pitchFamily="34" charset="0"/>
              </a:rPr>
              <a:t>μελιρρύτων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ἐκ</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Μουσῶν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κήπων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τινῶν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καὶ</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ναπῶν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δρεπόμενοι</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τὰ</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μέλη</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ἡμῖν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φέρουσιν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ὥσπερ</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αἱ</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μέλιτται</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καὶ</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αὐτοὶ</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οὕτω</a:t>
            </a:r>
            <a:r>
              <a:rPr lang="el-GR" sz="2400" dirty="0">
                <a:latin typeface="Arial" panose="020B0604020202020204" pitchFamily="34" charset="0"/>
                <a:cs typeface="Arial" panose="020B0604020202020204" pitchFamily="34" charset="0"/>
              </a:rPr>
              <a:t> </a:t>
            </a:r>
            <a:r>
              <a:rPr lang="el-GR" sz="2400" b="1" dirty="0" err="1">
                <a:latin typeface="Arial" panose="020B0604020202020204" pitchFamily="34" charset="0"/>
                <a:cs typeface="Arial" panose="020B0604020202020204" pitchFamily="34" charset="0"/>
              </a:rPr>
              <a:t>πετόμενοι</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καὶ</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ἀληθῆ</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λέγουσι</a:t>
            </a:r>
            <a:r>
              <a:rPr lang="el-GR" sz="2400" dirty="0">
                <a:latin typeface="Arial" panose="020B0604020202020204" pitchFamily="34" charset="0"/>
                <a:cs typeface="Arial" panose="020B0604020202020204" pitchFamily="34" charset="0"/>
              </a:rPr>
              <a:t>. </a:t>
            </a:r>
            <a:r>
              <a:rPr lang="el-GR" sz="2400" b="1" dirty="0" err="1">
                <a:latin typeface="Arial" panose="020B0604020202020204" pitchFamily="34" charset="0"/>
                <a:cs typeface="Arial" panose="020B0604020202020204" pitchFamily="34" charset="0"/>
              </a:rPr>
              <a:t>κοῦφον</a:t>
            </a:r>
            <a:r>
              <a:rPr lang="el-GR" sz="2400" b="1" dirty="0">
                <a:latin typeface="Arial" panose="020B0604020202020204" pitchFamily="34" charset="0"/>
                <a:cs typeface="Arial" panose="020B0604020202020204" pitchFamily="34" charset="0"/>
              </a:rPr>
              <a:t> </a:t>
            </a:r>
            <a:r>
              <a:rPr lang="el-GR" sz="2400" b="1" dirty="0" err="1">
                <a:latin typeface="Arial" panose="020B0604020202020204" pitchFamily="34" charset="0"/>
                <a:cs typeface="Arial" panose="020B0604020202020204" pitchFamily="34" charset="0"/>
              </a:rPr>
              <a:t>γὰρ</a:t>
            </a:r>
            <a:r>
              <a:rPr lang="el-GR" sz="2400" b="1" dirty="0">
                <a:latin typeface="Arial" panose="020B0604020202020204" pitchFamily="34" charset="0"/>
                <a:cs typeface="Arial" panose="020B0604020202020204" pitchFamily="34" charset="0"/>
              </a:rPr>
              <a:t> </a:t>
            </a:r>
            <a:r>
              <a:rPr lang="el-GR" sz="2400" b="1" dirty="0" err="1">
                <a:latin typeface="Arial" panose="020B0604020202020204" pitchFamily="34" charset="0"/>
                <a:cs typeface="Arial" panose="020B0604020202020204" pitchFamily="34" charset="0"/>
              </a:rPr>
              <a:t>χρῆμα</a:t>
            </a:r>
            <a:r>
              <a:rPr lang="el-GR" sz="2400" b="1"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ποιητής</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ἐστιν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καὶ</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πτηνὸν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καὶ</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ἱερόν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καὶ</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οὐ</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πρότερον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οἷός</a:t>
            </a:r>
            <a:r>
              <a:rPr lang="el-GR" sz="2400" dirty="0">
                <a:latin typeface="Arial" panose="020B0604020202020204" pitchFamily="34" charset="0"/>
                <a:cs typeface="Arial" panose="020B0604020202020204" pitchFamily="34" charset="0"/>
              </a:rPr>
              <a:t> τε </a:t>
            </a:r>
            <a:r>
              <a:rPr lang="el-GR" sz="2400" dirty="0" err="1">
                <a:latin typeface="Arial" panose="020B0604020202020204" pitchFamily="34" charset="0"/>
                <a:cs typeface="Arial" panose="020B0604020202020204" pitchFamily="34" charset="0"/>
              </a:rPr>
              <a:t>ποιεῖν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πρὶν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ἂν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ἔνθεός</a:t>
            </a:r>
            <a:r>
              <a:rPr lang="el-GR" sz="2400" dirty="0">
                <a:latin typeface="Arial" panose="020B0604020202020204" pitchFamily="34" charset="0"/>
                <a:cs typeface="Arial" panose="020B0604020202020204" pitchFamily="34" charset="0"/>
              </a:rPr>
              <a:t> τε </a:t>
            </a:r>
            <a:r>
              <a:rPr lang="el-GR" sz="2400" dirty="0" err="1">
                <a:latin typeface="Arial" panose="020B0604020202020204" pitchFamily="34" charset="0"/>
                <a:cs typeface="Arial" panose="020B0604020202020204" pitchFamily="34" charset="0"/>
              </a:rPr>
              <a:t>γένηται</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καὶ</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ἔκφρων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καὶ</a:t>
            </a:r>
            <a:r>
              <a:rPr lang="el-GR" sz="2400" dirty="0">
                <a:latin typeface="Arial" panose="020B0604020202020204" pitchFamily="34" charset="0"/>
                <a:cs typeface="Arial" panose="020B0604020202020204" pitchFamily="34" charset="0"/>
              </a:rPr>
              <a:t> ὁ </a:t>
            </a:r>
            <a:r>
              <a:rPr lang="el-GR" sz="2400" dirty="0" err="1">
                <a:latin typeface="Arial" panose="020B0604020202020204" pitchFamily="34" charset="0"/>
                <a:cs typeface="Arial" panose="020B0604020202020204" pitchFamily="34" charset="0"/>
              </a:rPr>
              <a:t>νοῦς</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μηκέτι</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ἐν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αὐτῷ</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ἐνῇ</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ἕως</a:t>
            </a:r>
            <a:r>
              <a:rPr lang="el-GR" sz="2400" dirty="0">
                <a:latin typeface="Arial" panose="020B0604020202020204" pitchFamily="34" charset="0"/>
                <a:cs typeface="Arial" panose="020B0604020202020204" pitchFamily="34" charset="0"/>
              </a:rPr>
              <a:t> δ’ </a:t>
            </a:r>
            <a:r>
              <a:rPr lang="el-GR" sz="2400" dirty="0" err="1">
                <a:latin typeface="Arial" panose="020B0604020202020204" pitchFamily="34" charset="0"/>
                <a:cs typeface="Arial" panose="020B0604020202020204" pitchFamily="34" charset="0"/>
              </a:rPr>
              <a:t>ἂν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τουτὶ</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ἔχῃ</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τὸ</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κτῆμα</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ἀδύνατος</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πᾶς</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ποιεῖν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ἄνθρωπός</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ἐστιν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καὶ</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χρησμῳδεῖν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ἅτε</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οὖν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οὐ</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τέχνῃ</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ποιοῦντες</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καὶ</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πολλὰ</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λέγοντες</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καὶ</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καλὰ</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περὶ</a:t>
            </a:r>
            <a:r>
              <a:rPr lang="el-GR" sz="2400" dirty="0">
                <a:latin typeface="Arial" panose="020B0604020202020204" pitchFamily="34" charset="0"/>
                <a:cs typeface="Arial" panose="020B0604020202020204" pitchFamily="34" charset="0"/>
              </a:rPr>
              <a:t> [534</a:t>
            </a:r>
            <a:r>
              <a:rPr lang="en-GB" sz="2400" dirty="0">
                <a:latin typeface="Arial" panose="020B0604020202020204" pitchFamily="34" charset="0"/>
                <a:cs typeface="Arial" panose="020B0604020202020204" pitchFamily="34" charset="0"/>
              </a:rPr>
              <a:t>c] </a:t>
            </a:r>
            <a:r>
              <a:rPr lang="el-GR" sz="2400" dirty="0" err="1">
                <a:latin typeface="Arial" panose="020B0604020202020204" pitchFamily="34" charset="0"/>
                <a:cs typeface="Arial" panose="020B0604020202020204" pitchFamily="34" charset="0"/>
              </a:rPr>
              <a:t>τῶν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πραγμάτων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ὥσπερ</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σὺ</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περὶ</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Ὁμήρου</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ἀλλὰ</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θείᾳ</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μοίρᾳ</a:t>
            </a:r>
            <a:r>
              <a:rPr lang="el-GR" sz="24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42647680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3591CCF-146D-3D69-6B3A-23D74BEF795F}"/>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Ίων</a:t>
            </a:r>
            <a:r>
              <a:rPr lang="en-US" i="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533c4-535a</a:t>
            </a:r>
            <a:endParaRPr lang="el-GR" dirty="0"/>
          </a:p>
        </p:txBody>
      </p:sp>
      <p:sp>
        <p:nvSpPr>
          <p:cNvPr id="3" name="Θέση περιεχομένου 2">
            <a:extLst>
              <a:ext uri="{FF2B5EF4-FFF2-40B4-BE49-F238E27FC236}">
                <a16:creationId xmlns:a16="http://schemas.microsoft.com/office/drawing/2014/main" id="{78F8D431-FCB8-7C82-16BF-7675A97A2A30}"/>
              </a:ext>
            </a:extLst>
          </p:cNvPr>
          <p:cNvSpPr>
            <a:spLocks noGrp="1"/>
          </p:cNvSpPr>
          <p:nvPr>
            <p:ph idx="1"/>
          </p:nvPr>
        </p:nvSpPr>
        <p:spPr/>
        <p:txBody>
          <a:bodyPr/>
          <a:lstStyle/>
          <a:p>
            <a:pPr algn="just"/>
            <a:r>
              <a:rPr lang="el-GR" dirty="0"/>
              <a:t>Γιατί οι ποιητές μάς το λένε, θαρρώ, πως [534b] τα τραγούδια τους τα μαζεύουν σε κήπους και σε λόγγους Μουσών από βρύσες που στάζουν μέλι, και πως μας τα φέρνουν όπως οι μέλισσες, πετώντας κι αυτοί έτσι· κι είναι αληθινά όσα λένε. Γιατί ο ποιητής είναι κάτι πολύ ανάλαφρο, που πετάει, κάτι ιερό, και δεν μπορεί να δημιουργήσει προτού να τον κυριέψει ο ενθουσιασμός και πέσει σε έκσταση και πάψει πια να έχει μέσα του λογικό· απεναντίας, κάθε άνθρωπος, όσο έχει μέσα του τούτο το πράγμα, το λογικό, αδυνατεί να γράφει ποιήματα ή να δίνει χρησμούς. Αφού λοιπόν αυτά τα πολλά και όμορφα που μας λένε [534c] για τα διάφορα πράγματα στα ποιήματά τους, όπως λόγου χάρη εσύ για τον Όμηρο, δεν τα δημιουργούν με τη βοήθεια κάποιων τεχνικών κανόνων αλλά τα οφείλουν σε θεϊκό χάρισμα, </a:t>
            </a:r>
          </a:p>
        </p:txBody>
      </p:sp>
    </p:spTree>
    <p:extLst>
      <p:ext uri="{BB962C8B-B14F-4D97-AF65-F5344CB8AC3E}">
        <p14:creationId xmlns:p14="http://schemas.microsoft.com/office/powerpoint/2010/main" val="7389342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217432F-B112-A49E-48F6-9BE7B40DF4A1}"/>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Ίων</a:t>
            </a:r>
            <a:r>
              <a:rPr lang="en-US" i="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533c4-535a</a:t>
            </a:r>
            <a:endParaRPr lang="el-GR" dirty="0"/>
          </a:p>
        </p:txBody>
      </p:sp>
      <p:sp>
        <p:nvSpPr>
          <p:cNvPr id="3" name="Θέση περιεχομένου 2">
            <a:extLst>
              <a:ext uri="{FF2B5EF4-FFF2-40B4-BE49-F238E27FC236}">
                <a16:creationId xmlns:a16="http://schemas.microsoft.com/office/drawing/2014/main" id="{360F2B24-BB5E-E886-3633-58E566350A99}"/>
              </a:ext>
            </a:extLst>
          </p:cNvPr>
          <p:cNvSpPr>
            <a:spLocks noGrp="1"/>
          </p:cNvSpPr>
          <p:nvPr>
            <p:ph idx="1"/>
          </p:nvPr>
        </p:nvSpPr>
        <p:spPr/>
        <p:txBody>
          <a:bodyPr>
            <a:normAutofit/>
          </a:bodyPr>
          <a:lstStyle/>
          <a:p>
            <a:pPr marL="0" indent="0" algn="just">
              <a:buNone/>
            </a:pPr>
            <a:r>
              <a:rPr lang="el-GR" sz="2400" dirty="0" err="1">
                <a:latin typeface="Arial" panose="020B0604020202020204" pitchFamily="34" charset="0"/>
                <a:cs typeface="Arial" panose="020B0604020202020204" pitchFamily="34" charset="0"/>
              </a:rPr>
              <a:t>τοῦτο</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μόνον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οἷός</a:t>
            </a:r>
            <a:r>
              <a:rPr lang="el-GR" sz="2400" dirty="0">
                <a:latin typeface="Arial" panose="020B0604020202020204" pitchFamily="34" charset="0"/>
                <a:cs typeface="Arial" panose="020B0604020202020204" pitchFamily="34" charset="0"/>
              </a:rPr>
              <a:t> τε </a:t>
            </a:r>
            <a:r>
              <a:rPr lang="el-GR" sz="2400" dirty="0" err="1">
                <a:latin typeface="Arial" panose="020B0604020202020204" pitchFamily="34" charset="0"/>
                <a:cs typeface="Arial" panose="020B0604020202020204" pitchFamily="34" charset="0"/>
              </a:rPr>
              <a:t>ἕκαστος</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ποιεῖν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καλῶς</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ἐφ</a:t>
            </a:r>
            <a:r>
              <a:rPr lang="el-GR" sz="2400" dirty="0">
                <a:latin typeface="Arial" panose="020B0604020202020204" pitchFamily="34" charset="0"/>
                <a:cs typeface="Arial" panose="020B0604020202020204" pitchFamily="34" charset="0"/>
              </a:rPr>
              <a:t>’ ὃ ἡ </a:t>
            </a:r>
            <a:r>
              <a:rPr lang="el-GR" sz="2400" dirty="0" err="1">
                <a:latin typeface="Arial" panose="020B0604020202020204" pitchFamily="34" charset="0"/>
                <a:cs typeface="Arial" panose="020B0604020202020204" pitchFamily="34" charset="0"/>
              </a:rPr>
              <a:t>Μοῦσα</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αὐτὸν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ὥρμησεν</a:t>
            </a:r>
            <a:r>
              <a:rPr lang="el-GR" sz="2400" dirty="0">
                <a:latin typeface="Arial" panose="020B0604020202020204" pitchFamily="34" charset="0"/>
                <a:cs typeface="Arial" panose="020B0604020202020204" pitchFamily="34" charset="0"/>
              </a:rPr>
              <a:t>, ὁ </a:t>
            </a:r>
            <a:r>
              <a:rPr lang="el-GR" sz="2400" dirty="0" err="1">
                <a:latin typeface="Arial" panose="020B0604020202020204" pitchFamily="34" charset="0"/>
                <a:cs typeface="Arial" panose="020B0604020202020204" pitchFamily="34" charset="0"/>
              </a:rPr>
              <a:t>μὲν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διθυράμβους</a:t>
            </a:r>
            <a:r>
              <a:rPr lang="el-GR" sz="2400" dirty="0">
                <a:latin typeface="Arial" panose="020B0604020202020204" pitchFamily="34" charset="0"/>
                <a:cs typeface="Arial" panose="020B0604020202020204" pitchFamily="34" charset="0"/>
              </a:rPr>
              <a:t>, ὁ </a:t>
            </a:r>
            <a:r>
              <a:rPr lang="el-GR" sz="2400" dirty="0" err="1">
                <a:latin typeface="Arial" panose="020B0604020202020204" pitchFamily="34" charset="0"/>
                <a:cs typeface="Arial" panose="020B0604020202020204" pitchFamily="34" charset="0"/>
              </a:rPr>
              <a:t>δὲ</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ἐγκώμια</a:t>
            </a:r>
            <a:r>
              <a:rPr lang="el-GR" sz="2400" dirty="0">
                <a:latin typeface="Arial" panose="020B0604020202020204" pitchFamily="34" charset="0"/>
                <a:cs typeface="Arial" panose="020B0604020202020204" pitchFamily="34" charset="0"/>
              </a:rPr>
              <a:t>, ὁ </a:t>
            </a:r>
            <a:r>
              <a:rPr lang="el-GR" sz="2400" dirty="0" err="1">
                <a:latin typeface="Arial" panose="020B0604020202020204" pitchFamily="34" charset="0"/>
                <a:cs typeface="Arial" panose="020B0604020202020204" pitchFamily="34" charset="0"/>
              </a:rPr>
              <a:t>δὲ</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ὑπορχήματα</a:t>
            </a:r>
            <a:r>
              <a:rPr lang="el-GR" sz="2400" dirty="0">
                <a:latin typeface="Arial" panose="020B0604020202020204" pitchFamily="34" charset="0"/>
                <a:cs typeface="Arial" panose="020B0604020202020204" pitchFamily="34" charset="0"/>
              </a:rPr>
              <a:t>, ὁ δ’ </a:t>
            </a:r>
            <a:r>
              <a:rPr lang="el-GR" sz="2400" dirty="0" err="1">
                <a:latin typeface="Arial" panose="020B0604020202020204" pitchFamily="34" charset="0"/>
                <a:cs typeface="Arial" panose="020B0604020202020204" pitchFamily="34" charset="0"/>
              </a:rPr>
              <a:t>ἔπη</a:t>
            </a:r>
            <a:r>
              <a:rPr lang="el-GR" sz="2400" dirty="0">
                <a:latin typeface="Arial" panose="020B0604020202020204" pitchFamily="34" charset="0"/>
                <a:cs typeface="Arial" panose="020B0604020202020204" pitchFamily="34" charset="0"/>
              </a:rPr>
              <a:t>, ὁ δ’ </a:t>
            </a:r>
            <a:r>
              <a:rPr lang="el-GR" sz="2400" dirty="0" err="1">
                <a:latin typeface="Arial" panose="020B0604020202020204" pitchFamily="34" charset="0"/>
                <a:cs typeface="Arial" panose="020B0604020202020204" pitchFamily="34" charset="0"/>
              </a:rPr>
              <a:t>ἰάμβους</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τὰ</a:t>
            </a:r>
            <a:r>
              <a:rPr lang="el-GR" sz="2400" dirty="0">
                <a:latin typeface="Arial" panose="020B0604020202020204" pitchFamily="34" charset="0"/>
                <a:cs typeface="Arial" panose="020B0604020202020204" pitchFamily="34" charset="0"/>
              </a:rPr>
              <a:t> δ’ </a:t>
            </a:r>
            <a:r>
              <a:rPr lang="el-GR" sz="2400" dirty="0" err="1">
                <a:latin typeface="Arial" panose="020B0604020202020204" pitchFamily="34" charset="0"/>
                <a:cs typeface="Arial" panose="020B0604020202020204" pitchFamily="34" charset="0"/>
              </a:rPr>
              <a:t>ἄλλα</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φαῦλος</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αὐτῶν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ἕκαστός</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ἐστιν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οὐ</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γὰρ</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τέχνῃ</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ταῦτα</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λέγουσιν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ἀλλὰ</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θείᾳ</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δυνάμει</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ἐπεί</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εἰ</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περὶ</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ἑνὸς</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τέχνῃ</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καλῶς</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ἠπίσταντο</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λέγειν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κἂν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περὶ</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τῶν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ἄλλων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ἁπάντων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διὰ</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ταῦτα</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δὲ</a:t>
            </a:r>
            <a:r>
              <a:rPr lang="el-GR" sz="2400" dirty="0">
                <a:latin typeface="Arial" panose="020B0604020202020204" pitchFamily="34" charset="0"/>
                <a:cs typeface="Arial" panose="020B0604020202020204" pitchFamily="34" charset="0"/>
              </a:rPr>
              <a:t> ὁ </a:t>
            </a:r>
            <a:r>
              <a:rPr lang="el-GR" sz="2400" dirty="0" err="1">
                <a:latin typeface="Arial" panose="020B0604020202020204" pitchFamily="34" charset="0"/>
                <a:cs typeface="Arial" panose="020B0604020202020204" pitchFamily="34" charset="0"/>
              </a:rPr>
              <a:t>θεὸς</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ἐξαιρούμενος</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τούτων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τὸν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νοῦν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τούτοις</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χρῆται</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ὑπηρέταις</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καὶ</a:t>
            </a:r>
            <a:r>
              <a:rPr lang="el-GR" sz="2400" dirty="0">
                <a:latin typeface="Arial" panose="020B0604020202020204" pitchFamily="34" charset="0"/>
                <a:cs typeface="Arial" panose="020B0604020202020204" pitchFamily="34" charset="0"/>
              </a:rPr>
              <a:t> [534</a:t>
            </a:r>
            <a:r>
              <a:rPr lang="en-GB" sz="2400" dirty="0">
                <a:latin typeface="Arial" panose="020B0604020202020204" pitchFamily="34" charset="0"/>
                <a:cs typeface="Arial" panose="020B0604020202020204" pitchFamily="34" charset="0"/>
              </a:rPr>
              <a:t>d] </a:t>
            </a:r>
            <a:r>
              <a:rPr lang="el-GR" sz="2400" b="1" dirty="0" err="1">
                <a:latin typeface="Arial" panose="020B0604020202020204" pitchFamily="34" charset="0"/>
                <a:cs typeface="Arial" panose="020B0604020202020204" pitchFamily="34" charset="0"/>
              </a:rPr>
              <a:t>τοῖς</a:t>
            </a:r>
            <a:r>
              <a:rPr lang="el-GR" sz="2400" b="1" dirty="0">
                <a:latin typeface="Arial" panose="020B0604020202020204" pitchFamily="34" charset="0"/>
                <a:cs typeface="Arial" panose="020B0604020202020204" pitchFamily="34" charset="0"/>
              </a:rPr>
              <a:t> </a:t>
            </a:r>
            <a:r>
              <a:rPr lang="el-GR" sz="2400" b="1" dirty="0" err="1">
                <a:latin typeface="Arial" panose="020B0604020202020204" pitchFamily="34" charset="0"/>
                <a:cs typeface="Arial" panose="020B0604020202020204" pitchFamily="34" charset="0"/>
              </a:rPr>
              <a:t>χρησμῳδοῖς</a:t>
            </a:r>
            <a:r>
              <a:rPr lang="el-GR" sz="2400" b="1" dirty="0">
                <a:latin typeface="Arial" panose="020B0604020202020204" pitchFamily="34" charset="0"/>
                <a:cs typeface="Arial" panose="020B0604020202020204" pitchFamily="34" charset="0"/>
              </a:rPr>
              <a:t> </a:t>
            </a:r>
            <a:r>
              <a:rPr lang="el-GR" sz="2400" b="1" dirty="0" err="1">
                <a:latin typeface="Arial" panose="020B0604020202020204" pitchFamily="34" charset="0"/>
                <a:cs typeface="Arial" panose="020B0604020202020204" pitchFamily="34" charset="0"/>
              </a:rPr>
              <a:t>καὶ</a:t>
            </a:r>
            <a:r>
              <a:rPr lang="el-GR" sz="2400" b="1" dirty="0">
                <a:latin typeface="Arial" panose="020B0604020202020204" pitchFamily="34" charset="0"/>
                <a:cs typeface="Arial" panose="020B0604020202020204" pitchFamily="34" charset="0"/>
              </a:rPr>
              <a:t> </a:t>
            </a:r>
            <a:r>
              <a:rPr lang="el-GR" sz="2400" b="1" dirty="0" err="1">
                <a:latin typeface="Arial" panose="020B0604020202020204" pitchFamily="34" charset="0"/>
                <a:cs typeface="Arial" panose="020B0604020202020204" pitchFamily="34" charset="0"/>
              </a:rPr>
              <a:t>τοῖς</a:t>
            </a:r>
            <a:r>
              <a:rPr lang="el-GR" sz="2400" b="1" dirty="0">
                <a:latin typeface="Arial" panose="020B0604020202020204" pitchFamily="34" charset="0"/>
                <a:cs typeface="Arial" panose="020B0604020202020204" pitchFamily="34" charset="0"/>
              </a:rPr>
              <a:t> </a:t>
            </a:r>
            <a:r>
              <a:rPr lang="el-GR" sz="2400" b="1" dirty="0" err="1">
                <a:latin typeface="Arial" panose="020B0604020202020204" pitchFamily="34" charset="0"/>
                <a:cs typeface="Arial" panose="020B0604020202020204" pitchFamily="34" charset="0"/>
              </a:rPr>
              <a:t>μάντεσι</a:t>
            </a:r>
            <a:r>
              <a:rPr lang="el-GR" sz="2400" b="1"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τοῖς</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θείοις</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ἵνα</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ἡμεῖς</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οἱ</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ἀκούοντες</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εἰδῶμεν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ὅτι</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οὐχ</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οὗτοί</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εἰσιν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οἱ</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ταῦτα</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λέγοντες</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οὕτω</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πολλοῦ</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ἄξια</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οἷς</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νοῦς</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μὴ</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πάρεστιν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ἀλλ</a:t>
            </a:r>
            <a:r>
              <a:rPr lang="el-GR" sz="2400" dirty="0">
                <a:latin typeface="Arial" panose="020B0604020202020204" pitchFamily="34" charset="0"/>
                <a:cs typeface="Arial" panose="020B0604020202020204" pitchFamily="34" charset="0"/>
              </a:rPr>
              <a:t>’ ὁ </a:t>
            </a:r>
            <a:r>
              <a:rPr lang="el-GR" sz="2400" dirty="0" err="1">
                <a:latin typeface="Arial" panose="020B0604020202020204" pitchFamily="34" charset="0"/>
                <a:cs typeface="Arial" panose="020B0604020202020204" pitchFamily="34" charset="0"/>
              </a:rPr>
              <a:t>θεὸς</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αὐτός</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ἐστιν</a:t>
            </a:r>
            <a:r>
              <a:rPr lang="el-GR" sz="2400" dirty="0">
                <a:latin typeface="Arial" panose="020B0604020202020204" pitchFamily="34" charset="0"/>
                <a:cs typeface="Arial" panose="020B0604020202020204" pitchFamily="34" charset="0"/>
              </a:rPr>
              <a:t> ὁ </a:t>
            </a:r>
            <a:r>
              <a:rPr lang="el-GR" sz="2400" dirty="0" err="1">
                <a:latin typeface="Arial" panose="020B0604020202020204" pitchFamily="34" charset="0"/>
                <a:cs typeface="Arial" panose="020B0604020202020204" pitchFamily="34" charset="0"/>
              </a:rPr>
              <a:t>λέγων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διὰ</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τούτων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δὲ</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φθέγγεται</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πρὸς</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ἡμᾶς</a:t>
            </a:r>
            <a:r>
              <a:rPr lang="el-GR" sz="24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4108362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6DB1DA2-02B3-1A95-59FA-37EBDD9B8A71}"/>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Ίων</a:t>
            </a:r>
            <a:r>
              <a:rPr lang="en-US" i="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533c4-535a</a:t>
            </a:r>
            <a:endParaRPr lang="el-GR" dirty="0"/>
          </a:p>
        </p:txBody>
      </p:sp>
      <p:sp>
        <p:nvSpPr>
          <p:cNvPr id="3" name="Θέση περιεχομένου 2">
            <a:extLst>
              <a:ext uri="{FF2B5EF4-FFF2-40B4-BE49-F238E27FC236}">
                <a16:creationId xmlns:a16="http://schemas.microsoft.com/office/drawing/2014/main" id="{782099DD-651A-261C-9B08-2B71137373EB}"/>
              </a:ext>
            </a:extLst>
          </p:cNvPr>
          <p:cNvSpPr>
            <a:spLocks noGrp="1"/>
          </p:cNvSpPr>
          <p:nvPr>
            <p:ph idx="1"/>
          </p:nvPr>
        </p:nvSpPr>
        <p:spPr/>
        <p:txBody>
          <a:bodyPr/>
          <a:lstStyle/>
          <a:p>
            <a:pPr algn="just"/>
            <a:r>
              <a:rPr lang="el-GR" dirty="0"/>
              <a:t>καθένας τους μπορεί και δημιουργεί όμορφα μόνον αυτό στο οποίο τον έσπρωξε η Μούσα, άλλος διθυράμβους, άλλος εγκώμια, άλλος χορικούς ύμνους, άλλος έπη, άλλος ιάμβους· και καθένας από αυτούς είναι σ᾽ όλα τα άλλα μια μετριότητα. Όσα λοιπόν εκφράζουν δεν τα οφείλουν σε τεχνικούς κανόνες αλλά σε θεϊκό χάρισμα, αφού αν ήξεραν, με βάση την τεχνική, έστω για ένα πράγμα να πουν κάτι όμορφο, τότε θα μπορούσαν να το κάνουν αυτό και για όλα τα άλλα· και </a:t>
            </a:r>
            <a:r>
              <a:rPr lang="el-GR" dirty="0" err="1"/>
              <a:t>γι</a:t>
            </a:r>
            <a:r>
              <a:rPr lang="el-GR" dirty="0"/>
              <a:t>᾽ αυτό ο θεός τούς αφαιρεί την κρίση και τους χρησιμοποιεί ως υπηρέτες του, όπως [534d] τους </a:t>
            </a:r>
            <a:r>
              <a:rPr lang="el-GR" dirty="0" err="1"/>
              <a:t>χρησμωδούς</a:t>
            </a:r>
            <a:r>
              <a:rPr lang="el-GR" dirty="0"/>
              <a:t> και τους θεϊκούς μάντεις, ώστε να ξέρουμε εμείς που τους ακούμε ότι αυτά τα τόσο αξιόλογα δεν τα λένε εκείνοι —που νου δεν έχουν—, αλλά ότι αυτός που μιλάει είναι ο ίδιος ο θεός, ο οποίος απευθύνεται διαμέσου εκείνων σ᾽ εμάς.</a:t>
            </a:r>
          </a:p>
        </p:txBody>
      </p:sp>
    </p:spTree>
    <p:extLst>
      <p:ext uri="{BB962C8B-B14F-4D97-AF65-F5344CB8AC3E}">
        <p14:creationId xmlns:p14="http://schemas.microsoft.com/office/powerpoint/2010/main" val="28241936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5696A1C-37F9-7B8B-DE31-0EEEE64476D5}"/>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Ίων</a:t>
            </a:r>
            <a:r>
              <a:rPr lang="en-US" i="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533c4-535a</a:t>
            </a:r>
            <a:endParaRPr lang="el-GR" dirty="0"/>
          </a:p>
        </p:txBody>
      </p:sp>
      <p:sp>
        <p:nvSpPr>
          <p:cNvPr id="3" name="Θέση περιεχομένου 2">
            <a:extLst>
              <a:ext uri="{FF2B5EF4-FFF2-40B4-BE49-F238E27FC236}">
                <a16:creationId xmlns:a16="http://schemas.microsoft.com/office/drawing/2014/main" id="{0FE71368-BCB1-964D-E56D-F26CBB150B85}"/>
              </a:ext>
            </a:extLst>
          </p:cNvPr>
          <p:cNvSpPr>
            <a:spLocks noGrp="1"/>
          </p:cNvSpPr>
          <p:nvPr>
            <p:ph idx="1"/>
          </p:nvPr>
        </p:nvSpPr>
        <p:spPr/>
        <p:txBody>
          <a:bodyPr>
            <a:normAutofit/>
          </a:bodyPr>
          <a:lstStyle/>
          <a:p>
            <a:pPr marL="0" indent="0" algn="just">
              <a:buNone/>
            </a:pPr>
            <a:r>
              <a:rPr lang="el-GR" sz="2000" dirty="0" err="1">
                <a:latin typeface="Arial" panose="020B0604020202020204" pitchFamily="34" charset="0"/>
                <a:cs typeface="Arial" panose="020B0604020202020204" pitchFamily="34" charset="0"/>
              </a:rPr>
              <a:t>μέγιστον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δὲ</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τεκμήριον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τῷ</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λόγῳ</a:t>
            </a:r>
            <a:r>
              <a:rPr lang="el-GR" sz="2000" dirty="0">
                <a:latin typeface="Arial" panose="020B0604020202020204" pitchFamily="34" charset="0"/>
                <a:cs typeface="Arial" panose="020B0604020202020204" pitchFamily="34" charset="0"/>
              </a:rPr>
              <a:t> </a:t>
            </a:r>
            <a:r>
              <a:rPr lang="el-GR" sz="2000" b="1" dirty="0" err="1">
                <a:latin typeface="Arial" panose="020B0604020202020204" pitchFamily="34" charset="0"/>
                <a:cs typeface="Arial" panose="020B0604020202020204" pitchFamily="34" charset="0"/>
              </a:rPr>
              <a:t>Τύννιχος</a:t>
            </a:r>
            <a:r>
              <a:rPr lang="el-GR" sz="2000" b="1" dirty="0">
                <a:latin typeface="Arial" panose="020B0604020202020204" pitchFamily="34" charset="0"/>
                <a:cs typeface="Arial" panose="020B0604020202020204" pitchFamily="34" charset="0"/>
              </a:rPr>
              <a:t> ὁ </a:t>
            </a:r>
            <a:r>
              <a:rPr lang="el-GR" sz="2000" b="1" dirty="0" err="1">
                <a:latin typeface="Arial" panose="020B0604020202020204" pitchFamily="34" charset="0"/>
                <a:cs typeface="Arial" panose="020B0604020202020204" pitchFamily="34" charset="0"/>
              </a:rPr>
              <a:t>Χαλκιδεύς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ὃς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ἄλλο</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μὲν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οὐδὲν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πώποτε</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ἐποίησε</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ποίημα</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ὅτου</a:t>
            </a:r>
            <a:r>
              <a:rPr lang="el-GR" sz="2000" dirty="0">
                <a:latin typeface="Arial" panose="020B0604020202020204" pitchFamily="34" charset="0"/>
                <a:cs typeface="Arial" panose="020B0604020202020204" pitchFamily="34" charset="0"/>
              </a:rPr>
              <a:t> τις </a:t>
            </a:r>
            <a:r>
              <a:rPr lang="el-GR" sz="2000" dirty="0" err="1">
                <a:latin typeface="Arial" panose="020B0604020202020204" pitchFamily="34" charset="0"/>
                <a:cs typeface="Arial" panose="020B0604020202020204" pitchFamily="34" charset="0"/>
              </a:rPr>
              <a:t>ἂν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ἀξιώσειεν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μνησθῆναι</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τὸν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δὲ</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παίωνα</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ὃν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πάντες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ᾄδουσι</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σχεδόν</a:t>
            </a:r>
            <a:r>
              <a:rPr lang="el-GR" sz="2000" dirty="0">
                <a:latin typeface="Arial" panose="020B0604020202020204" pitchFamily="34" charset="0"/>
                <a:cs typeface="Arial" panose="020B0604020202020204" pitchFamily="34" charset="0"/>
              </a:rPr>
              <a:t> τι </a:t>
            </a:r>
            <a:r>
              <a:rPr lang="el-GR" sz="2000" dirty="0" err="1">
                <a:latin typeface="Arial" panose="020B0604020202020204" pitchFamily="34" charset="0"/>
                <a:cs typeface="Arial" panose="020B0604020202020204" pitchFamily="34" charset="0"/>
              </a:rPr>
              <a:t>πάντων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μελῶν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κάλλιστον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ἀτεχνῶς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ὅπερ</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αὐτὸς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λέγει</a:t>
            </a:r>
            <a:r>
              <a:rPr lang="el-GR" sz="2000" dirty="0">
                <a:latin typeface="Arial" panose="020B0604020202020204" pitchFamily="34" charset="0"/>
                <a:cs typeface="Arial" panose="020B0604020202020204" pitchFamily="34" charset="0"/>
              </a:rPr>
              <a:t>, [534</a:t>
            </a:r>
            <a:r>
              <a:rPr lang="en-GB" sz="2000" dirty="0">
                <a:latin typeface="Arial" panose="020B0604020202020204" pitchFamily="34" charset="0"/>
                <a:cs typeface="Arial" panose="020B0604020202020204" pitchFamily="34" charset="0"/>
              </a:rPr>
              <a:t>e] «</a:t>
            </a:r>
            <a:r>
              <a:rPr lang="el-GR" sz="2000" dirty="0" err="1">
                <a:latin typeface="Arial" panose="020B0604020202020204" pitchFamily="34" charset="0"/>
                <a:cs typeface="Arial" panose="020B0604020202020204" pitchFamily="34" charset="0"/>
              </a:rPr>
              <a:t>εὕρημά</a:t>
            </a:r>
            <a:r>
              <a:rPr lang="el-GR" sz="2000" dirty="0">
                <a:latin typeface="Arial" panose="020B0604020202020204" pitchFamily="34" charset="0"/>
                <a:cs typeface="Arial" panose="020B0604020202020204" pitchFamily="34" charset="0"/>
              </a:rPr>
              <a:t> τι </a:t>
            </a:r>
            <a:r>
              <a:rPr lang="el-GR" sz="2000" dirty="0" err="1">
                <a:latin typeface="Arial" panose="020B0604020202020204" pitchFamily="34" charset="0"/>
                <a:cs typeface="Arial" panose="020B0604020202020204" pitchFamily="34" charset="0"/>
              </a:rPr>
              <a:t>Μοισᾶν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ἐν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τούτῳ</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γὰρ</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δὴ</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μάλιστά</a:t>
            </a:r>
            <a:r>
              <a:rPr lang="el-GR" sz="2000" dirty="0">
                <a:latin typeface="Arial" panose="020B0604020202020204" pitchFamily="34" charset="0"/>
                <a:cs typeface="Arial" panose="020B0604020202020204" pitchFamily="34" charset="0"/>
              </a:rPr>
              <a:t> μοι </a:t>
            </a:r>
            <a:r>
              <a:rPr lang="el-GR" sz="2000" dirty="0" err="1">
                <a:latin typeface="Arial" panose="020B0604020202020204" pitchFamily="34" charset="0"/>
                <a:cs typeface="Arial" panose="020B0604020202020204" pitchFamily="34" charset="0"/>
              </a:rPr>
              <a:t>δοκεῖ</a:t>
            </a:r>
            <a:r>
              <a:rPr lang="el-GR" sz="2000" dirty="0">
                <a:latin typeface="Arial" panose="020B0604020202020204" pitchFamily="34" charset="0"/>
                <a:cs typeface="Arial" panose="020B0604020202020204" pitchFamily="34" charset="0"/>
              </a:rPr>
              <a:t> ὁ </a:t>
            </a:r>
            <a:r>
              <a:rPr lang="el-GR" sz="2000" dirty="0" err="1">
                <a:latin typeface="Arial" panose="020B0604020202020204" pitchFamily="34" charset="0"/>
                <a:cs typeface="Arial" panose="020B0604020202020204" pitchFamily="34" charset="0"/>
              </a:rPr>
              <a:t>θεὸς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ἐνδείξασθαι</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ἡμῖν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ἵνα</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μὴ</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διστάζωμεν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ὅτι</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οὐκ</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ἀνθρώπινά</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ἐστιν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τὰ</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καλὰ</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ταῦτα</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ποιήματα</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οὐδὲ</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ἀνθρώπων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ἀλλὰ</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θεῖα</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καὶ</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θεῶν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οἱ</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δὲ</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ποιηταὶ</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οὐδὲν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ἀλλ</a:t>
            </a:r>
            <a:r>
              <a:rPr lang="el-GR" sz="2000" dirty="0">
                <a:latin typeface="Arial" panose="020B0604020202020204" pitchFamily="34" charset="0"/>
                <a:cs typeface="Arial" panose="020B0604020202020204" pitchFamily="34" charset="0"/>
              </a:rPr>
              <a:t>’ ἢ </a:t>
            </a:r>
            <a:r>
              <a:rPr lang="el-GR" sz="2000" dirty="0" err="1">
                <a:latin typeface="Arial" panose="020B0604020202020204" pitchFamily="34" charset="0"/>
                <a:cs typeface="Arial" panose="020B0604020202020204" pitchFamily="34" charset="0"/>
              </a:rPr>
              <a:t>ἑρμηνῆς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εἰσιν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τῶν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θεῶν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κατεχόμενοι</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ἐξ</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ὅτου</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ἂν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ἕκαστος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κατέχηται</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ταῦτα</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ἐνδεικνύμενος</a:t>
            </a:r>
            <a:r>
              <a:rPr lang="el-GR" sz="2000" dirty="0">
                <a:latin typeface="Arial" panose="020B0604020202020204" pitchFamily="34" charset="0"/>
                <a:cs typeface="Arial" panose="020B0604020202020204" pitchFamily="34" charset="0"/>
              </a:rPr>
              <a:t> ὁ </a:t>
            </a:r>
            <a:r>
              <a:rPr lang="el-GR" sz="2000" dirty="0" err="1">
                <a:latin typeface="Arial" panose="020B0604020202020204" pitchFamily="34" charset="0"/>
                <a:cs typeface="Arial" panose="020B0604020202020204" pitchFamily="34" charset="0"/>
              </a:rPr>
              <a:t>θεὸς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ἐξεπίτηδες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διὰ</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τοῦ</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φαυλοτάτου</a:t>
            </a:r>
            <a:r>
              <a:rPr lang="el-GR" sz="2000" dirty="0">
                <a:latin typeface="Arial" panose="020B0604020202020204" pitchFamily="34" charset="0"/>
                <a:cs typeface="Arial" panose="020B0604020202020204" pitchFamily="34" charset="0"/>
              </a:rPr>
              <a:t> [535</a:t>
            </a:r>
            <a:r>
              <a:rPr lang="en-GB" sz="2000" dirty="0">
                <a:latin typeface="Arial" panose="020B0604020202020204" pitchFamily="34" charset="0"/>
                <a:cs typeface="Arial" panose="020B0604020202020204" pitchFamily="34" charset="0"/>
              </a:rPr>
              <a:t>a] </a:t>
            </a:r>
            <a:r>
              <a:rPr lang="el-GR" sz="2000" dirty="0" err="1">
                <a:latin typeface="Arial" panose="020B0604020202020204" pitchFamily="34" charset="0"/>
                <a:cs typeface="Arial" panose="020B0604020202020204" pitchFamily="34" charset="0"/>
              </a:rPr>
              <a:t>ποιητοῦ</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τὸ</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κάλλιστον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μέλος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ᾖσεν</a:t>
            </a:r>
            <a:r>
              <a:rPr lang="el-GR" sz="2000" dirty="0">
                <a:latin typeface="Arial" panose="020B0604020202020204" pitchFamily="34" charset="0"/>
                <a:cs typeface="Arial" panose="020B0604020202020204" pitchFamily="34" charset="0"/>
              </a:rPr>
              <a:t>· ἢ </a:t>
            </a:r>
            <a:r>
              <a:rPr lang="el-GR" sz="2000" dirty="0" err="1">
                <a:latin typeface="Arial" panose="020B0604020202020204" pitchFamily="34" charset="0"/>
                <a:cs typeface="Arial" panose="020B0604020202020204" pitchFamily="34" charset="0"/>
              </a:rPr>
              <a:t>οὐ</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δοκῶ</a:t>
            </a:r>
            <a:r>
              <a:rPr lang="el-GR" sz="2000" dirty="0">
                <a:latin typeface="Arial" panose="020B0604020202020204" pitchFamily="34" charset="0"/>
                <a:cs typeface="Arial" panose="020B0604020202020204" pitchFamily="34" charset="0"/>
              </a:rPr>
              <a:t> σοι </a:t>
            </a:r>
            <a:r>
              <a:rPr lang="el-GR" sz="2000" dirty="0" err="1">
                <a:latin typeface="Arial" panose="020B0604020202020204" pitchFamily="34" charset="0"/>
                <a:cs typeface="Arial" panose="020B0604020202020204" pitchFamily="34" charset="0"/>
              </a:rPr>
              <a:t>ἀληθῆ</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λέγειν</a:t>
            </a:r>
            <a:r>
              <a:rPr lang="el-GR" sz="2000" dirty="0">
                <a:latin typeface="Arial" panose="020B0604020202020204" pitchFamily="34" charset="0"/>
                <a:cs typeface="Arial" panose="020B0604020202020204" pitchFamily="34" charset="0"/>
              </a:rPr>
              <a:t>, ὦ </a:t>
            </a:r>
            <a:r>
              <a:rPr lang="el-GR" sz="2000" dirty="0" err="1">
                <a:latin typeface="Arial" panose="020B0604020202020204" pitchFamily="34" charset="0"/>
                <a:cs typeface="Arial" panose="020B0604020202020204" pitchFamily="34" charset="0"/>
              </a:rPr>
              <a:t>Ἴων</a:t>
            </a:r>
            <a:r>
              <a:rPr lang="el-GR" sz="2000" dirty="0">
                <a:latin typeface="Arial" panose="020B0604020202020204" pitchFamily="34" charset="0"/>
                <a:cs typeface="Arial" panose="020B0604020202020204" pitchFamily="34" charset="0"/>
              </a:rPr>
              <a:t>; ΙΩΝ. </a:t>
            </a:r>
            <a:r>
              <a:rPr lang="el-GR" sz="2000" dirty="0" err="1">
                <a:latin typeface="Arial" panose="020B0604020202020204" pitchFamily="34" charset="0"/>
                <a:cs typeface="Arial" panose="020B0604020202020204" pitchFamily="34" charset="0"/>
              </a:rPr>
              <a:t>Ναὶ</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μὰ</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τὸν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Δία</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ἔμοιγε</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ἅπτει</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γάρ</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πώς</a:t>
            </a:r>
            <a:r>
              <a:rPr lang="el-GR" sz="2000" dirty="0">
                <a:latin typeface="Arial" panose="020B0604020202020204" pitchFamily="34" charset="0"/>
                <a:cs typeface="Arial" panose="020B0604020202020204" pitchFamily="34" charset="0"/>
              </a:rPr>
              <a:t> μου </a:t>
            </a:r>
            <a:r>
              <a:rPr lang="el-GR" sz="2000" dirty="0" err="1">
                <a:latin typeface="Arial" panose="020B0604020202020204" pitchFamily="34" charset="0"/>
                <a:cs typeface="Arial" panose="020B0604020202020204" pitchFamily="34" charset="0"/>
              </a:rPr>
              <a:t>τοῖς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λόγοις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τῆς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ψυχῆς</a:t>
            </a:r>
            <a:r>
              <a:rPr lang="el-GR" sz="2000" dirty="0">
                <a:latin typeface="Arial" panose="020B0604020202020204" pitchFamily="34" charset="0"/>
                <a:cs typeface="Arial" panose="020B0604020202020204" pitchFamily="34" charset="0"/>
              </a:rPr>
              <a:t>, ὦ </a:t>
            </a:r>
            <a:r>
              <a:rPr lang="el-GR" sz="2000" dirty="0" err="1">
                <a:latin typeface="Arial" panose="020B0604020202020204" pitchFamily="34" charset="0"/>
                <a:cs typeface="Arial" panose="020B0604020202020204" pitchFamily="34" charset="0"/>
              </a:rPr>
              <a:t>Σώκρατες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καί</a:t>
            </a:r>
            <a:r>
              <a:rPr lang="el-GR" sz="2000" dirty="0">
                <a:latin typeface="Arial" panose="020B0604020202020204" pitchFamily="34" charset="0"/>
                <a:cs typeface="Arial" panose="020B0604020202020204" pitchFamily="34" charset="0"/>
              </a:rPr>
              <a:t> μοι </a:t>
            </a:r>
            <a:r>
              <a:rPr lang="el-GR" sz="2000" dirty="0" err="1">
                <a:latin typeface="Arial" panose="020B0604020202020204" pitchFamily="34" charset="0"/>
                <a:cs typeface="Arial" panose="020B0604020202020204" pitchFamily="34" charset="0"/>
              </a:rPr>
              <a:t>δοκοῦσι</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θείᾳ</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μοίρᾳ</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ἡμῖν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παρὰ</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τῶν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θεῶν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ταῦτα</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οἱ</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ἀγαθοὶ</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ποιηταὶ</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ἑρμηνεύειν</a:t>
            </a:r>
            <a:r>
              <a:rPr lang="el-GR" sz="20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6524260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1907520-D783-8DF1-4BF5-FA2389147131}"/>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Ίων</a:t>
            </a:r>
            <a:r>
              <a:rPr lang="en-US" i="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533c4-535a</a:t>
            </a:r>
            <a:endParaRPr lang="el-GR" dirty="0"/>
          </a:p>
        </p:txBody>
      </p:sp>
      <p:sp>
        <p:nvSpPr>
          <p:cNvPr id="3" name="Θέση περιεχομένου 2">
            <a:extLst>
              <a:ext uri="{FF2B5EF4-FFF2-40B4-BE49-F238E27FC236}">
                <a16:creationId xmlns:a16="http://schemas.microsoft.com/office/drawing/2014/main" id="{6CB2E1E0-EC4E-A4F8-A815-BF457AC4D1D3}"/>
              </a:ext>
            </a:extLst>
          </p:cNvPr>
          <p:cNvSpPr>
            <a:spLocks noGrp="1"/>
          </p:cNvSpPr>
          <p:nvPr>
            <p:ph idx="1"/>
          </p:nvPr>
        </p:nvSpPr>
        <p:spPr/>
        <p:txBody>
          <a:bodyPr>
            <a:normAutofit fontScale="92500" lnSpcReduction="10000"/>
          </a:bodyPr>
          <a:lstStyle/>
          <a:p>
            <a:pPr algn="just"/>
            <a:r>
              <a:rPr lang="el-GR" dirty="0"/>
              <a:t>Περίτρανη απόδειξη για όσα λέω είναι ο </a:t>
            </a:r>
            <a:r>
              <a:rPr lang="el-GR" dirty="0" err="1"/>
              <a:t>Τύννιχος</a:t>
            </a:r>
            <a:r>
              <a:rPr lang="el-GR" dirty="0"/>
              <a:t> από τη Χαλκίδα, ο οποίος δεν έγραψε ποτέ του κανένα άλλο ποίημα που θα άξιζε να το αναφέρει κανείς εκτός από εκείνο τον παιάνα, τον οποίο όλοι ψάλλουν, το ωραιότερο ίσως </a:t>
            </a:r>
            <a:r>
              <a:rPr lang="el-GR" dirty="0" err="1"/>
              <a:t>απ</a:t>
            </a:r>
            <a:r>
              <a:rPr lang="el-GR" dirty="0"/>
              <a:t>᾽ όλα τα τραγούδια, κυριολεκτικά, όπως κι ο ίδιος το λέει, [534e] «εύρημα των Μουσών». Και νομίζω ότι ο θεός μάς το έδειξε αυτό κυρίως με τούτη τη συγκεκριμένη περίπτωση, ώστε να μην αμφιβάλλουμε ότι αυτά τα όμορφα δημιουργήματα δεν είναι έργα ανθρώπων ούτε ανήκουν στους ανθρώπους αλλά έργα θεών και ανήκουν στους θεούς, κι ότι οι ποιητές δεν είναι τίποτε άλλο παρά αγγελιαφόροι των θεών — καθένας του θεού από τον οποίο διακατέχεται. Αυτά θέλοντας να μας φανερώσει ο θεός τραγούδησε το πιο όμορφο τραγούδι εξεπίτηδες μέσα [535a] από τα χείλη του πιο ασήμαντου ποιητή· ή έχεις την εντύπωση, Ίωνα, ότι δεν τα λέω καλά;</a:t>
            </a:r>
          </a:p>
          <a:p>
            <a:pPr algn="just"/>
            <a:r>
              <a:rPr lang="el-GR" dirty="0"/>
              <a:t>ΙΩΝ. Ναι, </a:t>
            </a:r>
            <a:r>
              <a:rPr lang="el-GR" dirty="0" err="1"/>
              <a:t>μά</a:t>
            </a:r>
            <a:r>
              <a:rPr lang="el-GR" dirty="0"/>
              <a:t> τον Δία, σωστά μου φαίνονται· αγγίζεις με τα λόγια σου, δεν ξέρω πώς, Σωκράτη, την ψυχή μου, και μου φαίνεται ότι χάρη σε κάποιο θεϊκό χάρισμα οι μεγάλοι ποιητές μάς τα μεταφέρουν αυτά από τους θεούς.</a:t>
            </a:r>
          </a:p>
        </p:txBody>
      </p:sp>
    </p:spTree>
    <p:extLst>
      <p:ext uri="{BB962C8B-B14F-4D97-AF65-F5344CB8AC3E}">
        <p14:creationId xmlns:p14="http://schemas.microsoft.com/office/powerpoint/2010/main" val="1156548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474E551-288A-FAAC-3265-2501FD3BF517}"/>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Λεξιλόγιο</a:t>
            </a:r>
          </a:p>
        </p:txBody>
      </p:sp>
      <p:sp>
        <p:nvSpPr>
          <p:cNvPr id="3" name="Θέση περιεχομένου 2">
            <a:extLst>
              <a:ext uri="{FF2B5EF4-FFF2-40B4-BE49-F238E27FC236}">
                <a16:creationId xmlns:a16="http://schemas.microsoft.com/office/drawing/2014/main" id="{30722C56-DAF6-D247-D09F-E09BBB87BD4E}"/>
              </a:ext>
            </a:extLst>
          </p:cNvPr>
          <p:cNvSpPr>
            <a:spLocks noGrp="1"/>
          </p:cNvSpPr>
          <p:nvPr>
            <p:ph idx="1"/>
          </p:nvPr>
        </p:nvSpPr>
        <p:spPr/>
        <p:txBody>
          <a:bodyPr>
            <a:normAutofit fontScale="92500" lnSpcReduction="10000"/>
          </a:bodyPr>
          <a:lstStyle/>
          <a:p>
            <a:pPr algn="just"/>
            <a:r>
              <a:rPr lang="el-GR" dirty="0" err="1">
                <a:latin typeface="Arial" panose="020B0604020202020204" pitchFamily="34" charset="0"/>
                <a:cs typeface="Arial" panose="020B0604020202020204" pitchFamily="34" charset="0"/>
              </a:rPr>
              <a:t>ἀποφανούμενος</a:t>
            </a:r>
            <a:r>
              <a:rPr lang="el-GR" dirty="0">
                <a:latin typeface="Arial" panose="020B0604020202020204" pitchFamily="34" charset="0"/>
                <a:cs typeface="Arial" panose="020B0604020202020204" pitchFamily="34" charset="0"/>
              </a:rPr>
              <a:t>:	μτχ. ενικ. </a:t>
            </a:r>
            <a:r>
              <a:rPr lang="el-GR" dirty="0" err="1">
                <a:latin typeface="Arial" panose="020B0604020202020204" pitchFamily="34" charset="0"/>
                <a:cs typeface="Arial" panose="020B0604020202020204" pitchFamily="34" charset="0"/>
              </a:rPr>
              <a:t>μελλ</a:t>
            </a:r>
            <a:r>
              <a:rPr lang="el-GR" dirty="0">
                <a:latin typeface="Arial" panose="020B0604020202020204" pitchFamily="34" charset="0"/>
                <a:cs typeface="Arial" panose="020B0604020202020204" pitchFamily="34" charset="0"/>
              </a:rPr>
              <a:t>. ΜΦ, ονομ. αρσ. του ρήματος </a:t>
            </a:r>
            <a:r>
              <a:rPr lang="el-GR" dirty="0" err="1">
                <a:latin typeface="Arial" panose="020B0604020202020204" pitchFamily="34" charset="0"/>
                <a:cs typeface="Arial" panose="020B0604020202020204" pitchFamily="34" charset="0"/>
              </a:rPr>
              <a:t>ἀποφαίνω</a:t>
            </a:r>
            <a:r>
              <a:rPr lang="el-GR" dirty="0">
                <a:latin typeface="Arial" panose="020B0604020202020204" pitchFamily="34" charset="0"/>
                <a:cs typeface="Arial" panose="020B0604020202020204" pitchFamily="34" charset="0"/>
              </a:rPr>
              <a:t> = φανερώνω, παρουσιάζω, αναδεικνύω, δηλώνω</a:t>
            </a:r>
          </a:p>
          <a:p>
            <a:pPr algn="just"/>
            <a:r>
              <a:rPr lang="el-GR" dirty="0" err="1">
                <a:latin typeface="Arial" panose="020B0604020202020204" pitchFamily="34" charset="0"/>
                <a:cs typeface="Arial" panose="020B0604020202020204" pitchFamily="34" charset="0"/>
              </a:rPr>
              <a:t>νυνδὴ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επιτετ</a:t>
            </a:r>
            <a:r>
              <a:rPr lang="el-GR" dirty="0">
                <a:latin typeface="Arial" panose="020B0604020202020204" pitchFamily="34" charset="0"/>
                <a:cs typeface="Arial" panose="020B0604020202020204" pitchFamily="34" charset="0"/>
              </a:rPr>
              <a:t>. τύπος του </a:t>
            </a:r>
            <a:r>
              <a:rPr lang="el-GR" dirty="0" err="1">
                <a:latin typeface="Arial" panose="020B0604020202020204" pitchFamily="34" charset="0"/>
                <a:cs typeface="Arial" panose="020B0604020202020204" pitchFamily="34" charset="0"/>
              </a:rPr>
              <a:t>νῦν</a:t>
            </a:r>
            <a:r>
              <a:rPr lang="el-GR" dirty="0">
                <a:latin typeface="Arial" panose="020B0604020202020204" pitchFamily="34" charset="0"/>
                <a:cs typeface="Arial" panose="020B0604020202020204" pitchFamily="34" charset="0"/>
              </a:rPr>
              <a:t>, =1. με ενεστ., τώρα δα, τώρα, ακόμη και τώρα, σε </a:t>
            </a:r>
            <a:r>
              <a:rPr lang="el-GR" dirty="0" err="1">
                <a:latin typeface="Arial" panose="020B0604020202020204" pitchFamily="34" charset="0"/>
                <a:cs typeface="Arial" panose="020B0604020202020204" pitchFamily="34" charset="0"/>
              </a:rPr>
              <a:t>Πλάτ</a:t>
            </a:r>
            <a:r>
              <a:rPr lang="el-GR" dirty="0">
                <a:latin typeface="Arial" panose="020B0604020202020204" pitchFamily="34" charset="0"/>
                <a:cs typeface="Arial" panose="020B0604020202020204" pitchFamily="34" charset="0"/>
              </a:rPr>
              <a:t>., 2. με παρελθοντικούς χρόνους, προ ολίγου, μόλις τώρα· ἃ </a:t>
            </a:r>
            <a:r>
              <a:rPr lang="el-GR" dirty="0" err="1">
                <a:latin typeface="Arial" panose="020B0604020202020204" pitchFamily="34" charset="0"/>
                <a:cs typeface="Arial" panose="020B0604020202020204" pitchFamily="34" charset="0"/>
              </a:rPr>
              <a:t>νῦν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ἐγὼ</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ἔλεγον</a:t>
            </a:r>
            <a:r>
              <a:rPr lang="el-GR" dirty="0">
                <a:latin typeface="Arial" panose="020B0604020202020204" pitchFamily="34" charset="0"/>
                <a:cs typeface="Arial" panose="020B0604020202020204" pitchFamily="34" charset="0"/>
              </a:rPr>
              <a:t>, στον ίδ.</a:t>
            </a:r>
          </a:p>
          <a:p>
            <a:pPr algn="just"/>
            <a:r>
              <a:rPr lang="el-GR" dirty="0" err="1">
                <a:latin typeface="Arial" panose="020B0604020202020204" pitchFamily="34" charset="0"/>
                <a:cs typeface="Arial" panose="020B0604020202020204" pitchFamily="34" charset="0"/>
              </a:rPr>
              <a:t>ὁρμᾰθός</a:t>
            </a:r>
            <a:r>
              <a:rPr lang="el-GR" dirty="0">
                <a:latin typeface="Arial" panose="020B0604020202020204" pitchFamily="34" charset="0"/>
                <a:cs typeface="Arial" panose="020B0604020202020204" pitchFamily="34" charset="0"/>
              </a:rPr>
              <a:t>: ὁ (</a:t>
            </a:r>
            <a:r>
              <a:rPr lang="el-GR" dirty="0" err="1">
                <a:latin typeface="Arial" panose="020B0604020202020204" pitchFamily="34" charset="0"/>
                <a:cs typeface="Arial" panose="020B0604020202020204" pitchFamily="34" charset="0"/>
              </a:rPr>
              <a:t>ὅρμος</a:t>
            </a:r>
            <a:r>
              <a:rPr lang="el-GR" dirty="0">
                <a:latin typeface="Arial" panose="020B0604020202020204" pitchFamily="34" charset="0"/>
                <a:cs typeface="Arial" panose="020B0604020202020204" pitchFamily="34" charset="0"/>
              </a:rPr>
              <a:t>), σειρά, αλυσίδα ή άθροισμα πραγμάτων που κρέμονται το ένα από το άλλο, όπως λέγεται και για νυχτερίδες, σε </a:t>
            </a:r>
            <a:r>
              <a:rPr lang="el-GR" dirty="0" err="1">
                <a:latin typeface="Arial" panose="020B0604020202020204" pitchFamily="34" charset="0"/>
                <a:cs typeface="Arial" panose="020B0604020202020204" pitchFamily="34" charset="0"/>
              </a:rPr>
              <a:t>Ομήρ</a:t>
            </a:r>
            <a:r>
              <a:rPr lang="el-GR" dirty="0">
                <a:latin typeface="Arial" panose="020B0604020202020204" pitchFamily="34" charset="0"/>
                <a:cs typeface="Arial" panose="020B0604020202020204" pitchFamily="34" charset="0"/>
              </a:rPr>
              <a:t>. </a:t>
            </a:r>
            <a:r>
              <a:rPr lang="el-GR" i="1" dirty="0" err="1">
                <a:latin typeface="Arial" panose="020B0604020202020204" pitchFamily="34" charset="0"/>
                <a:cs typeface="Arial" panose="020B0604020202020204" pitchFamily="34" charset="0"/>
              </a:rPr>
              <a:t>Οδ</a:t>
            </a:r>
            <a:r>
              <a:rPr lang="el-GR" i="1" dirty="0">
                <a:latin typeface="Arial" panose="020B0604020202020204" pitchFamily="34" charset="0"/>
                <a:cs typeface="Arial" panose="020B0604020202020204" pitchFamily="34" charset="0"/>
              </a:rPr>
              <a:t>.</a:t>
            </a:r>
            <a:r>
              <a:rPr lang="el-GR" dirty="0">
                <a:latin typeface="Arial" panose="020B0604020202020204" pitchFamily="34" charset="0"/>
                <a:cs typeface="Arial" panose="020B0604020202020204" pitchFamily="34" charset="0"/>
              </a:rPr>
              <a:t>· ομοίως, </a:t>
            </a:r>
            <a:r>
              <a:rPr lang="el-GR" dirty="0" err="1">
                <a:latin typeface="Arial" panose="020B0604020202020204" pitchFamily="34" charset="0"/>
                <a:cs typeface="Arial" panose="020B0604020202020204" pitchFamily="34" charset="0"/>
              </a:rPr>
              <a:t>ὁρμαθὸς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κριβανιτῶν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ἰσχάδων</a:t>
            </a:r>
            <a:r>
              <a:rPr lang="el-GR" dirty="0">
                <a:latin typeface="Arial" panose="020B0604020202020204" pitchFamily="34" charset="0"/>
                <a:cs typeface="Arial" panose="020B0604020202020204" pitchFamily="34" charset="0"/>
              </a:rPr>
              <a:t>, σε </a:t>
            </a:r>
            <a:r>
              <a:rPr lang="el-GR" dirty="0" err="1">
                <a:latin typeface="Arial" panose="020B0604020202020204" pitchFamily="34" charset="0"/>
                <a:cs typeface="Arial" panose="020B0604020202020204" pitchFamily="34" charset="0"/>
              </a:rPr>
              <a:t>Αριστοφ</a:t>
            </a:r>
            <a:r>
              <a:rPr lang="el-GR" dirty="0">
                <a:latin typeface="Arial" panose="020B0604020202020204" pitchFamily="34" charset="0"/>
                <a:cs typeface="Arial" panose="020B0604020202020204" pitchFamily="34" charset="0"/>
              </a:rPr>
              <a:t>.</a:t>
            </a:r>
          </a:p>
          <a:p>
            <a:pPr algn="just"/>
            <a:r>
              <a:rPr lang="el-GR" dirty="0" err="1">
                <a:latin typeface="Arial" panose="020B0604020202020204" pitchFamily="34" charset="0"/>
                <a:cs typeface="Arial" panose="020B0604020202020204" pitchFamily="34" charset="0"/>
              </a:rPr>
              <a:t>ἤρτηται</a:t>
            </a:r>
            <a:r>
              <a:rPr lang="el-GR" dirty="0">
                <a:latin typeface="Arial" panose="020B0604020202020204" pitchFamily="34" charset="0"/>
                <a:cs typeface="Arial" panose="020B0604020202020204" pitchFamily="34" charset="0"/>
              </a:rPr>
              <a:t>: γ’ ενικ. πρκ. οριστικής ΜΦ</a:t>
            </a:r>
            <a:r>
              <a:rPr lang="en-GB"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του ρήματος </a:t>
            </a:r>
            <a:r>
              <a:rPr lang="el-GR" dirty="0" err="1">
                <a:latin typeface="Arial" panose="020B0604020202020204" pitchFamily="34" charset="0"/>
                <a:cs typeface="Arial" panose="020B0604020202020204" pitchFamily="34" charset="0"/>
              </a:rPr>
              <a:t>ἀρτάω</a:t>
            </a:r>
            <a:r>
              <a:rPr lang="el-GR" dirty="0">
                <a:latin typeface="Arial" panose="020B0604020202020204" pitchFamily="34" charset="0"/>
                <a:cs typeface="Arial" panose="020B0604020202020204" pitchFamily="34" charset="0"/>
              </a:rPr>
              <a:t> = I. εξαρτώ ή κρεμώ κάτι επάνω σε κάτι άλλο, τι </a:t>
            </a:r>
            <a:r>
              <a:rPr lang="el-GR" dirty="0" err="1">
                <a:latin typeface="Arial" panose="020B0604020202020204" pitchFamily="34" charset="0"/>
                <a:cs typeface="Arial" panose="020B0604020202020204" pitchFamily="34" charset="0"/>
              </a:rPr>
              <a:t>ἀπό</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τινος</a:t>
            </a:r>
            <a:r>
              <a:rPr lang="el-GR" dirty="0">
                <a:latin typeface="Arial" panose="020B0604020202020204" pitchFamily="34" charset="0"/>
                <a:cs typeface="Arial" panose="020B0604020202020204" pitchFamily="34" charset="0"/>
              </a:rPr>
              <a:t>, σε </a:t>
            </a:r>
            <a:r>
              <a:rPr lang="el-GR" dirty="0" err="1">
                <a:latin typeface="Arial" panose="020B0604020202020204" pitchFamily="34" charset="0"/>
                <a:cs typeface="Arial" panose="020B0604020202020204" pitchFamily="34" charset="0"/>
              </a:rPr>
              <a:t>Θουκ</a:t>
            </a:r>
            <a:r>
              <a:rPr lang="el-GR" dirty="0">
                <a:latin typeface="Arial" panose="020B0604020202020204" pitchFamily="34" charset="0"/>
                <a:cs typeface="Arial" panose="020B0604020202020204" pitchFamily="34" charset="0"/>
              </a:rPr>
              <a:t>.· δένω σε θηλειά, </a:t>
            </a:r>
            <a:r>
              <a:rPr lang="el-GR" dirty="0" err="1">
                <a:latin typeface="Arial" panose="020B0604020202020204" pitchFamily="34" charset="0"/>
                <a:cs typeface="Arial" panose="020B0604020202020204" pitchFamily="34" charset="0"/>
              </a:rPr>
              <a:t>τὴν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δέρην</a:t>
            </a:r>
            <a:r>
              <a:rPr lang="el-GR" dirty="0">
                <a:latin typeface="Arial" panose="020B0604020202020204" pitchFamily="34" charset="0"/>
                <a:cs typeface="Arial" panose="020B0604020202020204" pitchFamily="34" charset="0"/>
              </a:rPr>
              <a:t>, σε </a:t>
            </a:r>
            <a:r>
              <a:rPr lang="el-GR" dirty="0" err="1">
                <a:latin typeface="Arial" panose="020B0604020202020204" pitchFamily="34" charset="0"/>
                <a:cs typeface="Arial" panose="020B0604020202020204" pitchFamily="34" charset="0"/>
              </a:rPr>
              <a:t>Ευρ</a:t>
            </a:r>
            <a:r>
              <a:rPr lang="el-GR" dirty="0">
                <a:latin typeface="Arial" panose="020B0604020202020204" pitchFamily="34" charset="0"/>
                <a:cs typeface="Arial" panose="020B0604020202020204" pitchFamily="34" charset="0"/>
              </a:rPr>
              <a:t>. — Μέσ., βρόχους </a:t>
            </a:r>
            <a:r>
              <a:rPr lang="el-GR" dirty="0" err="1">
                <a:latin typeface="Arial" panose="020B0604020202020204" pitchFamily="34" charset="0"/>
                <a:cs typeface="Arial" panose="020B0604020202020204" pitchFamily="34" charset="0"/>
              </a:rPr>
              <a:t>ἀρτωμένη</a:t>
            </a:r>
            <a:r>
              <a:rPr lang="el-GR" dirty="0">
                <a:latin typeface="Arial" panose="020B0604020202020204" pitchFamily="34" charset="0"/>
                <a:cs typeface="Arial" panose="020B0604020202020204" pitchFamily="34" charset="0"/>
              </a:rPr>
              <a:t>, δεμένη με βρόχο στον λαιμό, απαγχονισμένη, στον ίδ.</a:t>
            </a:r>
          </a:p>
          <a:p>
            <a:pPr algn="just"/>
            <a:r>
              <a:rPr lang="el-GR" dirty="0">
                <a:latin typeface="Arial" panose="020B0604020202020204" pitchFamily="34" charset="0"/>
                <a:cs typeface="Arial" panose="020B0604020202020204" pitchFamily="34" charset="0"/>
              </a:rPr>
              <a:t>II. Παθ., αναρτώμαι, κρεμιέμαι από κάτι, </a:t>
            </a:r>
            <a:r>
              <a:rPr lang="el-GR" dirty="0" err="1">
                <a:latin typeface="Arial" panose="020B0604020202020204" pitchFamily="34" charset="0"/>
                <a:cs typeface="Arial" panose="020B0604020202020204" pitchFamily="34" charset="0"/>
              </a:rPr>
              <a:t>ἠρτῆσθαι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ἔκ</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τινος</a:t>
            </a:r>
            <a:r>
              <a:rPr lang="el-GR" dirty="0">
                <a:latin typeface="Arial" panose="020B0604020202020204" pitchFamily="34" charset="0"/>
                <a:cs typeface="Arial" panose="020B0604020202020204" pitchFamily="34" charset="0"/>
              </a:rPr>
              <a:t>, στον ίδ.· απ' όπου, βασίζομαι πάνω σε, εξαρτώμαι, στηρίζομαι, Λατ. </a:t>
            </a:r>
            <a:r>
              <a:rPr lang="el-GR" dirty="0" err="1">
                <a:latin typeface="Arial" panose="020B0604020202020204" pitchFamily="34" charset="0"/>
                <a:cs typeface="Arial" panose="020B0604020202020204" pitchFamily="34" charset="0"/>
              </a:rPr>
              <a:t>pendere</a:t>
            </a:r>
            <a:r>
              <a:rPr lang="el-GR" dirty="0">
                <a:latin typeface="Arial" panose="020B0604020202020204" pitchFamily="34" charset="0"/>
                <a:cs typeface="Arial" panose="020B0604020202020204" pitchFamily="34" charset="0"/>
              </a:rPr>
              <a:t> ab </a:t>
            </a:r>
            <a:r>
              <a:rPr lang="el-GR" dirty="0" err="1">
                <a:latin typeface="Arial" panose="020B0604020202020204" pitchFamily="34" charset="0"/>
                <a:cs typeface="Arial" panose="020B0604020202020204" pitchFamily="34" charset="0"/>
              </a:rPr>
              <a:t>aliquo</a:t>
            </a:r>
            <a:r>
              <a:rPr lang="el-GR" dirty="0">
                <a:latin typeface="Arial" panose="020B0604020202020204" pitchFamily="34" charset="0"/>
                <a:cs typeface="Arial" panose="020B0604020202020204" pitchFamily="34" charset="0"/>
              </a:rPr>
              <a:t>, σε </a:t>
            </a:r>
            <a:r>
              <a:rPr lang="el-GR" dirty="0" err="1">
                <a:latin typeface="Arial" panose="020B0604020202020204" pitchFamily="34" charset="0"/>
                <a:cs typeface="Arial" panose="020B0604020202020204" pitchFamily="34" charset="0"/>
              </a:rPr>
              <a:t>Ηρόδ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πρβλ</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ἀρτέομαι</a:t>
            </a:r>
            <a:r>
              <a:rPr lang="el-GR"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0146128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E2AD67C-AAC5-0386-457F-D290EE7E305D}"/>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Λεξιλόγιο</a:t>
            </a:r>
            <a:endParaRPr lang="el-GR" dirty="0"/>
          </a:p>
        </p:txBody>
      </p:sp>
      <p:sp>
        <p:nvSpPr>
          <p:cNvPr id="3" name="Θέση περιεχομένου 2">
            <a:extLst>
              <a:ext uri="{FF2B5EF4-FFF2-40B4-BE49-F238E27FC236}">
                <a16:creationId xmlns:a16="http://schemas.microsoft.com/office/drawing/2014/main" id="{EF9E1FAF-4A20-DF83-24C9-3432F2B436D3}"/>
              </a:ext>
            </a:extLst>
          </p:cNvPr>
          <p:cNvSpPr>
            <a:spLocks noGrp="1"/>
          </p:cNvSpPr>
          <p:nvPr>
            <p:ph idx="1"/>
          </p:nvPr>
        </p:nvSpPr>
        <p:spPr/>
        <p:txBody>
          <a:bodyPr/>
          <a:lstStyle/>
          <a:p>
            <a:pPr algn="just"/>
            <a:r>
              <a:rPr lang="el-GR" dirty="0" err="1">
                <a:latin typeface="Arial" panose="020B0604020202020204" pitchFamily="34" charset="0"/>
                <a:cs typeface="Arial" panose="020B0604020202020204" pitchFamily="34" charset="0"/>
              </a:rPr>
              <a:t>σιδηρίων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σῐδήριον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τό</a:t>
            </a:r>
            <a:r>
              <a:rPr lang="el-GR" dirty="0">
                <a:latin typeface="Arial" panose="020B0604020202020204" pitchFamily="34" charset="0"/>
                <a:cs typeface="Arial" panose="020B0604020202020204" pitchFamily="34" charset="0"/>
              </a:rPr>
              <a:t> (σίδηρος), σκεύος ή εργαλείο από σίδηρο</a:t>
            </a:r>
          </a:p>
          <a:p>
            <a:pPr algn="just"/>
            <a:r>
              <a:rPr lang="el-GR" dirty="0">
                <a:latin typeface="Arial" panose="020B0604020202020204" pitchFamily="34" charset="0"/>
                <a:cs typeface="Arial" panose="020B0604020202020204" pitchFamily="34" charset="0"/>
              </a:rPr>
              <a:t>δακτυλίους: ο (AM δακτύλιος) δάκτυλος = 1. το δαχτυλίδι, 2. οτιδήποτε έχει σχήμα δακτυλίου, στεφάνη, περιφέρεια, περιοχή που περικλείεται από γραμμή κυκλική ή σχεδόν κυκλική</a:t>
            </a:r>
          </a:p>
          <a:p>
            <a:pPr algn="just"/>
            <a:r>
              <a:rPr lang="el-GR" dirty="0" err="1">
                <a:latin typeface="Arial" panose="020B0604020202020204" pitchFamily="34" charset="0"/>
                <a:cs typeface="Arial" panose="020B0604020202020204" pitchFamily="34" charset="0"/>
              </a:rPr>
              <a:t>ἐνθέων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ἔνθεος</a:t>
            </a:r>
            <a:r>
              <a:rPr lang="el-GR" dirty="0">
                <a:latin typeface="Arial" panose="020B0604020202020204" pitchFamily="34" charset="0"/>
                <a:cs typeface="Arial" panose="020B0604020202020204" pitchFamily="34" charset="0"/>
              </a:rPr>
              <a:t>: -ον, I. θεόληπτος, θεόπνευστος, αυτός που κατέχεται από το πνεύμα του θεού</a:t>
            </a:r>
          </a:p>
          <a:p>
            <a:pPr algn="just"/>
            <a:r>
              <a:rPr lang="el-GR" dirty="0" err="1">
                <a:latin typeface="Arial" panose="020B0604020202020204" pitchFamily="34" charset="0"/>
                <a:cs typeface="Arial" panose="020B0604020202020204" pitchFamily="34" charset="0"/>
              </a:rPr>
              <a:t>ἐνθουσιαζόντων</a:t>
            </a:r>
            <a:r>
              <a:rPr lang="el-GR" dirty="0">
                <a:latin typeface="Arial" panose="020B0604020202020204" pitchFamily="34" charset="0"/>
                <a:cs typeface="Arial" panose="020B0604020202020204" pitchFamily="34" charset="0"/>
              </a:rPr>
              <a:t>:	μτχ. πληθ. ενεστ. ΕΦ, αρσ. γεν. του ρήματος </a:t>
            </a:r>
            <a:r>
              <a:rPr lang="el-GR" dirty="0" err="1">
                <a:latin typeface="Arial" panose="020B0604020202020204" pitchFamily="34" charset="0"/>
                <a:cs typeface="Arial" panose="020B0604020202020204" pitchFamily="34" charset="0"/>
              </a:rPr>
              <a:t>ένθουσιάζω</a:t>
            </a:r>
            <a:r>
              <a:rPr lang="el-GR" dirty="0">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είμαι ένθεος, ενθουσιασμένος ή θεόληπτος, βρίσκομαι σε έκσταση</a:t>
            </a:r>
          </a:p>
          <a:p>
            <a:pPr algn="just"/>
            <a:r>
              <a:rPr lang="el-GR" dirty="0">
                <a:latin typeface="Arial" panose="020B0604020202020204" pitchFamily="34" charset="0"/>
                <a:cs typeface="Arial" panose="020B0604020202020204" pitchFamily="34" charset="0"/>
              </a:rPr>
              <a:t>κατεχόμενοι: μτχ. πληθ. ενεστ. ΜΦ, αρσ. ονομ. του ρήματος κατέχω = ΕΔΩ: είμαι κυριευμένος</a:t>
            </a:r>
          </a:p>
          <a:p>
            <a:pPr algn="just"/>
            <a:r>
              <a:rPr lang="el-GR" dirty="0">
                <a:latin typeface="Arial" panose="020B0604020202020204" pitchFamily="34" charset="0"/>
                <a:cs typeface="Arial" panose="020B0604020202020204" pitchFamily="34" charset="0"/>
              </a:rPr>
              <a:t>μελοποιοί: μελοποιός: ὁ, (μέλος Β) ὁ </a:t>
            </a:r>
            <a:r>
              <a:rPr lang="el-GR" dirty="0" err="1">
                <a:latin typeface="Arial" panose="020B0604020202020204" pitchFamily="34" charset="0"/>
                <a:cs typeface="Arial" panose="020B0604020202020204" pitchFamily="34" charset="0"/>
              </a:rPr>
              <a:t>ποιῶν</a:t>
            </a:r>
            <a:r>
              <a:rPr lang="el-GR" dirty="0">
                <a:latin typeface="Arial" panose="020B0604020202020204" pitchFamily="34" charset="0"/>
                <a:cs typeface="Arial" panose="020B0604020202020204" pitchFamily="34" charset="0"/>
              </a:rPr>
              <a:t> μέλη, </a:t>
            </a:r>
            <a:r>
              <a:rPr lang="el-GR" dirty="0" err="1">
                <a:latin typeface="Arial" panose="020B0604020202020204" pitchFamily="34" charset="0"/>
                <a:cs typeface="Arial" panose="020B0604020202020204" pitchFamily="34" charset="0"/>
              </a:rPr>
              <a:t>λυρικὸς</a:t>
            </a:r>
            <a:r>
              <a:rPr lang="el-GR" dirty="0">
                <a:latin typeface="Arial" panose="020B0604020202020204" pitchFamily="34" charset="0"/>
                <a:cs typeface="Arial" panose="020B0604020202020204" pitchFamily="34" charset="0"/>
              </a:rPr>
              <a:t> ποιητής</a:t>
            </a:r>
          </a:p>
        </p:txBody>
      </p:sp>
    </p:spTree>
    <p:extLst>
      <p:ext uri="{BB962C8B-B14F-4D97-AF65-F5344CB8AC3E}">
        <p14:creationId xmlns:p14="http://schemas.microsoft.com/office/powerpoint/2010/main" val="38074637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E8886510-C3CA-5B5A-9BA7-B2967BBCB714}"/>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3</a:t>
            </a:r>
            <a:r>
              <a:rPr lang="el-GR" baseline="30000" dirty="0">
                <a:latin typeface="Arial" panose="020B0604020202020204" pitchFamily="34" charset="0"/>
                <a:cs typeface="Arial" panose="020B0604020202020204" pitchFamily="34" charset="0"/>
              </a:rPr>
              <a:t>Ο</a:t>
            </a:r>
            <a:r>
              <a:rPr lang="el-GR" dirty="0">
                <a:latin typeface="Arial" panose="020B0604020202020204" pitchFamily="34" charset="0"/>
                <a:cs typeface="Arial" panose="020B0604020202020204" pitchFamily="34" charset="0"/>
              </a:rPr>
              <a:t> ΜΑΘΗΜΑ</a:t>
            </a:r>
          </a:p>
        </p:txBody>
      </p:sp>
      <p:pic>
        <p:nvPicPr>
          <p:cNvPr id="8" name="Θέση περιεχομένου 7">
            <a:extLst>
              <a:ext uri="{FF2B5EF4-FFF2-40B4-BE49-F238E27FC236}">
                <a16:creationId xmlns:a16="http://schemas.microsoft.com/office/drawing/2014/main" id="{6D554506-A474-B347-E59F-634BEE7E2150}"/>
              </a:ext>
            </a:extLst>
          </p:cNvPr>
          <p:cNvPicPr>
            <a:picLocks noGrp="1" noChangeAspect="1"/>
          </p:cNvPicPr>
          <p:nvPr>
            <p:ph idx="1"/>
          </p:nvPr>
        </p:nvPicPr>
        <p:blipFill>
          <a:blip r:embed="rId2"/>
          <a:stretch>
            <a:fillRect/>
          </a:stretch>
        </p:blipFill>
        <p:spPr>
          <a:xfrm>
            <a:off x="6851051" y="446088"/>
            <a:ext cx="4125524" cy="5414962"/>
          </a:xfrm>
        </p:spPr>
      </p:pic>
      <p:sp>
        <p:nvSpPr>
          <p:cNvPr id="6" name="Θέση κειμένου 5">
            <a:extLst>
              <a:ext uri="{FF2B5EF4-FFF2-40B4-BE49-F238E27FC236}">
                <a16:creationId xmlns:a16="http://schemas.microsoft.com/office/drawing/2014/main" id="{5F5CFAA3-337F-4C9B-3727-C18DAC778749}"/>
              </a:ext>
            </a:extLst>
          </p:cNvPr>
          <p:cNvSpPr>
            <a:spLocks noGrp="1"/>
          </p:cNvSpPr>
          <p:nvPr>
            <p:ph type="body" sz="half" idx="2"/>
          </p:nvPr>
        </p:nvSpPr>
        <p:spPr/>
        <p:txBody>
          <a:bodyPr/>
          <a:lstStyle/>
          <a:p>
            <a:r>
              <a:rPr lang="el-GR" i="1" dirty="0">
                <a:latin typeface="Arial" panose="020B0604020202020204" pitchFamily="34" charset="0"/>
                <a:cs typeface="Arial" panose="020B0604020202020204" pitchFamily="34" charset="0"/>
              </a:rPr>
              <a:t>ΙΩΝ</a:t>
            </a:r>
            <a:r>
              <a:rPr lang="el-GR" dirty="0">
                <a:latin typeface="Arial" panose="020B0604020202020204" pitchFamily="34" charset="0"/>
                <a:cs typeface="Arial" panose="020B0604020202020204" pitchFamily="34" charset="0"/>
              </a:rPr>
              <a:t> </a:t>
            </a:r>
            <a:endParaRPr lang="el-GR"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826565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5D684E0-8B32-5074-443D-C63BA8120E14}"/>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Λεξιλόγιο</a:t>
            </a:r>
            <a:endParaRPr lang="el-GR" dirty="0"/>
          </a:p>
        </p:txBody>
      </p:sp>
      <p:sp>
        <p:nvSpPr>
          <p:cNvPr id="3" name="Θέση περιεχομένου 2">
            <a:extLst>
              <a:ext uri="{FF2B5EF4-FFF2-40B4-BE49-F238E27FC236}">
                <a16:creationId xmlns:a16="http://schemas.microsoft.com/office/drawing/2014/main" id="{011CD653-EE82-2B85-589F-7A65CFD3989F}"/>
              </a:ext>
            </a:extLst>
          </p:cNvPr>
          <p:cNvSpPr>
            <a:spLocks noGrp="1"/>
          </p:cNvSpPr>
          <p:nvPr>
            <p:ph idx="1"/>
          </p:nvPr>
        </p:nvSpPr>
        <p:spPr/>
        <p:txBody>
          <a:bodyPr>
            <a:normAutofit fontScale="92500" lnSpcReduction="10000"/>
          </a:bodyPr>
          <a:lstStyle/>
          <a:p>
            <a:pPr algn="just"/>
            <a:r>
              <a:rPr lang="el-GR" dirty="0" err="1">
                <a:latin typeface="Arial" panose="020B0604020202020204" pitchFamily="34" charset="0"/>
                <a:cs typeface="Arial" panose="020B0604020202020204" pitchFamily="34" charset="0"/>
              </a:rPr>
              <a:t>κορυβαντιῶντες</a:t>
            </a:r>
            <a:r>
              <a:rPr lang="el-GR" dirty="0">
                <a:latin typeface="Arial" panose="020B0604020202020204" pitchFamily="34" charset="0"/>
                <a:cs typeface="Arial" panose="020B0604020202020204" pitchFamily="34" charset="0"/>
              </a:rPr>
              <a:t> μτχ. πληθ. ενεστ. ΕΦ, αρσ. ονομ. του ρήματος </a:t>
            </a:r>
            <a:r>
              <a:rPr lang="el-GR" dirty="0" err="1">
                <a:latin typeface="Arial" panose="020B0604020202020204" pitchFamily="34" charset="0"/>
                <a:cs typeface="Arial" panose="020B0604020202020204" pitchFamily="34" charset="0"/>
              </a:rPr>
              <a:t>κορυβαντιάω</a:t>
            </a:r>
            <a:r>
              <a:rPr lang="el-GR" dirty="0">
                <a:latin typeface="Arial" panose="020B0604020202020204" pitchFamily="34" charset="0"/>
                <a:cs typeface="Arial" panose="020B0604020202020204" pitchFamily="34" charset="0"/>
              </a:rPr>
              <a:t> = </a:t>
            </a:r>
            <a:r>
              <a:rPr lang="el-GR" dirty="0" err="1">
                <a:latin typeface="Arial" panose="020B0604020202020204" pitchFamily="34" charset="0"/>
                <a:cs typeface="Arial" panose="020B0604020202020204" pitchFamily="34" charset="0"/>
              </a:rPr>
              <a:t>μελλ</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άσω</a:t>
            </a:r>
            <a:r>
              <a:rPr lang="el-GR" dirty="0">
                <a:latin typeface="Arial" panose="020B0604020202020204" pitchFamily="34" charset="0"/>
                <a:cs typeface="Arial" panose="020B0604020202020204" pitchFamily="34" charset="0"/>
              </a:rPr>
              <a:t>, είμαι γεμάτος Κορυβαντική μανία, σε </a:t>
            </a:r>
            <a:r>
              <a:rPr lang="el-GR" dirty="0" err="1">
                <a:latin typeface="Arial" panose="020B0604020202020204" pitchFamily="34" charset="0"/>
                <a:cs typeface="Arial" panose="020B0604020202020204" pitchFamily="34" charset="0"/>
              </a:rPr>
              <a:t>Πλάτ</a:t>
            </a:r>
            <a:r>
              <a:rPr lang="el-GR" dirty="0">
                <a:latin typeface="Arial" panose="020B0604020202020204" pitchFamily="34" charset="0"/>
                <a:cs typeface="Arial" panose="020B0604020202020204" pitchFamily="34" charset="0"/>
              </a:rPr>
              <a:t>.</a:t>
            </a:r>
          </a:p>
          <a:p>
            <a:pPr algn="just"/>
            <a:r>
              <a:rPr lang="el-GR" dirty="0" err="1">
                <a:latin typeface="Arial" panose="020B0604020202020204" pitchFamily="34" charset="0"/>
                <a:cs typeface="Arial" panose="020B0604020202020204" pitchFamily="34" charset="0"/>
              </a:rPr>
              <a:t>ἔμφρονες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ἔμφρων</a:t>
            </a:r>
            <a:r>
              <a:rPr lang="el-GR" dirty="0">
                <a:latin typeface="Arial" panose="020B0604020202020204" pitchFamily="34" charset="0"/>
                <a:cs typeface="Arial" panose="020B0604020202020204" pitchFamily="34" charset="0"/>
              </a:rPr>
              <a:t>: -ον, γεν. -</a:t>
            </a:r>
            <a:r>
              <a:rPr lang="el-GR" dirty="0" err="1">
                <a:latin typeface="Arial" panose="020B0604020202020204" pitchFamily="34" charset="0"/>
                <a:cs typeface="Arial" panose="020B0604020202020204" pitchFamily="34" charset="0"/>
              </a:rPr>
              <a:t>ονος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φρὴν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ἐχέφρων</a:t>
            </a:r>
            <a:r>
              <a:rPr lang="el-GR" dirty="0">
                <a:latin typeface="Arial" panose="020B0604020202020204" pitchFamily="34" charset="0"/>
                <a:cs typeface="Arial" panose="020B0604020202020204" pitchFamily="34" charset="0"/>
              </a:rPr>
              <a:t>, συνετός, φρόνιμος, </a:t>
            </a:r>
            <a:r>
              <a:rPr lang="el-GR" dirty="0" err="1">
                <a:latin typeface="Arial" panose="020B0604020202020204" pitchFamily="34" charset="0"/>
                <a:cs typeface="Arial" panose="020B0604020202020204" pitchFamily="34" charset="0"/>
              </a:rPr>
              <a:t>ἔχων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τὰς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φρένας</a:t>
            </a:r>
            <a:r>
              <a:rPr lang="el-GR" dirty="0">
                <a:latin typeface="Arial" panose="020B0604020202020204" pitchFamily="34" charset="0"/>
                <a:cs typeface="Arial" panose="020B0604020202020204" pitchFamily="34" charset="0"/>
              </a:rPr>
              <a:t> του</a:t>
            </a:r>
          </a:p>
          <a:p>
            <a:pPr algn="just"/>
            <a:r>
              <a:rPr lang="el-GR" dirty="0" err="1">
                <a:latin typeface="Arial" panose="020B0604020202020204" pitchFamily="34" charset="0"/>
                <a:cs typeface="Arial" panose="020B0604020202020204" pitchFamily="34" charset="0"/>
              </a:rPr>
              <a:t>ὀρχοῦνται</a:t>
            </a:r>
            <a:r>
              <a:rPr lang="el-GR" dirty="0">
                <a:latin typeface="Arial" panose="020B0604020202020204" pitchFamily="34" charset="0"/>
                <a:cs typeface="Arial" panose="020B0604020202020204" pitchFamily="34" charset="0"/>
              </a:rPr>
              <a:t>: Γ’ πληθ. </a:t>
            </a:r>
            <a:r>
              <a:rPr lang="el-GR" dirty="0" err="1">
                <a:latin typeface="Arial" panose="020B0604020202020204" pitchFamily="34" charset="0"/>
                <a:cs typeface="Arial" panose="020B0604020202020204" pitchFamily="34" charset="0"/>
              </a:rPr>
              <a:t>ενεστ</a:t>
            </a:r>
            <a:r>
              <a:rPr lang="el-GR" dirty="0">
                <a:latin typeface="Arial" panose="020B0604020202020204" pitchFamily="34" charset="0"/>
                <a:cs typeface="Arial" panose="020B0604020202020204" pitchFamily="34" charset="0"/>
              </a:rPr>
              <a:t> οριστ. ΜΦ του ρήματος </a:t>
            </a:r>
            <a:r>
              <a:rPr lang="el-GR" dirty="0" err="1">
                <a:latin typeface="Arial" panose="020B0604020202020204" pitchFamily="34" charset="0"/>
                <a:cs typeface="Arial" panose="020B0604020202020204" pitchFamily="34" charset="0"/>
              </a:rPr>
              <a:t>ὀρχέομαι</a:t>
            </a:r>
            <a:r>
              <a:rPr lang="el-GR" dirty="0">
                <a:latin typeface="Arial" panose="020B0604020202020204" pitchFamily="34" charset="0"/>
                <a:cs typeface="Arial" panose="020B0604020202020204" pitchFamily="34" charset="0"/>
              </a:rPr>
              <a:t> =  χορεύω σε σειρά, ομάδα χορευτών, και, γενικά, χορεύω</a:t>
            </a:r>
          </a:p>
          <a:p>
            <a:pPr algn="just"/>
            <a:r>
              <a:rPr lang="el-GR" dirty="0" err="1">
                <a:latin typeface="Arial" panose="020B0604020202020204" pitchFamily="34" charset="0"/>
                <a:cs typeface="Arial" panose="020B0604020202020204" pitchFamily="34" charset="0"/>
              </a:rPr>
              <a:t>ἐπειδάν</a:t>
            </a:r>
            <a:r>
              <a:rPr lang="el-GR" dirty="0">
                <a:latin typeface="Arial" panose="020B0604020202020204" pitchFamily="34" charset="0"/>
                <a:cs typeface="Arial" panose="020B0604020202020204" pitchFamily="34" charset="0"/>
              </a:rPr>
              <a:t>: (σύνδ.) = (για χρόνο) όταν, αφού</a:t>
            </a:r>
          </a:p>
          <a:p>
            <a:pPr algn="just"/>
            <a:r>
              <a:rPr lang="el-GR" dirty="0" err="1">
                <a:latin typeface="Arial" panose="020B0604020202020204" pitchFamily="34" charset="0"/>
                <a:cs typeface="Arial" panose="020B0604020202020204" pitchFamily="34" charset="0"/>
              </a:rPr>
              <a:t>ἐμβῶσιν</a:t>
            </a:r>
            <a:r>
              <a:rPr lang="el-GR" dirty="0">
                <a:latin typeface="Arial" panose="020B0604020202020204" pitchFamily="34" charset="0"/>
                <a:cs typeface="Arial" panose="020B0604020202020204" pitchFamily="34" charset="0"/>
              </a:rPr>
              <a:t>: γ’ πληθ. </a:t>
            </a:r>
            <a:r>
              <a:rPr lang="el-GR" dirty="0" err="1">
                <a:latin typeface="Arial" panose="020B0604020202020204" pitchFamily="34" charset="0"/>
                <a:cs typeface="Arial" panose="020B0604020202020204" pitchFamily="34" charset="0"/>
              </a:rPr>
              <a:t>αορ</a:t>
            </a:r>
            <a:r>
              <a:rPr lang="el-GR" dirty="0">
                <a:latin typeface="Arial" panose="020B0604020202020204" pitchFamily="34" charset="0"/>
                <a:cs typeface="Arial" panose="020B0604020202020204" pitchFamily="34" charset="0"/>
              </a:rPr>
              <a:t>. υποτ. ΕΦ του ρήματος </a:t>
            </a:r>
            <a:r>
              <a:rPr lang="el-GR" dirty="0" err="1">
                <a:latin typeface="Arial" panose="020B0604020202020204" pitchFamily="34" charset="0"/>
                <a:cs typeface="Arial" panose="020B0604020202020204" pitchFamily="34" charset="0"/>
              </a:rPr>
              <a:t>ἐμβαίνω</a:t>
            </a:r>
            <a:r>
              <a:rPr lang="el-GR" dirty="0">
                <a:latin typeface="Arial" panose="020B0604020202020204" pitchFamily="34" charset="0"/>
                <a:cs typeface="Arial" panose="020B0604020202020204" pitchFamily="34" charset="0"/>
              </a:rPr>
              <a:t> = μπαίνω, προχωρώ μέσα, εισέρχομαι</a:t>
            </a:r>
          </a:p>
          <a:p>
            <a:pPr algn="just"/>
            <a:r>
              <a:rPr lang="el-GR" dirty="0" err="1">
                <a:latin typeface="Arial" panose="020B0604020202020204" pitchFamily="34" charset="0"/>
                <a:cs typeface="Arial" panose="020B0604020202020204" pitchFamily="34" charset="0"/>
              </a:rPr>
              <a:t>βακχεύουσι</a:t>
            </a:r>
            <a:r>
              <a:rPr lang="el-GR" dirty="0">
                <a:latin typeface="Arial" panose="020B0604020202020204" pitchFamily="34" charset="0"/>
                <a:cs typeface="Arial" panose="020B0604020202020204" pitchFamily="34" charset="0"/>
              </a:rPr>
              <a:t>: γ’ πληθ. ενεστ. οριστ.</a:t>
            </a:r>
            <a:r>
              <a:rPr lang="en-US"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ΕΦ του ρήματος βακχεύω = 1. μετέχω σε βακχικές γιορτές, 2. καταλαμβάνομαι από βακχικό ενθουσιασμό, 3. εμπνέω σε κάποιον βακχική μανία</a:t>
            </a:r>
          </a:p>
        </p:txBody>
      </p:sp>
    </p:spTree>
    <p:extLst>
      <p:ext uri="{BB962C8B-B14F-4D97-AF65-F5344CB8AC3E}">
        <p14:creationId xmlns:p14="http://schemas.microsoft.com/office/powerpoint/2010/main" val="35658527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2A2F3EC-1C90-6071-C4B7-A83DBF42645A}"/>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Λεξιλόγιο</a:t>
            </a:r>
            <a:endParaRPr lang="el-GR" dirty="0"/>
          </a:p>
        </p:txBody>
      </p:sp>
      <p:sp>
        <p:nvSpPr>
          <p:cNvPr id="3" name="Θέση περιεχομένου 2">
            <a:extLst>
              <a:ext uri="{FF2B5EF4-FFF2-40B4-BE49-F238E27FC236}">
                <a16:creationId xmlns:a16="http://schemas.microsoft.com/office/drawing/2014/main" id="{0D321A73-301A-FAD9-E360-AB8CEA075D9E}"/>
              </a:ext>
            </a:extLst>
          </p:cNvPr>
          <p:cNvSpPr>
            <a:spLocks noGrp="1"/>
          </p:cNvSpPr>
          <p:nvPr>
            <p:ph idx="1"/>
          </p:nvPr>
        </p:nvSpPr>
        <p:spPr/>
        <p:txBody>
          <a:bodyPr>
            <a:normAutofit lnSpcReduction="10000"/>
          </a:bodyPr>
          <a:lstStyle/>
          <a:p>
            <a:pPr algn="just"/>
            <a:r>
              <a:rPr lang="el-GR" dirty="0" err="1">
                <a:latin typeface="Arial" panose="020B0604020202020204" pitchFamily="34" charset="0"/>
                <a:cs typeface="Arial" panose="020B0604020202020204" pitchFamily="34" charset="0"/>
              </a:rPr>
              <a:t>βάκχαι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βάκχη</a:t>
            </a:r>
            <a:r>
              <a:rPr lang="el-GR" dirty="0">
                <a:latin typeface="Arial" panose="020B0604020202020204" pitchFamily="34" charset="0"/>
                <a:cs typeface="Arial" panose="020B0604020202020204" pitchFamily="34" charset="0"/>
              </a:rPr>
              <a:t> -ης, (ἡ) = αυτή που τελεί τα όργια του θεού Βάκχου, Μαινάδα</a:t>
            </a:r>
          </a:p>
          <a:p>
            <a:pPr algn="just"/>
            <a:r>
              <a:rPr lang="el-GR" dirty="0" err="1">
                <a:latin typeface="Arial" panose="020B0604020202020204" pitchFamily="34" charset="0"/>
                <a:cs typeface="Arial" panose="020B0604020202020204" pitchFamily="34" charset="0"/>
              </a:rPr>
              <a:t>ἀρύονται</a:t>
            </a:r>
            <a:r>
              <a:rPr lang="el-GR" dirty="0">
                <a:latin typeface="Arial" panose="020B0604020202020204" pitchFamily="34" charset="0"/>
                <a:cs typeface="Arial" panose="020B0604020202020204" pitchFamily="34" charset="0"/>
              </a:rPr>
              <a:t>: </a:t>
            </a:r>
            <a:r>
              <a:rPr lang="da-DK"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γ’ πληθ. ενεστ. οριστ. ΜΦ του ρήματος </a:t>
            </a:r>
            <a:r>
              <a:rPr lang="el-GR" dirty="0" err="1">
                <a:latin typeface="Arial" panose="020B0604020202020204" pitchFamily="34" charset="0"/>
                <a:cs typeface="Arial" panose="020B0604020202020204" pitchFamily="34" charset="0"/>
              </a:rPr>
              <a:t>ἀρύω</a:t>
            </a:r>
            <a:r>
              <a:rPr lang="el-GR" dirty="0">
                <a:latin typeface="Arial" panose="020B0604020202020204" pitchFamily="34" charset="0"/>
                <a:cs typeface="Arial" panose="020B0604020202020204" pitchFamily="34" charset="0"/>
              </a:rPr>
              <a:t> = αντλώ νερό ή άλλο υγρό</a:t>
            </a:r>
          </a:p>
          <a:p>
            <a:pPr algn="just"/>
            <a:r>
              <a:rPr lang="el-GR" dirty="0" err="1">
                <a:latin typeface="Arial" panose="020B0604020202020204" pitchFamily="34" charset="0"/>
                <a:cs typeface="Arial" panose="020B0604020202020204" pitchFamily="34" charset="0"/>
              </a:rPr>
              <a:t>δήπουθεν</a:t>
            </a:r>
            <a:r>
              <a:rPr lang="el-GR" dirty="0">
                <a:latin typeface="Arial" panose="020B0604020202020204" pitchFamily="34" charset="0"/>
                <a:cs typeface="Arial" panose="020B0604020202020204" pitchFamily="34" charset="0"/>
              </a:rPr>
              <a:t>: αόρ. επίρρ., περίπου όμοιο με το </a:t>
            </a:r>
            <a:r>
              <a:rPr lang="el-GR" dirty="0" err="1">
                <a:latin typeface="Arial" panose="020B0604020202020204" pitchFamily="34" charset="0"/>
                <a:cs typeface="Arial" panose="020B0604020202020204" pitchFamily="34" charset="0"/>
              </a:rPr>
              <a:t>δήπου</a:t>
            </a:r>
            <a:r>
              <a:rPr lang="el-GR" dirty="0">
                <a:latin typeface="Arial" panose="020B0604020202020204" pitchFamily="34" charset="0"/>
                <a:cs typeface="Arial" panose="020B0604020202020204" pitchFamily="34" charset="0"/>
              </a:rPr>
              <a:t> = ίσως, πιθανώς</a:t>
            </a:r>
          </a:p>
          <a:p>
            <a:pPr algn="just"/>
            <a:r>
              <a:rPr lang="el-GR" dirty="0">
                <a:latin typeface="Arial" panose="020B0604020202020204" pitchFamily="34" charset="0"/>
                <a:cs typeface="Arial" panose="020B0604020202020204" pitchFamily="34" charset="0"/>
              </a:rPr>
              <a:t>μελιρρύτων: </a:t>
            </a:r>
            <a:r>
              <a:rPr lang="el-GR" dirty="0" err="1">
                <a:latin typeface="Arial" panose="020B0604020202020204" pitchFamily="34" charset="0"/>
                <a:cs typeface="Arial" panose="020B0604020202020204" pitchFamily="34" charset="0"/>
              </a:rPr>
              <a:t>μελίρρῠτος</a:t>
            </a:r>
            <a:r>
              <a:rPr lang="el-GR" dirty="0">
                <a:latin typeface="Arial" panose="020B0604020202020204" pitchFamily="34" charset="0"/>
                <a:cs typeface="Arial" panose="020B0604020202020204" pitchFamily="34" charset="0"/>
              </a:rPr>
              <a:t>: -ον (</a:t>
            </a:r>
            <a:r>
              <a:rPr lang="el-GR" dirty="0" err="1">
                <a:latin typeface="Arial" panose="020B0604020202020204" pitchFamily="34" charset="0"/>
                <a:cs typeface="Arial" panose="020B0604020202020204" pitchFamily="34" charset="0"/>
              </a:rPr>
              <a:t>ῥέω</a:t>
            </a:r>
            <a:r>
              <a:rPr lang="el-GR" dirty="0">
                <a:latin typeface="Arial" panose="020B0604020202020204" pitchFamily="34" charset="0"/>
                <a:cs typeface="Arial" panose="020B0604020202020204" pitchFamily="34" charset="0"/>
              </a:rPr>
              <a:t>), αυτός που ρέει μέλι, σε </a:t>
            </a:r>
            <a:r>
              <a:rPr lang="el-GR" dirty="0" err="1">
                <a:latin typeface="Arial" panose="020B0604020202020204" pitchFamily="34" charset="0"/>
                <a:cs typeface="Arial" panose="020B0604020202020204" pitchFamily="34" charset="0"/>
              </a:rPr>
              <a:t>Πλάτ</a:t>
            </a:r>
            <a:r>
              <a:rPr lang="el-GR" dirty="0">
                <a:latin typeface="Arial" panose="020B0604020202020204" pitchFamily="34" charset="0"/>
                <a:cs typeface="Arial" panose="020B0604020202020204" pitchFamily="34" charset="0"/>
              </a:rPr>
              <a:t>.</a:t>
            </a:r>
          </a:p>
          <a:p>
            <a:pPr algn="just"/>
            <a:r>
              <a:rPr lang="el-GR" dirty="0" err="1">
                <a:latin typeface="Arial" panose="020B0604020202020204" pitchFamily="34" charset="0"/>
                <a:cs typeface="Arial" panose="020B0604020202020204" pitchFamily="34" charset="0"/>
              </a:rPr>
              <a:t>ναπῶν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νάπη</a:t>
            </a:r>
            <a:r>
              <a:rPr lang="el-GR" dirty="0">
                <a:latin typeface="Arial" panose="020B0604020202020204" pitchFamily="34" charset="0"/>
                <a:cs typeface="Arial" panose="020B0604020202020204" pitchFamily="34" charset="0"/>
              </a:rPr>
              <a:t>: [ᾰ], ἡ, δασώδης κοιλάδα ή φαράγγι</a:t>
            </a:r>
          </a:p>
          <a:p>
            <a:pPr algn="just"/>
            <a:r>
              <a:rPr lang="el-GR" dirty="0" err="1">
                <a:latin typeface="Arial" panose="020B0604020202020204" pitchFamily="34" charset="0"/>
                <a:cs typeface="Arial" panose="020B0604020202020204" pitchFamily="34" charset="0"/>
              </a:rPr>
              <a:t>δρεπόμενοι</a:t>
            </a:r>
            <a:r>
              <a:rPr lang="el-GR" dirty="0">
                <a:latin typeface="Arial" panose="020B0604020202020204" pitchFamily="34" charset="0"/>
                <a:cs typeface="Arial" panose="020B0604020202020204" pitchFamily="34" charset="0"/>
              </a:rPr>
              <a:t>: μτχ. πληθ. ενεστ. ΜΦ, αρσ. ονομ. του ρήματος δρέπω = κόβω και συλλέγω, μαζεύω</a:t>
            </a:r>
          </a:p>
          <a:p>
            <a:pPr algn="just"/>
            <a:r>
              <a:rPr lang="el-GR" dirty="0">
                <a:latin typeface="Arial" panose="020B0604020202020204" pitchFamily="34" charset="0"/>
                <a:cs typeface="Arial" panose="020B0604020202020204" pitchFamily="34" charset="0"/>
              </a:rPr>
              <a:t>μέλη: (το μέλος) = τραγούδι, μελωδία, μουσικός τόνος, σε Ομηρ. </a:t>
            </a:r>
            <a:r>
              <a:rPr lang="el-GR" dirty="0" err="1">
                <a:latin typeface="Arial" panose="020B0604020202020204" pitchFamily="34" charset="0"/>
                <a:cs typeface="Arial" panose="020B0604020202020204" pitchFamily="34" charset="0"/>
              </a:rPr>
              <a:t>Ύμν</a:t>
            </a:r>
            <a:r>
              <a:rPr lang="el-GR" dirty="0">
                <a:latin typeface="Arial" panose="020B0604020202020204" pitchFamily="34" charset="0"/>
                <a:cs typeface="Arial" panose="020B0604020202020204" pitchFamily="34" charset="0"/>
              </a:rPr>
              <a:t>. κ.λπ.· ιδίως, λέγεται για τη λυρική ποίηση, </a:t>
            </a:r>
            <a:r>
              <a:rPr lang="el-GR" dirty="0" err="1">
                <a:latin typeface="Arial" panose="020B0604020202020204" pitchFamily="34" charset="0"/>
                <a:cs typeface="Arial" panose="020B0604020202020204" pitchFamily="34" charset="0"/>
              </a:rPr>
              <a:t>ἐν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μέλεϊ</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ποιέειν</a:t>
            </a:r>
            <a:r>
              <a:rPr lang="el-GR" dirty="0">
                <a:latin typeface="Arial" panose="020B0604020202020204" pitchFamily="34" charset="0"/>
                <a:cs typeface="Arial" panose="020B0604020202020204" pitchFamily="34" charset="0"/>
              </a:rPr>
              <a:t>, συνθέτω σε λυρικό μουσικό ιδίωμα, σε </a:t>
            </a:r>
            <a:r>
              <a:rPr lang="el-GR" dirty="0" err="1">
                <a:latin typeface="Arial" panose="020B0604020202020204" pitchFamily="34" charset="0"/>
                <a:cs typeface="Arial" panose="020B0604020202020204" pitchFamily="34" charset="0"/>
              </a:rPr>
              <a:t>Ηρόδ</a:t>
            </a:r>
            <a:r>
              <a:rPr lang="el-GR" dirty="0">
                <a:latin typeface="Arial" panose="020B0604020202020204" pitchFamily="34" charset="0"/>
                <a:cs typeface="Arial" panose="020B0604020202020204" pitchFamily="34" charset="0"/>
              </a:rPr>
              <a:t>.· μέλη, </a:t>
            </a:r>
            <a:r>
              <a:rPr lang="el-GR" dirty="0" err="1">
                <a:latin typeface="Arial" panose="020B0604020202020204" pitchFamily="34" charset="0"/>
                <a:cs typeface="Arial" panose="020B0604020202020204" pitchFamily="34" charset="0"/>
              </a:rPr>
              <a:t>τά</a:t>
            </a:r>
            <a:r>
              <a:rPr lang="el-GR" dirty="0">
                <a:latin typeface="Arial" panose="020B0604020202020204" pitchFamily="34" charset="0"/>
                <a:cs typeface="Arial" panose="020B0604020202020204" pitchFamily="34" charset="0"/>
              </a:rPr>
              <a:t>, λυρική ποίηση, χορικά (χορωδιακά) τραγούδια, σε αντίθ. προς τα διαλογικά μέρη, σε </a:t>
            </a:r>
            <a:r>
              <a:rPr lang="el-GR" dirty="0" err="1">
                <a:latin typeface="Arial" panose="020B0604020202020204" pitchFamily="34" charset="0"/>
                <a:cs typeface="Arial" panose="020B0604020202020204" pitchFamily="34" charset="0"/>
              </a:rPr>
              <a:t>Πλάτ</a:t>
            </a:r>
            <a:r>
              <a:rPr lang="el-GR"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900089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FA2044A-4ABE-F0F5-A81B-4608FAEC02AC}"/>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Λεξιλόγιο</a:t>
            </a:r>
            <a:endParaRPr lang="el-GR" dirty="0"/>
          </a:p>
        </p:txBody>
      </p:sp>
      <p:sp>
        <p:nvSpPr>
          <p:cNvPr id="3" name="Θέση περιεχομένου 2">
            <a:extLst>
              <a:ext uri="{FF2B5EF4-FFF2-40B4-BE49-F238E27FC236}">
                <a16:creationId xmlns:a16="http://schemas.microsoft.com/office/drawing/2014/main" id="{9766C4C3-FFE5-4925-6078-4D4E4118E90F}"/>
              </a:ext>
            </a:extLst>
          </p:cNvPr>
          <p:cNvSpPr>
            <a:spLocks noGrp="1"/>
          </p:cNvSpPr>
          <p:nvPr>
            <p:ph idx="1"/>
          </p:nvPr>
        </p:nvSpPr>
        <p:spPr/>
        <p:txBody>
          <a:bodyPr>
            <a:normAutofit lnSpcReduction="10000"/>
          </a:bodyPr>
          <a:lstStyle/>
          <a:p>
            <a:pPr algn="just"/>
            <a:r>
              <a:rPr lang="el-GR" dirty="0" err="1">
                <a:latin typeface="Arial" panose="020B0604020202020204" pitchFamily="34" charset="0"/>
                <a:cs typeface="Arial" panose="020B0604020202020204" pitchFamily="34" charset="0"/>
              </a:rPr>
              <a:t>κοῦφον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κοῦφος</a:t>
            </a:r>
            <a:r>
              <a:rPr lang="el-GR" dirty="0">
                <a:latin typeface="Arial" panose="020B0604020202020204" pitchFamily="34" charset="0"/>
                <a:cs typeface="Arial" panose="020B0604020202020204" pitchFamily="34" charset="0"/>
              </a:rPr>
              <a:t>: -η, -ον, =1. ελαφρύς, ευκίνητος, 2. </a:t>
            </a:r>
            <a:r>
              <a:rPr lang="el-GR" dirty="0" err="1">
                <a:latin typeface="Arial" panose="020B0604020202020204" pitchFamily="34" charset="0"/>
                <a:cs typeface="Arial" panose="020B0604020202020204" pitchFamily="34" charset="0"/>
              </a:rPr>
              <a:t>μεταφ</a:t>
            </a:r>
            <a:r>
              <a:rPr lang="el-GR" dirty="0">
                <a:latin typeface="Arial" panose="020B0604020202020204" pitchFamily="34" charset="0"/>
                <a:cs typeface="Arial" panose="020B0604020202020204" pitchFamily="34" charset="0"/>
              </a:rPr>
              <a:t>. επίσης, ελαφρύς, εύκολος, 3. άδειος, κενός, μάταιος, ανύπαρκτος, ασήμαντος, 4. ελαφρύς ως προς το βάρος, αντίθ. προς το βαρύς, σε </a:t>
            </a:r>
            <a:r>
              <a:rPr lang="el-GR" dirty="0" err="1">
                <a:latin typeface="Arial" panose="020B0604020202020204" pitchFamily="34" charset="0"/>
                <a:cs typeface="Arial" panose="020B0604020202020204" pitchFamily="34" charset="0"/>
              </a:rPr>
              <a:t>Πλάτ</a:t>
            </a:r>
            <a:r>
              <a:rPr lang="el-GR" dirty="0">
                <a:latin typeface="Arial" panose="020B0604020202020204" pitchFamily="34" charset="0"/>
                <a:cs typeface="Arial" panose="020B0604020202020204" pitchFamily="34" charset="0"/>
              </a:rPr>
              <a:t>. </a:t>
            </a:r>
          </a:p>
          <a:p>
            <a:pPr algn="just"/>
            <a:r>
              <a:rPr lang="el-GR" dirty="0" err="1">
                <a:latin typeface="Arial" panose="020B0604020202020204" pitchFamily="34" charset="0"/>
                <a:cs typeface="Arial" panose="020B0604020202020204" pitchFamily="34" charset="0"/>
              </a:rPr>
              <a:t>χρῆμα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χρῆμα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ατος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τό</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χράομαι</a:t>
            </a:r>
            <a:r>
              <a:rPr lang="el-GR" dirty="0">
                <a:latin typeface="Arial" panose="020B0604020202020204" pitchFamily="34" charset="0"/>
                <a:cs typeface="Arial" panose="020B0604020202020204" pitchFamily="34" charset="0"/>
              </a:rPr>
              <a:t>)= κάτι που κάποιος χρησιμοποιεί ή χρειάζεται· σε πληθ., αγαθά, περιουσία, χρήματα, σκεύη, έπιπλα,</a:t>
            </a:r>
          </a:p>
          <a:p>
            <a:pPr algn="just"/>
            <a:r>
              <a:rPr lang="el-GR" dirty="0" err="1">
                <a:latin typeface="Arial" panose="020B0604020202020204" pitchFamily="34" charset="0"/>
                <a:cs typeface="Arial" panose="020B0604020202020204" pitchFamily="34" charset="0"/>
              </a:rPr>
              <a:t>ἔκφρων</a:t>
            </a:r>
            <a:r>
              <a:rPr lang="el-GR" dirty="0">
                <a:latin typeface="Arial" panose="020B0604020202020204" pitchFamily="34" charset="0"/>
                <a:cs typeface="Arial" panose="020B0604020202020204" pitchFamily="34" charset="0"/>
              </a:rPr>
              <a:t>: -ον, γεν. -</a:t>
            </a:r>
            <a:r>
              <a:rPr lang="el-GR" dirty="0" err="1">
                <a:latin typeface="Arial" panose="020B0604020202020204" pitchFamily="34" charset="0"/>
                <a:cs typeface="Arial" panose="020B0604020202020204" pitchFamily="34" charset="0"/>
              </a:rPr>
              <a:t>ονος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φρήν</a:t>
            </a:r>
            <a:r>
              <a:rPr lang="el-GR" dirty="0">
                <a:latin typeface="Arial" panose="020B0604020202020204" pitchFamily="34" charset="0"/>
                <a:cs typeface="Arial" panose="020B0604020202020204" pitchFamily="34" charset="0"/>
              </a:rPr>
              <a:t>), παράφρων, παράλογος, παρανοϊκός, ανόητος, άμυαλος, σε </a:t>
            </a:r>
            <a:r>
              <a:rPr lang="el-GR" dirty="0" err="1">
                <a:latin typeface="Arial" panose="020B0604020202020204" pitchFamily="34" charset="0"/>
                <a:cs typeface="Arial" panose="020B0604020202020204" pitchFamily="34" charset="0"/>
              </a:rPr>
              <a:t>Δημ</a:t>
            </a:r>
            <a:r>
              <a:rPr lang="el-GR" dirty="0">
                <a:latin typeface="Arial" panose="020B0604020202020204" pitchFamily="34" charset="0"/>
                <a:cs typeface="Arial" panose="020B0604020202020204" pitchFamily="34" charset="0"/>
              </a:rPr>
              <a:t>.· επίσης, αυτός που βρίσκεται σε ένθεη μανία, ενθουσιώδης, λέγεται για ποιητές, σε </a:t>
            </a:r>
            <a:r>
              <a:rPr lang="el-GR" dirty="0" err="1">
                <a:latin typeface="Arial" panose="020B0604020202020204" pitchFamily="34" charset="0"/>
                <a:cs typeface="Arial" panose="020B0604020202020204" pitchFamily="34" charset="0"/>
              </a:rPr>
              <a:t>Πλάτ</a:t>
            </a:r>
            <a:r>
              <a:rPr lang="el-GR" dirty="0">
                <a:latin typeface="Arial" panose="020B0604020202020204" pitchFamily="34" charset="0"/>
                <a:cs typeface="Arial" panose="020B0604020202020204" pitchFamily="34" charset="0"/>
              </a:rPr>
              <a:t>.</a:t>
            </a:r>
          </a:p>
          <a:p>
            <a:pPr algn="just"/>
            <a:r>
              <a:rPr lang="el-GR" dirty="0" err="1">
                <a:latin typeface="Arial" panose="020B0604020202020204" pitchFamily="34" charset="0"/>
                <a:cs typeface="Arial" panose="020B0604020202020204" pitchFamily="34" charset="0"/>
              </a:rPr>
              <a:t>μηκέτι</a:t>
            </a:r>
            <a:r>
              <a:rPr lang="el-GR" dirty="0">
                <a:latin typeface="Arial" panose="020B0604020202020204" pitchFamily="34" charset="0"/>
                <a:cs typeface="Arial" panose="020B0604020202020204" pitchFamily="34" charset="0"/>
              </a:rPr>
              <a:t>: επίρρ. (ως απαγορευτικό για αποτροπή επανάληψης μιας πράξης στο μέλλον) όχι πλέον</a:t>
            </a:r>
          </a:p>
          <a:p>
            <a:pPr algn="just"/>
            <a:r>
              <a:rPr lang="el-GR" dirty="0" err="1">
                <a:latin typeface="Arial" panose="020B0604020202020204" pitchFamily="34" charset="0"/>
                <a:cs typeface="Arial" panose="020B0604020202020204" pitchFamily="34" charset="0"/>
              </a:rPr>
              <a:t>ἐνῇ</a:t>
            </a:r>
            <a:r>
              <a:rPr lang="el-GR" dirty="0">
                <a:latin typeface="Arial" panose="020B0604020202020204" pitchFamily="34" charset="0"/>
                <a:cs typeface="Arial" panose="020B0604020202020204" pitchFamily="34" charset="0"/>
              </a:rPr>
              <a:t>: γ’ πληθ. </a:t>
            </a:r>
            <a:r>
              <a:rPr lang="el-GR" dirty="0" err="1">
                <a:latin typeface="Arial" panose="020B0604020202020204" pitchFamily="34" charset="0"/>
                <a:cs typeface="Arial" panose="020B0604020202020204" pitchFamily="34" charset="0"/>
              </a:rPr>
              <a:t>αορ</a:t>
            </a:r>
            <a:r>
              <a:rPr lang="el-GR" dirty="0">
                <a:latin typeface="Arial" panose="020B0604020202020204" pitchFamily="34" charset="0"/>
                <a:cs typeface="Arial" panose="020B0604020202020204" pitchFamily="34" charset="0"/>
              </a:rPr>
              <a:t>. υποτ. ΕΦ του ρήματος </a:t>
            </a:r>
            <a:r>
              <a:rPr lang="el-GR" dirty="0" err="1">
                <a:latin typeface="Arial" panose="020B0604020202020204" pitchFamily="34" charset="0"/>
                <a:cs typeface="Arial" panose="020B0604020202020204" pitchFamily="34" charset="0"/>
              </a:rPr>
              <a:t>ἐνίημι</a:t>
            </a:r>
            <a:r>
              <a:rPr lang="el-GR" dirty="0">
                <a:latin typeface="Arial" panose="020B0604020202020204" pitchFamily="34" charset="0"/>
                <a:cs typeface="Arial" panose="020B0604020202020204" pitchFamily="34" charset="0"/>
              </a:rPr>
              <a:t> = 1. στέλνω μέσα, εμβάλλω, ρίχνω μέσα, 2. εμβάλλω κάτι στην ψυχή κάποιου, εμπνέω</a:t>
            </a:r>
          </a:p>
        </p:txBody>
      </p:sp>
    </p:spTree>
    <p:extLst>
      <p:ext uri="{BB962C8B-B14F-4D97-AF65-F5344CB8AC3E}">
        <p14:creationId xmlns:p14="http://schemas.microsoft.com/office/powerpoint/2010/main" val="4087145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67FDE12-45BE-5967-5CB7-1D589273ED1A}"/>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Λεξιλόγιο</a:t>
            </a:r>
            <a:endParaRPr lang="el-GR" dirty="0"/>
          </a:p>
        </p:txBody>
      </p:sp>
      <p:sp>
        <p:nvSpPr>
          <p:cNvPr id="3" name="Θέση περιεχομένου 2">
            <a:extLst>
              <a:ext uri="{FF2B5EF4-FFF2-40B4-BE49-F238E27FC236}">
                <a16:creationId xmlns:a16="http://schemas.microsoft.com/office/drawing/2014/main" id="{349FC777-720F-312E-5A04-F8D59C3B7D69}"/>
              </a:ext>
            </a:extLst>
          </p:cNvPr>
          <p:cNvSpPr>
            <a:spLocks noGrp="1"/>
          </p:cNvSpPr>
          <p:nvPr>
            <p:ph idx="1"/>
          </p:nvPr>
        </p:nvSpPr>
        <p:spPr/>
        <p:txBody>
          <a:bodyPr>
            <a:normAutofit/>
          </a:bodyPr>
          <a:lstStyle/>
          <a:p>
            <a:pPr algn="just"/>
            <a:r>
              <a:rPr lang="el-GR" dirty="0" err="1">
                <a:latin typeface="Arial" panose="020B0604020202020204" pitchFamily="34" charset="0"/>
                <a:cs typeface="Arial" panose="020B0604020202020204" pitchFamily="34" charset="0"/>
              </a:rPr>
              <a:t>κτῆμα</a:t>
            </a:r>
            <a:r>
              <a:rPr lang="el-GR" dirty="0">
                <a:latin typeface="Arial" panose="020B0604020202020204" pitchFamily="34" charset="0"/>
                <a:cs typeface="Arial" panose="020B0604020202020204" pitchFamily="34" charset="0"/>
              </a:rPr>
              <a:t>: το (AM </a:t>
            </a:r>
            <a:r>
              <a:rPr lang="el-GR" dirty="0" err="1">
                <a:latin typeface="Arial" panose="020B0604020202020204" pitchFamily="34" charset="0"/>
                <a:cs typeface="Arial" panose="020B0604020202020204" pitchFamily="34" charset="0"/>
              </a:rPr>
              <a:t>κτῆμα</a:t>
            </a:r>
            <a:r>
              <a:rPr lang="el-GR" dirty="0">
                <a:latin typeface="Arial" panose="020B0604020202020204" pitchFamily="34" charset="0"/>
                <a:cs typeface="Arial" panose="020B0604020202020204" pitchFamily="34" charset="0"/>
              </a:rPr>
              <a:t>) κτώμαι = αυτό που αποκτήθηκε από κάποιον, αυτό που κατέχει κάποιος, αυτό που ανήκει στην κυριότητα κάποιου </a:t>
            </a:r>
          </a:p>
          <a:p>
            <a:pPr algn="just"/>
            <a:r>
              <a:rPr lang="el-GR" dirty="0" err="1">
                <a:latin typeface="Arial" panose="020B0604020202020204" pitchFamily="34" charset="0"/>
                <a:cs typeface="Arial" panose="020B0604020202020204" pitchFamily="34" charset="0"/>
              </a:rPr>
              <a:t>χρησμῳδεῖν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απρμφ</a:t>
            </a:r>
            <a:r>
              <a:rPr lang="el-GR" dirty="0">
                <a:latin typeface="Arial" panose="020B0604020202020204" pitchFamily="34" charset="0"/>
                <a:cs typeface="Arial" panose="020B0604020202020204" pitchFamily="34" charset="0"/>
              </a:rPr>
              <a:t>. ενεστ. ΕΦ του ρήματος </a:t>
            </a:r>
            <a:r>
              <a:rPr lang="el-GR" dirty="0" err="1">
                <a:latin typeface="Arial" panose="020B0604020202020204" pitchFamily="34" charset="0"/>
                <a:cs typeface="Arial" panose="020B0604020202020204" pitchFamily="34" charset="0"/>
              </a:rPr>
              <a:t>χρησμῳδέω</a:t>
            </a:r>
            <a:r>
              <a:rPr lang="el-GR" dirty="0">
                <a:latin typeface="Arial" panose="020B0604020202020204" pitchFamily="34" charset="0"/>
                <a:cs typeface="Arial" panose="020B0604020202020204" pitchFamily="34" charset="0"/>
              </a:rPr>
              <a:t> = διατυπώνω χρησμούς με τη μορφή τραγουδιού, χρησμοδοτώ</a:t>
            </a:r>
          </a:p>
          <a:p>
            <a:pPr algn="just"/>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ἅτε</a:t>
            </a:r>
            <a:r>
              <a:rPr lang="el-GR" dirty="0">
                <a:latin typeface="Arial" panose="020B0604020202020204" pitchFamily="34" charset="0"/>
                <a:cs typeface="Arial" panose="020B0604020202020204" pitchFamily="34" charset="0"/>
              </a:rPr>
              <a:t>: κυρίως αιτ. πληθ. του ουδ. του </a:t>
            </a:r>
            <a:r>
              <a:rPr lang="el-GR" dirty="0" err="1">
                <a:latin typeface="Arial" panose="020B0604020202020204" pitchFamily="34" charset="0"/>
                <a:cs typeface="Arial" panose="020B0604020202020204" pitchFamily="34" charset="0"/>
              </a:rPr>
              <a:t>ὅστε</a:t>
            </a:r>
            <a:r>
              <a:rPr lang="el-GR" dirty="0">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I. </a:t>
            </a:r>
            <a:r>
              <a:rPr lang="el-GR" dirty="0" err="1">
                <a:latin typeface="Arial" panose="020B0604020202020204" pitchFamily="34" charset="0"/>
                <a:cs typeface="Arial" panose="020B0604020202020204" pitchFamily="34" charset="0"/>
              </a:rPr>
              <a:t>χρησιμ</a:t>
            </a:r>
            <a:r>
              <a:rPr lang="el-GR" dirty="0">
                <a:latin typeface="Arial" panose="020B0604020202020204" pitchFamily="34" charset="0"/>
                <a:cs typeface="Arial" panose="020B0604020202020204" pitchFamily="34" charset="0"/>
              </a:rPr>
              <a:t>. ως επίρρ., όπως ακριβώς, έτσι ακριβώς, σε </a:t>
            </a:r>
            <a:r>
              <a:rPr lang="el-GR" dirty="0" err="1">
                <a:latin typeface="Arial" panose="020B0604020202020204" pitchFamily="34" charset="0"/>
                <a:cs typeface="Arial" panose="020B0604020202020204" pitchFamily="34" charset="0"/>
              </a:rPr>
              <a:t>Ομήρ</a:t>
            </a:r>
            <a:r>
              <a:rPr lang="el-GR" dirty="0">
                <a:latin typeface="Arial" panose="020B0604020202020204" pitchFamily="34" charset="0"/>
                <a:cs typeface="Arial" panose="020B0604020202020204" pitchFamily="34" charset="0"/>
              </a:rPr>
              <a:t>. </a:t>
            </a:r>
            <a:r>
              <a:rPr lang="el-GR" i="1" dirty="0" err="1">
                <a:latin typeface="Arial" panose="020B0604020202020204" pitchFamily="34" charset="0"/>
                <a:cs typeface="Arial" panose="020B0604020202020204" pitchFamily="34" charset="0"/>
              </a:rPr>
              <a:t>Ιλ</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Ηρόδ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Σοφ</a:t>
            </a:r>
            <a:r>
              <a:rPr lang="el-GR" dirty="0">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II. </a:t>
            </a:r>
            <a:r>
              <a:rPr lang="el-GR" dirty="0">
                <a:latin typeface="Arial" panose="020B0604020202020204" pitchFamily="34" charset="0"/>
                <a:cs typeface="Arial" panose="020B0604020202020204" pitchFamily="34" charset="0"/>
              </a:rPr>
              <a:t>με αιτιολογική σημασία, καθόσον, επειδή, αφού, Λατ. </a:t>
            </a:r>
            <a:r>
              <a:rPr lang="en-GB" dirty="0" err="1">
                <a:latin typeface="Arial" panose="020B0604020202020204" pitchFamily="34" charset="0"/>
                <a:cs typeface="Arial" panose="020B0604020202020204" pitchFamily="34" charset="0"/>
              </a:rPr>
              <a:t>quippe</a:t>
            </a:r>
            <a:r>
              <a:rPr lang="en-GB"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με μτχ., </a:t>
            </a:r>
            <a:r>
              <a:rPr lang="el-GR" dirty="0" err="1">
                <a:latin typeface="Arial" panose="020B0604020202020204" pitchFamily="34" charset="0"/>
                <a:cs typeface="Arial" panose="020B0604020202020204" pitchFamily="34" charset="0"/>
              </a:rPr>
              <a:t>ἅτε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ἔχων</a:t>
            </a:r>
            <a:r>
              <a:rPr lang="el-GR" dirty="0">
                <a:latin typeface="Arial" panose="020B0604020202020204" pitchFamily="34" charset="0"/>
                <a:cs typeface="Arial" panose="020B0604020202020204" pitchFamily="34" charset="0"/>
              </a:rPr>
              <a:t>, σε </a:t>
            </a:r>
            <a:r>
              <a:rPr lang="el-GR" dirty="0" err="1">
                <a:latin typeface="Arial" panose="020B0604020202020204" pitchFamily="34" charset="0"/>
                <a:cs typeface="Arial" panose="020B0604020202020204" pitchFamily="34" charset="0"/>
              </a:rPr>
              <a:t>Ηρόδ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Θουκ</a:t>
            </a:r>
            <a:r>
              <a:rPr lang="el-GR" dirty="0">
                <a:latin typeface="Arial" panose="020B0604020202020204" pitchFamily="34" charset="0"/>
                <a:cs typeface="Arial" panose="020B0604020202020204" pitchFamily="34" charset="0"/>
              </a:rPr>
              <a:t>. κ.λπ.· με γεν. απόλ., </a:t>
            </a:r>
            <a:r>
              <a:rPr lang="el-GR" dirty="0" err="1">
                <a:latin typeface="Arial" panose="020B0604020202020204" pitchFamily="34" charset="0"/>
                <a:cs typeface="Arial" panose="020B0604020202020204" pitchFamily="34" charset="0"/>
              </a:rPr>
              <a:t>ἅτε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τῶν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ὁδῶν</a:t>
            </a:r>
            <a:r>
              <a:rPr lang="el-GR" dirty="0">
                <a:latin typeface="Arial" panose="020B0604020202020204" pitchFamily="34" charset="0"/>
                <a:cs typeface="Arial" panose="020B0604020202020204" pitchFamily="34" charset="0"/>
              </a:rPr>
              <a:t> φυλασσομένων, Λατ. </a:t>
            </a:r>
            <a:r>
              <a:rPr lang="en-GB" dirty="0" err="1">
                <a:latin typeface="Arial" panose="020B0604020202020204" pitchFamily="34" charset="0"/>
                <a:cs typeface="Arial" panose="020B0604020202020204" pitchFamily="34" charset="0"/>
              </a:rPr>
              <a:t>quippe</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viae</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custodirentur</a:t>
            </a:r>
            <a:r>
              <a:rPr lang="en-GB"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σε </a:t>
            </a:r>
            <a:r>
              <a:rPr lang="el-GR" dirty="0" err="1">
                <a:latin typeface="Arial" panose="020B0604020202020204" pitchFamily="34" charset="0"/>
                <a:cs typeface="Arial" panose="020B0604020202020204" pitchFamily="34" charset="0"/>
              </a:rPr>
              <a:t>Ηρόδ</a:t>
            </a:r>
            <a:r>
              <a:rPr lang="el-GR" dirty="0">
                <a:latin typeface="Arial" panose="020B0604020202020204" pitchFamily="34" charset="0"/>
                <a:cs typeface="Arial" panose="020B0604020202020204" pitchFamily="34" charset="0"/>
              </a:rPr>
              <a:t>.· με τη μτχ. να παραλείπεται, δίκτυα </a:t>
            </a:r>
            <a:r>
              <a:rPr lang="el-GR" dirty="0" err="1">
                <a:latin typeface="Arial" panose="020B0604020202020204" pitchFamily="34" charset="0"/>
                <a:cs typeface="Arial" panose="020B0604020202020204" pitchFamily="34" charset="0"/>
              </a:rPr>
              <a:t>δοὺς</a:t>
            </a:r>
            <a:r>
              <a:rPr lang="el-GR" dirty="0">
                <a:latin typeface="Arial" panose="020B0604020202020204" pitchFamily="34" charset="0"/>
                <a:cs typeface="Arial" panose="020B0604020202020204" pitchFamily="34" charset="0"/>
              </a:rPr>
              <a:t>(</a:t>
            </a:r>
            <a:r>
              <a:rPr lang="el-GR" dirty="0" err="1">
                <a:latin typeface="Arial" panose="020B0604020202020204" pitchFamily="34" charset="0"/>
                <a:cs typeface="Arial" panose="020B0604020202020204" pitchFamily="34" charset="0"/>
              </a:rPr>
              <a:t>αὐτῷ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ἅτε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θηρευτῇ</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ὄντι</a:t>
            </a:r>
            <a:r>
              <a:rPr lang="el-GR" dirty="0">
                <a:latin typeface="Arial" panose="020B0604020202020204" pitchFamily="34" charset="0"/>
                <a:cs typeface="Arial" panose="020B0604020202020204" pitchFamily="34" charset="0"/>
              </a:rPr>
              <a:t>), στον ίδ.</a:t>
            </a:r>
          </a:p>
          <a:p>
            <a:pPr algn="just"/>
            <a:r>
              <a:rPr lang="el-GR" dirty="0" err="1">
                <a:latin typeface="Arial" panose="020B0604020202020204" pitchFamily="34" charset="0"/>
                <a:cs typeface="Arial" panose="020B0604020202020204" pitchFamily="34" charset="0"/>
              </a:rPr>
              <a:t>ὥρμησεν</a:t>
            </a:r>
            <a:r>
              <a:rPr lang="el-GR" dirty="0">
                <a:latin typeface="Arial" panose="020B0604020202020204" pitchFamily="34" charset="0"/>
                <a:cs typeface="Arial" panose="020B0604020202020204" pitchFamily="34" charset="0"/>
              </a:rPr>
              <a:t>: γ’ ενικ. </a:t>
            </a:r>
            <a:r>
              <a:rPr lang="el-GR" dirty="0" err="1">
                <a:latin typeface="Arial" panose="020B0604020202020204" pitchFamily="34" charset="0"/>
                <a:cs typeface="Arial" panose="020B0604020202020204" pitchFamily="34" charset="0"/>
              </a:rPr>
              <a:t>αορ</a:t>
            </a:r>
            <a:r>
              <a:rPr lang="el-GR" dirty="0">
                <a:latin typeface="Arial" panose="020B0604020202020204" pitchFamily="34" charset="0"/>
                <a:cs typeface="Arial" panose="020B0604020202020204" pitchFamily="34" charset="0"/>
              </a:rPr>
              <a:t>. οριστ. ΕΦ του ρήματος </a:t>
            </a:r>
            <a:r>
              <a:rPr lang="en-US" dirty="0" err="1">
                <a:latin typeface="Arial" panose="020B0604020202020204" pitchFamily="34" charset="0"/>
                <a:cs typeface="Arial" panose="020B0604020202020204" pitchFamily="34" charset="0"/>
              </a:rPr>
              <a:t>ὁρμάω</a:t>
            </a:r>
            <a:r>
              <a:rPr lang="el-GR" dirty="0">
                <a:latin typeface="Arial" panose="020B0604020202020204" pitchFamily="34" charset="0"/>
                <a:cs typeface="Arial" panose="020B0604020202020204" pitchFamily="34" charset="0"/>
              </a:rPr>
              <a:t> = παροτρύνω, παρακινώ κάποιον να κάνει κάτι</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311710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3C3946A-6165-6075-ABE1-47D9E256F866}"/>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Λεξιλόγιο</a:t>
            </a:r>
            <a:endParaRPr lang="el-GR" dirty="0"/>
          </a:p>
        </p:txBody>
      </p:sp>
      <p:sp>
        <p:nvSpPr>
          <p:cNvPr id="3" name="Θέση περιεχομένου 2">
            <a:extLst>
              <a:ext uri="{FF2B5EF4-FFF2-40B4-BE49-F238E27FC236}">
                <a16:creationId xmlns:a16="http://schemas.microsoft.com/office/drawing/2014/main" id="{B8D5A460-2D27-E381-9B05-8A48EB340A8A}"/>
              </a:ext>
            </a:extLst>
          </p:cNvPr>
          <p:cNvSpPr>
            <a:spLocks noGrp="1"/>
          </p:cNvSpPr>
          <p:nvPr>
            <p:ph idx="1"/>
          </p:nvPr>
        </p:nvSpPr>
        <p:spPr/>
        <p:txBody>
          <a:bodyPr>
            <a:normAutofit fontScale="92500" lnSpcReduction="10000"/>
          </a:bodyPr>
          <a:lstStyle/>
          <a:p>
            <a:pPr algn="just"/>
            <a:r>
              <a:rPr lang="el-GR" dirty="0">
                <a:latin typeface="Arial" panose="020B0604020202020204" pitchFamily="34" charset="0"/>
                <a:cs typeface="Arial" panose="020B0604020202020204" pitchFamily="34" charset="0"/>
              </a:rPr>
              <a:t>διθυράμβους:  ο διθύραμβος = είδος της χορικής ποίησης με ενθουσιαστικό τόνο που καλλιέργησαν πρώτοι οι Δωριείς προς τιμήν του Διόνυσου ή και του Απόλλωνος</a:t>
            </a:r>
          </a:p>
          <a:p>
            <a:pPr algn="just"/>
            <a:r>
              <a:rPr lang="el-GR" dirty="0" err="1">
                <a:latin typeface="Arial" panose="020B0604020202020204" pitchFamily="34" charset="0"/>
                <a:cs typeface="Arial" panose="020B0604020202020204" pitchFamily="34" charset="0"/>
              </a:rPr>
              <a:t>ἐγκώμια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ἐγκώμιον</a:t>
            </a:r>
            <a:r>
              <a:rPr lang="el-GR" dirty="0">
                <a:latin typeface="Arial" panose="020B0604020202020204" pitchFamily="34" charset="0"/>
                <a:cs typeface="Arial" panose="020B0604020202020204" pitchFamily="34" charset="0"/>
              </a:rPr>
              <a:t> (το) = (= </a:t>
            </a:r>
            <a:r>
              <a:rPr lang="el-GR" dirty="0" err="1">
                <a:latin typeface="Arial" panose="020B0604020202020204" pitchFamily="34" charset="0"/>
                <a:cs typeface="Arial" panose="020B0604020202020204" pitchFamily="34" charset="0"/>
              </a:rPr>
              <a:t>ὠδή</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πρός</a:t>
            </a:r>
            <a:r>
              <a:rPr lang="el-GR" dirty="0">
                <a:latin typeface="Arial" panose="020B0604020202020204" pitchFamily="34" charset="0"/>
                <a:cs typeface="Arial" panose="020B0604020202020204" pitchFamily="34" charset="0"/>
              </a:rPr>
              <a:t> τιμή </a:t>
            </a:r>
            <a:r>
              <a:rPr lang="el-GR" dirty="0" err="1">
                <a:latin typeface="Arial" panose="020B0604020202020204" pitchFamily="34" charset="0"/>
                <a:cs typeface="Arial" panose="020B0604020202020204" pitchFamily="34" charset="0"/>
              </a:rPr>
              <a:t>τοῦ</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νικητοῦ</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Ἀπό</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τό</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a:t>
            </a:r>
            <a:r>
              <a:rPr lang="el-GR" dirty="0">
                <a:latin typeface="Arial" panose="020B0604020202020204" pitchFamily="34" charset="0"/>
                <a:cs typeface="Arial" panose="020B0604020202020204" pitchFamily="34" charset="0"/>
              </a:rPr>
              <a:t> + </a:t>
            </a:r>
            <a:r>
              <a:rPr lang="el-GR" dirty="0" err="1">
                <a:latin typeface="Arial" panose="020B0604020202020204" pitchFamily="34" charset="0"/>
                <a:cs typeface="Arial" panose="020B0604020202020204" pitchFamily="34" charset="0"/>
              </a:rPr>
              <a:t>κῶμος</a:t>
            </a:r>
            <a:r>
              <a:rPr lang="el-GR" dirty="0">
                <a:latin typeface="Arial" panose="020B0604020202020204" pitchFamily="34" charset="0"/>
                <a:cs typeface="Arial" panose="020B0604020202020204" pitchFamily="34" charset="0"/>
              </a:rPr>
              <a:t> (= </a:t>
            </a:r>
            <a:r>
              <a:rPr lang="el-GR" dirty="0" err="1">
                <a:latin typeface="Arial" panose="020B0604020202020204" pitchFamily="34" charset="0"/>
                <a:cs typeface="Arial" panose="020B0604020202020204" pitchFamily="34" charset="0"/>
              </a:rPr>
              <a:t>ἐπινίκειο</a:t>
            </a:r>
            <a:r>
              <a:rPr lang="el-GR" dirty="0">
                <a:latin typeface="Arial" panose="020B0604020202020204" pitchFamily="34" charset="0"/>
                <a:cs typeface="Arial" panose="020B0604020202020204" pitchFamily="34" charset="0"/>
              </a:rPr>
              <a:t> τραγούδι)</a:t>
            </a:r>
          </a:p>
          <a:p>
            <a:pPr algn="just"/>
            <a:r>
              <a:rPr lang="el-GR" dirty="0" err="1">
                <a:latin typeface="Arial" panose="020B0604020202020204" pitchFamily="34" charset="0"/>
                <a:cs typeface="Arial" panose="020B0604020202020204" pitchFamily="34" charset="0"/>
              </a:rPr>
              <a:t>ὑπορχήματα</a:t>
            </a:r>
            <a:r>
              <a:rPr lang="el-GR" dirty="0">
                <a:latin typeface="Arial" panose="020B0604020202020204" pitchFamily="34" charset="0"/>
                <a:cs typeface="Arial" panose="020B0604020202020204" pitchFamily="34" charset="0"/>
              </a:rPr>
              <a:t>: το </a:t>
            </a:r>
            <a:r>
              <a:rPr lang="el-GR" dirty="0" err="1">
                <a:latin typeface="Arial" panose="020B0604020202020204" pitchFamily="34" charset="0"/>
                <a:cs typeface="Arial" panose="020B0604020202020204" pitchFamily="34" charset="0"/>
              </a:rPr>
              <a:t>ὑπόρχημα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ήματος</a:t>
            </a:r>
            <a:r>
              <a:rPr lang="el-GR" dirty="0">
                <a:latin typeface="Arial" panose="020B0604020202020204" pitchFamily="34" charset="0"/>
                <a:cs typeface="Arial" panose="020B0604020202020204" pitchFamily="34" charset="0"/>
              </a:rPr>
              <a:t> = είδος της αρχαίας λατρευτικής λυρικής ποίησης, πιθανότατα χορικό </a:t>
            </a:r>
            <a:r>
              <a:rPr lang="el-GR" dirty="0" err="1">
                <a:latin typeface="Arial" panose="020B0604020202020204" pitchFamily="34" charset="0"/>
                <a:cs typeface="Arial" panose="020B0604020202020204" pitchFamily="34" charset="0"/>
              </a:rPr>
              <a:t>υμνικό</a:t>
            </a:r>
            <a:r>
              <a:rPr lang="el-GR" dirty="0">
                <a:latin typeface="Arial" panose="020B0604020202020204" pitchFamily="34" charset="0"/>
                <a:cs typeface="Arial" panose="020B0604020202020204" pitchFamily="34" charset="0"/>
              </a:rPr>
              <a:t> άσμα, το οποίο συνοδευόταν από ζωηρή όρχηση και έντονες μιμικές κινήσεις.</a:t>
            </a:r>
          </a:p>
          <a:p>
            <a:pPr algn="just"/>
            <a:r>
              <a:rPr lang="el-GR" dirty="0" err="1">
                <a:latin typeface="Arial" panose="020B0604020202020204" pitchFamily="34" charset="0"/>
                <a:cs typeface="Arial" panose="020B0604020202020204" pitchFamily="34" charset="0"/>
              </a:rPr>
              <a:t>ἔπη</a:t>
            </a:r>
            <a:r>
              <a:rPr lang="el-GR" dirty="0">
                <a:latin typeface="Arial" panose="020B0604020202020204" pitchFamily="34" charset="0"/>
                <a:cs typeface="Arial" panose="020B0604020202020204" pitchFamily="34" charset="0"/>
              </a:rPr>
              <a:t>: το </a:t>
            </a:r>
            <a:r>
              <a:rPr lang="el-GR" dirty="0" err="1">
                <a:latin typeface="Arial" panose="020B0604020202020204" pitchFamily="34" charset="0"/>
                <a:cs typeface="Arial" panose="020B0604020202020204" pitchFamily="34" charset="0"/>
              </a:rPr>
              <a:t>ἔπος</a:t>
            </a:r>
            <a:r>
              <a:rPr lang="el-GR" dirty="0">
                <a:latin typeface="Arial" panose="020B0604020202020204" pitchFamily="34" charset="0"/>
                <a:cs typeface="Arial" panose="020B0604020202020204" pitchFamily="34" charset="0"/>
              </a:rPr>
              <a:t> = εκτεταμένη ποιητική σύνθεση που καθρεφτίζει τη ζωή και τα ιδανικά μιας ολόκληρης κοινωνίας και εξυμνεί ηρωικά κατορθώματα</a:t>
            </a:r>
          </a:p>
          <a:p>
            <a:pPr algn="just"/>
            <a:r>
              <a:rPr lang="el-GR" dirty="0" err="1">
                <a:latin typeface="Arial" panose="020B0604020202020204" pitchFamily="34" charset="0"/>
                <a:cs typeface="Arial" panose="020B0604020202020204" pitchFamily="34" charset="0"/>
              </a:rPr>
              <a:t>ἰάμβους</a:t>
            </a:r>
            <a:r>
              <a:rPr lang="el-GR" dirty="0">
                <a:latin typeface="Arial" panose="020B0604020202020204" pitchFamily="34" charset="0"/>
                <a:cs typeface="Arial" panose="020B0604020202020204" pitchFamily="34" charset="0"/>
              </a:rPr>
              <a:t>: ο </a:t>
            </a:r>
            <a:r>
              <a:rPr lang="el-GR" dirty="0" err="1">
                <a:latin typeface="Arial" panose="020B0604020202020204" pitchFamily="34" charset="0"/>
                <a:cs typeface="Arial" panose="020B0604020202020204" pitchFamily="34" charset="0"/>
              </a:rPr>
              <a:t>ἴαμβος</a:t>
            </a:r>
            <a:r>
              <a:rPr lang="el-GR" dirty="0">
                <a:latin typeface="Arial" panose="020B0604020202020204" pitchFamily="34" charset="0"/>
                <a:cs typeface="Arial" panose="020B0604020202020204" pitchFamily="34" charset="0"/>
              </a:rPr>
              <a:t> = ποίημα που αποτελείται από ιάμβους, που έχει σκωπτικό και υβριστικό χαρακτήρα</a:t>
            </a:r>
          </a:p>
          <a:p>
            <a:pPr algn="just"/>
            <a:r>
              <a:rPr lang="el-GR" dirty="0" err="1">
                <a:latin typeface="Arial" panose="020B0604020202020204" pitchFamily="34" charset="0"/>
                <a:cs typeface="Arial" panose="020B0604020202020204" pitchFamily="34" charset="0"/>
              </a:rPr>
              <a:t>παίωνα</a:t>
            </a:r>
            <a:r>
              <a:rPr lang="el-GR" dirty="0">
                <a:latin typeface="Arial" panose="020B0604020202020204" pitchFamily="34" charset="0"/>
                <a:cs typeface="Arial" panose="020B0604020202020204" pitchFamily="34" charset="0"/>
              </a:rPr>
              <a:t>: ο </a:t>
            </a:r>
            <a:r>
              <a:rPr lang="el-GR" dirty="0" err="1">
                <a:latin typeface="Arial" panose="020B0604020202020204" pitchFamily="34" charset="0"/>
                <a:cs typeface="Arial" panose="020B0604020202020204" pitchFamily="34" charset="0"/>
              </a:rPr>
              <a:t>παιάν</a:t>
            </a:r>
            <a:r>
              <a:rPr lang="el-GR" dirty="0">
                <a:latin typeface="Arial" panose="020B0604020202020204" pitchFamily="34" charset="0"/>
                <a:cs typeface="Arial" panose="020B0604020202020204" pitchFamily="34" charset="0"/>
              </a:rPr>
              <a:t> </a:t>
            </a:r>
            <a:r>
              <a:rPr lang="el-GR" b="0" i="0" dirty="0">
                <a:solidFill>
                  <a:srgbClr val="000000"/>
                </a:solidFill>
                <a:effectLst/>
                <a:latin typeface="Arial" panose="020B0604020202020204" pitchFamily="34" charset="0"/>
                <a:cs typeface="Arial" panose="020B0604020202020204" pitchFamily="34" charset="0"/>
              </a:rPr>
              <a:t>-</a:t>
            </a:r>
            <a:r>
              <a:rPr lang="el-GR" dirty="0" err="1">
                <a:latin typeface="Arial" panose="020B0604020202020204" pitchFamily="34" charset="0"/>
                <a:cs typeface="Arial" panose="020B0604020202020204" pitchFamily="34" charset="0"/>
              </a:rPr>
              <a:t>ᾶνος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ἐπικ</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παιηών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ἀττ</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παιών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ῶνος</a:t>
            </a:r>
            <a:r>
              <a:rPr lang="el-GR" dirty="0">
                <a:latin typeface="Arial" panose="020B0604020202020204" pitchFamily="34" charset="0"/>
                <a:cs typeface="Arial" panose="020B0604020202020204" pitchFamily="34" charset="0"/>
              </a:rPr>
              <a:t> (= γιατρός, πολεμικό τραγούδι). </a:t>
            </a:r>
            <a:r>
              <a:rPr lang="el-GR" dirty="0" err="1">
                <a:latin typeface="Arial" panose="020B0604020202020204" pitchFamily="34" charset="0"/>
                <a:cs typeface="Arial" panose="020B0604020202020204" pitchFamily="34" charset="0"/>
              </a:rPr>
              <a:t>Ἔχει</a:t>
            </a:r>
            <a:r>
              <a:rPr lang="el-GR" dirty="0">
                <a:latin typeface="Arial" panose="020B0604020202020204" pitchFamily="34" charset="0"/>
                <a:cs typeface="Arial" panose="020B0604020202020204" pitchFamily="34" charset="0"/>
              </a:rPr>
              <a:t> σχέση </a:t>
            </a:r>
            <a:r>
              <a:rPr lang="el-GR" dirty="0" err="1">
                <a:latin typeface="Arial" panose="020B0604020202020204" pitchFamily="34" charset="0"/>
                <a:cs typeface="Arial" panose="020B0604020202020204" pitchFamily="34" charset="0"/>
              </a:rPr>
              <a:t>μέ</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τό</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παίω</a:t>
            </a:r>
            <a:r>
              <a:rPr lang="el-GR" dirty="0">
                <a:latin typeface="Arial" panose="020B0604020202020204" pitchFamily="34" charset="0"/>
                <a:cs typeface="Arial" panose="020B0604020202020204" pitchFamily="34" charset="0"/>
              </a:rPr>
              <a:t> (= χτυπώ).</a:t>
            </a:r>
          </a:p>
          <a:p>
            <a:endParaRPr lang="el-GR" dirty="0"/>
          </a:p>
          <a:p>
            <a:endParaRPr lang="el-GR" dirty="0"/>
          </a:p>
        </p:txBody>
      </p:sp>
    </p:spTree>
    <p:extLst>
      <p:ext uri="{BB962C8B-B14F-4D97-AF65-F5344CB8AC3E}">
        <p14:creationId xmlns:p14="http://schemas.microsoft.com/office/powerpoint/2010/main" val="13682042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A15B401-8270-A0F5-BCD6-6DF6B18D8C2B}"/>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Λεξιλόγιο</a:t>
            </a:r>
            <a:endParaRPr lang="el-GR" dirty="0"/>
          </a:p>
        </p:txBody>
      </p:sp>
      <p:sp>
        <p:nvSpPr>
          <p:cNvPr id="3" name="Θέση περιεχομένου 2">
            <a:extLst>
              <a:ext uri="{FF2B5EF4-FFF2-40B4-BE49-F238E27FC236}">
                <a16:creationId xmlns:a16="http://schemas.microsoft.com/office/drawing/2014/main" id="{89290A4F-2F4D-675A-7B95-7BFF0DCF5093}"/>
              </a:ext>
            </a:extLst>
          </p:cNvPr>
          <p:cNvSpPr>
            <a:spLocks noGrp="1"/>
          </p:cNvSpPr>
          <p:nvPr>
            <p:ph idx="1"/>
          </p:nvPr>
        </p:nvSpPr>
        <p:spPr/>
        <p:txBody>
          <a:bodyPr>
            <a:normAutofit fontScale="92500"/>
          </a:bodyPr>
          <a:lstStyle/>
          <a:p>
            <a:pPr algn="just"/>
            <a:r>
              <a:rPr lang="el-GR" dirty="0" err="1">
                <a:latin typeface="Arial" panose="020B0604020202020204" pitchFamily="34" charset="0"/>
                <a:cs typeface="Arial" panose="020B0604020202020204" pitchFamily="34" charset="0"/>
              </a:rPr>
              <a:t>ἐξαιρούμενος</a:t>
            </a:r>
            <a:r>
              <a:rPr lang="el-GR" dirty="0">
                <a:latin typeface="Arial" panose="020B0604020202020204" pitchFamily="34" charset="0"/>
                <a:cs typeface="Arial" panose="020B0604020202020204" pitchFamily="34" charset="0"/>
              </a:rPr>
              <a:t>: μτχ. ενεστ., αρσ. ονομ. ενικ. του ρήματος </a:t>
            </a:r>
            <a:r>
              <a:rPr lang="el-GR" dirty="0" err="1">
                <a:latin typeface="Arial" panose="020B0604020202020204" pitchFamily="34" charset="0"/>
                <a:cs typeface="Arial" panose="020B0604020202020204" pitchFamily="34" charset="0"/>
              </a:rPr>
              <a:t>ἐξαιρέω</a:t>
            </a:r>
            <a:r>
              <a:rPr lang="el-GR" dirty="0">
                <a:latin typeface="Arial" panose="020B0604020202020204" pitchFamily="34" charset="0"/>
                <a:cs typeface="Arial" panose="020B0604020202020204" pitchFamily="34" charset="0"/>
              </a:rPr>
              <a:t> =  1. αφαιρώ ένα πράγμα από κάτι άλλο, 2. επιλέγω ανάμεσα σε άλλους</a:t>
            </a:r>
          </a:p>
          <a:p>
            <a:pPr algn="just"/>
            <a:r>
              <a:rPr lang="el-GR" dirty="0" err="1">
                <a:latin typeface="Arial" panose="020B0604020202020204" pitchFamily="34" charset="0"/>
                <a:cs typeface="Arial" panose="020B0604020202020204" pitchFamily="34" charset="0"/>
              </a:rPr>
              <a:t>χρησμῳδοῖς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χρησμωδός</a:t>
            </a:r>
            <a:r>
              <a:rPr lang="el-GR" dirty="0">
                <a:latin typeface="Arial" panose="020B0604020202020204" pitchFamily="34" charset="0"/>
                <a:cs typeface="Arial" panose="020B0604020202020204" pitchFamily="34" charset="0"/>
              </a:rPr>
              <a:t>: -όν (</a:t>
            </a:r>
            <a:r>
              <a:rPr lang="el-GR" dirty="0" err="1">
                <a:latin typeface="Arial" panose="020B0604020202020204" pitchFamily="34" charset="0"/>
                <a:cs typeface="Arial" panose="020B0604020202020204" pitchFamily="34" charset="0"/>
              </a:rPr>
              <a:t>ᾠδή</a:t>
            </a:r>
            <a:r>
              <a:rPr lang="el-GR" dirty="0">
                <a:latin typeface="Arial" panose="020B0604020202020204" pitchFamily="34" charset="0"/>
                <a:cs typeface="Arial" panose="020B0604020202020204" pitchFamily="34" charset="0"/>
              </a:rPr>
              <a:t>) =I. αυτός που ψάλλει χρησμούς ή τους μεταφέρει σε στίχους, γενικά, προφήτης, προφητικός, </a:t>
            </a:r>
            <a:r>
              <a:rPr lang="el-GR" dirty="0" err="1">
                <a:latin typeface="Arial" panose="020B0604020202020204" pitchFamily="34" charset="0"/>
                <a:cs typeface="Arial" panose="020B0604020202020204" pitchFamily="34" charset="0"/>
              </a:rPr>
              <a:t>χρησμῳδὸς</a:t>
            </a:r>
            <a:r>
              <a:rPr lang="el-GR" dirty="0">
                <a:latin typeface="Arial" panose="020B0604020202020204" pitchFamily="34" charset="0"/>
                <a:cs typeface="Arial" panose="020B0604020202020204" pitchFamily="34" charset="0"/>
              </a:rPr>
              <a:t> παρθένος, λέγεται για τη Σφίγγα, σε </a:t>
            </a:r>
            <a:r>
              <a:rPr lang="el-GR" dirty="0" err="1">
                <a:latin typeface="Arial" panose="020B0604020202020204" pitchFamily="34" charset="0"/>
                <a:cs typeface="Arial" panose="020B0604020202020204" pitchFamily="34" charset="0"/>
              </a:rPr>
              <a:t>Σοφ</a:t>
            </a:r>
            <a:r>
              <a:rPr lang="el-GR" dirty="0">
                <a:latin typeface="Arial" panose="020B0604020202020204" pitchFamily="34" charset="0"/>
                <a:cs typeface="Arial" panose="020B0604020202020204" pitchFamily="34" charset="0"/>
              </a:rPr>
              <a:t>., II. ως ουσ., χρησμολόγος, έμπορος χρησμών, σε </a:t>
            </a:r>
            <a:r>
              <a:rPr lang="el-GR" dirty="0" err="1">
                <a:latin typeface="Arial" panose="020B0604020202020204" pitchFamily="34" charset="0"/>
                <a:cs typeface="Arial" panose="020B0604020202020204" pitchFamily="34" charset="0"/>
              </a:rPr>
              <a:t>Πλάτ</a:t>
            </a:r>
            <a:r>
              <a:rPr lang="el-GR" dirty="0">
                <a:latin typeface="Arial" panose="020B0604020202020204" pitchFamily="34" charset="0"/>
                <a:cs typeface="Arial" panose="020B0604020202020204" pitchFamily="34" charset="0"/>
              </a:rPr>
              <a:t>.</a:t>
            </a:r>
          </a:p>
          <a:p>
            <a:pPr algn="just"/>
            <a:r>
              <a:rPr lang="el-GR" dirty="0" err="1">
                <a:latin typeface="Arial" panose="020B0604020202020204" pitchFamily="34" charset="0"/>
                <a:cs typeface="Arial" panose="020B0604020202020204" pitchFamily="34" charset="0"/>
              </a:rPr>
              <a:t>μάντεσι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μάντῐς</a:t>
            </a:r>
            <a:r>
              <a:rPr lang="el-GR" dirty="0">
                <a:latin typeface="Arial" panose="020B0604020202020204" pitchFamily="34" charset="0"/>
                <a:cs typeface="Arial" panose="020B0604020202020204" pitchFamily="34" charset="0"/>
              </a:rPr>
              <a:t>: ὁ, γεν. -</a:t>
            </a:r>
            <a:r>
              <a:rPr lang="el-GR" dirty="0" err="1">
                <a:latin typeface="Arial" panose="020B0604020202020204" pitchFamily="34" charset="0"/>
                <a:cs typeface="Arial" panose="020B0604020202020204" pitchFamily="34" charset="0"/>
              </a:rPr>
              <a:t>εως</a:t>
            </a:r>
            <a:r>
              <a:rPr lang="el-GR" dirty="0">
                <a:latin typeface="Arial" panose="020B0604020202020204" pitchFamily="34" charset="0"/>
                <a:cs typeface="Arial" panose="020B0604020202020204" pitchFamily="34" charset="0"/>
              </a:rPr>
              <a:t>, Ιων. -</a:t>
            </a:r>
            <a:r>
              <a:rPr lang="el-GR" dirty="0" err="1">
                <a:latin typeface="Arial" panose="020B0604020202020204" pitchFamily="34" charset="0"/>
                <a:cs typeface="Arial" panose="020B0604020202020204" pitchFamily="34" charset="0"/>
              </a:rPr>
              <a:t>ιος</a:t>
            </a:r>
            <a:r>
              <a:rPr lang="el-GR" dirty="0">
                <a:latin typeface="Arial" panose="020B0604020202020204" pitchFamily="34" charset="0"/>
                <a:cs typeface="Arial" panose="020B0604020202020204" pitchFamily="34" charset="0"/>
              </a:rPr>
              <a:t> και -</a:t>
            </a:r>
            <a:r>
              <a:rPr lang="el-GR" dirty="0" err="1">
                <a:latin typeface="Arial" panose="020B0604020202020204" pitchFamily="34" charset="0"/>
                <a:cs typeface="Arial" panose="020B0604020202020204" pitchFamily="34" charset="0"/>
              </a:rPr>
              <a:t>ηος</a:t>
            </a:r>
            <a:r>
              <a:rPr lang="el-GR" dirty="0">
                <a:latin typeface="Arial" panose="020B0604020202020204" pitchFamily="34" charset="0"/>
                <a:cs typeface="Arial" panose="020B0604020202020204" pitchFamily="34" charset="0"/>
              </a:rPr>
              <a:t>, κλητ. </a:t>
            </a:r>
            <a:r>
              <a:rPr lang="el-GR" dirty="0" err="1">
                <a:latin typeface="Arial" panose="020B0604020202020204" pitchFamily="34" charset="0"/>
                <a:cs typeface="Arial" panose="020B0604020202020204" pitchFamily="34" charset="0"/>
              </a:rPr>
              <a:t>μάντῐ</a:t>
            </a:r>
            <a:r>
              <a:rPr lang="el-GR" dirty="0">
                <a:latin typeface="Arial" panose="020B0604020202020204" pitchFamily="34" charset="0"/>
                <a:cs typeface="Arial" panose="020B0604020202020204" pitchFamily="34" charset="0"/>
              </a:rPr>
              <a:t>, δοτ. πληθ. </a:t>
            </a:r>
            <a:r>
              <a:rPr lang="el-GR" dirty="0" err="1">
                <a:latin typeface="Arial" panose="020B0604020202020204" pitchFamily="34" charset="0"/>
                <a:cs typeface="Arial" panose="020B0604020202020204" pitchFamily="34" charset="0"/>
              </a:rPr>
              <a:t>μάντεσι</a:t>
            </a:r>
            <a:r>
              <a:rPr lang="el-GR" dirty="0">
                <a:latin typeface="Arial" panose="020B0604020202020204" pitchFamily="34" charset="0"/>
                <a:cs typeface="Arial" panose="020B0604020202020204" pitchFamily="34" charset="0"/>
              </a:rPr>
              <a:t> (μαίνομαι) = 1. αυτός που δίνει χρησμούς, που προβλέπει τα μελλούμενα, προφήτης</a:t>
            </a:r>
          </a:p>
          <a:p>
            <a:pPr algn="just"/>
            <a:r>
              <a:rPr lang="el-GR" dirty="0" err="1">
                <a:latin typeface="Arial" panose="020B0604020202020204" pitchFamily="34" charset="0"/>
                <a:cs typeface="Arial" panose="020B0604020202020204" pitchFamily="34" charset="0"/>
              </a:rPr>
              <a:t>πώποτε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επιρρ</a:t>
            </a:r>
            <a:r>
              <a:rPr lang="el-GR" dirty="0">
                <a:latin typeface="Arial" panose="020B0604020202020204" pitchFamily="34" charset="0"/>
                <a:cs typeface="Arial" panose="020B0604020202020204" pitchFamily="34" charset="0"/>
              </a:rPr>
              <a:t>. (πω, ποτέ), ήδη ποτέ, ποτέ ως τώρα, κυρίως με άρνηση, </a:t>
            </a:r>
            <a:r>
              <a:rPr lang="el-GR" dirty="0" err="1">
                <a:latin typeface="Arial" panose="020B0604020202020204" pitchFamily="34" charset="0"/>
                <a:cs typeface="Arial" panose="020B0604020202020204" pitchFamily="34" charset="0"/>
              </a:rPr>
              <a:t>οὐπώποτε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πώποτε</a:t>
            </a:r>
            <a:r>
              <a:rPr lang="el-GR" dirty="0">
                <a:latin typeface="Arial" panose="020B0604020202020204" pitchFamily="34" charset="0"/>
                <a:cs typeface="Arial" panose="020B0604020202020204" pitchFamily="34" charset="0"/>
              </a:rPr>
              <a:t>, σε </a:t>
            </a:r>
            <a:r>
              <a:rPr lang="el-GR" dirty="0" err="1">
                <a:latin typeface="Arial" panose="020B0604020202020204" pitchFamily="34" charset="0"/>
                <a:cs typeface="Arial" panose="020B0604020202020204" pitchFamily="34" charset="0"/>
              </a:rPr>
              <a:t>Όμηρ</a:t>
            </a:r>
            <a:r>
              <a:rPr lang="el-GR" dirty="0">
                <a:latin typeface="Arial" panose="020B0604020202020204" pitchFamily="34" charset="0"/>
                <a:cs typeface="Arial" panose="020B0604020202020204" pitchFamily="34" charset="0"/>
              </a:rPr>
              <a:t>. κ.λπ.</a:t>
            </a:r>
          </a:p>
          <a:p>
            <a:pPr algn="just"/>
            <a:r>
              <a:rPr lang="el-GR" dirty="0" err="1">
                <a:latin typeface="Arial" panose="020B0604020202020204" pitchFamily="34" charset="0"/>
                <a:cs typeface="Arial" panose="020B0604020202020204" pitchFamily="34" charset="0"/>
              </a:rPr>
              <a:t>ἑρμηνῆς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ἑρμηνεύς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ἑρμηνέως</a:t>
            </a:r>
            <a:r>
              <a:rPr lang="el-GR" dirty="0">
                <a:latin typeface="Arial" panose="020B0604020202020204" pitchFamily="34" charset="0"/>
                <a:cs typeface="Arial" panose="020B0604020202020204" pitchFamily="34" charset="0"/>
              </a:rPr>
              <a:t>, ὁ (</a:t>
            </a:r>
            <a:r>
              <a:rPr lang="el-GR" dirty="0" err="1">
                <a:latin typeface="Arial" panose="020B0604020202020204" pitchFamily="34" charset="0"/>
                <a:cs typeface="Arial" panose="020B0604020202020204" pitchFamily="34" charset="0"/>
              </a:rPr>
              <a:t>Ἑρμῆς</a:t>
            </a:r>
            <a:r>
              <a:rPr lang="el-GR" dirty="0">
                <a:latin typeface="Arial" panose="020B0604020202020204" pitchFamily="34" charset="0"/>
                <a:cs typeface="Arial" panose="020B0604020202020204" pitchFamily="34" charset="0"/>
              </a:rPr>
              <a:t>, ο </a:t>
            </a:r>
            <a:r>
              <a:rPr lang="el-GR" dirty="0" err="1">
                <a:latin typeface="Arial" panose="020B0604020202020204" pitchFamily="34" charset="0"/>
                <a:cs typeface="Arial" panose="020B0604020202020204" pitchFamily="34" charset="0"/>
              </a:rPr>
              <a:t>αγελλιαφόρος</a:t>
            </a:r>
            <a:r>
              <a:rPr lang="el-GR" dirty="0">
                <a:latin typeface="Arial" panose="020B0604020202020204" pitchFamily="34" charset="0"/>
                <a:cs typeface="Arial" panose="020B0604020202020204" pitchFamily="34" charset="0"/>
              </a:rPr>
              <a:t> των θεών) = εξηγητής, διερμηνέας, μεταφραστής</a:t>
            </a:r>
          </a:p>
          <a:p>
            <a:endParaRPr lang="el-GR" dirty="0"/>
          </a:p>
        </p:txBody>
      </p:sp>
    </p:spTree>
    <p:extLst>
      <p:ext uri="{BB962C8B-B14F-4D97-AF65-F5344CB8AC3E}">
        <p14:creationId xmlns:p14="http://schemas.microsoft.com/office/powerpoint/2010/main" val="17558322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2976128-A57E-B925-437C-B90612620F52}"/>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Σχόλια</a:t>
            </a:r>
          </a:p>
        </p:txBody>
      </p:sp>
      <p:sp>
        <p:nvSpPr>
          <p:cNvPr id="3" name="Θέση περιεχομένου 2">
            <a:extLst>
              <a:ext uri="{FF2B5EF4-FFF2-40B4-BE49-F238E27FC236}">
                <a16:creationId xmlns:a16="http://schemas.microsoft.com/office/drawing/2014/main" id="{5DB0858B-8F0E-6EBC-061B-A23EDA4065F3}"/>
              </a:ext>
            </a:extLst>
          </p:cNvPr>
          <p:cNvSpPr>
            <a:spLocks noGrp="1"/>
          </p:cNvSpPr>
          <p:nvPr>
            <p:ph idx="1"/>
          </p:nvPr>
        </p:nvSpPr>
        <p:spPr/>
        <p:txBody>
          <a:bodyPr/>
          <a:lstStyle/>
          <a:p>
            <a:pPr marL="0" indent="0" algn="just">
              <a:buNone/>
            </a:pPr>
            <a:r>
              <a:rPr lang="el-GR" b="1" dirty="0">
                <a:latin typeface="Arial" panose="020B0604020202020204" pitchFamily="34" charset="0"/>
                <a:cs typeface="Arial" panose="020B0604020202020204" pitchFamily="34" charset="0"/>
              </a:rPr>
              <a:t>ΑΝΤΙΛΗΨΕΙΣ ΤΗΣ ΕΠΟΧΗΣ ΓΙΑ ΤΗΝ ΠΟΙΗΣΗ (ΕΝΑΝΤΙΑ ΣΤΙΣ ΟΠΟΙΕΣ ΕΜΦΑΝΙΖΕΤΑΙ ΝΑ ΔΙΑΜΑΡΤΥΡΕΤΑΙ Ο ΣΩΚΡΑΤΗΣ):</a:t>
            </a:r>
          </a:p>
          <a:p>
            <a:pPr algn="just"/>
            <a:r>
              <a:rPr lang="el-GR" dirty="0">
                <a:latin typeface="Arial" panose="020B0604020202020204" pitchFamily="34" charset="0"/>
                <a:cs typeface="Arial" panose="020B0604020202020204" pitchFamily="34" charset="0"/>
              </a:rPr>
              <a:t>Οι ποιητές μαζί με τους γιατρούς, τους μηχανικούς, τους χαράκτες και άλλους θεωρούνταν </a:t>
            </a:r>
            <a:r>
              <a:rPr lang="el-GR" i="1" dirty="0">
                <a:latin typeface="Arial" panose="020B0604020202020204" pitchFamily="34" charset="0"/>
                <a:cs typeface="Arial" panose="020B0604020202020204" pitchFamily="34" charset="0"/>
              </a:rPr>
              <a:t>σοφοί</a:t>
            </a:r>
            <a:r>
              <a:rPr lang="el-GR" dirty="0">
                <a:latin typeface="Arial" panose="020B0604020202020204" pitchFamily="34" charset="0"/>
                <a:cs typeface="Arial" panose="020B0604020202020204" pitchFamily="34" charset="0"/>
              </a:rPr>
              <a:t>, δηλαδή ειδήμονες σε κάτι ή διάνοιες.</a:t>
            </a:r>
          </a:p>
          <a:p>
            <a:pPr algn="just"/>
            <a:r>
              <a:rPr lang="el-GR" dirty="0">
                <a:latin typeface="Arial" panose="020B0604020202020204" pitchFamily="34" charset="0"/>
                <a:cs typeface="Arial" panose="020B0604020202020204" pitchFamily="34" charset="0"/>
              </a:rPr>
              <a:t>Χαρακτηριστικό γνώρισμα των ποιητών δεν ήταν το χάρισμα/η έμπνευση αλλά η δεξιοτεχνία, η μαστοριά, η τεχνική.</a:t>
            </a:r>
          </a:p>
          <a:p>
            <a:pPr algn="just"/>
            <a:r>
              <a:rPr lang="el-GR" dirty="0">
                <a:latin typeface="Arial" panose="020B0604020202020204" pitchFamily="34" charset="0"/>
                <a:cs typeface="Arial" panose="020B0604020202020204" pitchFamily="34" charset="0"/>
              </a:rPr>
              <a:t>Ποιητής = αυτός που παράγει ένα ωραίο αποτέλεσμα συνδυάζοντας επιδέξια λέξεις και μουσικούς ήχους, όπως και οι άλλοι τεχνίτες.</a:t>
            </a:r>
          </a:p>
        </p:txBody>
      </p:sp>
    </p:spTree>
    <p:extLst>
      <p:ext uri="{BB962C8B-B14F-4D97-AF65-F5344CB8AC3E}">
        <p14:creationId xmlns:p14="http://schemas.microsoft.com/office/powerpoint/2010/main" val="42487009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F16646B-58BD-191A-A6C5-59C50D786CEB}"/>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Σχόλια</a:t>
            </a:r>
            <a:endParaRPr lang="el-GR" dirty="0"/>
          </a:p>
        </p:txBody>
      </p:sp>
      <p:sp>
        <p:nvSpPr>
          <p:cNvPr id="3" name="Θέση περιεχομένου 2">
            <a:extLst>
              <a:ext uri="{FF2B5EF4-FFF2-40B4-BE49-F238E27FC236}">
                <a16:creationId xmlns:a16="http://schemas.microsoft.com/office/drawing/2014/main" id="{E9217A3A-C5D7-B0D6-2DD5-61B9C1AA117E}"/>
              </a:ext>
            </a:extLst>
          </p:cNvPr>
          <p:cNvSpPr>
            <a:spLocks noGrp="1"/>
          </p:cNvSpPr>
          <p:nvPr>
            <p:ph sz="half" idx="1"/>
          </p:nvPr>
        </p:nvSpPr>
        <p:spPr/>
        <p:txBody>
          <a:bodyPr>
            <a:normAutofit/>
          </a:bodyPr>
          <a:lstStyle/>
          <a:p>
            <a:r>
              <a:rPr lang="el-GR" dirty="0">
                <a:latin typeface="Arial" panose="020B0604020202020204" pitchFamily="34" charset="0"/>
                <a:cs typeface="Arial" panose="020B0604020202020204" pitchFamily="34" charset="0"/>
              </a:rPr>
              <a:t>Ίαμβος</a:t>
            </a:r>
          </a:p>
          <a:p>
            <a:r>
              <a:rPr lang="el-GR" dirty="0" err="1">
                <a:latin typeface="Arial" panose="020B0604020202020204" pitchFamily="34" charset="0"/>
                <a:cs typeface="Arial" panose="020B0604020202020204" pitchFamily="34" charset="0"/>
              </a:rPr>
              <a:t>Ιππώναξ</a:t>
            </a:r>
            <a:r>
              <a:rPr lang="el-GR" dirty="0">
                <a:latin typeface="Arial" panose="020B0604020202020204" pitchFamily="34" charset="0"/>
                <a:cs typeface="Arial" panose="020B0604020202020204" pitchFamily="34" charset="0"/>
              </a:rPr>
              <a:t> 32 </a:t>
            </a:r>
            <a:r>
              <a:rPr lang="en-US" dirty="0">
                <a:latin typeface="Arial" panose="020B0604020202020204" pitchFamily="34" charset="0"/>
                <a:cs typeface="Arial" panose="020B0604020202020204" pitchFamily="34" charset="0"/>
              </a:rPr>
              <a:t>West</a:t>
            </a:r>
            <a:endParaRPr lang="el-GR" dirty="0">
              <a:latin typeface="Arial" panose="020B0604020202020204" pitchFamily="34" charset="0"/>
              <a:cs typeface="Arial" panose="020B0604020202020204" pitchFamily="34" charset="0"/>
            </a:endParaRPr>
          </a:p>
          <a:p>
            <a:pPr marL="0" indent="0">
              <a:buNone/>
            </a:pPr>
            <a:r>
              <a:rPr lang="el-GR" sz="1400" dirty="0" err="1">
                <a:latin typeface="Arial" panose="020B0604020202020204" pitchFamily="34" charset="0"/>
                <a:cs typeface="Arial" panose="020B0604020202020204" pitchFamily="34" charset="0"/>
              </a:rPr>
              <a:t>Ἑρμῆ</a:t>
            </a:r>
            <a:r>
              <a:rPr lang="el-GR" sz="1400" dirty="0">
                <a:latin typeface="Arial" panose="020B0604020202020204" pitchFamily="34" charset="0"/>
                <a:cs typeface="Arial" panose="020B0604020202020204" pitchFamily="34" charset="0"/>
              </a:rPr>
              <a:t>, </a:t>
            </a:r>
            <a:r>
              <a:rPr lang="el-GR" sz="1400" dirty="0" err="1">
                <a:latin typeface="Arial" panose="020B0604020202020204" pitchFamily="34" charset="0"/>
                <a:cs typeface="Arial" panose="020B0604020202020204" pitchFamily="34" charset="0"/>
              </a:rPr>
              <a:t>φίλ</a:t>
            </a:r>
            <a:r>
              <a:rPr lang="el-GR" sz="1400" dirty="0">
                <a:latin typeface="Arial" panose="020B0604020202020204" pitchFamily="34" charset="0"/>
                <a:cs typeface="Arial" panose="020B0604020202020204" pitchFamily="34" charset="0"/>
              </a:rPr>
              <a:t>᾽ </a:t>
            </a:r>
            <a:r>
              <a:rPr lang="el-GR" sz="1400" dirty="0" err="1">
                <a:latin typeface="Arial" panose="020B0604020202020204" pitchFamily="34" charset="0"/>
                <a:cs typeface="Arial" panose="020B0604020202020204" pitchFamily="34" charset="0"/>
              </a:rPr>
              <a:t>Ἑρμῆ</a:t>
            </a:r>
            <a:r>
              <a:rPr lang="el-GR" sz="1400" dirty="0">
                <a:latin typeface="Arial" panose="020B0604020202020204" pitchFamily="34" charset="0"/>
                <a:cs typeface="Arial" panose="020B0604020202020204" pitchFamily="34" charset="0"/>
              </a:rPr>
              <a:t>, </a:t>
            </a:r>
            <a:r>
              <a:rPr lang="el-GR" sz="1400" dirty="0" err="1">
                <a:latin typeface="Arial" panose="020B0604020202020204" pitchFamily="34" charset="0"/>
                <a:cs typeface="Arial" panose="020B0604020202020204" pitchFamily="34" charset="0"/>
              </a:rPr>
              <a:t>Μαιαδεῦ</a:t>
            </a:r>
            <a:r>
              <a:rPr lang="el-GR" sz="1400" dirty="0">
                <a:latin typeface="Arial" panose="020B0604020202020204" pitchFamily="34" charset="0"/>
                <a:cs typeface="Arial" panose="020B0604020202020204" pitchFamily="34" charset="0"/>
              </a:rPr>
              <a:t>, </a:t>
            </a:r>
            <a:r>
              <a:rPr lang="el-GR" sz="1400" dirty="0" err="1">
                <a:latin typeface="Arial" panose="020B0604020202020204" pitchFamily="34" charset="0"/>
                <a:cs typeface="Arial" panose="020B0604020202020204" pitchFamily="34" charset="0"/>
              </a:rPr>
              <a:t>Κυλλήνιε</a:t>
            </a:r>
            <a:r>
              <a:rPr lang="el-GR" sz="1400" dirty="0">
                <a:latin typeface="Arial" panose="020B0604020202020204" pitchFamily="34" charset="0"/>
                <a:cs typeface="Arial" panose="020B0604020202020204" pitchFamily="34" charset="0"/>
              </a:rPr>
              <a:t>,</a:t>
            </a:r>
          </a:p>
          <a:p>
            <a:pPr marL="0" indent="0">
              <a:buNone/>
            </a:pPr>
            <a:r>
              <a:rPr lang="el-GR" sz="1400" dirty="0" err="1">
                <a:latin typeface="Arial" panose="020B0604020202020204" pitchFamily="34" charset="0"/>
                <a:cs typeface="Arial" panose="020B0604020202020204" pitchFamily="34" charset="0"/>
              </a:rPr>
              <a:t>ἐπεύχομαί</a:t>
            </a:r>
            <a:r>
              <a:rPr lang="el-GR" sz="1400" dirty="0">
                <a:latin typeface="Arial" panose="020B0604020202020204" pitchFamily="34" charset="0"/>
                <a:cs typeface="Arial" panose="020B0604020202020204" pitchFamily="34" charset="0"/>
              </a:rPr>
              <a:t> τοι, κάρτα </a:t>
            </a:r>
            <a:r>
              <a:rPr lang="el-GR" sz="1400" dirty="0" err="1">
                <a:latin typeface="Arial" panose="020B0604020202020204" pitchFamily="34" charset="0"/>
                <a:cs typeface="Arial" panose="020B0604020202020204" pitchFamily="34" charset="0"/>
              </a:rPr>
              <a:t>γὰρ</a:t>
            </a:r>
            <a:r>
              <a:rPr lang="el-GR" sz="1400" dirty="0">
                <a:latin typeface="Arial" panose="020B0604020202020204" pitchFamily="34" charset="0"/>
                <a:cs typeface="Arial" panose="020B0604020202020204" pitchFamily="34" charset="0"/>
              </a:rPr>
              <a:t> </a:t>
            </a:r>
            <a:r>
              <a:rPr lang="el-GR" sz="1400" dirty="0" err="1">
                <a:latin typeface="Arial" panose="020B0604020202020204" pitchFamily="34" charset="0"/>
                <a:cs typeface="Arial" panose="020B0604020202020204" pitchFamily="34" charset="0"/>
              </a:rPr>
              <a:t>κακῶς</a:t>
            </a:r>
            <a:r>
              <a:rPr lang="el-GR" sz="1400" dirty="0">
                <a:latin typeface="Arial" panose="020B0604020202020204" pitchFamily="34" charset="0"/>
                <a:cs typeface="Arial" panose="020B0604020202020204" pitchFamily="34" charset="0"/>
              </a:rPr>
              <a:t> </a:t>
            </a:r>
            <a:r>
              <a:rPr lang="el-GR" sz="1400" dirty="0" err="1">
                <a:latin typeface="Arial" panose="020B0604020202020204" pitchFamily="34" charset="0"/>
                <a:cs typeface="Arial" panose="020B0604020202020204" pitchFamily="34" charset="0"/>
              </a:rPr>
              <a:t>ῥιγῶ</a:t>
            </a:r>
            <a:endParaRPr lang="el-GR" sz="1400" dirty="0">
              <a:latin typeface="Arial" panose="020B0604020202020204" pitchFamily="34" charset="0"/>
              <a:cs typeface="Arial" panose="020B0604020202020204" pitchFamily="34" charset="0"/>
            </a:endParaRPr>
          </a:p>
          <a:p>
            <a:pPr marL="0" indent="0">
              <a:buNone/>
            </a:pPr>
            <a:r>
              <a:rPr lang="el-GR" sz="1400" dirty="0" err="1">
                <a:latin typeface="Arial" panose="020B0604020202020204" pitchFamily="34" charset="0"/>
                <a:cs typeface="Arial" panose="020B0604020202020204" pitchFamily="34" charset="0"/>
              </a:rPr>
              <a:t>καὶ</a:t>
            </a:r>
            <a:r>
              <a:rPr lang="el-GR" sz="1400" dirty="0">
                <a:latin typeface="Arial" panose="020B0604020202020204" pitchFamily="34" charset="0"/>
                <a:cs typeface="Arial" panose="020B0604020202020204" pitchFamily="34" charset="0"/>
              </a:rPr>
              <a:t> </a:t>
            </a:r>
            <a:r>
              <a:rPr lang="el-GR" sz="1400" dirty="0" err="1">
                <a:latin typeface="Arial" panose="020B0604020202020204" pitchFamily="34" charset="0"/>
                <a:cs typeface="Arial" panose="020B0604020202020204" pitchFamily="34" charset="0"/>
              </a:rPr>
              <a:t>βαμβαλύζω</a:t>
            </a:r>
            <a:r>
              <a:rPr lang="el-GR" sz="1400" dirty="0">
                <a:latin typeface="Arial" panose="020B0604020202020204" pitchFamily="34" charset="0"/>
                <a:cs typeface="Arial" panose="020B0604020202020204" pitchFamily="34" charset="0"/>
              </a:rPr>
              <a:t> ***</a:t>
            </a:r>
          </a:p>
          <a:p>
            <a:pPr marL="0" indent="0">
              <a:buNone/>
            </a:pPr>
            <a:r>
              <a:rPr lang="el-GR" sz="1400" dirty="0" err="1">
                <a:latin typeface="Arial" panose="020B0604020202020204" pitchFamily="34" charset="0"/>
                <a:cs typeface="Arial" panose="020B0604020202020204" pitchFamily="34" charset="0"/>
              </a:rPr>
              <a:t>δὸς</a:t>
            </a:r>
            <a:r>
              <a:rPr lang="el-GR" sz="1400" dirty="0">
                <a:latin typeface="Arial" panose="020B0604020202020204" pitchFamily="34" charset="0"/>
                <a:cs typeface="Arial" panose="020B0604020202020204" pitchFamily="34" charset="0"/>
              </a:rPr>
              <a:t> </a:t>
            </a:r>
            <a:r>
              <a:rPr lang="el-GR" sz="1400" dirty="0" err="1">
                <a:latin typeface="Arial" panose="020B0604020202020204" pitchFamily="34" charset="0"/>
                <a:cs typeface="Arial" panose="020B0604020202020204" pitchFamily="34" charset="0"/>
              </a:rPr>
              <a:t>χλαῖναν</a:t>
            </a:r>
            <a:r>
              <a:rPr lang="el-GR" sz="1400" dirty="0">
                <a:latin typeface="Arial" panose="020B0604020202020204" pitchFamily="34" charset="0"/>
                <a:cs typeface="Arial" panose="020B0604020202020204" pitchFamily="34" charset="0"/>
              </a:rPr>
              <a:t> </a:t>
            </a:r>
            <a:r>
              <a:rPr lang="el-GR" sz="1400" dirty="0" err="1">
                <a:latin typeface="Arial" panose="020B0604020202020204" pitchFamily="34" charset="0"/>
                <a:cs typeface="Arial" panose="020B0604020202020204" pitchFamily="34" charset="0"/>
              </a:rPr>
              <a:t>Ἱππώνακτι</a:t>
            </a:r>
            <a:r>
              <a:rPr lang="el-GR" sz="1400" dirty="0">
                <a:latin typeface="Arial" panose="020B0604020202020204" pitchFamily="34" charset="0"/>
                <a:cs typeface="Arial" panose="020B0604020202020204" pitchFamily="34" charset="0"/>
              </a:rPr>
              <a:t> </a:t>
            </a:r>
            <a:r>
              <a:rPr lang="el-GR" sz="1400" dirty="0" err="1">
                <a:latin typeface="Arial" panose="020B0604020202020204" pitchFamily="34" charset="0"/>
                <a:cs typeface="Arial" panose="020B0604020202020204" pitchFamily="34" charset="0"/>
              </a:rPr>
              <a:t>καὶ</a:t>
            </a:r>
            <a:r>
              <a:rPr lang="el-GR" sz="1400" dirty="0">
                <a:latin typeface="Arial" panose="020B0604020202020204" pitchFamily="34" charset="0"/>
                <a:cs typeface="Arial" panose="020B0604020202020204" pitchFamily="34" charset="0"/>
              </a:rPr>
              <a:t> </a:t>
            </a:r>
            <a:r>
              <a:rPr lang="el-GR" sz="1400" dirty="0" err="1">
                <a:latin typeface="Arial" panose="020B0604020202020204" pitchFamily="34" charset="0"/>
                <a:cs typeface="Arial" panose="020B0604020202020204" pitchFamily="34" charset="0"/>
              </a:rPr>
              <a:t>κυπασσίσκον</a:t>
            </a:r>
            <a:endParaRPr lang="el-GR" sz="1400" dirty="0">
              <a:latin typeface="Arial" panose="020B0604020202020204" pitchFamily="34" charset="0"/>
              <a:cs typeface="Arial" panose="020B0604020202020204" pitchFamily="34" charset="0"/>
            </a:endParaRPr>
          </a:p>
          <a:p>
            <a:pPr marL="0" indent="0">
              <a:buNone/>
            </a:pPr>
            <a:r>
              <a:rPr lang="el-GR" sz="1400" dirty="0" err="1">
                <a:latin typeface="Arial" panose="020B0604020202020204" pitchFamily="34" charset="0"/>
                <a:cs typeface="Arial" panose="020B0604020202020204" pitchFamily="34" charset="0"/>
              </a:rPr>
              <a:t>καὶ</a:t>
            </a:r>
            <a:r>
              <a:rPr lang="el-GR" sz="1400" dirty="0">
                <a:latin typeface="Arial" panose="020B0604020202020204" pitchFamily="34" charset="0"/>
                <a:cs typeface="Arial" panose="020B0604020202020204" pitchFamily="34" charset="0"/>
              </a:rPr>
              <a:t> </a:t>
            </a:r>
            <a:r>
              <a:rPr lang="el-GR" sz="1400" dirty="0" err="1">
                <a:latin typeface="Arial" panose="020B0604020202020204" pitchFamily="34" charset="0"/>
                <a:cs typeface="Arial" panose="020B0604020202020204" pitchFamily="34" charset="0"/>
              </a:rPr>
              <a:t>σαμβαλίσκα</a:t>
            </a:r>
            <a:r>
              <a:rPr lang="el-GR" sz="1400" dirty="0">
                <a:latin typeface="Arial" panose="020B0604020202020204" pitchFamily="34" charset="0"/>
                <a:cs typeface="Arial" panose="020B0604020202020204" pitchFamily="34" charset="0"/>
              </a:rPr>
              <a:t> </a:t>
            </a:r>
            <a:r>
              <a:rPr lang="el-GR" sz="1400" dirty="0" err="1">
                <a:latin typeface="Arial" panose="020B0604020202020204" pitchFamily="34" charset="0"/>
                <a:cs typeface="Arial" panose="020B0604020202020204" pitchFamily="34" charset="0"/>
              </a:rPr>
              <a:t>κἀσκερίσκα</a:t>
            </a:r>
            <a:r>
              <a:rPr lang="el-GR" sz="1400" dirty="0">
                <a:latin typeface="Arial" panose="020B0604020202020204" pitchFamily="34" charset="0"/>
                <a:cs typeface="Arial" panose="020B0604020202020204" pitchFamily="34" charset="0"/>
              </a:rPr>
              <a:t> </a:t>
            </a:r>
            <a:r>
              <a:rPr lang="el-GR" sz="1400" dirty="0" err="1">
                <a:latin typeface="Arial" panose="020B0604020202020204" pitchFamily="34" charset="0"/>
                <a:cs typeface="Arial" panose="020B0604020202020204" pitchFamily="34" charset="0"/>
              </a:rPr>
              <a:t>καὶ</a:t>
            </a:r>
            <a:r>
              <a:rPr lang="el-GR" sz="1400" dirty="0">
                <a:latin typeface="Arial" panose="020B0604020202020204" pitchFamily="34" charset="0"/>
                <a:cs typeface="Arial" panose="020B0604020202020204" pitchFamily="34" charset="0"/>
              </a:rPr>
              <a:t> </a:t>
            </a:r>
            <a:r>
              <a:rPr lang="el-GR" sz="1400" dirty="0" err="1">
                <a:latin typeface="Arial" panose="020B0604020202020204" pitchFamily="34" charset="0"/>
                <a:cs typeface="Arial" panose="020B0604020202020204" pitchFamily="34" charset="0"/>
              </a:rPr>
              <a:t>χρυσοῦ</a:t>
            </a:r>
            <a:endParaRPr lang="el-GR" sz="1400" dirty="0">
              <a:latin typeface="Arial" panose="020B0604020202020204" pitchFamily="34" charset="0"/>
              <a:cs typeface="Arial" panose="020B0604020202020204" pitchFamily="34" charset="0"/>
            </a:endParaRPr>
          </a:p>
          <a:p>
            <a:pPr marL="0" indent="0">
              <a:buNone/>
            </a:pPr>
            <a:r>
              <a:rPr lang="el-GR" sz="1400" dirty="0" err="1">
                <a:latin typeface="Arial" panose="020B0604020202020204" pitchFamily="34" charset="0"/>
                <a:cs typeface="Arial" panose="020B0604020202020204" pitchFamily="34" charset="0"/>
              </a:rPr>
              <a:t>στατῆρας</a:t>
            </a:r>
            <a:r>
              <a:rPr lang="el-GR" sz="1400" dirty="0">
                <a:latin typeface="Arial" panose="020B0604020202020204" pitchFamily="34" charset="0"/>
                <a:cs typeface="Arial" panose="020B0604020202020204" pitchFamily="34" charset="0"/>
              </a:rPr>
              <a:t> </a:t>
            </a:r>
            <a:r>
              <a:rPr lang="el-GR" sz="1400" dirty="0" err="1">
                <a:latin typeface="Arial" panose="020B0604020202020204" pitchFamily="34" charset="0"/>
                <a:cs typeface="Arial" panose="020B0604020202020204" pitchFamily="34" charset="0"/>
              </a:rPr>
              <a:t>ἑξήκοντα</a:t>
            </a:r>
            <a:r>
              <a:rPr lang="el-GR" sz="1400" dirty="0">
                <a:latin typeface="Arial" panose="020B0604020202020204" pitchFamily="34" charset="0"/>
                <a:cs typeface="Arial" panose="020B0604020202020204" pitchFamily="34" charset="0"/>
              </a:rPr>
              <a:t> </a:t>
            </a:r>
            <a:r>
              <a:rPr lang="el-GR" sz="1400" dirty="0" err="1">
                <a:latin typeface="Arial" panose="020B0604020202020204" pitchFamily="34" charset="0"/>
                <a:cs typeface="Arial" panose="020B0604020202020204" pitchFamily="34" charset="0"/>
              </a:rPr>
              <a:t>τοὐτέρου</a:t>
            </a:r>
            <a:r>
              <a:rPr lang="el-GR" sz="1400" dirty="0">
                <a:latin typeface="Arial" panose="020B0604020202020204" pitchFamily="34" charset="0"/>
                <a:cs typeface="Arial" panose="020B0604020202020204" pitchFamily="34" charset="0"/>
              </a:rPr>
              <a:t> τοίχου.</a:t>
            </a:r>
          </a:p>
        </p:txBody>
      </p:sp>
      <p:sp>
        <p:nvSpPr>
          <p:cNvPr id="4" name="Θέση περιεχομένου 3">
            <a:extLst>
              <a:ext uri="{FF2B5EF4-FFF2-40B4-BE49-F238E27FC236}">
                <a16:creationId xmlns:a16="http://schemas.microsoft.com/office/drawing/2014/main" id="{BF26DB32-D168-2EEF-70A4-10E317617CC2}"/>
              </a:ext>
            </a:extLst>
          </p:cNvPr>
          <p:cNvSpPr>
            <a:spLocks noGrp="1"/>
          </p:cNvSpPr>
          <p:nvPr>
            <p:ph sz="half" idx="2"/>
          </p:nvPr>
        </p:nvSpPr>
        <p:spPr/>
        <p:txBody>
          <a:bodyPr>
            <a:normAutofit/>
          </a:bodyPr>
          <a:lstStyle/>
          <a:p>
            <a:pPr marL="0" indent="0" algn="just">
              <a:buNone/>
            </a:pPr>
            <a:r>
              <a:rPr lang="el-GR" dirty="0">
                <a:latin typeface="Arial" panose="020B0604020202020204" pitchFamily="34" charset="0"/>
                <a:cs typeface="Arial" panose="020B0604020202020204" pitchFamily="34" charset="0"/>
              </a:rPr>
              <a:t>Ερμή, Ερμή μου, της Μαίας γιε, </a:t>
            </a:r>
            <a:r>
              <a:rPr lang="el-GR" dirty="0" err="1">
                <a:latin typeface="Arial" panose="020B0604020202020204" pitchFamily="34" charset="0"/>
                <a:cs typeface="Arial" panose="020B0604020202020204" pitchFamily="34" charset="0"/>
              </a:rPr>
              <a:t>Κυλλήνιε</a:t>
            </a:r>
            <a:r>
              <a:rPr lang="el-GR"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επάκουσε</a:t>
            </a:r>
            <a:r>
              <a:rPr lang="el-GR" dirty="0">
                <a:latin typeface="Arial" panose="020B0604020202020204" pitchFamily="34" charset="0"/>
                <a:cs typeface="Arial" panose="020B0604020202020204" pitchFamily="34" charset="0"/>
              </a:rPr>
              <a:t> την δέησή μου, γιατί τουρτουρίζω</a:t>
            </a:r>
            <a:r>
              <a:rPr lang="en-US"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και χτυπούν τα δόντια μου ***</a:t>
            </a:r>
          </a:p>
          <a:p>
            <a:pPr marL="0" indent="0" algn="just">
              <a:buNone/>
            </a:pPr>
            <a:r>
              <a:rPr lang="el-GR" dirty="0">
                <a:latin typeface="Arial" panose="020B0604020202020204" pitchFamily="34" charset="0"/>
                <a:cs typeface="Arial" panose="020B0604020202020204" pitchFamily="34" charset="0"/>
              </a:rPr>
              <a:t>Δώσε μια χλαίνη στον </a:t>
            </a:r>
            <a:r>
              <a:rPr lang="el-GR" dirty="0" err="1">
                <a:latin typeface="Arial" panose="020B0604020202020204" pitchFamily="34" charset="0"/>
                <a:cs typeface="Arial" panose="020B0604020202020204" pitchFamily="34" charset="0"/>
              </a:rPr>
              <a:t>Ιππώνακτα</a:t>
            </a:r>
            <a:r>
              <a:rPr lang="el-GR" dirty="0">
                <a:latin typeface="Arial" panose="020B0604020202020204" pitchFamily="34" charset="0"/>
                <a:cs typeface="Arial" panose="020B0604020202020204" pitchFamily="34" charset="0"/>
              </a:rPr>
              <a:t> και κανένα </a:t>
            </a:r>
            <a:r>
              <a:rPr lang="el-GR" dirty="0" err="1">
                <a:latin typeface="Arial" panose="020B0604020202020204" pitchFamily="34" charset="0"/>
                <a:cs typeface="Arial" panose="020B0604020202020204" pitchFamily="34" charset="0"/>
              </a:rPr>
              <a:t>χιτωνάκο</a:t>
            </a:r>
            <a:r>
              <a:rPr lang="en-US"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και κανένα ζευγάρι </a:t>
            </a:r>
            <a:r>
              <a:rPr lang="el-GR" dirty="0" err="1">
                <a:latin typeface="Arial" panose="020B0604020202020204" pitchFamily="34" charset="0"/>
                <a:cs typeface="Arial" panose="020B0604020202020204" pitchFamily="34" charset="0"/>
              </a:rPr>
              <a:t>σανδαλάκια</a:t>
            </a:r>
            <a:r>
              <a:rPr lang="el-GR" dirty="0">
                <a:latin typeface="Arial" panose="020B0604020202020204" pitchFamily="34" charset="0"/>
                <a:cs typeface="Arial" panose="020B0604020202020204" pitchFamily="34" charset="0"/>
              </a:rPr>
              <a:t> και </a:t>
            </a:r>
            <a:r>
              <a:rPr lang="el-GR" dirty="0" err="1">
                <a:latin typeface="Arial" panose="020B0604020202020204" pitchFamily="34" charset="0"/>
                <a:cs typeface="Arial" panose="020B0604020202020204" pitchFamily="34" charset="0"/>
              </a:rPr>
              <a:t>παντοφλάκια</a:t>
            </a:r>
            <a:r>
              <a:rPr lang="el-GR" dirty="0">
                <a:latin typeface="Arial" panose="020B0604020202020204" pitchFamily="34" charset="0"/>
                <a:cs typeface="Arial" panose="020B0604020202020204" pitchFamily="34" charset="0"/>
              </a:rPr>
              <a:t> γούνινα</a:t>
            </a:r>
            <a:r>
              <a:rPr lang="en-US"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και εξήντα χρυσούς στατήρες, που ν᾽ ανεβώ στη ζυγαριά</a:t>
            </a:r>
            <a:r>
              <a:rPr lang="en-US"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κι ακόμα να γέρνει από την άλλη.</a:t>
            </a:r>
          </a:p>
        </p:txBody>
      </p:sp>
    </p:spTree>
    <p:extLst>
      <p:ext uri="{BB962C8B-B14F-4D97-AF65-F5344CB8AC3E}">
        <p14:creationId xmlns:p14="http://schemas.microsoft.com/office/powerpoint/2010/main" val="41262641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06887C7-EB48-DA54-4EE3-FB0A4CD91F8E}"/>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Σχόλια</a:t>
            </a:r>
            <a:endParaRPr lang="el-GR" dirty="0"/>
          </a:p>
        </p:txBody>
      </p:sp>
      <p:sp>
        <p:nvSpPr>
          <p:cNvPr id="3" name="Θέση περιεχομένου 2">
            <a:extLst>
              <a:ext uri="{FF2B5EF4-FFF2-40B4-BE49-F238E27FC236}">
                <a16:creationId xmlns:a16="http://schemas.microsoft.com/office/drawing/2014/main" id="{E0A59628-1E81-58BA-9098-9BCF3925FAF9}"/>
              </a:ext>
            </a:extLst>
          </p:cNvPr>
          <p:cNvSpPr>
            <a:spLocks noGrp="1"/>
          </p:cNvSpPr>
          <p:nvPr>
            <p:ph sz="half" idx="1"/>
          </p:nvPr>
        </p:nvSpPr>
        <p:spPr/>
        <p:txBody>
          <a:bodyPr>
            <a:normAutofit lnSpcReduction="10000"/>
          </a:bodyPr>
          <a:lstStyle/>
          <a:p>
            <a:pPr algn="just"/>
            <a:r>
              <a:rPr lang="el-GR" dirty="0">
                <a:latin typeface="Arial" panose="020B0604020202020204" pitchFamily="34" charset="0"/>
                <a:cs typeface="Arial" panose="020B0604020202020204" pitchFamily="34" charset="0"/>
              </a:rPr>
              <a:t>Βακχυλίδης, </a:t>
            </a:r>
            <a:r>
              <a:rPr lang="el-GR" dirty="0" err="1">
                <a:latin typeface="Arial" panose="020B0604020202020204" pitchFamily="34" charset="0"/>
                <a:cs typeface="Arial" panose="020B0604020202020204" pitchFamily="34" charset="0"/>
              </a:rPr>
              <a:t>απ</a:t>
            </a:r>
            <a:r>
              <a:rPr lang="el-GR" dirty="0">
                <a:latin typeface="Arial" panose="020B0604020202020204" pitchFamily="34" charset="0"/>
                <a:cs typeface="Arial" panose="020B0604020202020204" pitchFamily="34" charset="0"/>
              </a:rPr>
              <a:t>. 4 (παιάνας για την ειρήνη)</a:t>
            </a:r>
          </a:p>
          <a:p>
            <a:pPr marL="0" indent="0" algn="just">
              <a:buNone/>
            </a:pPr>
            <a:r>
              <a:rPr lang="el-GR" dirty="0">
                <a:latin typeface="Arial" panose="020B0604020202020204" pitchFamily="34" charset="0"/>
                <a:cs typeface="Arial" panose="020B0604020202020204" pitchFamily="34" charset="0"/>
              </a:rPr>
              <a:t>τίκτει </a:t>
            </a:r>
            <a:r>
              <a:rPr lang="el-GR" dirty="0" err="1">
                <a:latin typeface="Arial" panose="020B0604020202020204" pitchFamily="34" charset="0"/>
                <a:cs typeface="Arial" panose="020B0604020202020204" pitchFamily="34" charset="0"/>
              </a:rPr>
              <a:t>δέ</a:t>
            </a:r>
            <a:r>
              <a:rPr lang="el-GR" dirty="0">
                <a:latin typeface="Arial" panose="020B0604020202020204" pitchFamily="34" charset="0"/>
                <a:cs typeface="Arial" panose="020B0604020202020204" pitchFamily="34" charset="0"/>
              </a:rPr>
              <a:t> τε </a:t>
            </a:r>
            <a:r>
              <a:rPr lang="el-GR" dirty="0" err="1">
                <a:latin typeface="Arial" panose="020B0604020202020204" pitchFamily="34" charset="0"/>
                <a:cs typeface="Arial" panose="020B0604020202020204" pitchFamily="34" charset="0"/>
              </a:rPr>
              <a:t>θνατοῖσιν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στρ</a:t>
            </a:r>
            <a:r>
              <a:rPr lang="el-GR" dirty="0">
                <a:latin typeface="Arial" panose="020B0604020202020204" pitchFamily="34" charset="0"/>
                <a:cs typeface="Arial" panose="020B0604020202020204" pitchFamily="34" charset="0"/>
              </a:rPr>
              <a:t>. γ;]</a:t>
            </a:r>
          </a:p>
          <a:p>
            <a:pPr marL="0" indent="0" algn="just">
              <a:buNone/>
            </a:pPr>
            <a:r>
              <a:rPr lang="el-GR" dirty="0" err="1">
                <a:latin typeface="Arial" panose="020B0604020202020204" pitchFamily="34" charset="0"/>
                <a:cs typeface="Arial" panose="020B0604020202020204" pitchFamily="34" charset="0"/>
              </a:rPr>
              <a:t>ρήνα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μεγαλάνορα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πλοῦτον</a:t>
            </a:r>
            <a:endParaRPr lang="el-GR" dirty="0">
              <a:latin typeface="Arial" panose="020B0604020202020204" pitchFamily="34" charset="0"/>
              <a:cs typeface="Arial" panose="020B0604020202020204" pitchFamily="34" charset="0"/>
            </a:endParaRPr>
          </a:p>
          <a:p>
            <a:pPr marL="0" indent="0" algn="just">
              <a:buNone/>
            </a:pP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μελιγλώσσων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ἀοιδᾶν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ἄνθεα</a:t>
            </a:r>
            <a:endParaRPr lang="el-GR" dirty="0">
              <a:latin typeface="Arial" panose="020B0604020202020204" pitchFamily="34" charset="0"/>
              <a:cs typeface="Arial" panose="020B0604020202020204" pitchFamily="34" charset="0"/>
            </a:endParaRPr>
          </a:p>
          <a:p>
            <a:pPr marL="0" indent="0" algn="just">
              <a:buNone/>
            </a:pPr>
            <a:r>
              <a:rPr lang="el-GR" dirty="0" err="1">
                <a:latin typeface="Arial" panose="020B0604020202020204" pitchFamily="34" charset="0"/>
                <a:cs typeface="Arial" panose="020B0604020202020204" pitchFamily="34" charset="0"/>
              </a:rPr>
              <a:t>δαιδαλέων</a:t>
            </a:r>
            <a:r>
              <a:rPr lang="el-GR" dirty="0">
                <a:latin typeface="Arial" panose="020B0604020202020204" pitchFamily="34" charset="0"/>
                <a:cs typeface="Arial" panose="020B0604020202020204" pitchFamily="34" charset="0"/>
              </a:rPr>
              <a:t> τ᾽ </a:t>
            </a:r>
            <a:r>
              <a:rPr lang="el-GR" dirty="0" err="1">
                <a:latin typeface="Arial" panose="020B0604020202020204" pitchFamily="34" charset="0"/>
                <a:cs typeface="Arial" panose="020B0604020202020204" pitchFamily="34" charset="0"/>
              </a:rPr>
              <a:t>ἐπὶ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βωμῶν</a:t>
            </a:r>
            <a:endParaRPr lang="el-GR" dirty="0">
              <a:latin typeface="Arial" panose="020B0604020202020204" pitchFamily="34" charset="0"/>
              <a:cs typeface="Arial" panose="020B0604020202020204" pitchFamily="34" charset="0"/>
            </a:endParaRPr>
          </a:p>
          <a:p>
            <a:pPr marL="0" indent="0" algn="just">
              <a:buNone/>
            </a:pPr>
            <a:r>
              <a:rPr lang="el-GR" dirty="0" err="1">
                <a:latin typeface="Arial" panose="020B0604020202020204" pitchFamily="34" charset="0"/>
                <a:cs typeface="Arial" panose="020B0604020202020204" pitchFamily="34" charset="0"/>
              </a:rPr>
              <a:t>θεοῖσιν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αἴθεσθαι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βοῶν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ξανθᾷ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φλογὶ</a:t>
            </a:r>
            <a:endParaRPr lang="el-GR" dirty="0">
              <a:latin typeface="Arial" panose="020B0604020202020204" pitchFamily="34" charset="0"/>
              <a:cs typeface="Arial" panose="020B0604020202020204" pitchFamily="34" charset="0"/>
            </a:endParaRPr>
          </a:p>
          <a:p>
            <a:pPr marL="0" indent="0" algn="just">
              <a:buNone/>
            </a:pPr>
            <a:r>
              <a:rPr lang="el-GR" dirty="0">
                <a:latin typeface="Arial" panose="020B0604020202020204" pitchFamily="34" charset="0"/>
                <a:cs typeface="Arial" panose="020B0604020202020204" pitchFamily="34" charset="0"/>
              </a:rPr>
              <a:t>μηρί᾽ </a:t>
            </a:r>
            <a:r>
              <a:rPr lang="el-GR" dirty="0" err="1">
                <a:latin typeface="Arial" panose="020B0604020202020204" pitchFamily="34" charset="0"/>
                <a:cs typeface="Arial" panose="020B0604020202020204" pitchFamily="34" charset="0"/>
              </a:rPr>
              <a:t>εὐμάλλων</a:t>
            </a:r>
            <a:r>
              <a:rPr lang="el-GR" dirty="0">
                <a:latin typeface="Arial" panose="020B0604020202020204" pitchFamily="34" charset="0"/>
                <a:cs typeface="Arial" panose="020B0604020202020204" pitchFamily="34" charset="0"/>
              </a:rPr>
              <a:t> τε μήλων</a:t>
            </a:r>
          </a:p>
          <a:p>
            <a:pPr marL="0" indent="0" algn="just">
              <a:buNone/>
            </a:pPr>
            <a:r>
              <a:rPr lang="el-GR" dirty="0">
                <a:latin typeface="Arial" panose="020B0604020202020204" pitchFamily="34" charset="0"/>
                <a:cs typeface="Arial" panose="020B0604020202020204" pitchFamily="34" charset="0"/>
              </a:rPr>
              <a:t>γυμνασίων τε </a:t>
            </a:r>
            <a:r>
              <a:rPr lang="el-GR" dirty="0" err="1">
                <a:latin typeface="Arial" panose="020B0604020202020204" pitchFamily="34" charset="0"/>
                <a:cs typeface="Arial" panose="020B0604020202020204" pitchFamily="34" charset="0"/>
              </a:rPr>
              <a:t>νέοις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αὐ</a:t>
            </a:r>
            <a:endParaRPr lang="el-GR" dirty="0">
              <a:latin typeface="Arial" panose="020B0604020202020204" pitchFamily="34" charset="0"/>
              <a:cs typeface="Arial" panose="020B0604020202020204" pitchFamily="34" charset="0"/>
            </a:endParaRPr>
          </a:p>
          <a:p>
            <a:pPr marL="0" indent="0" algn="just">
              <a:buNone/>
            </a:pPr>
            <a:r>
              <a:rPr lang="el-GR" dirty="0" err="1">
                <a:latin typeface="Arial" panose="020B0604020202020204" pitchFamily="34" charset="0"/>
                <a:cs typeface="Arial" panose="020B0604020202020204" pitchFamily="34" charset="0"/>
              </a:rPr>
              <a:t>αὐλῶν</a:t>
            </a:r>
            <a:r>
              <a:rPr lang="el-GR" dirty="0">
                <a:latin typeface="Arial" panose="020B0604020202020204" pitchFamily="34" charset="0"/>
                <a:cs typeface="Arial" panose="020B0604020202020204" pitchFamily="34" charset="0"/>
              </a:rPr>
              <a:t> τε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κώμων </a:t>
            </a:r>
            <a:r>
              <a:rPr lang="el-GR" dirty="0" err="1">
                <a:latin typeface="Arial" panose="020B0604020202020204" pitchFamily="34" charset="0"/>
                <a:cs typeface="Arial" panose="020B0604020202020204" pitchFamily="34" charset="0"/>
              </a:rPr>
              <a:t>μέλειν</a:t>
            </a:r>
            <a:r>
              <a:rPr lang="el-GR" dirty="0">
                <a:latin typeface="Arial" panose="020B0604020202020204" pitchFamily="34" charset="0"/>
                <a:cs typeface="Arial" panose="020B0604020202020204" pitchFamily="34" charset="0"/>
              </a:rPr>
              <a:t>.</a:t>
            </a:r>
          </a:p>
        </p:txBody>
      </p:sp>
      <p:sp>
        <p:nvSpPr>
          <p:cNvPr id="4" name="Θέση περιεχομένου 3">
            <a:extLst>
              <a:ext uri="{FF2B5EF4-FFF2-40B4-BE49-F238E27FC236}">
                <a16:creationId xmlns:a16="http://schemas.microsoft.com/office/drawing/2014/main" id="{4BF7D797-A78F-9B7B-A16C-8BA8A23CEBFE}"/>
              </a:ext>
            </a:extLst>
          </p:cNvPr>
          <p:cNvSpPr>
            <a:spLocks noGrp="1"/>
          </p:cNvSpPr>
          <p:nvPr>
            <p:ph sz="half" idx="2"/>
          </p:nvPr>
        </p:nvSpPr>
        <p:spPr/>
        <p:txBody>
          <a:bodyPr>
            <a:normAutofit lnSpcReduction="10000"/>
          </a:bodyPr>
          <a:lstStyle/>
          <a:p>
            <a:pPr marL="0" indent="0">
              <a:buNone/>
            </a:pPr>
            <a:endParaRPr lang="el-GR" dirty="0"/>
          </a:p>
          <a:p>
            <a:pPr algn="just"/>
            <a:r>
              <a:rPr lang="el-GR" dirty="0">
                <a:latin typeface="Arial" panose="020B0604020202020204" pitchFamily="34" charset="0"/>
                <a:cs typeface="Arial" panose="020B0604020202020204" pitchFamily="34" charset="0"/>
              </a:rPr>
              <a:t>Για τους θνητούς γεννά η μεγάλη Ειρήνη πλούτη και τραγουδιών γλυκόφωνων ανθούς· πάνω στους πλουμιστούς βωμούς, στην ξανθή φλόγα </a:t>
            </a:r>
            <a:r>
              <a:rPr lang="el-GR" dirty="0" err="1">
                <a:latin typeface="Arial" panose="020B0604020202020204" pitchFamily="34" charset="0"/>
                <a:cs typeface="Arial" panose="020B0604020202020204" pitchFamily="34" charset="0"/>
              </a:rPr>
              <a:t>καίονται</a:t>
            </a:r>
            <a:r>
              <a:rPr lang="el-GR" dirty="0">
                <a:latin typeface="Arial" panose="020B0604020202020204" pitchFamily="34" charset="0"/>
                <a:cs typeface="Arial" panose="020B0604020202020204" pitchFamily="34" charset="0"/>
              </a:rPr>
              <a:t> για τους θεούς, σαν είναι ειρήνη, μηριά βοδιών, πυκνόμαλλων προβάτων, και τότε ο νους των νέων είναι στους κώμους, στο παίξιμο του αυλού και στις παλαίστρες.</a:t>
            </a:r>
          </a:p>
        </p:txBody>
      </p:sp>
    </p:spTree>
    <p:extLst>
      <p:ext uri="{BB962C8B-B14F-4D97-AF65-F5344CB8AC3E}">
        <p14:creationId xmlns:p14="http://schemas.microsoft.com/office/powerpoint/2010/main" val="3573983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C76FE7C-ADD6-D4F0-14BE-9748A9F7922F}"/>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Σχόλια</a:t>
            </a:r>
            <a:endParaRPr lang="el-GR" dirty="0"/>
          </a:p>
        </p:txBody>
      </p:sp>
      <p:sp>
        <p:nvSpPr>
          <p:cNvPr id="3" name="Θέση περιεχομένου 2">
            <a:extLst>
              <a:ext uri="{FF2B5EF4-FFF2-40B4-BE49-F238E27FC236}">
                <a16:creationId xmlns:a16="http://schemas.microsoft.com/office/drawing/2014/main" id="{F1FF54E1-9B46-F7E2-2150-7921F9376A30}"/>
              </a:ext>
            </a:extLst>
          </p:cNvPr>
          <p:cNvSpPr>
            <a:spLocks noGrp="1"/>
          </p:cNvSpPr>
          <p:nvPr>
            <p:ph sz="half" idx="1"/>
          </p:nvPr>
        </p:nvSpPr>
        <p:spPr/>
        <p:txBody>
          <a:bodyPr>
            <a:normAutofit fontScale="85000" lnSpcReduction="20000"/>
          </a:bodyPr>
          <a:lstStyle/>
          <a:p>
            <a:pPr marL="0" indent="0" algn="just">
              <a:buNone/>
            </a:pPr>
            <a:r>
              <a:rPr lang="el-GR" dirty="0" err="1">
                <a:latin typeface="Arial" panose="020B0604020202020204" pitchFamily="34" charset="0"/>
                <a:cs typeface="Arial" panose="020B0604020202020204" pitchFamily="34" charset="0"/>
              </a:rPr>
              <a:t>ἐν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δὲ</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σιδαροδέτοις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πόρπαξιν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αἰθᾶν</a:t>
            </a:r>
            <a:endParaRPr lang="el-GR" dirty="0">
              <a:latin typeface="Arial" panose="020B0604020202020204" pitchFamily="34" charset="0"/>
              <a:cs typeface="Arial" panose="020B0604020202020204" pitchFamily="34" charset="0"/>
            </a:endParaRPr>
          </a:p>
          <a:p>
            <a:pPr marL="0" indent="0" algn="just">
              <a:buNone/>
            </a:pPr>
            <a:r>
              <a:rPr lang="el-GR" dirty="0" err="1">
                <a:latin typeface="Arial" panose="020B0604020202020204" pitchFamily="34" charset="0"/>
                <a:cs typeface="Arial" panose="020B0604020202020204" pitchFamily="34" charset="0"/>
              </a:rPr>
              <a:t>ἀραχνᾶν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ἱστοὶ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πέλονται</a:t>
            </a:r>
            <a:r>
              <a:rPr lang="el-GR" dirty="0">
                <a:latin typeface="Arial" panose="020B0604020202020204" pitchFamily="34" charset="0"/>
                <a:cs typeface="Arial" panose="020B0604020202020204" pitchFamily="34" charset="0"/>
              </a:rPr>
              <a:t>,</a:t>
            </a:r>
          </a:p>
          <a:p>
            <a:pPr marL="0" indent="0" algn="just">
              <a:buNone/>
            </a:pPr>
            <a:r>
              <a:rPr lang="el-GR" dirty="0" err="1">
                <a:latin typeface="Arial" panose="020B0604020202020204" pitchFamily="34" charset="0"/>
                <a:cs typeface="Arial" panose="020B0604020202020204" pitchFamily="34" charset="0"/>
              </a:rPr>
              <a:t>ἔγχεα</a:t>
            </a:r>
            <a:r>
              <a:rPr lang="el-GR" dirty="0">
                <a:latin typeface="Arial" panose="020B0604020202020204" pitchFamily="34" charset="0"/>
                <a:cs typeface="Arial" panose="020B0604020202020204" pitchFamily="34" charset="0"/>
              </a:rPr>
              <a:t> τε </a:t>
            </a:r>
            <a:r>
              <a:rPr lang="el-GR" dirty="0" err="1">
                <a:latin typeface="Arial" panose="020B0604020202020204" pitchFamily="34" charset="0"/>
                <a:cs typeface="Arial" panose="020B0604020202020204" pitchFamily="34" charset="0"/>
              </a:rPr>
              <a:t>λογχωτὰ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ξίφεα</a:t>
            </a:r>
            <a:r>
              <a:rPr lang="el-GR" dirty="0">
                <a:latin typeface="Arial" panose="020B0604020202020204" pitchFamily="34" charset="0"/>
                <a:cs typeface="Arial" panose="020B0604020202020204" pitchFamily="34" charset="0"/>
              </a:rPr>
              <a:t> [αντ. γ;]</a:t>
            </a:r>
          </a:p>
          <a:p>
            <a:pPr marL="0" indent="0" algn="just">
              <a:buNone/>
            </a:pPr>
            <a:r>
              <a:rPr lang="el-GR" dirty="0">
                <a:latin typeface="Arial" panose="020B0604020202020204" pitchFamily="34" charset="0"/>
                <a:cs typeface="Arial" panose="020B0604020202020204" pitchFamily="34" charset="0"/>
              </a:rPr>
              <a:t>τ᾽ </a:t>
            </a:r>
            <a:r>
              <a:rPr lang="el-GR" dirty="0" err="1">
                <a:latin typeface="Arial" panose="020B0604020202020204" pitchFamily="34" charset="0"/>
                <a:cs typeface="Arial" panose="020B0604020202020204" pitchFamily="34" charset="0"/>
              </a:rPr>
              <a:t>ἀμφάκεα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δάμναται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εὐρώς</a:t>
            </a:r>
            <a:r>
              <a:rPr lang="el-GR" dirty="0">
                <a:latin typeface="Arial" panose="020B0604020202020204" pitchFamily="34" charset="0"/>
                <a:cs typeface="Arial" panose="020B0604020202020204" pitchFamily="34" charset="0"/>
              </a:rPr>
              <a:t>.</a:t>
            </a:r>
          </a:p>
          <a:p>
            <a:pPr marL="0" indent="0" algn="just">
              <a:buNone/>
            </a:pPr>
            <a:r>
              <a:rPr lang="el-GR" dirty="0">
                <a:latin typeface="Arial" panose="020B0604020202020204" pitchFamily="34" charset="0"/>
                <a:cs typeface="Arial" panose="020B0604020202020204" pitchFamily="34" charset="0"/>
              </a:rPr>
              <a:t>‹¯ ˘ ¯ ¯ ¯ ˘ ¯ ¯ ¯ ˘ ¯</a:t>
            </a:r>
          </a:p>
          <a:p>
            <a:pPr marL="0" indent="0" algn="just">
              <a:buNone/>
            </a:pPr>
            <a:r>
              <a:rPr lang="el-GR" dirty="0">
                <a:latin typeface="Arial" panose="020B0604020202020204" pitchFamily="34" charset="0"/>
                <a:cs typeface="Arial" panose="020B0604020202020204" pitchFamily="34" charset="0"/>
              </a:rPr>
              <a:t>¯ ˘ ˘ ¯ ˘ ˘ ¯ ¯›</a:t>
            </a:r>
          </a:p>
          <a:p>
            <a:pPr marL="0" indent="0" algn="just">
              <a:buNone/>
            </a:pPr>
            <a:r>
              <a:rPr lang="el-GR" dirty="0" err="1">
                <a:latin typeface="Arial" panose="020B0604020202020204" pitchFamily="34" charset="0"/>
                <a:cs typeface="Arial" panose="020B0604020202020204" pitchFamily="34" charset="0"/>
              </a:rPr>
              <a:t>χαλκεᾶν</a:t>
            </a:r>
            <a:r>
              <a:rPr lang="el-GR" dirty="0">
                <a:latin typeface="Arial" panose="020B0604020202020204" pitchFamily="34" charset="0"/>
                <a:cs typeface="Arial" panose="020B0604020202020204" pitchFamily="34" charset="0"/>
              </a:rPr>
              <a:t> δ᾽ </a:t>
            </a:r>
            <a:r>
              <a:rPr lang="el-GR" dirty="0" err="1">
                <a:latin typeface="Arial" panose="020B0604020202020204" pitchFamily="34" charset="0"/>
                <a:cs typeface="Arial" panose="020B0604020202020204" pitchFamily="34" charset="0"/>
              </a:rPr>
              <a:t>οὐκ</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ἔστι</a:t>
            </a:r>
            <a:r>
              <a:rPr lang="el-GR" dirty="0">
                <a:latin typeface="Arial" panose="020B0604020202020204" pitchFamily="34" charset="0"/>
                <a:cs typeface="Arial" panose="020B0604020202020204" pitchFamily="34" charset="0"/>
              </a:rPr>
              <a:t> σαλπίγγων κτύπος,</a:t>
            </a:r>
          </a:p>
          <a:p>
            <a:pPr marL="0" indent="0" algn="just">
              <a:buNone/>
            </a:pPr>
            <a:r>
              <a:rPr lang="el-GR" dirty="0" err="1">
                <a:latin typeface="Arial" panose="020B0604020202020204" pitchFamily="34" charset="0"/>
                <a:cs typeface="Arial" panose="020B0604020202020204" pitchFamily="34" charset="0"/>
              </a:rPr>
              <a:t>οὐδὲ</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συλᾶται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μελίφρων</a:t>
            </a:r>
            <a:endParaRPr lang="el-GR" dirty="0">
              <a:latin typeface="Arial" panose="020B0604020202020204" pitchFamily="34" charset="0"/>
              <a:cs typeface="Arial" panose="020B0604020202020204" pitchFamily="34" charset="0"/>
            </a:endParaRPr>
          </a:p>
          <a:p>
            <a:pPr marL="0" indent="0" algn="just">
              <a:buNone/>
            </a:pPr>
            <a:r>
              <a:rPr lang="el-GR" dirty="0" err="1">
                <a:latin typeface="Arial" panose="020B0604020202020204" pitchFamily="34" charset="0"/>
                <a:cs typeface="Arial" panose="020B0604020202020204" pitchFamily="34" charset="0"/>
              </a:rPr>
              <a:t>ὕπνος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ἀπὸ</a:t>
            </a:r>
            <a:r>
              <a:rPr lang="el-GR" dirty="0">
                <a:latin typeface="Arial" panose="020B0604020202020204" pitchFamily="34" charset="0"/>
                <a:cs typeface="Arial" panose="020B0604020202020204" pitchFamily="34" charset="0"/>
              </a:rPr>
              <a:t> βλεφάρων</a:t>
            </a:r>
          </a:p>
          <a:p>
            <a:pPr marL="0" indent="0" algn="just">
              <a:buNone/>
            </a:pPr>
            <a:r>
              <a:rPr lang="el-GR" dirty="0" err="1">
                <a:latin typeface="Arial" panose="020B0604020202020204" pitchFamily="34" charset="0"/>
                <a:cs typeface="Arial" panose="020B0604020202020204" pitchFamily="34" charset="0"/>
              </a:rPr>
              <a:t>ἀῷος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ὃς</a:t>
            </a:r>
            <a:r>
              <a:rPr lang="el-GR" dirty="0">
                <a:latin typeface="Arial" panose="020B0604020202020204" pitchFamily="34" charset="0"/>
                <a:cs typeface="Arial" panose="020B0604020202020204" pitchFamily="34" charset="0"/>
              </a:rPr>
              <a:t> θάλπει </a:t>
            </a:r>
            <a:r>
              <a:rPr lang="el-GR" dirty="0" err="1">
                <a:latin typeface="Arial" panose="020B0604020202020204" pitchFamily="34" charset="0"/>
                <a:cs typeface="Arial" panose="020B0604020202020204" pitchFamily="34" charset="0"/>
              </a:rPr>
              <a:t>κέαρ</a:t>
            </a:r>
            <a:r>
              <a:rPr lang="el-GR" dirty="0">
                <a:latin typeface="Arial" panose="020B0604020202020204" pitchFamily="34" charset="0"/>
                <a:cs typeface="Arial" panose="020B0604020202020204" pitchFamily="34" charset="0"/>
              </a:rPr>
              <a:t>.</a:t>
            </a:r>
          </a:p>
          <a:p>
            <a:pPr marL="0" indent="0" algn="just">
              <a:buNone/>
            </a:pPr>
            <a:r>
              <a:rPr lang="el-GR" dirty="0">
                <a:latin typeface="Arial" panose="020B0604020202020204" pitchFamily="34" charset="0"/>
                <a:cs typeface="Arial" panose="020B0604020202020204" pitchFamily="34" charset="0"/>
              </a:rPr>
              <a:t>συμποσίων δ᾽ </a:t>
            </a:r>
            <a:r>
              <a:rPr lang="el-GR" dirty="0" err="1">
                <a:latin typeface="Arial" panose="020B0604020202020204" pitchFamily="34" charset="0"/>
                <a:cs typeface="Arial" panose="020B0604020202020204" pitchFamily="34" charset="0"/>
              </a:rPr>
              <a:t>ἐρατῶν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βρίθοντ</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ἀγυιαί</a:t>
            </a:r>
            <a:r>
              <a:rPr lang="el-GR" dirty="0">
                <a:latin typeface="Arial" panose="020B0604020202020204" pitchFamily="34" charset="0"/>
                <a:cs typeface="Arial" panose="020B0604020202020204" pitchFamily="34" charset="0"/>
              </a:rPr>
              <a:t>,</a:t>
            </a:r>
          </a:p>
          <a:p>
            <a:pPr marL="0" indent="0" algn="just">
              <a:buNone/>
            </a:pPr>
            <a:r>
              <a:rPr lang="el-GR" dirty="0">
                <a:latin typeface="Arial" panose="020B0604020202020204" pitchFamily="34" charset="0"/>
                <a:cs typeface="Arial" panose="020B0604020202020204" pitchFamily="34" charset="0"/>
              </a:rPr>
              <a:t>80παιδικοί θ᾽ </a:t>
            </a:r>
            <a:r>
              <a:rPr lang="el-GR" dirty="0" err="1">
                <a:latin typeface="Arial" panose="020B0604020202020204" pitchFamily="34" charset="0"/>
                <a:cs typeface="Arial" panose="020B0604020202020204" pitchFamily="34" charset="0"/>
              </a:rPr>
              <a:t>ὕμνοι</a:t>
            </a:r>
            <a:r>
              <a:rPr lang="el-GR" dirty="0">
                <a:latin typeface="Arial" panose="020B0604020202020204" pitchFamily="34" charset="0"/>
                <a:cs typeface="Arial" panose="020B0604020202020204" pitchFamily="34" charset="0"/>
              </a:rPr>
              <a:t> φλέγονται.</a:t>
            </a:r>
          </a:p>
          <a:p>
            <a:endParaRPr lang="el-GR" dirty="0"/>
          </a:p>
        </p:txBody>
      </p:sp>
      <p:sp>
        <p:nvSpPr>
          <p:cNvPr id="4" name="Θέση περιεχομένου 3">
            <a:extLst>
              <a:ext uri="{FF2B5EF4-FFF2-40B4-BE49-F238E27FC236}">
                <a16:creationId xmlns:a16="http://schemas.microsoft.com/office/drawing/2014/main" id="{CF4931A3-92D8-B71C-6433-BD657D3F96DD}"/>
              </a:ext>
            </a:extLst>
          </p:cNvPr>
          <p:cNvSpPr>
            <a:spLocks noGrp="1"/>
          </p:cNvSpPr>
          <p:nvPr>
            <p:ph sz="half" idx="2"/>
          </p:nvPr>
        </p:nvSpPr>
        <p:spPr/>
        <p:txBody>
          <a:bodyPr>
            <a:normAutofit fontScale="85000" lnSpcReduction="20000"/>
          </a:bodyPr>
          <a:lstStyle/>
          <a:p>
            <a:pPr algn="just"/>
            <a:r>
              <a:rPr lang="el-GR" dirty="0">
                <a:latin typeface="Arial" panose="020B0604020202020204" pitchFamily="34" charset="0"/>
                <a:cs typeface="Arial" panose="020B0604020202020204" pitchFamily="34" charset="0"/>
              </a:rPr>
              <a:t>Τα </a:t>
            </a:r>
            <a:r>
              <a:rPr lang="el-GR" dirty="0" err="1">
                <a:latin typeface="Arial" panose="020B0604020202020204" pitchFamily="34" charset="0"/>
                <a:cs typeface="Arial" panose="020B0604020202020204" pitchFamily="34" charset="0"/>
              </a:rPr>
              <a:t>σιδεροδεμένα</a:t>
            </a:r>
            <a:r>
              <a:rPr lang="el-GR" dirty="0">
                <a:latin typeface="Arial" panose="020B0604020202020204" pitchFamily="34" charset="0"/>
                <a:cs typeface="Arial" panose="020B0604020202020204" pitchFamily="34" charset="0"/>
              </a:rPr>
              <a:t> χερούλια των ασπίδων αραχνιάζουν, σκουριά σκεπάζει τα δίκοπα σπαθιά, τις λόγχες των δοράτων. Οι σάλπιγγες οι χάλκινες πια δε βαράνε, δεν κλέβουν </a:t>
            </a:r>
            <a:r>
              <a:rPr lang="el-GR" dirty="0" err="1">
                <a:latin typeface="Arial" panose="020B0604020202020204" pitchFamily="34" charset="0"/>
                <a:cs typeface="Arial" panose="020B0604020202020204" pitchFamily="34" charset="0"/>
              </a:rPr>
              <a:t>απ</a:t>
            </a:r>
            <a:r>
              <a:rPr lang="el-GR" dirty="0">
                <a:latin typeface="Arial" panose="020B0604020202020204" pitchFamily="34" charset="0"/>
                <a:cs typeface="Arial" panose="020B0604020202020204" pitchFamily="34" charset="0"/>
              </a:rPr>
              <a:t>᾽ τα μάτια το γλυκό τον ύπνο της αυγής, που τις καρδιές ζεσταίνει. Ευφρόσυνα συμπόσια είναι γεμάτοι οι δρόμοι, και παιδικοί ξεχύνονται, σα φλόγες, ύμνοι.</a:t>
            </a:r>
          </a:p>
          <a:p>
            <a:endParaRPr lang="el-GR" dirty="0"/>
          </a:p>
        </p:txBody>
      </p:sp>
    </p:spTree>
    <p:extLst>
      <p:ext uri="{BB962C8B-B14F-4D97-AF65-F5344CB8AC3E}">
        <p14:creationId xmlns:p14="http://schemas.microsoft.com/office/powerpoint/2010/main" val="4187268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47C67DE-FB1E-9F5A-1BEF-31841E08F243}"/>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Ίων</a:t>
            </a:r>
          </a:p>
        </p:txBody>
      </p:sp>
      <p:sp>
        <p:nvSpPr>
          <p:cNvPr id="3" name="Θέση περιεχομένου 2">
            <a:extLst>
              <a:ext uri="{FF2B5EF4-FFF2-40B4-BE49-F238E27FC236}">
                <a16:creationId xmlns:a16="http://schemas.microsoft.com/office/drawing/2014/main" id="{98C2B993-345B-1FE6-EAAC-844511D70052}"/>
              </a:ext>
            </a:extLst>
          </p:cNvPr>
          <p:cNvSpPr>
            <a:spLocks noGrp="1"/>
          </p:cNvSpPr>
          <p:nvPr>
            <p:ph idx="1"/>
          </p:nvPr>
        </p:nvSpPr>
        <p:spPr/>
        <p:txBody>
          <a:bodyPr/>
          <a:lstStyle/>
          <a:p>
            <a:pPr algn="just"/>
            <a:r>
              <a:rPr lang="el-GR" dirty="0">
                <a:latin typeface="Arial" panose="020B0604020202020204" pitchFamily="34" charset="0"/>
                <a:cs typeface="Arial" panose="020B0604020202020204" pitchFamily="34" charset="0"/>
              </a:rPr>
              <a:t>Σύντομος και πρώιμος διάλογος.</a:t>
            </a:r>
          </a:p>
          <a:p>
            <a:pPr algn="just"/>
            <a:r>
              <a:rPr lang="el-GR" i="1" dirty="0">
                <a:latin typeface="Arial" panose="020B0604020202020204" pitchFamily="34" charset="0"/>
                <a:cs typeface="Arial" panose="020B0604020202020204" pitchFamily="34" charset="0"/>
              </a:rPr>
              <a:t>Ίων</a:t>
            </a:r>
            <a:r>
              <a:rPr lang="el-GR" dirty="0">
                <a:latin typeface="Arial" panose="020B0604020202020204" pitchFamily="34" charset="0"/>
                <a:cs typeface="Arial" panose="020B0604020202020204" pitchFamily="34" charset="0"/>
              </a:rPr>
              <a:t> ή Περί </a:t>
            </a:r>
            <a:r>
              <a:rPr lang="el-GR" i="1" dirty="0" err="1">
                <a:latin typeface="Arial" panose="020B0604020202020204" pitchFamily="34" charset="0"/>
                <a:cs typeface="Arial" panose="020B0604020202020204" pitchFamily="34" charset="0"/>
              </a:rPr>
              <a:t>Ιλιάδος</a:t>
            </a:r>
            <a:r>
              <a:rPr lang="el-GR" dirty="0">
                <a:latin typeface="Arial" panose="020B0604020202020204" pitchFamily="34" charset="0"/>
                <a:cs typeface="Arial" panose="020B0604020202020204" pitchFamily="34" charset="0"/>
              </a:rPr>
              <a:t>.</a:t>
            </a:r>
          </a:p>
          <a:p>
            <a:pPr algn="just"/>
            <a:r>
              <a:rPr lang="el-GR" dirty="0">
                <a:latin typeface="Arial" panose="020B0604020202020204" pitchFamily="34" charset="0"/>
                <a:cs typeface="Arial" panose="020B0604020202020204" pitchFamily="34" charset="0"/>
              </a:rPr>
              <a:t>Αφορά τη φύση της ποιητικής έμπνευσης.</a:t>
            </a:r>
          </a:p>
          <a:p>
            <a:pPr algn="just"/>
            <a:r>
              <a:rPr lang="el-GR" dirty="0">
                <a:latin typeface="Arial" panose="020B0604020202020204" pitchFamily="34" charset="0"/>
                <a:cs typeface="Arial" panose="020B0604020202020204" pitchFamily="34" charset="0"/>
              </a:rPr>
              <a:t>Πραγματεύεται το ερώτημα αν οι ραψωδοί και οι ηθοποιοί οφείλουν την επιτυχία τους σε ειδικές επαγγελματικές γνώσεις ή σε κάποια ιδιοφυία ή σε κάποιο είδος εξωλογικής έμπνευσης.</a:t>
            </a:r>
          </a:p>
          <a:p>
            <a:pPr algn="just"/>
            <a:r>
              <a:rPr lang="el-GR" dirty="0">
                <a:latin typeface="Arial" panose="020B0604020202020204" pitchFamily="34" charset="0"/>
                <a:cs typeface="Arial" panose="020B0604020202020204" pitchFamily="34" charset="0"/>
              </a:rPr>
              <a:t>Αισθητική του Πλάτωνα.</a:t>
            </a:r>
          </a:p>
        </p:txBody>
      </p:sp>
    </p:spTree>
    <p:extLst>
      <p:ext uri="{BB962C8B-B14F-4D97-AF65-F5344CB8AC3E}">
        <p14:creationId xmlns:p14="http://schemas.microsoft.com/office/powerpoint/2010/main" val="31023605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D6392BB-D307-4607-E458-805702807A94}"/>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Σχόλια</a:t>
            </a:r>
            <a:endParaRPr lang="el-GR" dirty="0"/>
          </a:p>
        </p:txBody>
      </p:sp>
      <p:sp>
        <p:nvSpPr>
          <p:cNvPr id="3" name="Θέση περιεχομένου 2">
            <a:extLst>
              <a:ext uri="{FF2B5EF4-FFF2-40B4-BE49-F238E27FC236}">
                <a16:creationId xmlns:a16="http://schemas.microsoft.com/office/drawing/2014/main" id="{2B75F733-90B4-441B-EB65-C4369A316887}"/>
              </a:ext>
            </a:extLst>
          </p:cNvPr>
          <p:cNvSpPr>
            <a:spLocks noGrp="1"/>
          </p:cNvSpPr>
          <p:nvPr>
            <p:ph sz="half" idx="1"/>
          </p:nvPr>
        </p:nvSpPr>
        <p:spPr/>
        <p:txBody>
          <a:bodyPr/>
          <a:lstStyle/>
          <a:p>
            <a:pPr algn="just"/>
            <a:r>
              <a:rPr lang="el-GR" dirty="0">
                <a:latin typeface="Arial" panose="020B0604020202020204" pitchFamily="34" charset="0"/>
                <a:cs typeface="Arial" panose="020B0604020202020204" pitchFamily="34" charset="0"/>
              </a:rPr>
              <a:t>ΑΝΤΙΛΗΨΕΙΣ ΤΟΥ «ΣΩΚΡΑΤΗ» ΓΙΑ ΤΗΝ ΠΟΙΗΣΗ:</a:t>
            </a:r>
          </a:p>
          <a:p>
            <a:pPr algn="just"/>
            <a:r>
              <a:rPr lang="el-GR" dirty="0">
                <a:latin typeface="Arial" panose="020B0604020202020204" pitchFamily="34" charset="0"/>
                <a:cs typeface="Arial" panose="020B0604020202020204" pitchFamily="34" charset="0"/>
              </a:rPr>
              <a:t> </a:t>
            </a:r>
            <a:r>
              <a:rPr lang="el-GR" i="1" dirty="0">
                <a:latin typeface="Arial" panose="020B0604020202020204" pitchFamily="34" charset="0"/>
                <a:cs typeface="Arial" panose="020B0604020202020204" pitchFamily="34" charset="0"/>
              </a:rPr>
              <a:t>Απολογία</a:t>
            </a:r>
            <a:r>
              <a:rPr lang="el-GR" dirty="0">
                <a:latin typeface="Arial" panose="020B0604020202020204" pitchFamily="34" charset="0"/>
                <a:cs typeface="Arial" panose="020B0604020202020204" pitchFamily="34" charset="0"/>
              </a:rPr>
              <a:t> 22</a:t>
            </a:r>
            <a:r>
              <a:rPr lang="en-US" dirty="0">
                <a:latin typeface="Arial" panose="020B0604020202020204" pitchFamily="34" charset="0"/>
                <a:cs typeface="Arial" panose="020B0604020202020204" pitchFamily="34" charset="0"/>
              </a:rPr>
              <a:t>b: </a:t>
            </a:r>
            <a:r>
              <a:rPr lang="el-GR" dirty="0">
                <a:latin typeface="Arial" panose="020B0604020202020204" pitchFamily="34" charset="0"/>
                <a:cs typeface="Arial" panose="020B0604020202020204" pitchFamily="34" charset="0"/>
              </a:rPr>
              <a:t>οι ποιητές δεν συνθέτου βάσει </a:t>
            </a:r>
            <a:r>
              <a:rPr lang="el-GR" i="1" dirty="0">
                <a:latin typeface="Arial" panose="020B0604020202020204" pitchFamily="34" charset="0"/>
                <a:cs typeface="Arial" panose="020B0604020202020204" pitchFamily="34" charset="0"/>
              </a:rPr>
              <a:t>σοφίας</a:t>
            </a:r>
            <a:r>
              <a:rPr lang="el-GR" dirty="0">
                <a:latin typeface="Arial" panose="020B0604020202020204" pitchFamily="34" charset="0"/>
                <a:cs typeface="Arial" panose="020B0604020202020204" pitchFamily="34" charset="0"/>
              </a:rPr>
              <a:t> (δεν είναι συνειδητοί μάστορες) αλλά διαθέτουν φυσικό χάρισμα (</a:t>
            </a:r>
            <a:r>
              <a:rPr lang="el-GR" i="1" dirty="0">
                <a:latin typeface="Arial" panose="020B0604020202020204" pitchFamily="34" charset="0"/>
                <a:cs typeface="Arial" panose="020B0604020202020204" pitchFamily="34" charset="0"/>
              </a:rPr>
              <a:t>φύσις</a:t>
            </a:r>
            <a:r>
              <a:rPr lang="el-G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vs </a:t>
            </a:r>
            <a:r>
              <a:rPr lang="el-GR" i="1" dirty="0">
                <a:latin typeface="Arial" panose="020B0604020202020204" pitchFamily="34" charset="0"/>
                <a:cs typeface="Arial" panose="020B0604020202020204" pitchFamily="34" charset="0"/>
              </a:rPr>
              <a:t>τέχνη</a:t>
            </a:r>
            <a:r>
              <a:rPr lang="el-GR" dirty="0">
                <a:latin typeface="Arial" panose="020B0604020202020204" pitchFamily="34" charset="0"/>
                <a:cs typeface="Arial" panose="020B0604020202020204" pitchFamily="34" charset="0"/>
              </a:rPr>
              <a:t>) και εξωλογική έμπνευση.</a:t>
            </a:r>
          </a:p>
          <a:p>
            <a:pPr algn="just"/>
            <a:r>
              <a:rPr lang="el-GR" dirty="0">
                <a:latin typeface="Arial" panose="020B0604020202020204" pitchFamily="34" charset="0"/>
                <a:cs typeface="Arial" panose="020B0604020202020204" pitchFamily="34" charset="0"/>
              </a:rPr>
              <a:t>Αυτές οι απόψεις μοιάζουν με τις δικές μας για τους ποιητές, αλλά όχι με τις απόψεις της εποχής του.</a:t>
            </a:r>
          </a:p>
          <a:p>
            <a:endParaRPr lang="el-GR" dirty="0"/>
          </a:p>
        </p:txBody>
      </p:sp>
      <p:pic>
        <p:nvPicPr>
          <p:cNvPr id="6" name="Θέση περιεχομένου 5">
            <a:extLst>
              <a:ext uri="{FF2B5EF4-FFF2-40B4-BE49-F238E27FC236}">
                <a16:creationId xmlns:a16="http://schemas.microsoft.com/office/drawing/2014/main" id="{114F4EF2-C478-902E-42D9-BB3A4B5D2CA7}"/>
              </a:ext>
            </a:extLst>
          </p:cNvPr>
          <p:cNvPicPr>
            <a:picLocks noGrp="1" noChangeAspect="1"/>
          </p:cNvPicPr>
          <p:nvPr>
            <p:ph sz="half" idx="2"/>
          </p:nvPr>
        </p:nvPicPr>
        <p:blipFill>
          <a:blip r:embed="rId2"/>
          <a:stretch>
            <a:fillRect/>
          </a:stretch>
        </p:blipFill>
        <p:spPr>
          <a:xfrm>
            <a:off x="7190747" y="1905000"/>
            <a:ext cx="4313863" cy="3418840"/>
          </a:xfrm>
        </p:spPr>
      </p:pic>
    </p:spTree>
    <p:extLst>
      <p:ext uri="{BB962C8B-B14F-4D97-AF65-F5344CB8AC3E}">
        <p14:creationId xmlns:p14="http://schemas.microsoft.com/office/powerpoint/2010/main" val="7822744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CA56E56-46EA-5DBC-F441-87A9908CA9D2}"/>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Σχόλια</a:t>
            </a:r>
          </a:p>
        </p:txBody>
      </p:sp>
      <p:sp>
        <p:nvSpPr>
          <p:cNvPr id="3" name="Θέση περιεχομένου 2">
            <a:extLst>
              <a:ext uri="{FF2B5EF4-FFF2-40B4-BE49-F238E27FC236}">
                <a16:creationId xmlns:a16="http://schemas.microsoft.com/office/drawing/2014/main" id="{5D5E7168-A744-E954-4706-7F513E90B79D}"/>
              </a:ext>
            </a:extLst>
          </p:cNvPr>
          <p:cNvSpPr>
            <a:spLocks noGrp="1"/>
          </p:cNvSpPr>
          <p:nvPr>
            <p:ph sz="half" idx="1"/>
          </p:nvPr>
        </p:nvSpPr>
        <p:spPr/>
        <p:txBody>
          <a:bodyPr>
            <a:normAutofit/>
          </a:bodyPr>
          <a:lstStyle/>
          <a:p>
            <a:r>
              <a:rPr lang="el-GR" dirty="0">
                <a:latin typeface="Arial" panose="020B0604020202020204" pitchFamily="34" charset="0"/>
                <a:cs typeface="Arial" panose="020B0604020202020204" pitchFamily="34" charset="0"/>
              </a:rPr>
              <a:t>Πίνδαρος </a:t>
            </a:r>
            <a:r>
              <a:rPr lang="el-GR" i="1" dirty="0" err="1">
                <a:latin typeface="Arial" panose="020B0604020202020204" pitchFamily="34" charset="0"/>
                <a:cs typeface="Arial" panose="020B0604020202020204" pitchFamily="34" charset="0"/>
              </a:rPr>
              <a:t>Ολυμπιόνικος</a:t>
            </a:r>
            <a:r>
              <a:rPr lang="el-GR" dirty="0">
                <a:latin typeface="Arial" panose="020B0604020202020204" pitchFamily="34" charset="0"/>
                <a:cs typeface="Arial" panose="020B0604020202020204" pitchFamily="34" charset="0"/>
              </a:rPr>
              <a:t> 2.84-88:</a:t>
            </a:r>
          </a:p>
          <a:p>
            <a:pPr marL="0" indent="0">
              <a:buNone/>
            </a:pPr>
            <a:r>
              <a:rPr lang="el-GR" dirty="0" err="1">
                <a:latin typeface="Arial" panose="020B0604020202020204" pitchFamily="34" charset="0"/>
                <a:cs typeface="Arial" panose="020B0604020202020204" pitchFamily="34" charset="0"/>
              </a:rPr>
              <a:t>ἔνδον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ἐντὶ</a:t>
            </a:r>
            <a:r>
              <a:rPr lang="el-GR" dirty="0">
                <a:latin typeface="Arial" panose="020B0604020202020204" pitchFamily="34" charset="0"/>
                <a:cs typeface="Arial" panose="020B0604020202020204" pitchFamily="34" charset="0"/>
              </a:rPr>
              <a:t> φαρέτρας</a:t>
            </a:r>
          </a:p>
          <a:p>
            <a:pPr marL="0" indent="0">
              <a:buNone/>
            </a:pPr>
            <a:r>
              <a:rPr lang="el-GR" dirty="0" err="1">
                <a:latin typeface="Arial" panose="020B0604020202020204" pitchFamily="34" charset="0"/>
                <a:cs typeface="Arial" panose="020B0604020202020204" pitchFamily="34" charset="0"/>
              </a:rPr>
              <a:t>φωνάεντα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συνετοῖσιν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δὲ</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τὸ</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πὰν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ἑρμανέων</a:t>
            </a:r>
            <a:endParaRPr lang="el-GR" dirty="0">
              <a:latin typeface="Arial" panose="020B0604020202020204" pitchFamily="34" charset="0"/>
              <a:cs typeface="Arial" panose="020B0604020202020204" pitchFamily="34" charset="0"/>
            </a:endParaRPr>
          </a:p>
          <a:p>
            <a:pPr marL="0" indent="0">
              <a:buNone/>
            </a:pPr>
            <a:r>
              <a:rPr lang="el-GR" dirty="0" err="1">
                <a:latin typeface="Arial" panose="020B0604020202020204" pitchFamily="34" charset="0"/>
                <a:cs typeface="Arial" panose="020B0604020202020204" pitchFamily="34" charset="0"/>
              </a:rPr>
              <a:t>χατίζει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σοφὸς</a:t>
            </a:r>
            <a:r>
              <a:rPr lang="el-GR" dirty="0">
                <a:latin typeface="Arial" panose="020B0604020202020204" pitchFamily="34" charset="0"/>
                <a:cs typeface="Arial" panose="020B0604020202020204" pitchFamily="34" charset="0"/>
              </a:rPr>
              <a:t> ὁ </a:t>
            </a:r>
            <a:r>
              <a:rPr lang="el-GR" dirty="0" err="1">
                <a:latin typeface="Arial" panose="020B0604020202020204" pitchFamily="34" charset="0"/>
                <a:cs typeface="Arial" panose="020B0604020202020204" pitchFamily="34" charset="0"/>
              </a:rPr>
              <a:t>πολλὰ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εἰδὼς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φυᾷ</a:t>
            </a:r>
            <a:r>
              <a:rPr lang="el-GR" dirty="0">
                <a:latin typeface="Arial" panose="020B0604020202020204" pitchFamily="34" charset="0"/>
                <a:cs typeface="Arial" panose="020B0604020202020204" pitchFamily="34" charset="0"/>
              </a:rPr>
              <a:t>·</a:t>
            </a:r>
          </a:p>
          <a:p>
            <a:pPr marL="0" indent="0">
              <a:buNone/>
            </a:pPr>
            <a:r>
              <a:rPr lang="el-GR" dirty="0">
                <a:latin typeface="Arial" panose="020B0604020202020204" pitchFamily="34" charset="0"/>
                <a:cs typeface="Arial" panose="020B0604020202020204" pitchFamily="34" charset="0"/>
              </a:rPr>
              <a:t>μαθόντες </a:t>
            </a:r>
            <a:r>
              <a:rPr lang="el-GR" dirty="0" err="1">
                <a:latin typeface="Arial" panose="020B0604020202020204" pitchFamily="34" charset="0"/>
                <a:cs typeface="Arial" panose="020B0604020202020204" pitchFamily="34" charset="0"/>
              </a:rPr>
              <a:t>δὲ</a:t>
            </a:r>
            <a:r>
              <a:rPr lang="el-GR" dirty="0">
                <a:latin typeface="Arial" panose="020B0604020202020204" pitchFamily="34" charset="0"/>
                <a:cs typeface="Arial" panose="020B0604020202020204" pitchFamily="34" charset="0"/>
              </a:rPr>
              <a:t> λάβροι</a:t>
            </a:r>
          </a:p>
          <a:p>
            <a:pPr marL="0" indent="0">
              <a:buNone/>
            </a:pPr>
            <a:r>
              <a:rPr lang="el-GR" dirty="0" err="1">
                <a:latin typeface="Arial" panose="020B0604020202020204" pitchFamily="34" charset="0"/>
                <a:cs typeface="Arial" panose="020B0604020202020204" pitchFamily="34" charset="0"/>
              </a:rPr>
              <a:t>παγγλωσσίᾳ</a:t>
            </a:r>
            <a:r>
              <a:rPr lang="el-GR" dirty="0">
                <a:latin typeface="Arial" panose="020B0604020202020204" pitchFamily="34" charset="0"/>
                <a:cs typeface="Arial" panose="020B0604020202020204" pitchFamily="34" charset="0"/>
              </a:rPr>
              <a:t> κόρακες </a:t>
            </a:r>
            <a:r>
              <a:rPr lang="el-GR" dirty="0" err="1">
                <a:latin typeface="Arial" panose="020B0604020202020204" pitchFamily="34" charset="0"/>
                <a:cs typeface="Arial" panose="020B0604020202020204" pitchFamily="34" charset="0"/>
              </a:rPr>
              <a:t>ὣς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ἄκραντα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γαρυέτων</a:t>
            </a:r>
            <a:endParaRPr lang="el-GR" dirty="0">
              <a:latin typeface="Arial" panose="020B0604020202020204" pitchFamily="34" charset="0"/>
              <a:cs typeface="Arial" panose="020B0604020202020204" pitchFamily="34" charset="0"/>
            </a:endParaRPr>
          </a:p>
          <a:p>
            <a:pPr marL="0" indent="0">
              <a:buNone/>
            </a:pPr>
            <a:r>
              <a:rPr lang="el-GR" dirty="0" err="1">
                <a:latin typeface="Arial" panose="020B0604020202020204" pitchFamily="34" charset="0"/>
                <a:cs typeface="Arial" panose="020B0604020202020204" pitchFamily="34" charset="0"/>
              </a:rPr>
              <a:t>Διὸς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πρὸς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ὄρνιχα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θεῖον</a:t>
            </a:r>
            <a:r>
              <a:rPr lang="el-GR" dirty="0">
                <a:latin typeface="Arial" panose="020B0604020202020204" pitchFamily="34" charset="0"/>
                <a:cs typeface="Arial" panose="020B0604020202020204" pitchFamily="34" charset="0"/>
              </a:rPr>
              <a:t>· </a:t>
            </a:r>
          </a:p>
        </p:txBody>
      </p:sp>
      <p:sp>
        <p:nvSpPr>
          <p:cNvPr id="4" name="Θέση περιεχομένου 3">
            <a:extLst>
              <a:ext uri="{FF2B5EF4-FFF2-40B4-BE49-F238E27FC236}">
                <a16:creationId xmlns:a16="http://schemas.microsoft.com/office/drawing/2014/main" id="{6C0421B7-56C6-AC76-D3A9-FA235520E5CF}"/>
              </a:ext>
            </a:extLst>
          </p:cNvPr>
          <p:cNvSpPr>
            <a:spLocks noGrp="1"/>
          </p:cNvSpPr>
          <p:nvPr>
            <p:ph sz="half" idx="2"/>
          </p:nvPr>
        </p:nvSpPr>
        <p:spPr/>
        <p:txBody>
          <a:bodyPr>
            <a:normAutofit/>
          </a:bodyPr>
          <a:lstStyle/>
          <a:p>
            <a:pPr marL="0" indent="0" algn="just">
              <a:buNone/>
            </a:pPr>
            <a:r>
              <a:rPr lang="el-GR" dirty="0">
                <a:latin typeface="Arial" panose="020B0604020202020204" pitchFamily="34" charset="0"/>
                <a:cs typeface="Arial" panose="020B0604020202020204" pitchFamily="34" charset="0"/>
              </a:rPr>
              <a:t>μες στη φαρέτρα μου, κάτω από τον αγκώνα, γοργές </a:t>
            </a:r>
            <a:r>
              <a:rPr lang="el-GR" dirty="0" err="1">
                <a:latin typeface="Arial" panose="020B0604020202020204" pitchFamily="34" charset="0"/>
                <a:cs typeface="Arial" panose="020B0604020202020204" pitchFamily="34" charset="0"/>
              </a:rPr>
              <a:t>σαγίτες</a:t>
            </a:r>
            <a:r>
              <a:rPr lang="el-GR" dirty="0">
                <a:latin typeface="Arial" panose="020B0604020202020204" pitchFamily="34" charset="0"/>
                <a:cs typeface="Arial" panose="020B0604020202020204" pitchFamily="34" charset="0"/>
              </a:rPr>
              <a:t> έχω, που λεν πολλά στους γνωστικούς· ο κόσμος όμως ο πολύς ερμηνευτές γυρεύει. Σοφός όποιος τη γνώση κατέχει από τη φύση· </a:t>
            </a:r>
            <a:r>
              <a:rPr lang="el-GR" dirty="0" err="1">
                <a:latin typeface="Arial" panose="020B0604020202020204" pitchFamily="34" charset="0"/>
                <a:cs typeface="Arial" panose="020B0604020202020204" pitchFamily="34" charset="0"/>
              </a:rPr>
              <a:t>αλλ</a:t>
            </a:r>
            <a:r>
              <a:rPr lang="el-GR" dirty="0">
                <a:latin typeface="Arial" panose="020B0604020202020204" pitchFamily="34" charset="0"/>
                <a:cs typeface="Arial" panose="020B0604020202020204" pitchFamily="34" charset="0"/>
              </a:rPr>
              <a:t>᾽ όσοι από μάθηση την έχουν, φλύαροι σαν τα πολύλογα κοράκια του κάκου κρώζουν μπροστά στο θείο πτηνό του Δία. </a:t>
            </a:r>
          </a:p>
        </p:txBody>
      </p:sp>
    </p:spTree>
    <p:extLst>
      <p:ext uri="{BB962C8B-B14F-4D97-AF65-F5344CB8AC3E}">
        <p14:creationId xmlns:p14="http://schemas.microsoft.com/office/powerpoint/2010/main" val="320278146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3291FB2-885C-2BCE-2A9B-A98BF12F9BB8}"/>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Σχόλια</a:t>
            </a:r>
            <a:endParaRPr lang="el-GR" dirty="0"/>
          </a:p>
        </p:txBody>
      </p:sp>
      <p:sp>
        <p:nvSpPr>
          <p:cNvPr id="3" name="Θέση περιεχομένου 2">
            <a:extLst>
              <a:ext uri="{FF2B5EF4-FFF2-40B4-BE49-F238E27FC236}">
                <a16:creationId xmlns:a16="http://schemas.microsoft.com/office/drawing/2014/main" id="{9E2887EE-E098-0796-92AE-0CFF7D2B76BD}"/>
              </a:ext>
            </a:extLst>
          </p:cNvPr>
          <p:cNvSpPr>
            <a:spLocks noGrp="1"/>
          </p:cNvSpPr>
          <p:nvPr>
            <p:ph idx="1"/>
          </p:nvPr>
        </p:nvSpPr>
        <p:spPr/>
        <p:txBody>
          <a:bodyPr/>
          <a:lstStyle/>
          <a:p>
            <a:pPr algn="just"/>
            <a:r>
              <a:rPr lang="el-GR" dirty="0">
                <a:latin typeface="Arial" panose="020B0604020202020204" pitchFamily="34" charset="0"/>
                <a:cs typeface="Arial" panose="020B0604020202020204" pitchFamily="34" charset="0"/>
              </a:rPr>
              <a:t>ΑΠΟΨΕΙΣ ΓΙΑ ΤΗΝ ΠΟΙΗΣΗ ΠΟΥ ΕΚΦΡΑΖΟΝΤΑΙ ΣΤΟΝ </a:t>
            </a:r>
            <a:r>
              <a:rPr lang="el-GR" i="1" dirty="0">
                <a:latin typeface="Arial" panose="020B0604020202020204" pitchFamily="34" charset="0"/>
                <a:cs typeface="Arial" panose="020B0604020202020204" pitchFamily="34" charset="0"/>
              </a:rPr>
              <a:t>ΙΩΝΑ</a:t>
            </a:r>
            <a:r>
              <a:rPr lang="el-GR" dirty="0">
                <a:latin typeface="Arial" panose="020B0604020202020204" pitchFamily="34" charset="0"/>
                <a:cs typeface="Arial" panose="020B0604020202020204" pitchFamily="34" charset="0"/>
              </a:rPr>
              <a:t>:</a:t>
            </a:r>
          </a:p>
          <a:p>
            <a:pPr algn="just"/>
            <a:r>
              <a:rPr lang="el-GR" dirty="0">
                <a:latin typeface="Arial" panose="020B0604020202020204" pitchFamily="34" charset="0"/>
                <a:cs typeface="Arial" panose="020B0604020202020204" pitchFamily="34" charset="0"/>
              </a:rPr>
              <a:t>Οι ποιητές βγαίνουν έξω από τον εαυτό τους όπως οι μάντεις και οι μύστες του Διονύσου και συνθέτουν τα έργα τους όταν βρίσκονται στην κατάσταση της «έμπνευσης».</a:t>
            </a:r>
          </a:p>
          <a:p>
            <a:pPr algn="just"/>
            <a:r>
              <a:rPr lang="el-GR" dirty="0">
                <a:latin typeface="Arial" panose="020B0604020202020204" pitchFamily="34" charset="0"/>
                <a:cs typeface="Arial" panose="020B0604020202020204" pitchFamily="34" charset="0"/>
              </a:rPr>
              <a:t>Είναι τα ασυνείδητα φερέφωνα μιας ανώτερης δύναμης που τους καταλαμβάνει προσωρινά.</a:t>
            </a:r>
          </a:p>
          <a:p>
            <a:pPr algn="just"/>
            <a:r>
              <a:rPr lang="el-GR" dirty="0">
                <a:latin typeface="Arial" panose="020B0604020202020204" pitchFamily="34" charset="0"/>
                <a:cs typeface="Arial" panose="020B0604020202020204" pitchFamily="34" charset="0"/>
              </a:rPr>
              <a:t>Ο ραψωδός γίνεται φερέφωνο του ποιητή εμπνέεται και εμπνέει το κοινό.</a:t>
            </a:r>
          </a:p>
          <a:p>
            <a:pPr algn="just"/>
            <a:r>
              <a:rPr lang="el-GR" dirty="0">
                <a:latin typeface="Arial" panose="020B0604020202020204" pitchFamily="34" charset="0"/>
                <a:cs typeface="Arial" panose="020B0604020202020204" pitchFamily="34" charset="0"/>
              </a:rPr>
              <a:t>Ποιητής, </a:t>
            </a:r>
            <a:r>
              <a:rPr lang="el-GR" dirty="0" err="1">
                <a:latin typeface="Arial" panose="020B0604020202020204" pitchFamily="34" charset="0"/>
                <a:cs typeface="Arial" panose="020B0604020202020204" pitchFamily="34" charset="0"/>
              </a:rPr>
              <a:t>απαγγελτής</a:t>
            </a:r>
            <a:r>
              <a:rPr lang="el-GR" dirty="0">
                <a:latin typeface="Arial" panose="020B0604020202020204" pitchFamily="34" charset="0"/>
                <a:cs typeface="Arial" panose="020B0604020202020204" pitchFamily="34" charset="0"/>
              </a:rPr>
              <a:t> και ακροατήριο μοιάζουν με σιδερένιους κρίκους που μεταβιβάζουν μεταξύ τους την έλξη ενός μαγνήτη, ο οποίος επιδρά στον πρώτο.  </a:t>
            </a:r>
          </a:p>
          <a:p>
            <a:endParaRPr lang="el-GR" dirty="0"/>
          </a:p>
        </p:txBody>
      </p:sp>
    </p:spTree>
    <p:extLst>
      <p:ext uri="{BB962C8B-B14F-4D97-AF65-F5344CB8AC3E}">
        <p14:creationId xmlns:p14="http://schemas.microsoft.com/office/powerpoint/2010/main" val="25764072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4505681-233C-3DDC-9A5B-439987815D77}"/>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Σχόλια</a:t>
            </a:r>
          </a:p>
        </p:txBody>
      </p:sp>
      <p:sp>
        <p:nvSpPr>
          <p:cNvPr id="3" name="Θέση περιεχομένου 2">
            <a:extLst>
              <a:ext uri="{FF2B5EF4-FFF2-40B4-BE49-F238E27FC236}">
                <a16:creationId xmlns:a16="http://schemas.microsoft.com/office/drawing/2014/main" id="{1BE8BD8D-C392-0CD2-2527-7B137CC5C8E8}"/>
              </a:ext>
            </a:extLst>
          </p:cNvPr>
          <p:cNvSpPr>
            <a:spLocks noGrp="1"/>
          </p:cNvSpPr>
          <p:nvPr>
            <p:ph idx="1"/>
          </p:nvPr>
        </p:nvSpPr>
        <p:spPr/>
        <p:txBody>
          <a:bodyPr/>
          <a:lstStyle/>
          <a:p>
            <a:pPr algn="just"/>
            <a:r>
              <a:rPr lang="el-GR" dirty="0">
                <a:latin typeface="Arial" panose="020B0604020202020204" pitchFamily="34" charset="0"/>
                <a:cs typeface="Arial" panose="020B0604020202020204" pitchFamily="34" charset="0"/>
              </a:rPr>
              <a:t>Ευριπίδης, </a:t>
            </a:r>
            <a:r>
              <a:rPr lang="el-GR" i="1" dirty="0">
                <a:latin typeface="Arial" panose="020B0604020202020204" pitchFamily="34" charset="0"/>
                <a:cs typeface="Arial" panose="020B0604020202020204" pitchFamily="34" charset="0"/>
              </a:rPr>
              <a:t>Οινέας</a:t>
            </a:r>
            <a:r>
              <a:rPr lang="el-GR" dirty="0">
                <a:latin typeface="Arial" panose="020B0604020202020204" pitchFamily="34" charset="0"/>
                <a:cs typeface="Arial" panose="020B0604020202020204" pitchFamily="34" charset="0"/>
              </a:rPr>
              <a:t> (</a:t>
            </a:r>
            <a:r>
              <a:rPr lang="en-US" i="1" dirty="0">
                <a:latin typeface="Arial" panose="020B0604020202020204" pitchFamily="34" charset="0"/>
                <a:cs typeface="Arial" panose="020B0604020202020204" pitchFamily="34" charset="0"/>
              </a:rPr>
              <a:t>TGF </a:t>
            </a:r>
            <a:r>
              <a:rPr lang="en-US" dirty="0">
                <a:latin typeface="Arial" panose="020B0604020202020204" pitchFamily="34" charset="0"/>
                <a:cs typeface="Arial" panose="020B0604020202020204" pitchFamily="34" charset="0"/>
              </a:rPr>
              <a:t>Nauck III 571): </a:t>
            </a:r>
            <a:endParaRPr lang="el-GR" dirty="0">
              <a:latin typeface="Arial" panose="020B0604020202020204" pitchFamily="34" charset="0"/>
              <a:cs typeface="Arial" panose="020B0604020202020204" pitchFamily="34" charset="0"/>
            </a:endParaRPr>
          </a:p>
          <a:p>
            <a:pPr marL="0" indent="0" algn="just">
              <a:buNone/>
            </a:pPr>
            <a:r>
              <a:rPr lang="el-GR" i="1" dirty="0" err="1">
                <a:latin typeface="Arial" panose="020B0604020202020204" pitchFamily="34" charset="0"/>
                <a:cs typeface="Arial" panose="020B0604020202020204" pitchFamily="34" charset="0"/>
              </a:rPr>
              <a:t>τὰς</a:t>
            </a:r>
            <a:r>
              <a:rPr lang="el-GR" i="1" dirty="0">
                <a:latin typeface="Arial" panose="020B0604020202020204" pitchFamily="34" charset="0"/>
                <a:cs typeface="Arial" panose="020B0604020202020204" pitchFamily="34" charset="0"/>
              </a:rPr>
              <a:t> </a:t>
            </a:r>
            <a:r>
              <a:rPr lang="el-GR" i="1" dirty="0" err="1">
                <a:latin typeface="Arial" panose="020B0604020202020204" pitchFamily="34" charset="0"/>
                <a:cs typeface="Arial" panose="020B0604020202020204" pitchFamily="34" charset="0"/>
              </a:rPr>
              <a:t>βροτῶν</a:t>
            </a:r>
            <a:endParaRPr lang="el-GR" i="1" dirty="0">
              <a:latin typeface="Arial" panose="020B0604020202020204" pitchFamily="34" charset="0"/>
              <a:cs typeface="Arial" panose="020B0604020202020204" pitchFamily="34" charset="0"/>
            </a:endParaRPr>
          </a:p>
          <a:p>
            <a:pPr marL="0" indent="0" algn="just">
              <a:buNone/>
            </a:pPr>
            <a:r>
              <a:rPr lang="el-GR" i="1" dirty="0" err="1">
                <a:latin typeface="Arial" panose="020B0604020202020204" pitchFamily="34" charset="0"/>
                <a:cs typeface="Arial" panose="020B0604020202020204" pitchFamily="34" charset="0"/>
              </a:rPr>
              <a:t>γνώμας</a:t>
            </a:r>
            <a:r>
              <a:rPr lang="el-GR" i="1" dirty="0">
                <a:latin typeface="Arial" panose="020B0604020202020204" pitchFamily="34" charset="0"/>
                <a:cs typeface="Arial" panose="020B0604020202020204" pitchFamily="34" charset="0"/>
              </a:rPr>
              <a:t> </a:t>
            </a:r>
            <a:r>
              <a:rPr lang="el-GR" i="1" dirty="0" err="1">
                <a:latin typeface="Arial" panose="020B0604020202020204" pitchFamily="34" charset="0"/>
                <a:cs typeface="Arial" panose="020B0604020202020204" pitchFamily="34" charset="0"/>
              </a:rPr>
              <a:t>σκοπῶν</a:t>
            </a:r>
            <a:r>
              <a:rPr lang="el-GR" i="1" dirty="0">
                <a:latin typeface="Arial" panose="020B0604020202020204" pitchFamily="34" charset="0"/>
                <a:cs typeface="Arial" panose="020B0604020202020204" pitchFamily="34" charset="0"/>
              </a:rPr>
              <a:t> …. </a:t>
            </a:r>
            <a:r>
              <a:rPr lang="el-GR" i="1" dirty="0" err="1">
                <a:latin typeface="Arial" panose="020B0604020202020204" pitchFamily="34" charset="0"/>
                <a:cs typeface="Arial" panose="020B0604020202020204" pitchFamily="34" charset="0"/>
              </a:rPr>
              <a:t>ὥστε</a:t>
            </a:r>
            <a:r>
              <a:rPr lang="el-GR" i="1" dirty="0">
                <a:latin typeface="Arial" panose="020B0604020202020204" pitchFamily="34" charset="0"/>
                <a:cs typeface="Arial" panose="020B0604020202020204" pitchFamily="34" charset="0"/>
              </a:rPr>
              <a:t> </a:t>
            </a:r>
            <a:r>
              <a:rPr lang="el-GR" i="1" dirty="0" err="1">
                <a:latin typeface="Arial" panose="020B0604020202020204" pitchFamily="34" charset="0"/>
                <a:cs typeface="Arial" panose="020B0604020202020204" pitchFamily="34" charset="0"/>
              </a:rPr>
              <a:t>Μαγνῆτις</a:t>
            </a:r>
            <a:r>
              <a:rPr lang="el-GR" i="1" dirty="0">
                <a:latin typeface="Arial" panose="020B0604020202020204" pitchFamily="34" charset="0"/>
                <a:cs typeface="Arial" panose="020B0604020202020204" pitchFamily="34" charset="0"/>
              </a:rPr>
              <a:t> λίθος</a:t>
            </a:r>
          </a:p>
          <a:p>
            <a:pPr marL="0" indent="0" algn="just">
              <a:buNone/>
            </a:pPr>
            <a:r>
              <a:rPr lang="el-GR" i="1" dirty="0" err="1">
                <a:latin typeface="Arial" panose="020B0604020202020204" pitchFamily="34" charset="0"/>
                <a:cs typeface="Arial" panose="020B0604020202020204" pitchFamily="34" charset="0"/>
              </a:rPr>
              <a:t>τὴν</a:t>
            </a:r>
            <a:r>
              <a:rPr lang="el-GR" i="1" dirty="0">
                <a:latin typeface="Arial" panose="020B0604020202020204" pitchFamily="34" charset="0"/>
                <a:cs typeface="Arial" panose="020B0604020202020204" pitchFamily="34" charset="0"/>
              </a:rPr>
              <a:t> </a:t>
            </a:r>
            <a:r>
              <a:rPr lang="el-GR" i="1" dirty="0" err="1">
                <a:latin typeface="Arial" panose="020B0604020202020204" pitchFamily="34" charset="0"/>
                <a:cs typeface="Arial" panose="020B0604020202020204" pitchFamily="34" charset="0"/>
              </a:rPr>
              <a:t>δόξαν</a:t>
            </a:r>
            <a:r>
              <a:rPr lang="el-GR" i="1" dirty="0">
                <a:latin typeface="Arial" panose="020B0604020202020204" pitchFamily="34" charset="0"/>
                <a:cs typeface="Arial" panose="020B0604020202020204" pitchFamily="34" charset="0"/>
              </a:rPr>
              <a:t>  </a:t>
            </a:r>
            <a:r>
              <a:rPr lang="el-GR" i="1" dirty="0" err="1">
                <a:latin typeface="Arial" panose="020B0604020202020204" pitchFamily="34" charset="0"/>
                <a:cs typeface="Arial" panose="020B0604020202020204" pitchFamily="34" charset="0"/>
              </a:rPr>
              <a:t>ἕλκει</a:t>
            </a:r>
            <a:r>
              <a:rPr lang="el-GR" i="1" dirty="0">
                <a:latin typeface="Arial" panose="020B0604020202020204" pitchFamily="34" charset="0"/>
                <a:cs typeface="Arial" panose="020B0604020202020204" pitchFamily="34" charset="0"/>
              </a:rPr>
              <a:t> </a:t>
            </a:r>
            <a:r>
              <a:rPr lang="el-GR" i="1" dirty="0" err="1">
                <a:latin typeface="Arial" panose="020B0604020202020204" pitchFamily="34" charset="0"/>
                <a:cs typeface="Arial" panose="020B0604020202020204" pitchFamily="34" charset="0"/>
              </a:rPr>
              <a:t>καὶ</a:t>
            </a:r>
            <a:r>
              <a:rPr lang="el-GR" i="1" dirty="0">
                <a:latin typeface="Arial" panose="020B0604020202020204" pitchFamily="34" charset="0"/>
                <a:cs typeface="Arial" panose="020B0604020202020204" pitchFamily="34" charset="0"/>
              </a:rPr>
              <a:t> </a:t>
            </a:r>
            <a:r>
              <a:rPr lang="el-GR" i="1" dirty="0" err="1">
                <a:latin typeface="Arial" panose="020B0604020202020204" pitchFamily="34" charset="0"/>
                <a:cs typeface="Arial" panose="020B0604020202020204" pitchFamily="34" charset="0"/>
              </a:rPr>
              <a:t>μεθίστησιν</a:t>
            </a:r>
            <a:r>
              <a:rPr lang="el-GR" i="1" dirty="0">
                <a:latin typeface="Arial" panose="020B0604020202020204" pitchFamily="34" charset="0"/>
                <a:cs typeface="Arial" panose="020B0604020202020204" pitchFamily="34" charset="0"/>
              </a:rPr>
              <a:t> </a:t>
            </a:r>
            <a:r>
              <a:rPr lang="el-GR" i="1" dirty="0" err="1">
                <a:latin typeface="Arial" panose="020B0604020202020204" pitchFamily="34" charset="0"/>
                <a:cs typeface="Arial" panose="020B0604020202020204" pitchFamily="34" charset="0"/>
              </a:rPr>
              <a:t>πάλιν</a:t>
            </a:r>
            <a:r>
              <a:rPr lang="el-GR" i="1" dirty="0">
                <a:latin typeface="Arial" panose="020B0604020202020204" pitchFamily="34" charset="0"/>
                <a:cs typeface="Arial" panose="020B0604020202020204" pitchFamily="34" charset="0"/>
              </a:rPr>
              <a:t>.</a:t>
            </a:r>
          </a:p>
          <a:p>
            <a:pPr marL="0" indent="0" algn="just">
              <a:buNone/>
            </a:pPr>
            <a:r>
              <a:rPr lang="el-GR" dirty="0">
                <a:latin typeface="Arial" panose="020B0604020202020204" pitchFamily="34" charset="0"/>
                <a:cs typeface="Arial" panose="020B0604020202020204" pitchFamily="34" charset="0"/>
              </a:rPr>
              <a:t>Να λαμβάνεις υπόψη τις σκέψεις των θνητών, όπως η μαγνητική πέτρα </a:t>
            </a:r>
          </a:p>
          <a:p>
            <a:pPr marL="0" indent="0" algn="just">
              <a:buNone/>
            </a:pPr>
            <a:r>
              <a:rPr lang="el-GR" dirty="0">
                <a:latin typeface="Arial" panose="020B0604020202020204" pitchFamily="34" charset="0"/>
                <a:cs typeface="Arial" panose="020B0604020202020204" pitchFamily="34" charset="0"/>
              </a:rPr>
              <a:t>προσελκύει τη γνώμη στον εαυτό της και την αλλάζει ξανά.</a:t>
            </a:r>
          </a:p>
        </p:txBody>
      </p:sp>
    </p:spTree>
    <p:extLst>
      <p:ext uri="{BB962C8B-B14F-4D97-AF65-F5344CB8AC3E}">
        <p14:creationId xmlns:p14="http://schemas.microsoft.com/office/powerpoint/2010/main" val="103656557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70AC6BF-C337-852D-4683-F04679B7DEF1}"/>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Σχόλια</a:t>
            </a:r>
            <a:endParaRPr lang="el-GR" dirty="0"/>
          </a:p>
        </p:txBody>
      </p:sp>
      <p:pic>
        <p:nvPicPr>
          <p:cNvPr id="5" name="Θέση περιεχομένου 4">
            <a:extLst>
              <a:ext uri="{FF2B5EF4-FFF2-40B4-BE49-F238E27FC236}">
                <a16:creationId xmlns:a16="http://schemas.microsoft.com/office/drawing/2014/main" id="{E161E17C-640C-9F8D-C6C9-C510B142B60B}"/>
              </a:ext>
            </a:extLst>
          </p:cNvPr>
          <p:cNvPicPr>
            <a:picLocks noGrp="1" noChangeAspect="1"/>
          </p:cNvPicPr>
          <p:nvPr>
            <p:ph idx="1"/>
          </p:nvPr>
        </p:nvPicPr>
        <p:blipFill>
          <a:blip r:embed="rId2"/>
          <a:stretch>
            <a:fillRect/>
          </a:stretch>
        </p:blipFill>
        <p:spPr>
          <a:xfrm>
            <a:off x="3677920" y="1463040"/>
            <a:ext cx="5019040" cy="4937760"/>
          </a:xfrm>
        </p:spPr>
      </p:pic>
    </p:spTree>
    <p:extLst>
      <p:ext uri="{BB962C8B-B14F-4D97-AF65-F5344CB8AC3E}">
        <p14:creationId xmlns:p14="http://schemas.microsoft.com/office/powerpoint/2010/main" val="305783954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B8E3641-34D3-64B6-A860-84C25623003D}"/>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Σχόλια</a:t>
            </a:r>
            <a:endParaRPr lang="el-GR" dirty="0"/>
          </a:p>
        </p:txBody>
      </p:sp>
      <p:sp>
        <p:nvSpPr>
          <p:cNvPr id="3" name="Θέση περιεχομένου 2">
            <a:extLst>
              <a:ext uri="{FF2B5EF4-FFF2-40B4-BE49-F238E27FC236}">
                <a16:creationId xmlns:a16="http://schemas.microsoft.com/office/drawing/2014/main" id="{CD060F9A-306E-72CC-1CEF-9C08F7B1EC61}"/>
              </a:ext>
            </a:extLst>
          </p:cNvPr>
          <p:cNvSpPr>
            <a:spLocks noGrp="1"/>
          </p:cNvSpPr>
          <p:nvPr>
            <p:ph idx="1"/>
          </p:nvPr>
        </p:nvSpPr>
        <p:spPr/>
        <p:txBody>
          <a:bodyPr>
            <a:normAutofit/>
          </a:bodyPr>
          <a:lstStyle/>
          <a:p>
            <a:pPr algn="just"/>
            <a:r>
              <a:rPr lang="el-GR" dirty="0">
                <a:latin typeface="Arial" panose="020B0604020202020204" pitchFamily="34" charset="0"/>
                <a:cs typeface="Arial" panose="020B0604020202020204" pitchFamily="34" charset="0"/>
              </a:rPr>
              <a:t>Ευριπίδης, </a:t>
            </a:r>
            <a:r>
              <a:rPr lang="el-GR" i="1" dirty="0">
                <a:latin typeface="Arial" panose="020B0604020202020204" pitchFamily="34" charset="0"/>
                <a:cs typeface="Arial" panose="020B0604020202020204" pitchFamily="34" charset="0"/>
              </a:rPr>
              <a:t>Βάκχες</a:t>
            </a:r>
            <a:r>
              <a:rPr lang="el-GR" dirty="0">
                <a:latin typeface="Arial" panose="020B0604020202020204" pitchFamily="34" charset="0"/>
                <a:cs typeface="Arial" panose="020B0604020202020204" pitchFamily="34" charset="0"/>
              </a:rPr>
              <a:t> 709-711:</a:t>
            </a:r>
          </a:p>
          <a:p>
            <a:pPr marL="0" indent="0" algn="just">
              <a:buNone/>
            </a:pPr>
            <a:r>
              <a:rPr lang="el-GR" i="1" dirty="0" err="1">
                <a:latin typeface="Arial" panose="020B0604020202020204" pitchFamily="34" charset="0"/>
                <a:cs typeface="Arial" panose="020B0604020202020204" pitchFamily="34" charset="0"/>
              </a:rPr>
              <a:t>ὅσαις</a:t>
            </a:r>
            <a:r>
              <a:rPr lang="el-GR" i="1" dirty="0">
                <a:latin typeface="Arial" panose="020B0604020202020204" pitchFamily="34" charset="0"/>
                <a:cs typeface="Arial" panose="020B0604020202020204" pitchFamily="34" charset="0"/>
              </a:rPr>
              <a:t> </a:t>
            </a:r>
            <a:r>
              <a:rPr lang="el-GR" i="1" dirty="0" err="1">
                <a:latin typeface="Arial" panose="020B0604020202020204" pitchFamily="34" charset="0"/>
                <a:cs typeface="Arial" panose="020B0604020202020204" pitchFamily="34" charset="0"/>
              </a:rPr>
              <a:t>δὲ</a:t>
            </a:r>
            <a:r>
              <a:rPr lang="el-GR" i="1" dirty="0">
                <a:latin typeface="Arial" panose="020B0604020202020204" pitchFamily="34" charset="0"/>
                <a:cs typeface="Arial" panose="020B0604020202020204" pitchFamily="34" charset="0"/>
              </a:rPr>
              <a:t> </a:t>
            </a:r>
            <a:r>
              <a:rPr lang="el-GR" i="1" dirty="0" err="1">
                <a:latin typeface="Arial" panose="020B0604020202020204" pitchFamily="34" charset="0"/>
                <a:cs typeface="Arial" panose="020B0604020202020204" pitchFamily="34" charset="0"/>
              </a:rPr>
              <a:t>λευκοῦ</a:t>
            </a:r>
            <a:r>
              <a:rPr lang="el-GR" i="1" dirty="0">
                <a:latin typeface="Arial" panose="020B0604020202020204" pitchFamily="34" charset="0"/>
                <a:cs typeface="Arial" panose="020B0604020202020204" pitchFamily="34" charset="0"/>
              </a:rPr>
              <a:t> πώματος πόθος </a:t>
            </a:r>
            <a:r>
              <a:rPr lang="el-GR" i="1" dirty="0" err="1">
                <a:latin typeface="Arial" panose="020B0604020202020204" pitchFamily="34" charset="0"/>
                <a:cs typeface="Arial" panose="020B0604020202020204" pitchFamily="34" charset="0"/>
              </a:rPr>
              <a:t>παρῆν</a:t>
            </a:r>
            <a:r>
              <a:rPr lang="el-GR" i="1" dirty="0">
                <a:latin typeface="Arial" panose="020B0604020202020204" pitchFamily="34" charset="0"/>
                <a:cs typeface="Arial" panose="020B0604020202020204" pitchFamily="34" charset="0"/>
              </a:rPr>
              <a:t>,</a:t>
            </a:r>
          </a:p>
          <a:p>
            <a:pPr marL="0" indent="0" algn="just">
              <a:buNone/>
            </a:pPr>
            <a:r>
              <a:rPr lang="el-GR" i="1" dirty="0" err="1">
                <a:latin typeface="Arial" panose="020B0604020202020204" pitchFamily="34" charset="0"/>
                <a:cs typeface="Arial" panose="020B0604020202020204" pitchFamily="34" charset="0"/>
              </a:rPr>
              <a:t>ἄκροισι</a:t>
            </a:r>
            <a:r>
              <a:rPr lang="el-GR" i="1" dirty="0">
                <a:latin typeface="Arial" panose="020B0604020202020204" pitchFamily="34" charset="0"/>
                <a:cs typeface="Arial" panose="020B0604020202020204" pitchFamily="34" charset="0"/>
              </a:rPr>
              <a:t> </a:t>
            </a:r>
            <a:r>
              <a:rPr lang="el-GR" i="1" dirty="0" err="1">
                <a:latin typeface="Arial" panose="020B0604020202020204" pitchFamily="34" charset="0"/>
                <a:cs typeface="Arial" panose="020B0604020202020204" pitchFamily="34" charset="0"/>
              </a:rPr>
              <a:t>δακτύλοισι</a:t>
            </a:r>
            <a:r>
              <a:rPr lang="el-GR" i="1" dirty="0">
                <a:latin typeface="Arial" panose="020B0604020202020204" pitchFamily="34" charset="0"/>
                <a:cs typeface="Arial" panose="020B0604020202020204" pitchFamily="34" charset="0"/>
              </a:rPr>
              <a:t> </a:t>
            </a:r>
            <a:r>
              <a:rPr lang="el-GR" i="1" dirty="0" err="1">
                <a:latin typeface="Arial" panose="020B0604020202020204" pitchFamily="34" charset="0"/>
                <a:cs typeface="Arial" panose="020B0604020202020204" pitchFamily="34" charset="0"/>
              </a:rPr>
              <a:t>διαμῶσαι</a:t>
            </a:r>
            <a:r>
              <a:rPr lang="el-GR" i="1" dirty="0">
                <a:latin typeface="Arial" panose="020B0604020202020204" pitchFamily="34" charset="0"/>
                <a:cs typeface="Arial" panose="020B0604020202020204" pitchFamily="34" charset="0"/>
              </a:rPr>
              <a:t> χθόνα</a:t>
            </a:r>
          </a:p>
          <a:p>
            <a:pPr marL="0" indent="0" algn="just">
              <a:buNone/>
            </a:pPr>
            <a:r>
              <a:rPr lang="el-GR" i="1" dirty="0">
                <a:latin typeface="Arial" panose="020B0604020202020204" pitchFamily="34" charset="0"/>
                <a:cs typeface="Arial" panose="020B0604020202020204" pitchFamily="34" charset="0"/>
              </a:rPr>
              <a:t>γάλακτος </a:t>
            </a:r>
            <a:r>
              <a:rPr lang="el-GR" i="1" dirty="0" err="1">
                <a:latin typeface="Arial" panose="020B0604020202020204" pitchFamily="34" charset="0"/>
                <a:cs typeface="Arial" panose="020B0604020202020204" pitchFamily="34" charset="0"/>
              </a:rPr>
              <a:t>ἑσμοὺς</a:t>
            </a:r>
            <a:r>
              <a:rPr lang="el-GR" i="1" dirty="0">
                <a:latin typeface="Arial" panose="020B0604020202020204" pitchFamily="34" charset="0"/>
                <a:cs typeface="Arial" panose="020B0604020202020204" pitchFamily="34" charset="0"/>
              </a:rPr>
              <a:t> </a:t>
            </a:r>
            <a:r>
              <a:rPr lang="el-GR" i="1" dirty="0" err="1">
                <a:latin typeface="Arial" panose="020B0604020202020204" pitchFamily="34" charset="0"/>
                <a:cs typeface="Arial" panose="020B0604020202020204" pitchFamily="34" charset="0"/>
              </a:rPr>
              <a:t>εἶχον</a:t>
            </a:r>
            <a:r>
              <a:rPr lang="el-GR" i="1" dirty="0">
                <a:latin typeface="Arial" panose="020B0604020202020204" pitchFamily="34" charset="0"/>
                <a:cs typeface="Arial" panose="020B0604020202020204" pitchFamily="34" charset="0"/>
              </a:rPr>
              <a:t>· </a:t>
            </a:r>
            <a:r>
              <a:rPr lang="el-GR" i="1" dirty="0" err="1">
                <a:latin typeface="Arial" panose="020B0604020202020204" pitchFamily="34" charset="0"/>
                <a:cs typeface="Arial" panose="020B0604020202020204" pitchFamily="34" charset="0"/>
              </a:rPr>
              <a:t>ἐκ</a:t>
            </a:r>
            <a:r>
              <a:rPr lang="el-GR" i="1" dirty="0">
                <a:latin typeface="Arial" panose="020B0604020202020204" pitchFamily="34" charset="0"/>
                <a:cs typeface="Arial" panose="020B0604020202020204" pitchFamily="34" charset="0"/>
              </a:rPr>
              <a:t> </a:t>
            </a:r>
            <a:r>
              <a:rPr lang="el-GR" i="1" dirty="0" err="1">
                <a:latin typeface="Arial" panose="020B0604020202020204" pitchFamily="34" charset="0"/>
                <a:cs typeface="Arial" panose="020B0604020202020204" pitchFamily="34" charset="0"/>
              </a:rPr>
              <a:t>δὲ</a:t>
            </a:r>
            <a:r>
              <a:rPr lang="el-GR" i="1" dirty="0">
                <a:latin typeface="Arial" panose="020B0604020202020204" pitchFamily="34" charset="0"/>
                <a:cs typeface="Arial" panose="020B0604020202020204" pitchFamily="34" charset="0"/>
              </a:rPr>
              <a:t> </a:t>
            </a:r>
            <a:r>
              <a:rPr lang="el-GR" i="1" dirty="0" err="1">
                <a:latin typeface="Arial" panose="020B0604020202020204" pitchFamily="34" charset="0"/>
                <a:cs typeface="Arial" panose="020B0604020202020204" pitchFamily="34" charset="0"/>
              </a:rPr>
              <a:t>κισσίνων</a:t>
            </a:r>
            <a:endParaRPr lang="el-GR" i="1" dirty="0">
              <a:latin typeface="Arial" panose="020B0604020202020204" pitchFamily="34" charset="0"/>
              <a:cs typeface="Arial" panose="020B0604020202020204" pitchFamily="34" charset="0"/>
            </a:endParaRPr>
          </a:p>
          <a:p>
            <a:pPr marL="0" indent="0" algn="just">
              <a:buNone/>
            </a:pPr>
            <a:r>
              <a:rPr lang="el-GR" i="1" dirty="0">
                <a:latin typeface="Arial" panose="020B0604020202020204" pitchFamily="34" charset="0"/>
                <a:cs typeface="Arial" panose="020B0604020202020204" pitchFamily="34" charset="0"/>
              </a:rPr>
              <a:t>θύρσων </a:t>
            </a:r>
            <a:r>
              <a:rPr lang="el-GR" i="1" dirty="0" err="1">
                <a:latin typeface="Arial" panose="020B0604020202020204" pitchFamily="34" charset="0"/>
                <a:cs typeface="Arial" panose="020B0604020202020204" pitchFamily="34" charset="0"/>
              </a:rPr>
              <a:t>γλυκεῖαι</a:t>
            </a:r>
            <a:r>
              <a:rPr lang="el-GR" i="1" dirty="0">
                <a:latin typeface="Arial" panose="020B0604020202020204" pitchFamily="34" charset="0"/>
                <a:cs typeface="Arial" panose="020B0604020202020204" pitchFamily="34" charset="0"/>
              </a:rPr>
              <a:t> μέλιτος </a:t>
            </a:r>
            <a:r>
              <a:rPr lang="el-GR" i="1" dirty="0" err="1">
                <a:latin typeface="Arial" panose="020B0604020202020204" pitchFamily="34" charset="0"/>
                <a:cs typeface="Arial" panose="020B0604020202020204" pitchFamily="34" charset="0"/>
              </a:rPr>
              <a:t>ἔσταζον</a:t>
            </a:r>
            <a:r>
              <a:rPr lang="el-GR" i="1" dirty="0">
                <a:latin typeface="Arial" panose="020B0604020202020204" pitchFamily="34" charset="0"/>
                <a:cs typeface="Arial" panose="020B0604020202020204" pitchFamily="34" charset="0"/>
              </a:rPr>
              <a:t> </a:t>
            </a:r>
            <a:r>
              <a:rPr lang="el-GR" i="1" dirty="0" err="1">
                <a:latin typeface="Arial" panose="020B0604020202020204" pitchFamily="34" charset="0"/>
                <a:cs typeface="Arial" panose="020B0604020202020204" pitchFamily="34" charset="0"/>
              </a:rPr>
              <a:t>ῥοαί</a:t>
            </a:r>
            <a:r>
              <a:rPr lang="el-GR" i="1" dirty="0">
                <a:latin typeface="Arial" panose="020B0604020202020204" pitchFamily="34" charset="0"/>
                <a:cs typeface="Arial" panose="020B0604020202020204" pitchFamily="34" charset="0"/>
              </a:rPr>
              <a:t>.</a:t>
            </a:r>
          </a:p>
          <a:p>
            <a:pPr marL="0" indent="0" algn="just">
              <a:buNone/>
            </a:pPr>
            <a:r>
              <a:rPr lang="el-GR" dirty="0">
                <a:latin typeface="Arial" panose="020B0604020202020204" pitchFamily="34" charset="0"/>
                <a:cs typeface="Arial" panose="020B0604020202020204" pitchFamily="34" charset="0"/>
              </a:rPr>
              <a:t>Και όσες ένιωθαν τον πόθο του λευκού ποτού με τ᾽ ακροδάχτυλά τους χάραζαν το χώμα και ανέβαιναν βρύσες γάλα. Από τους </a:t>
            </a:r>
            <a:r>
              <a:rPr lang="el-GR" dirty="0" err="1">
                <a:latin typeface="Arial" panose="020B0604020202020204" pitchFamily="34" charset="0"/>
                <a:cs typeface="Arial" panose="020B0604020202020204" pitchFamily="34" charset="0"/>
              </a:rPr>
              <a:t>κισσοφόρους</a:t>
            </a:r>
            <a:r>
              <a:rPr lang="el-GR" dirty="0">
                <a:latin typeface="Arial" panose="020B0604020202020204" pitchFamily="34" charset="0"/>
                <a:cs typeface="Arial" panose="020B0604020202020204" pitchFamily="34" charset="0"/>
              </a:rPr>
              <a:t> θύρσους έσταζαν γλυκιές σταγόνες μέλι.</a:t>
            </a:r>
          </a:p>
        </p:txBody>
      </p:sp>
    </p:spTree>
    <p:extLst>
      <p:ext uri="{BB962C8B-B14F-4D97-AF65-F5344CB8AC3E}">
        <p14:creationId xmlns:p14="http://schemas.microsoft.com/office/powerpoint/2010/main" val="144580295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6279CBD-28B8-5882-2B5D-C0F778C4C18A}"/>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Σχόλια</a:t>
            </a:r>
            <a:endParaRPr lang="el-GR" dirty="0"/>
          </a:p>
        </p:txBody>
      </p:sp>
      <p:pic>
        <p:nvPicPr>
          <p:cNvPr id="7" name="Θέση περιεχομένου 6">
            <a:extLst>
              <a:ext uri="{FF2B5EF4-FFF2-40B4-BE49-F238E27FC236}">
                <a16:creationId xmlns:a16="http://schemas.microsoft.com/office/drawing/2014/main" id="{D669D583-8977-991B-8B95-215D8D343765}"/>
              </a:ext>
            </a:extLst>
          </p:cNvPr>
          <p:cNvPicPr>
            <a:picLocks noGrp="1" noChangeAspect="1"/>
          </p:cNvPicPr>
          <p:nvPr>
            <p:ph sz="half" idx="1"/>
          </p:nvPr>
        </p:nvPicPr>
        <p:blipFill>
          <a:blip r:embed="rId2"/>
          <a:stretch>
            <a:fillRect/>
          </a:stretch>
        </p:blipFill>
        <p:spPr>
          <a:xfrm>
            <a:off x="3826669" y="2779712"/>
            <a:ext cx="1838325" cy="2486025"/>
          </a:xfrm>
        </p:spPr>
      </p:pic>
      <p:pic>
        <p:nvPicPr>
          <p:cNvPr id="9" name="Θέση περιεχομένου 8">
            <a:extLst>
              <a:ext uri="{FF2B5EF4-FFF2-40B4-BE49-F238E27FC236}">
                <a16:creationId xmlns:a16="http://schemas.microsoft.com/office/drawing/2014/main" id="{6205E0C1-F912-497B-35D9-D06B09AF072C}"/>
              </a:ext>
            </a:extLst>
          </p:cNvPr>
          <p:cNvPicPr>
            <a:picLocks noGrp="1" noChangeAspect="1"/>
          </p:cNvPicPr>
          <p:nvPr>
            <p:ph sz="half" idx="2"/>
          </p:nvPr>
        </p:nvPicPr>
        <p:blipFill>
          <a:blip r:embed="rId3"/>
          <a:stretch>
            <a:fillRect/>
          </a:stretch>
        </p:blipFill>
        <p:spPr>
          <a:xfrm>
            <a:off x="7191375" y="2597708"/>
            <a:ext cx="4313238" cy="2834160"/>
          </a:xfrm>
        </p:spPr>
      </p:pic>
    </p:spTree>
    <p:extLst>
      <p:ext uri="{BB962C8B-B14F-4D97-AF65-F5344CB8AC3E}">
        <p14:creationId xmlns:p14="http://schemas.microsoft.com/office/powerpoint/2010/main" val="335720116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C400C6D-18A1-1274-563B-291D682C8FEE}"/>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Σχόλια</a:t>
            </a:r>
          </a:p>
        </p:txBody>
      </p:sp>
      <p:sp>
        <p:nvSpPr>
          <p:cNvPr id="3" name="Θέση περιεχομένου 2">
            <a:extLst>
              <a:ext uri="{FF2B5EF4-FFF2-40B4-BE49-F238E27FC236}">
                <a16:creationId xmlns:a16="http://schemas.microsoft.com/office/drawing/2014/main" id="{BB598CAA-DFA1-5C37-FA15-A98A01903F17}"/>
              </a:ext>
            </a:extLst>
          </p:cNvPr>
          <p:cNvSpPr>
            <a:spLocks noGrp="1"/>
          </p:cNvSpPr>
          <p:nvPr>
            <p:ph idx="1"/>
          </p:nvPr>
        </p:nvSpPr>
        <p:spPr/>
        <p:txBody>
          <a:bodyPr/>
          <a:lstStyle/>
          <a:p>
            <a:pPr algn="just"/>
            <a:r>
              <a:rPr lang="el-GR" dirty="0"/>
              <a:t>Ο </a:t>
            </a:r>
            <a:r>
              <a:rPr lang="el-GR" i="1" dirty="0"/>
              <a:t>Ίων</a:t>
            </a:r>
            <a:r>
              <a:rPr lang="el-GR" dirty="0"/>
              <a:t> θεωρείται ένα από τα πιο σημαντικά κείμενα λογοτεχνικής κριτικής και θεωρίας της λογοτεχνίας.</a:t>
            </a:r>
          </a:p>
          <a:p>
            <a:pPr algn="just"/>
            <a:r>
              <a:rPr lang="el-GR" dirty="0"/>
              <a:t>Παράλληλοι μονόλογοι, αν και έχουν κοινό κώδικα επικοινωνίας (τα ομηρικά έπη). Καταδεικνύει το «δράμα της διαλεκτικής».</a:t>
            </a:r>
          </a:p>
          <a:p>
            <a:pPr algn="just"/>
            <a:r>
              <a:rPr lang="el-GR" dirty="0"/>
              <a:t>Υπάρχουν ίχνη για τη θεωρία της </a:t>
            </a:r>
            <a:r>
              <a:rPr lang="el-GR" i="1" dirty="0"/>
              <a:t>μιμήσεως</a:t>
            </a:r>
            <a:r>
              <a:rPr lang="el-GR" dirty="0"/>
              <a:t> η οποία εμφανίζεται στην </a:t>
            </a:r>
            <a:r>
              <a:rPr lang="el-GR" i="1" dirty="0"/>
              <a:t>Πολιτεία</a:t>
            </a:r>
            <a:r>
              <a:rPr lang="el-GR" dirty="0"/>
              <a:t>.  </a:t>
            </a:r>
          </a:p>
        </p:txBody>
      </p:sp>
    </p:spTree>
    <p:extLst>
      <p:ext uri="{BB962C8B-B14F-4D97-AF65-F5344CB8AC3E}">
        <p14:creationId xmlns:p14="http://schemas.microsoft.com/office/powerpoint/2010/main" val="12157408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6E53D08-941F-636F-C258-58AE688A2131}"/>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Σχόλια</a:t>
            </a:r>
            <a:endParaRPr lang="el-GR" dirty="0"/>
          </a:p>
        </p:txBody>
      </p:sp>
      <p:sp>
        <p:nvSpPr>
          <p:cNvPr id="3" name="Θέση περιεχομένου 2">
            <a:extLst>
              <a:ext uri="{FF2B5EF4-FFF2-40B4-BE49-F238E27FC236}">
                <a16:creationId xmlns:a16="http://schemas.microsoft.com/office/drawing/2014/main" id="{CB64A45B-EF44-F530-6463-80FE60C26531}"/>
              </a:ext>
            </a:extLst>
          </p:cNvPr>
          <p:cNvSpPr>
            <a:spLocks noGrp="1"/>
          </p:cNvSpPr>
          <p:nvPr>
            <p:ph idx="1"/>
          </p:nvPr>
        </p:nvSpPr>
        <p:spPr/>
        <p:txBody>
          <a:bodyPr>
            <a:normAutofit lnSpcReduction="10000"/>
          </a:bodyPr>
          <a:lstStyle/>
          <a:p>
            <a:pPr algn="just"/>
            <a:r>
              <a:rPr lang="el-GR" dirty="0">
                <a:latin typeface="Arial" panose="020B0604020202020204" pitchFamily="34" charset="0"/>
                <a:cs typeface="Arial" panose="020B0604020202020204" pitchFamily="34" charset="0"/>
              </a:rPr>
              <a:t>Η </a:t>
            </a:r>
            <a:r>
              <a:rPr lang="el-GR" i="1" dirty="0">
                <a:latin typeface="Arial" panose="020B0604020202020204" pitchFamily="34" charset="0"/>
                <a:cs typeface="Arial" panose="020B0604020202020204" pitchFamily="34" charset="0"/>
              </a:rPr>
              <a:t>Πολιτεία</a:t>
            </a:r>
            <a:r>
              <a:rPr lang="el-GR" dirty="0">
                <a:latin typeface="Arial" panose="020B0604020202020204" pitchFamily="34" charset="0"/>
                <a:cs typeface="Arial" panose="020B0604020202020204" pitchFamily="34" charset="0"/>
              </a:rPr>
              <a:t> περιέχει μερικές από τις πιο ολοκληρωμένες θέσεις του συγγραφέα σχετικά με την ποίηση.  </a:t>
            </a:r>
          </a:p>
          <a:p>
            <a:pPr algn="just"/>
            <a:r>
              <a:rPr lang="el-GR" dirty="0">
                <a:latin typeface="Arial" panose="020B0604020202020204" pitchFamily="34" charset="0"/>
                <a:cs typeface="Arial" panose="020B0604020202020204" pitchFamily="34" charset="0"/>
              </a:rPr>
              <a:t>Το θέμα της ποίησης συζητείται στα βιβλία ΙΙ-ΙΙΙ και X (376e-398b, 595-608b). Τα βιβλία II-III πραγματεύονται τα πρέποντα περιεχόμενα (λόγοι) και τον ενδεδειγμένο τρόπο έκφρασης (λέξις) των ποιημάτων που θα εμπεριέχονται στην εκπαίδευση των φυλάκων· παράλληλα, το μεγαλύτερο κομμάτι της τραγικής και επικής ποίησης λογοκρίνεται και αποβάλλεται ως ακατάλληλο. Το 10</a:t>
            </a:r>
            <a:r>
              <a:rPr lang="el-GR" baseline="30000" dirty="0">
                <a:latin typeface="Arial" panose="020B0604020202020204" pitchFamily="34" charset="0"/>
                <a:cs typeface="Arial" panose="020B0604020202020204" pitchFamily="34" charset="0"/>
              </a:rPr>
              <a:t>ο</a:t>
            </a:r>
            <a:r>
              <a:rPr lang="el-GR" dirty="0">
                <a:latin typeface="Arial" panose="020B0604020202020204" pitchFamily="34" charset="0"/>
                <a:cs typeface="Arial" panose="020B0604020202020204" pitchFamily="34" charset="0"/>
              </a:rPr>
              <a:t> βιβλίο επιστρέφει στο ίδιο θέμα προκειμένου να επαληθεύσει και να επεκτείνει με νέα επιχειρήματα τις </a:t>
            </a:r>
            <a:r>
              <a:rPr lang="el-GR" dirty="0" err="1">
                <a:latin typeface="Arial" panose="020B0604020202020204" pitchFamily="34" charset="0"/>
                <a:cs typeface="Arial" panose="020B0604020202020204" pitchFamily="34" charset="0"/>
              </a:rPr>
              <a:t>προηγηθείσες</a:t>
            </a:r>
            <a:r>
              <a:rPr lang="el-GR" dirty="0">
                <a:latin typeface="Arial" panose="020B0604020202020204" pitchFamily="34" charset="0"/>
                <a:cs typeface="Arial" panose="020B0604020202020204" pitchFamily="34" charset="0"/>
              </a:rPr>
              <a:t> αποφάσεις κατά της ποίησης (στα βιβλία II-III). </a:t>
            </a:r>
          </a:p>
          <a:p>
            <a:pPr algn="just"/>
            <a:r>
              <a:rPr lang="el-GR" dirty="0">
                <a:latin typeface="Arial" panose="020B0604020202020204" pitchFamily="34" charset="0"/>
                <a:cs typeface="Arial" panose="020B0604020202020204" pitchFamily="34" charset="0"/>
              </a:rPr>
              <a:t>Η ποίηση υποβαθμίζεται από οντολογικής και γνωσιολογικής άποψης, ενώ συγχρόνως τεκμηριώνεται επακριβώς η αρνητική επίδρασή της στην ανθρώπινη ψυχή. Είναι κάτι το επικίνδυνο και ανταγωνιστικό προς τη γνήσια φιλοσοφική εκπαίδευση. </a:t>
            </a:r>
          </a:p>
        </p:txBody>
      </p:sp>
    </p:spTree>
    <p:extLst>
      <p:ext uri="{BB962C8B-B14F-4D97-AF65-F5344CB8AC3E}">
        <p14:creationId xmlns:p14="http://schemas.microsoft.com/office/powerpoint/2010/main" val="180892123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8AB49BF-B2C0-C291-9835-5CC2332A65A8}"/>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Σχόλια</a:t>
            </a:r>
            <a:endParaRPr lang="el-GR" dirty="0"/>
          </a:p>
        </p:txBody>
      </p:sp>
      <p:sp>
        <p:nvSpPr>
          <p:cNvPr id="3" name="Θέση περιεχομένου 2">
            <a:extLst>
              <a:ext uri="{FF2B5EF4-FFF2-40B4-BE49-F238E27FC236}">
                <a16:creationId xmlns:a16="http://schemas.microsoft.com/office/drawing/2014/main" id="{927E5481-10A1-4D01-2EA1-389BEDB1DD71}"/>
              </a:ext>
            </a:extLst>
          </p:cNvPr>
          <p:cNvSpPr>
            <a:spLocks noGrp="1"/>
          </p:cNvSpPr>
          <p:nvPr>
            <p:ph idx="1"/>
          </p:nvPr>
        </p:nvSpPr>
        <p:spPr/>
        <p:txBody>
          <a:bodyPr/>
          <a:lstStyle/>
          <a:p>
            <a:pPr algn="just"/>
            <a:r>
              <a:rPr lang="el-GR" dirty="0">
                <a:latin typeface="Arial" panose="020B0604020202020204" pitchFamily="34" charset="0"/>
                <a:cs typeface="Arial" panose="020B0604020202020204" pitchFamily="34" charset="0"/>
              </a:rPr>
              <a:t>ΓΙΑΤΙ Η ΠΟΙΗΣΗ ΕΙΝΑΙ ΚΑΤΙ ΤΟ ΕΠΙΚΙΝΔΥΝΟ ΣΤΗΝ </a:t>
            </a:r>
            <a:r>
              <a:rPr lang="el-GR" i="1" dirty="0">
                <a:latin typeface="Arial" panose="020B0604020202020204" pitchFamily="34" charset="0"/>
                <a:cs typeface="Arial" panose="020B0604020202020204" pitchFamily="34" charset="0"/>
              </a:rPr>
              <a:t>ΠΟΛΙΤΕΙΑ</a:t>
            </a:r>
            <a:r>
              <a:rPr lang="el-GR" dirty="0">
                <a:latin typeface="Arial" panose="020B0604020202020204" pitchFamily="34" charset="0"/>
                <a:cs typeface="Arial" panose="020B0604020202020204" pitchFamily="34" charset="0"/>
              </a:rPr>
              <a:t>;</a:t>
            </a:r>
          </a:p>
          <a:p>
            <a:pPr algn="just"/>
            <a:r>
              <a:rPr lang="el-GR" dirty="0">
                <a:latin typeface="Arial" panose="020B0604020202020204" pitchFamily="34" charset="0"/>
                <a:cs typeface="Arial" panose="020B0604020202020204" pitchFamily="34" charset="0"/>
              </a:rPr>
              <a:t>Τα ποιήματα έχουν απατηλό περιεχόμενο, μακριά από την αλήθεια. Προκειμένου να υποστηρίξει την κριτική αυτή, ο Πλάτων εισάγει την έννοια της </a:t>
            </a:r>
            <a:r>
              <a:rPr lang="el-GR" i="1" dirty="0">
                <a:latin typeface="Arial" panose="020B0604020202020204" pitchFamily="34" charset="0"/>
                <a:cs typeface="Arial" panose="020B0604020202020204" pitchFamily="34" charset="0"/>
              </a:rPr>
              <a:t>μιμήσεως</a:t>
            </a:r>
            <a:r>
              <a:rPr lang="el-GR" dirty="0">
                <a:latin typeface="Arial" panose="020B0604020202020204" pitchFamily="34" charset="0"/>
                <a:cs typeface="Arial" panose="020B0604020202020204" pitchFamily="34" charset="0"/>
              </a:rPr>
              <a:t> η οποία θα παίξει από εδώ και στο εξής κεντρικό ρόλο στην ποιητική και αισθητική θεωρία.</a:t>
            </a:r>
          </a:p>
          <a:p>
            <a:endParaRPr lang="el-GR" dirty="0"/>
          </a:p>
        </p:txBody>
      </p:sp>
    </p:spTree>
    <p:extLst>
      <p:ext uri="{BB962C8B-B14F-4D97-AF65-F5344CB8AC3E}">
        <p14:creationId xmlns:p14="http://schemas.microsoft.com/office/powerpoint/2010/main" val="22568387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0D83179-7B23-9759-60EE-80B640B3054A}"/>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Ίων</a:t>
            </a:r>
          </a:p>
        </p:txBody>
      </p:sp>
      <p:sp>
        <p:nvSpPr>
          <p:cNvPr id="4" name="Θέση περιεχομένου 3">
            <a:extLst>
              <a:ext uri="{FF2B5EF4-FFF2-40B4-BE49-F238E27FC236}">
                <a16:creationId xmlns:a16="http://schemas.microsoft.com/office/drawing/2014/main" id="{20F0329F-BA4A-BC09-F1E0-3FC3EC82D473}"/>
              </a:ext>
            </a:extLst>
          </p:cNvPr>
          <p:cNvSpPr>
            <a:spLocks noGrp="1"/>
          </p:cNvSpPr>
          <p:nvPr>
            <p:ph sz="half" idx="1"/>
          </p:nvPr>
        </p:nvSpPr>
        <p:spPr/>
        <p:txBody>
          <a:bodyPr>
            <a:normAutofit lnSpcReduction="10000"/>
          </a:bodyPr>
          <a:lstStyle/>
          <a:p>
            <a:pPr algn="just"/>
            <a:r>
              <a:rPr lang="el-GR" dirty="0">
                <a:latin typeface="Arial" panose="020B0604020202020204" pitchFamily="34" charset="0"/>
                <a:cs typeface="Arial" panose="020B0604020202020204" pitchFamily="34" charset="0"/>
              </a:rPr>
              <a:t>Ραψωδός: </a:t>
            </a:r>
          </a:p>
          <a:p>
            <a:pPr algn="just"/>
            <a:r>
              <a:rPr lang="el-GR" dirty="0">
                <a:latin typeface="Arial" panose="020B0604020202020204" pitchFamily="34" charset="0"/>
                <a:cs typeface="Arial" panose="020B0604020202020204" pitchFamily="34" charset="0"/>
              </a:rPr>
              <a:t>Επαγγελματίας της αρχαιότητας που απήγγειλε μπροστά σε κοινό επικά ή λυρικά ποιήματα, κρατώντας ράβδο. </a:t>
            </a:r>
          </a:p>
          <a:p>
            <a:pPr algn="just"/>
            <a:r>
              <a:rPr lang="el-GR" dirty="0">
                <a:latin typeface="Arial" panose="020B0604020202020204" pitchFamily="34" charset="0"/>
                <a:cs typeface="Arial" panose="020B0604020202020204" pitchFamily="34" charset="0"/>
              </a:rPr>
              <a:t>Μπορούσε να «συναρμολογεί» ποιήματα για να τα απαγγέλει ρυθμικά. </a:t>
            </a:r>
          </a:p>
          <a:p>
            <a:pPr algn="just"/>
            <a:r>
              <a:rPr lang="el-GR" dirty="0">
                <a:latin typeface="Arial" panose="020B0604020202020204" pitchFamily="34" charset="0"/>
                <a:cs typeface="Arial" panose="020B0604020202020204" pitchFamily="34" charset="0"/>
              </a:rPr>
              <a:t>Συγκεκριμένο μέτρο. Γλώσσα με φόρμουλες/τυποποιημένα στοιχεία. Μπορούσε να επεκτείνει ή να συμπτύξει ένα ποίημα.</a:t>
            </a:r>
          </a:p>
          <a:p>
            <a:pPr algn="just"/>
            <a:r>
              <a:rPr lang="el-GR" dirty="0" err="1">
                <a:latin typeface="Arial" panose="020B0604020202020204" pitchFamily="34" charset="0"/>
                <a:cs typeface="Arial" panose="020B0604020202020204" pitchFamily="34" charset="0"/>
              </a:rPr>
              <a:t>Προφορικότητα</a:t>
            </a:r>
            <a:r>
              <a:rPr lang="el-GR" dirty="0">
                <a:latin typeface="Arial" panose="020B0604020202020204" pitchFamily="34" charset="0"/>
                <a:cs typeface="Arial" panose="020B0604020202020204" pitchFamily="34" charset="0"/>
              </a:rPr>
              <a:t>.</a:t>
            </a:r>
          </a:p>
        </p:txBody>
      </p:sp>
      <p:pic>
        <p:nvPicPr>
          <p:cNvPr id="7" name="Θέση περιεχομένου 6">
            <a:extLst>
              <a:ext uri="{FF2B5EF4-FFF2-40B4-BE49-F238E27FC236}">
                <a16:creationId xmlns:a16="http://schemas.microsoft.com/office/drawing/2014/main" id="{CB51B260-FACE-EFC8-60E6-74EAD61494D7}"/>
              </a:ext>
            </a:extLst>
          </p:cNvPr>
          <p:cNvPicPr>
            <a:picLocks noGrp="1" noChangeAspect="1"/>
          </p:cNvPicPr>
          <p:nvPr>
            <p:ph sz="half" idx="2"/>
          </p:nvPr>
        </p:nvPicPr>
        <p:blipFill>
          <a:blip r:embed="rId2"/>
          <a:stretch>
            <a:fillRect/>
          </a:stretch>
        </p:blipFill>
        <p:spPr>
          <a:xfrm>
            <a:off x="8438356" y="2752725"/>
            <a:ext cx="1819275" cy="2524125"/>
          </a:xfrm>
        </p:spPr>
      </p:pic>
    </p:spTree>
    <p:extLst>
      <p:ext uri="{BB962C8B-B14F-4D97-AF65-F5344CB8AC3E}">
        <p14:creationId xmlns:p14="http://schemas.microsoft.com/office/powerpoint/2010/main" val="314959162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13A04E4-E10F-99E9-3EF9-686DB6C7857D}"/>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Σχόλια</a:t>
            </a:r>
            <a:endParaRPr lang="el-GR" dirty="0"/>
          </a:p>
        </p:txBody>
      </p:sp>
      <p:sp>
        <p:nvSpPr>
          <p:cNvPr id="3" name="Θέση περιεχομένου 2">
            <a:extLst>
              <a:ext uri="{FF2B5EF4-FFF2-40B4-BE49-F238E27FC236}">
                <a16:creationId xmlns:a16="http://schemas.microsoft.com/office/drawing/2014/main" id="{4930E83F-0828-E879-705A-57808C7A305B}"/>
              </a:ext>
            </a:extLst>
          </p:cNvPr>
          <p:cNvSpPr>
            <a:spLocks noGrp="1"/>
          </p:cNvSpPr>
          <p:nvPr>
            <p:ph idx="1"/>
          </p:nvPr>
        </p:nvSpPr>
        <p:spPr/>
        <p:txBody>
          <a:bodyPr>
            <a:normAutofit/>
          </a:bodyPr>
          <a:lstStyle/>
          <a:p>
            <a:pPr algn="just"/>
            <a:r>
              <a:rPr lang="el-GR" i="1" dirty="0" err="1">
                <a:latin typeface="Arial" panose="020B0604020202020204" pitchFamily="34" charset="0"/>
                <a:cs typeface="Arial" panose="020B0604020202020204" pitchFamily="34" charset="0"/>
              </a:rPr>
              <a:t>μίμησις</a:t>
            </a:r>
            <a:r>
              <a:rPr lang="el-GR" dirty="0">
                <a:latin typeface="Arial" panose="020B0604020202020204" pitchFamily="34" charset="0"/>
                <a:cs typeface="Arial" panose="020B0604020202020204" pitchFamily="34" charset="0"/>
              </a:rPr>
              <a:t> =  μίμηση, αναπαράσταση σε έργο τέχνης ή στη λογοτεχνία</a:t>
            </a:r>
          </a:p>
          <a:p>
            <a:pPr algn="just"/>
            <a:r>
              <a:rPr lang="el-GR" dirty="0">
                <a:latin typeface="Arial" panose="020B0604020202020204" pitchFamily="34" charset="0"/>
                <a:cs typeface="Arial" panose="020B0604020202020204" pitchFamily="34" charset="0"/>
              </a:rPr>
              <a:t>Τεχνική σημασία στη φιλοσοφία του Πλάτωνα και στη λογοτεχνική κριτική: αφενός χαρακτήριζαν την οπτικά ή ακουστικά αντιληπτή απεικόνιση αλλά και το προϊόν της, το απείκασμα. Αφετέρου χρησιμοποιούνταν για να εκφράσουν τη μίμηση μέσω μιας πράξης, είτε κάποιος επιχειρούσε την  απόδοση ενός προτύπου είτε παρουσίαζε ή ενσάρκωνε στη σκηνή ή οπουδήποτε αλλού ένα άλλο  πρόσωπο, έναν ρόλο, μια μορφή.</a:t>
            </a:r>
          </a:p>
        </p:txBody>
      </p:sp>
    </p:spTree>
    <p:extLst>
      <p:ext uri="{BB962C8B-B14F-4D97-AF65-F5344CB8AC3E}">
        <p14:creationId xmlns:p14="http://schemas.microsoft.com/office/powerpoint/2010/main" val="140306567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42841F6-65F3-4887-C4CA-F4248C26A657}"/>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Σχόλια</a:t>
            </a:r>
            <a:endParaRPr lang="el-GR" dirty="0"/>
          </a:p>
        </p:txBody>
      </p:sp>
      <p:sp>
        <p:nvSpPr>
          <p:cNvPr id="3" name="Θέση περιεχομένου 2">
            <a:extLst>
              <a:ext uri="{FF2B5EF4-FFF2-40B4-BE49-F238E27FC236}">
                <a16:creationId xmlns:a16="http://schemas.microsoft.com/office/drawing/2014/main" id="{1AF4B9CD-ED05-4A8B-C032-90EA06A7C9F7}"/>
              </a:ext>
            </a:extLst>
          </p:cNvPr>
          <p:cNvSpPr>
            <a:spLocks noGrp="1"/>
          </p:cNvSpPr>
          <p:nvPr>
            <p:ph idx="1"/>
          </p:nvPr>
        </p:nvSpPr>
        <p:spPr/>
        <p:txBody>
          <a:bodyPr>
            <a:normAutofit/>
          </a:bodyPr>
          <a:lstStyle/>
          <a:p>
            <a:pPr algn="just"/>
            <a:r>
              <a:rPr lang="el-GR" i="1" dirty="0">
                <a:latin typeface="Arial" panose="020B0604020202020204" pitchFamily="34" charset="0"/>
                <a:cs typeface="Arial" panose="020B0604020202020204" pitchFamily="34" charset="0"/>
              </a:rPr>
              <a:t>ΜΙΜΗΣΙΣ</a:t>
            </a:r>
            <a:r>
              <a:rPr lang="el-GR" dirty="0">
                <a:latin typeface="Arial" panose="020B0604020202020204" pitchFamily="34" charset="0"/>
                <a:cs typeface="Arial" panose="020B0604020202020204" pitchFamily="34" charset="0"/>
              </a:rPr>
              <a:t> ΣΤΗΝ </a:t>
            </a:r>
            <a:r>
              <a:rPr lang="el-GR" i="1" dirty="0">
                <a:latin typeface="Arial" panose="020B0604020202020204" pitchFamily="34" charset="0"/>
                <a:cs typeface="Arial" panose="020B0604020202020204" pitchFamily="34" charset="0"/>
              </a:rPr>
              <a:t>ΠΟΛΙΤΕΙΑ</a:t>
            </a:r>
            <a:r>
              <a:rPr lang="el-GR" dirty="0">
                <a:latin typeface="Arial" panose="020B0604020202020204" pitchFamily="34" charset="0"/>
                <a:cs typeface="Arial" panose="020B0604020202020204" pitchFamily="34" charset="0"/>
              </a:rPr>
              <a:t>: </a:t>
            </a:r>
          </a:p>
          <a:p>
            <a:pPr algn="just"/>
            <a:r>
              <a:rPr lang="el-GR" dirty="0">
                <a:latin typeface="Arial" panose="020B0604020202020204" pitchFamily="34" charset="0"/>
                <a:cs typeface="Arial" panose="020B0604020202020204" pitchFamily="34" charset="0"/>
              </a:rPr>
              <a:t>Στην αρχή απομονώνει την  “αναπαραστατική” ποίηση [δηλ. ό,τι ονομάζουμε σήμερα “διαλογικά μέρη”] και αποδίδει τον όρο </a:t>
            </a:r>
            <a:r>
              <a:rPr lang="el-GR" i="1" dirty="0" err="1">
                <a:latin typeface="Arial" panose="020B0604020202020204" pitchFamily="34" charset="0"/>
                <a:cs typeface="Arial" panose="020B0604020202020204" pitchFamily="34" charset="0"/>
              </a:rPr>
              <a:t>μίμησις</a:t>
            </a:r>
            <a:r>
              <a:rPr lang="el-GR" dirty="0">
                <a:latin typeface="Arial" panose="020B0604020202020204" pitchFamily="34" charset="0"/>
                <a:cs typeface="Arial" panose="020B0604020202020204" pitchFamily="34" charset="0"/>
              </a:rPr>
              <a:t> ειδικά σ’ αυτήν. Διακρίνει τρεις τρόπους παρουσίασης μιας ιστορίας: με απλή αφήγηση, με μίμηση, με  συνδυασμό των δύο. Αυτά τα λογοτεχνικά κείμενα –ολόκληρο το δράμα και μέρος του έπους– τα οποία άμεσα μιμούνται χαρακτήρες, μπορούν, σύμφωνα με τον Πλάτωνα, να ασκήσουν  εξαιρετικά έντονη επίδραση στην σκέψη του “μιμητή”. Η μίμηση κακών πράξεων, υποστηρίζεται στο 3</a:t>
            </a:r>
            <a:r>
              <a:rPr lang="el-GR" baseline="30000" dirty="0">
                <a:latin typeface="Arial" panose="020B0604020202020204" pitchFamily="34" charset="0"/>
                <a:cs typeface="Arial" panose="020B0604020202020204" pitchFamily="34" charset="0"/>
              </a:rPr>
              <a:t>ο</a:t>
            </a:r>
            <a:r>
              <a:rPr lang="el-GR" dirty="0">
                <a:latin typeface="Arial" panose="020B0604020202020204" pitchFamily="34" charset="0"/>
                <a:cs typeface="Arial" panose="020B0604020202020204" pitchFamily="34" charset="0"/>
              </a:rPr>
              <a:t> βιβλίο, αφήνει  κατάλοιπα στον χαρακτήρα του μιμητή. Οι νοσηρές επενέργειες της μιμήσεως στους ηθοποιούς θα αναπαραχθούν, όχι  πολύ εξασθενημένες, στους θεατές.</a:t>
            </a:r>
          </a:p>
        </p:txBody>
      </p:sp>
    </p:spTree>
    <p:extLst>
      <p:ext uri="{BB962C8B-B14F-4D97-AF65-F5344CB8AC3E}">
        <p14:creationId xmlns:p14="http://schemas.microsoft.com/office/powerpoint/2010/main" val="73743714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DC26DC0-7A3D-A9A5-0754-40F5C4044C1E}"/>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Σχόλια</a:t>
            </a:r>
            <a:endParaRPr lang="el-GR" dirty="0"/>
          </a:p>
        </p:txBody>
      </p:sp>
      <p:sp>
        <p:nvSpPr>
          <p:cNvPr id="3" name="Θέση περιεχομένου 2">
            <a:extLst>
              <a:ext uri="{FF2B5EF4-FFF2-40B4-BE49-F238E27FC236}">
                <a16:creationId xmlns:a16="http://schemas.microsoft.com/office/drawing/2014/main" id="{25DCA9F5-767C-ED44-06E3-93DE578B8D96}"/>
              </a:ext>
            </a:extLst>
          </p:cNvPr>
          <p:cNvSpPr>
            <a:spLocks noGrp="1"/>
          </p:cNvSpPr>
          <p:nvPr>
            <p:ph idx="1"/>
          </p:nvPr>
        </p:nvSpPr>
        <p:spPr/>
        <p:txBody>
          <a:bodyPr/>
          <a:lstStyle/>
          <a:p>
            <a:pPr algn="just"/>
            <a:r>
              <a:rPr lang="el-GR" i="1" dirty="0">
                <a:latin typeface="Arial" panose="020B0604020202020204" pitchFamily="34" charset="0"/>
                <a:cs typeface="Arial" panose="020B0604020202020204" pitchFamily="34" charset="0"/>
              </a:rPr>
              <a:t>ΜΙΜΗΣΙΣ</a:t>
            </a:r>
            <a:r>
              <a:rPr lang="el-GR" dirty="0">
                <a:latin typeface="Arial" panose="020B0604020202020204" pitchFamily="34" charset="0"/>
                <a:cs typeface="Arial" panose="020B0604020202020204" pitchFamily="34" charset="0"/>
              </a:rPr>
              <a:t> ΣΤΗΝ </a:t>
            </a:r>
            <a:r>
              <a:rPr lang="el-GR" i="1" dirty="0">
                <a:latin typeface="Arial" panose="020B0604020202020204" pitchFamily="34" charset="0"/>
                <a:cs typeface="Arial" panose="020B0604020202020204" pitchFamily="34" charset="0"/>
              </a:rPr>
              <a:t>ΠΟΛΙΤΕΙΑ</a:t>
            </a:r>
            <a:r>
              <a:rPr lang="el-GR" dirty="0">
                <a:latin typeface="Arial" panose="020B0604020202020204" pitchFamily="34" charset="0"/>
                <a:cs typeface="Arial" panose="020B0604020202020204" pitchFamily="34" charset="0"/>
              </a:rPr>
              <a:t>:</a:t>
            </a:r>
          </a:p>
          <a:p>
            <a:pPr algn="just"/>
            <a:r>
              <a:rPr lang="el-GR" dirty="0">
                <a:latin typeface="Arial" panose="020B0604020202020204" pitchFamily="34" charset="0"/>
                <a:cs typeface="Arial" panose="020B0604020202020204" pitchFamily="34" charset="0"/>
              </a:rPr>
              <a:t>10</a:t>
            </a:r>
            <a:r>
              <a:rPr lang="el-GR" baseline="30000" dirty="0">
                <a:latin typeface="Arial" panose="020B0604020202020204" pitchFamily="34" charset="0"/>
                <a:cs typeface="Arial" panose="020B0604020202020204" pitchFamily="34" charset="0"/>
              </a:rPr>
              <a:t>ο</a:t>
            </a:r>
            <a:r>
              <a:rPr lang="el-GR" dirty="0">
                <a:latin typeface="Arial" panose="020B0604020202020204" pitchFamily="34" charset="0"/>
                <a:cs typeface="Arial" panose="020B0604020202020204" pitchFamily="34" charset="0"/>
              </a:rPr>
              <a:t> ΒΙΒΛΙΟ:  Περιλαμβάνει την εφαρμογή της θεωρίας των  Ιδεών και των “μερών” της ψυχής (με σειρά από το ανώτερο προς το κατώτερο: λογιστικό-θυμοειδές, επιθυμητικό). Η διάκριση μεταξύ  αναπαραστατικής και μη αναπαραστατικής ποιήσεως τώρα εγκαταλείπεται. Και οι δύο περιγράφονται  ως </a:t>
            </a:r>
            <a:r>
              <a:rPr lang="el-GR" i="1" dirty="0" err="1">
                <a:latin typeface="Arial" panose="020B0604020202020204" pitchFamily="34" charset="0"/>
                <a:cs typeface="Arial" panose="020B0604020202020204" pitchFamily="34" charset="0"/>
              </a:rPr>
              <a:t>μίμησις</a:t>
            </a:r>
            <a:r>
              <a:rPr lang="el-GR" dirty="0">
                <a:latin typeface="Arial" panose="020B0604020202020204" pitchFamily="34" charset="0"/>
                <a:cs typeface="Arial" panose="020B0604020202020204" pitchFamily="34" charset="0"/>
              </a:rPr>
              <a:t>, και οι δύο καταδικάζονται για λόγους που προκύπτουν από αυτό τον χαρακτηρισμό.</a:t>
            </a:r>
          </a:p>
          <a:p>
            <a:pPr algn="just"/>
            <a:r>
              <a:rPr lang="el-GR" dirty="0">
                <a:latin typeface="Arial" panose="020B0604020202020204" pitchFamily="34" charset="0"/>
                <a:cs typeface="Arial" panose="020B0604020202020204" pitchFamily="34" charset="0"/>
              </a:rPr>
              <a:t>Ουσιώδες  χαρακτηριστικό του ποιητικού λόγου είναι η δημιουργία “εικόνων” των πραγμάτων και της ζωής,  ζωηρών αναπαραστάσεων, οι οποίες προκαλούν στην ψυχή την εντύπωση της πραγματικότητας και μια αίσθηση ότι παρευρίσκεται στα αναπαριστώμενα συμβάντα.</a:t>
            </a:r>
          </a:p>
          <a:p>
            <a:endParaRPr lang="el-GR" dirty="0"/>
          </a:p>
        </p:txBody>
      </p:sp>
    </p:spTree>
    <p:extLst>
      <p:ext uri="{BB962C8B-B14F-4D97-AF65-F5344CB8AC3E}">
        <p14:creationId xmlns:p14="http://schemas.microsoft.com/office/powerpoint/2010/main" val="143404187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44B2DFA-130E-8831-DC2F-E8258DC75D8A}"/>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Σχόλια</a:t>
            </a:r>
            <a:endParaRPr lang="el-GR" dirty="0"/>
          </a:p>
        </p:txBody>
      </p:sp>
      <p:sp>
        <p:nvSpPr>
          <p:cNvPr id="3" name="Θέση περιεχομένου 2">
            <a:extLst>
              <a:ext uri="{FF2B5EF4-FFF2-40B4-BE49-F238E27FC236}">
                <a16:creationId xmlns:a16="http://schemas.microsoft.com/office/drawing/2014/main" id="{C1A2843F-DDDE-4168-9363-7C3E3738CD5F}"/>
              </a:ext>
            </a:extLst>
          </p:cNvPr>
          <p:cNvSpPr>
            <a:spLocks noGrp="1"/>
          </p:cNvSpPr>
          <p:nvPr>
            <p:ph idx="1"/>
          </p:nvPr>
        </p:nvSpPr>
        <p:spPr/>
        <p:txBody>
          <a:bodyPr>
            <a:normAutofit fontScale="92500" lnSpcReduction="20000"/>
          </a:bodyPr>
          <a:lstStyle/>
          <a:p>
            <a:pPr algn="just"/>
            <a:r>
              <a:rPr lang="el-GR" i="1" dirty="0">
                <a:latin typeface="Arial" panose="020B0604020202020204" pitchFamily="34" charset="0"/>
                <a:cs typeface="Arial" panose="020B0604020202020204" pitchFamily="34" charset="0"/>
              </a:rPr>
              <a:t>ΜΙΜΗΣΙΣ</a:t>
            </a:r>
            <a:r>
              <a:rPr lang="el-GR" dirty="0">
                <a:latin typeface="Arial" panose="020B0604020202020204" pitchFamily="34" charset="0"/>
                <a:cs typeface="Arial" panose="020B0604020202020204" pitchFamily="34" charset="0"/>
              </a:rPr>
              <a:t> ΣΤΗΝ </a:t>
            </a:r>
            <a:r>
              <a:rPr lang="el-GR" i="1" dirty="0">
                <a:latin typeface="Arial" panose="020B0604020202020204" pitchFamily="34" charset="0"/>
                <a:cs typeface="Arial" panose="020B0604020202020204" pitchFamily="34" charset="0"/>
              </a:rPr>
              <a:t>ΠΟΛΙΤΕΙΑ</a:t>
            </a:r>
            <a:r>
              <a:rPr lang="el-GR" dirty="0">
                <a:latin typeface="Arial" panose="020B0604020202020204" pitchFamily="34" charset="0"/>
                <a:cs typeface="Arial" panose="020B0604020202020204" pitchFamily="34" charset="0"/>
              </a:rPr>
              <a:t>:</a:t>
            </a:r>
          </a:p>
          <a:p>
            <a:pPr algn="just"/>
            <a:endParaRPr lang="el-GR" dirty="0">
              <a:latin typeface="Arial" panose="020B0604020202020204" pitchFamily="34" charset="0"/>
              <a:cs typeface="Arial" panose="020B0604020202020204" pitchFamily="34" charset="0"/>
            </a:endParaRPr>
          </a:p>
          <a:p>
            <a:pPr algn="just"/>
            <a:r>
              <a:rPr lang="el-GR" dirty="0">
                <a:latin typeface="Arial" panose="020B0604020202020204" pitchFamily="34" charset="0"/>
                <a:cs typeface="Arial" panose="020B0604020202020204" pitchFamily="34" charset="0"/>
              </a:rPr>
              <a:t>Η ιεράρχηση των τριών επιπέδων ως προς την αλήθεια:</a:t>
            </a:r>
          </a:p>
          <a:p>
            <a:pPr algn="just"/>
            <a:r>
              <a:rPr lang="el-GR" dirty="0">
                <a:latin typeface="Arial" panose="020B0604020202020204" pitchFamily="34" charset="0"/>
                <a:cs typeface="Arial" panose="020B0604020202020204" pitchFamily="34" charset="0"/>
              </a:rPr>
              <a:t>1) Ιδέα</a:t>
            </a:r>
          </a:p>
          <a:p>
            <a:pPr algn="just"/>
            <a:r>
              <a:rPr lang="el-GR" dirty="0">
                <a:latin typeface="Arial" panose="020B0604020202020204" pitchFamily="34" charset="0"/>
                <a:cs typeface="Arial" panose="020B0604020202020204" pitchFamily="34" charset="0"/>
              </a:rPr>
              <a:t>2) Υλικό Αντικείμενο ή Κατασκεύασμα</a:t>
            </a:r>
          </a:p>
          <a:p>
            <a:pPr algn="just"/>
            <a:r>
              <a:rPr lang="el-GR" dirty="0">
                <a:latin typeface="Arial" panose="020B0604020202020204" pitchFamily="34" charset="0"/>
                <a:cs typeface="Arial" panose="020B0604020202020204" pitchFamily="34" charset="0"/>
              </a:rPr>
              <a:t>3) Μίμηση</a:t>
            </a:r>
          </a:p>
          <a:p>
            <a:pPr algn="just"/>
            <a:r>
              <a:rPr lang="el-GR" dirty="0">
                <a:latin typeface="Arial" panose="020B0604020202020204" pitchFamily="34" charset="0"/>
                <a:cs typeface="Arial" panose="020B0604020202020204" pitchFamily="34" charset="0"/>
              </a:rPr>
              <a:t>Η ουσία της ύπαρξης βρίσκεται στις  άφθαρτες και αναλλοίωτες Ιδέες, ενώ η αισθητή πραγματικότητα είναι φευγαλέα, ασταθής και  φαινομενική· η τελευταία, μάλιστα, δεν είναι αυθύπαρκτη, αλλά αντιγράφει τις Ιδέες. Από τη  στιγμή, λοιπόν, που οι αναπαραστατικές τέχνες (ζωγραφική, γλυπτική, τραγωδία, έπος κ.λπ.) απεικονίζουν ή περιγράφουν εκφάνσεις της αισθητής πραγματικότητας, ο Σωκράτης χαρακτηρίζει –με σαφώς αρνητική χροιά– τα </a:t>
            </a:r>
            <a:r>
              <a:rPr lang="el-GR" dirty="0" err="1">
                <a:latin typeface="Arial" panose="020B0604020202020204" pitchFamily="34" charset="0"/>
                <a:cs typeface="Arial" panose="020B0604020202020204" pitchFamily="34" charset="0"/>
              </a:rPr>
              <a:t>μιμήματά</a:t>
            </a:r>
            <a:r>
              <a:rPr lang="el-GR" dirty="0">
                <a:latin typeface="Arial" panose="020B0604020202020204" pitchFamily="34" charset="0"/>
                <a:cs typeface="Arial" panose="020B0604020202020204" pitchFamily="34" charset="0"/>
              </a:rPr>
              <a:t> τους ως </a:t>
            </a:r>
            <a:r>
              <a:rPr lang="el-GR" dirty="0" err="1">
                <a:latin typeface="Arial" panose="020B0604020202020204" pitchFamily="34" charset="0"/>
                <a:cs typeface="Arial" panose="020B0604020202020204" pitchFamily="34" charset="0"/>
              </a:rPr>
              <a:t>εἴδωλα</a:t>
            </a:r>
            <a:r>
              <a:rPr lang="el-GR" dirty="0">
                <a:latin typeface="Arial" panose="020B0604020202020204" pitchFamily="34" charset="0"/>
                <a:cs typeface="Arial" panose="020B0604020202020204" pitchFamily="34" charset="0"/>
              </a:rPr>
              <a:t>. Μας απομακρύνει η τέχνη από την αλήθεια.</a:t>
            </a:r>
          </a:p>
          <a:p>
            <a:endParaRPr lang="el-GR" dirty="0"/>
          </a:p>
          <a:p>
            <a:endParaRPr lang="el-GR" dirty="0"/>
          </a:p>
          <a:p>
            <a:endParaRPr lang="el-GR" dirty="0"/>
          </a:p>
        </p:txBody>
      </p:sp>
    </p:spTree>
    <p:extLst>
      <p:ext uri="{BB962C8B-B14F-4D97-AF65-F5344CB8AC3E}">
        <p14:creationId xmlns:p14="http://schemas.microsoft.com/office/powerpoint/2010/main" val="227334801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44E470E-ADC1-AA23-3035-6055950611EB}"/>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Σχόλια</a:t>
            </a:r>
            <a:endParaRPr lang="el-GR" dirty="0"/>
          </a:p>
        </p:txBody>
      </p:sp>
      <p:sp>
        <p:nvSpPr>
          <p:cNvPr id="3" name="Θέση περιεχομένου 2">
            <a:extLst>
              <a:ext uri="{FF2B5EF4-FFF2-40B4-BE49-F238E27FC236}">
                <a16:creationId xmlns:a16="http://schemas.microsoft.com/office/drawing/2014/main" id="{56480896-7CCF-3A12-741C-23224223F064}"/>
              </a:ext>
            </a:extLst>
          </p:cNvPr>
          <p:cNvSpPr>
            <a:spLocks noGrp="1"/>
          </p:cNvSpPr>
          <p:nvPr>
            <p:ph idx="1"/>
          </p:nvPr>
        </p:nvSpPr>
        <p:spPr/>
        <p:txBody>
          <a:bodyPr/>
          <a:lstStyle/>
          <a:p>
            <a:pPr algn="just"/>
            <a:r>
              <a:rPr lang="el-GR" i="1" dirty="0">
                <a:latin typeface="Arial" panose="020B0604020202020204" pitchFamily="34" charset="0"/>
                <a:cs typeface="Arial" panose="020B0604020202020204" pitchFamily="34" charset="0"/>
              </a:rPr>
              <a:t>ΜΙΜΗΣΙΣ</a:t>
            </a:r>
            <a:r>
              <a:rPr lang="el-GR" dirty="0">
                <a:latin typeface="Arial" panose="020B0604020202020204" pitchFamily="34" charset="0"/>
                <a:cs typeface="Arial" panose="020B0604020202020204" pitchFamily="34" charset="0"/>
              </a:rPr>
              <a:t> ΣΤΗΝ </a:t>
            </a:r>
            <a:r>
              <a:rPr lang="el-GR" i="1" dirty="0">
                <a:latin typeface="Arial" panose="020B0604020202020204" pitchFamily="34" charset="0"/>
                <a:cs typeface="Arial" panose="020B0604020202020204" pitchFamily="34" charset="0"/>
              </a:rPr>
              <a:t>ΠΟΛΙΤΕΙΑ</a:t>
            </a:r>
            <a:r>
              <a:rPr lang="el-GR" dirty="0">
                <a:latin typeface="Arial" panose="020B0604020202020204" pitchFamily="34" charset="0"/>
                <a:cs typeface="Arial" panose="020B0604020202020204" pitchFamily="34" charset="0"/>
              </a:rPr>
              <a:t>:</a:t>
            </a:r>
          </a:p>
          <a:p>
            <a:pPr marL="0" indent="0" algn="just">
              <a:buNone/>
            </a:pPr>
            <a:endParaRPr lang="el-GR" dirty="0">
              <a:latin typeface="Arial" panose="020B0604020202020204" pitchFamily="34" charset="0"/>
              <a:cs typeface="Arial" panose="020B0604020202020204" pitchFamily="34" charset="0"/>
            </a:endParaRPr>
          </a:p>
          <a:p>
            <a:pPr algn="just"/>
            <a:r>
              <a:rPr lang="el-GR" dirty="0">
                <a:latin typeface="Arial" panose="020B0604020202020204" pitchFamily="34" charset="0"/>
                <a:cs typeface="Arial" panose="020B0604020202020204" pitchFamily="34" charset="0"/>
              </a:rPr>
              <a:t>Το επιχείρημα εναντίον κάθε είδους ποίησης (595</a:t>
            </a:r>
            <a:r>
              <a:rPr lang="en-US" dirty="0">
                <a:latin typeface="Arial" panose="020B0604020202020204" pitchFamily="34" charset="0"/>
                <a:cs typeface="Arial" panose="020B0604020202020204" pitchFamily="34" charset="0"/>
              </a:rPr>
              <a:t>a</a:t>
            </a:r>
            <a:r>
              <a:rPr lang="el-GR" dirty="0">
                <a:latin typeface="Arial" panose="020B0604020202020204" pitchFamily="34" charset="0"/>
                <a:cs typeface="Arial" panose="020B0604020202020204" pitchFamily="34" charset="0"/>
              </a:rPr>
              <a:t>608b):</a:t>
            </a:r>
          </a:p>
          <a:p>
            <a:pPr algn="just"/>
            <a:r>
              <a:rPr lang="el-GR" dirty="0">
                <a:latin typeface="Arial" panose="020B0604020202020204" pitchFamily="34" charset="0"/>
                <a:cs typeface="Arial" panose="020B0604020202020204" pitchFamily="34" charset="0"/>
              </a:rPr>
              <a:t>1. Η ποίηση μιμείται το φαινομενικό. (595b-602c).</a:t>
            </a:r>
          </a:p>
          <a:p>
            <a:pPr algn="just"/>
            <a:r>
              <a:rPr lang="el-GR" dirty="0">
                <a:latin typeface="Arial" panose="020B0604020202020204" pitchFamily="34" charset="0"/>
                <a:cs typeface="Arial" panose="020B0604020202020204" pitchFamily="34" charset="0"/>
              </a:rPr>
              <a:t>2. Η ποίηση απευθύνεται στα χειρότερα μέρη της ψυχής. (602c-606d).</a:t>
            </a:r>
          </a:p>
          <a:p>
            <a:pPr algn="just"/>
            <a:r>
              <a:rPr lang="el-GR" dirty="0">
                <a:latin typeface="Arial" panose="020B0604020202020204" pitchFamily="34" charset="0"/>
                <a:cs typeface="Arial" panose="020B0604020202020204" pitchFamily="34" charset="0"/>
              </a:rPr>
              <a:t>3. Η ποίηση πρέπει να απαγορευτεί από την καλή πολιτεία. (606e-608b).</a:t>
            </a:r>
          </a:p>
        </p:txBody>
      </p:sp>
    </p:spTree>
    <p:extLst>
      <p:ext uri="{BB962C8B-B14F-4D97-AF65-F5344CB8AC3E}">
        <p14:creationId xmlns:p14="http://schemas.microsoft.com/office/powerpoint/2010/main" val="335306279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DD4DC39-E529-6F11-8A4E-DEDC11FCAE72}"/>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Ερωτήσεις κατανόησης</a:t>
            </a:r>
          </a:p>
        </p:txBody>
      </p:sp>
      <p:sp>
        <p:nvSpPr>
          <p:cNvPr id="3" name="Θέση περιεχομένου 2">
            <a:extLst>
              <a:ext uri="{FF2B5EF4-FFF2-40B4-BE49-F238E27FC236}">
                <a16:creationId xmlns:a16="http://schemas.microsoft.com/office/drawing/2014/main" id="{861DB3B7-83E2-76C1-B5ED-81BCDFF35CBA}"/>
              </a:ext>
            </a:extLst>
          </p:cNvPr>
          <p:cNvSpPr>
            <a:spLocks noGrp="1"/>
          </p:cNvSpPr>
          <p:nvPr>
            <p:ph idx="1"/>
          </p:nvPr>
        </p:nvSpPr>
        <p:spPr/>
        <p:txBody>
          <a:bodyPr/>
          <a:lstStyle/>
          <a:p>
            <a:pPr algn="just"/>
            <a:r>
              <a:rPr lang="el-GR" dirty="0">
                <a:latin typeface="Arial" panose="020B0604020202020204" pitchFamily="34" charset="0"/>
                <a:cs typeface="Arial" panose="020B0604020202020204" pitchFamily="34" charset="0"/>
              </a:rPr>
              <a:t>1) Ποιο είναι το θέμα του </a:t>
            </a:r>
            <a:r>
              <a:rPr lang="el-GR" i="1" dirty="0">
                <a:latin typeface="Arial" panose="020B0604020202020204" pitchFamily="34" charset="0"/>
                <a:cs typeface="Arial" panose="020B0604020202020204" pitchFamily="34" charset="0"/>
              </a:rPr>
              <a:t>Ίωνα</a:t>
            </a:r>
            <a:r>
              <a:rPr lang="el-GR" dirty="0">
                <a:latin typeface="Arial" panose="020B0604020202020204" pitchFamily="34" charset="0"/>
                <a:cs typeface="Arial" panose="020B0604020202020204" pitchFamily="34" charset="0"/>
              </a:rPr>
              <a:t>; Ποια τα πρόσωπα που συνομιλούν;</a:t>
            </a:r>
          </a:p>
          <a:p>
            <a:pPr algn="just"/>
            <a:r>
              <a:rPr lang="el-GR" dirty="0">
                <a:latin typeface="Arial" panose="020B0604020202020204" pitchFamily="34" charset="0"/>
                <a:cs typeface="Arial" panose="020B0604020202020204" pitchFamily="34" charset="0"/>
              </a:rPr>
              <a:t>2) Ποιες είναι οι απόψεις που επικρατούν εκείνη την εποχή για την ποίηση με τις οποίες διαφωνεί ο Σωκράτης;</a:t>
            </a:r>
          </a:p>
          <a:p>
            <a:pPr algn="just"/>
            <a:r>
              <a:rPr lang="el-GR" dirty="0">
                <a:latin typeface="Arial" panose="020B0604020202020204" pitchFamily="34" charset="0"/>
                <a:cs typeface="Arial" panose="020B0604020202020204" pitchFamily="34" charset="0"/>
              </a:rPr>
              <a:t>3) Η σύνθεση της ποίησης είναι μια συνειδητή διαδικασία;</a:t>
            </a:r>
          </a:p>
          <a:p>
            <a:pPr algn="just"/>
            <a:r>
              <a:rPr lang="el-GR" dirty="0">
                <a:latin typeface="Arial" panose="020B0604020202020204" pitchFamily="34" charset="0"/>
                <a:cs typeface="Arial" panose="020B0604020202020204" pitchFamily="34" charset="0"/>
              </a:rPr>
              <a:t>4) Ποια εικόνα που προέρχεται από τον κόσμο της φυσικής φιλοσοφίας χρησιμοποιεί εδώ ο Πλάτωνας; </a:t>
            </a:r>
          </a:p>
          <a:p>
            <a:pPr algn="just"/>
            <a:r>
              <a:rPr lang="el-GR" dirty="0">
                <a:latin typeface="Arial" panose="020B0604020202020204" pitchFamily="34" charset="0"/>
                <a:cs typeface="Arial" panose="020B0604020202020204" pitchFamily="34" charset="0"/>
              </a:rPr>
              <a:t>5) Ποιο σχήμα λόγου χρησιμοποιεί; </a:t>
            </a:r>
          </a:p>
          <a:p>
            <a:pPr algn="just"/>
            <a:r>
              <a:rPr lang="el-GR" dirty="0">
                <a:latin typeface="Arial" panose="020B0604020202020204" pitchFamily="34" charset="0"/>
                <a:cs typeface="Arial" panose="020B0604020202020204" pitchFamily="34" charset="0"/>
              </a:rPr>
              <a:t>6)  Με τι παρομοιάζονται οι ποιητές;</a:t>
            </a:r>
          </a:p>
        </p:txBody>
      </p:sp>
    </p:spTree>
    <p:extLst>
      <p:ext uri="{BB962C8B-B14F-4D97-AF65-F5344CB8AC3E}">
        <p14:creationId xmlns:p14="http://schemas.microsoft.com/office/powerpoint/2010/main" val="190335301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F86D6E6-5656-C615-6A48-F98F530E6226}"/>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Σας ευχαριστώ!</a:t>
            </a:r>
          </a:p>
        </p:txBody>
      </p:sp>
      <p:pic>
        <p:nvPicPr>
          <p:cNvPr id="6" name="Θέση περιεχομένου 5">
            <a:extLst>
              <a:ext uri="{FF2B5EF4-FFF2-40B4-BE49-F238E27FC236}">
                <a16:creationId xmlns:a16="http://schemas.microsoft.com/office/drawing/2014/main" id="{5E3D4383-DA8E-5B95-8184-2D69C99679A3}"/>
              </a:ext>
            </a:extLst>
          </p:cNvPr>
          <p:cNvPicPr>
            <a:picLocks noGrp="1" noChangeAspect="1"/>
          </p:cNvPicPr>
          <p:nvPr>
            <p:ph idx="1"/>
          </p:nvPr>
        </p:nvPicPr>
        <p:blipFill>
          <a:blip r:embed="rId2"/>
          <a:stretch>
            <a:fillRect/>
          </a:stretch>
        </p:blipFill>
        <p:spPr>
          <a:xfrm>
            <a:off x="7866063" y="1596231"/>
            <a:ext cx="2095500" cy="3114675"/>
          </a:xfrm>
        </p:spPr>
      </p:pic>
      <p:sp>
        <p:nvSpPr>
          <p:cNvPr id="4" name="Θέση κειμένου 3">
            <a:extLst>
              <a:ext uri="{FF2B5EF4-FFF2-40B4-BE49-F238E27FC236}">
                <a16:creationId xmlns:a16="http://schemas.microsoft.com/office/drawing/2014/main" id="{20CC0AA9-C471-6679-1175-E245A3A8B946}"/>
              </a:ext>
            </a:extLst>
          </p:cNvPr>
          <p:cNvSpPr>
            <a:spLocks noGrp="1"/>
          </p:cNvSpPr>
          <p:nvPr>
            <p:ph type="body" sz="half" idx="2"/>
          </p:nvPr>
        </p:nvSpPr>
        <p:spPr/>
        <p:txBody>
          <a:bodyPr/>
          <a:lstStyle/>
          <a:p>
            <a:r>
              <a:rPr lang="el-GR" dirty="0">
                <a:latin typeface="Arial" panose="020B0604020202020204" pitchFamily="34" charset="0"/>
                <a:cs typeface="Arial" panose="020B0604020202020204" pitchFamily="34" charset="0"/>
              </a:rPr>
              <a:t>Καλό απόγευμα!</a:t>
            </a:r>
          </a:p>
        </p:txBody>
      </p:sp>
    </p:spTree>
    <p:extLst>
      <p:ext uri="{BB962C8B-B14F-4D97-AF65-F5344CB8AC3E}">
        <p14:creationId xmlns:p14="http://schemas.microsoft.com/office/powerpoint/2010/main" val="18956691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4AAF369-0AA2-187D-D3A4-A71813616A30}"/>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Ίων</a:t>
            </a:r>
            <a:endParaRPr lang="el-GR" dirty="0"/>
          </a:p>
        </p:txBody>
      </p:sp>
      <p:sp>
        <p:nvSpPr>
          <p:cNvPr id="3" name="Θέση κειμένου 2">
            <a:extLst>
              <a:ext uri="{FF2B5EF4-FFF2-40B4-BE49-F238E27FC236}">
                <a16:creationId xmlns:a16="http://schemas.microsoft.com/office/drawing/2014/main" id="{BBAA78B8-CCA7-187E-003D-564B3607D08E}"/>
              </a:ext>
            </a:extLst>
          </p:cNvPr>
          <p:cNvSpPr>
            <a:spLocks noGrp="1"/>
          </p:cNvSpPr>
          <p:nvPr>
            <p:ph type="body" idx="1"/>
          </p:nvPr>
        </p:nvSpPr>
        <p:spPr/>
        <p:txBody>
          <a:bodyPr/>
          <a:lstStyle/>
          <a:p>
            <a:r>
              <a:rPr lang="el-GR" dirty="0">
                <a:latin typeface="Arial" panose="020B0604020202020204" pitchFamily="34" charset="0"/>
                <a:cs typeface="Arial" panose="020B0604020202020204" pitchFamily="34" charset="0"/>
              </a:rPr>
              <a:t>ΣΩΚΡΑΤΗΣ</a:t>
            </a:r>
          </a:p>
        </p:txBody>
      </p:sp>
      <p:sp>
        <p:nvSpPr>
          <p:cNvPr id="4" name="Θέση περιεχομένου 3">
            <a:extLst>
              <a:ext uri="{FF2B5EF4-FFF2-40B4-BE49-F238E27FC236}">
                <a16:creationId xmlns:a16="http://schemas.microsoft.com/office/drawing/2014/main" id="{55B54891-9DE3-5587-7BB5-7C455F659ABF}"/>
              </a:ext>
            </a:extLst>
          </p:cNvPr>
          <p:cNvSpPr>
            <a:spLocks noGrp="1"/>
          </p:cNvSpPr>
          <p:nvPr>
            <p:ph sz="half" idx="2"/>
          </p:nvPr>
        </p:nvSpPr>
        <p:spPr/>
        <p:txBody>
          <a:bodyPr/>
          <a:lstStyle/>
          <a:p>
            <a:pPr algn="just"/>
            <a:r>
              <a:rPr lang="el-GR" dirty="0">
                <a:latin typeface="Arial" panose="020B0604020202020204" pitchFamily="34" charset="0"/>
                <a:cs typeface="Arial" panose="020B0604020202020204" pitchFamily="34" charset="0"/>
              </a:rPr>
              <a:t>Ο Σωκράτης εμπλέκει τον Ίωνα σε μια συζήτηση σχετικά με το αν ξέρει να ερμηνεύει με επάρκεια όλους τους ποιητές ή μόνο τον Όμηρο, δηλαδή τον ρωτά αν η τέχνη της ραψωδίας αποτελεί γνώση.</a:t>
            </a:r>
          </a:p>
        </p:txBody>
      </p:sp>
      <p:sp>
        <p:nvSpPr>
          <p:cNvPr id="5" name="Θέση κειμένου 4">
            <a:extLst>
              <a:ext uri="{FF2B5EF4-FFF2-40B4-BE49-F238E27FC236}">
                <a16:creationId xmlns:a16="http://schemas.microsoft.com/office/drawing/2014/main" id="{7F430D3D-D60C-F0ED-09E3-55AF5E0A4D00}"/>
              </a:ext>
            </a:extLst>
          </p:cNvPr>
          <p:cNvSpPr>
            <a:spLocks noGrp="1"/>
          </p:cNvSpPr>
          <p:nvPr>
            <p:ph type="body" sz="quarter" idx="3"/>
          </p:nvPr>
        </p:nvSpPr>
        <p:spPr/>
        <p:txBody>
          <a:bodyPr/>
          <a:lstStyle/>
          <a:p>
            <a:r>
              <a:rPr lang="el-GR" dirty="0">
                <a:latin typeface="Arial" panose="020B0604020202020204" pitchFamily="34" charset="0"/>
                <a:cs typeface="Arial" panose="020B0604020202020204" pitchFamily="34" charset="0"/>
              </a:rPr>
              <a:t>ΙΩΝ</a:t>
            </a:r>
          </a:p>
        </p:txBody>
      </p:sp>
      <p:sp>
        <p:nvSpPr>
          <p:cNvPr id="6" name="Θέση περιεχομένου 5">
            <a:extLst>
              <a:ext uri="{FF2B5EF4-FFF2-40B4-BE49-F238E27FC236}">
                <a16:creationId xmlns:a16="http://schemas.microsoft.com/office/drawing/2014/main" id="{503F20D9-ABEF-890A-4DA0-137F8E1E8A74}"/>
              </a:ext>
            </a:extLst>
          </p:cNvPr>
          <p:cNvSpPr>
            <a:spLocks noGrp="1"/>
          </p:cNvSpPr>
          <p:nvPr>
            <p:ph sz="quarter" idx="4"/>
          </p:nvPr>
        </p:nvSpPr>
        <p:spPr/>
        <p:txBody>
          <a:bodyPr/>
          <a:lstStyle/>
          <a:p>
            <a:pPr algn="just"/>
            <a:r>
              <a:rPr lang="el-GR" dirty="0">
                <a:latin typeface="Arial" panose="020B0604020202020204" pitchFamily="34" charset="0"/>
                <a:cs typeface="Arial" panose="020B0604020202020204" pitchFamily="34" charset="0"/>
              </a:rPr>
              <a:t>Ματαιόδοξος ραψωδός από την Έφεσο.</a:t>
            </a:r>
          </a:p>
          <a:p>
            <a:pPr algn="just"/>
            <a:r>
              <a:rPr lang="el-GR" dirty="0">
                <a:latin typeface="Arial" panose="020B0604020202020204" pitchFamily="34" charset="0"/>
                <a:cs typeface="Arial" panose="020B0604020202020204" pitchFamily="34" charset="0"/>
              </a:rPr>
              <a:t>Φθάνει στην Αθήνα αφού κέρδισε το πρώτο βραβείο σε μουσικό διαγωνισμό στην Επίδαυρο.</a:t>
            </a:r>
          </a:p>
          <a:p>
            <a:endParaRPr lang="el-GR" dirty="0"/>
          </a:p>
        </p:txBody>
      </p:sp>
    </p:spTree>
    <p:extLst>
      <p:ext uri="{BB962C8B-B14F-4D97-AF65-F5344CB8AC3E}">
        <p14:creationId xmlns:p14="http://schemas.microsoft.com/office/powerpoint/2010/main" val="32973955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14E999A-9048-6091-CC03-2B7B892114F9}"/>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Ίων</a:t>
            </a:r>
            <a:endParaRPr lang="el-GR" dirty="0"/>
          </a:p>
        </p:txBody>
      </p:sp>
      <p:sp>
        <p:nvSpPr>
          <p:cNvPr id="4" name="Θέση κειμένου 3">
            <a:extLst>
              <a:ext uri="{FF2B5EF4-FFF2-40B4-BE49-F238E27FC236}">
                <a16:creationId xmlns:a16="http://schemas.microsoft.com/office/drawing/2014/main" id="{66CA217F-4802-A2AA-8814-B443A4A02CF3}"/>
              </a:ext>
            </a:extLst>
          </p:cNvPr>
          <p:cNvSpPr>
            <a:spLocks noGrp="1"/>
          </p:cNvSpPr>
          <p:nvPr>
            <p:ph type="body" idx="1"/>
          </p:nvPr>
        </p:nvSpPr>
        <p:spPr>
          <a:xfrm>
            <a:off x="2939373" y="1635760"/>
            <a:ext cx="3992732" cy="913205"/>
          </a:xfrm>
        </p:spPr>
        <p:txBody>
          <a:bodyPr/>
          <a:lstStyle/>
          <a:p>
            <a:r>
              <a:rPr lang="el-GR" dirty="0">
                <a:latin typeface="Arial" panose="020B0604020202020204" pitchFamily="34" charset="0"/>
                <a:cs typeface="Arial" panose="020B0604020202020204" pitchFamily="34" charset="0"/>
              </a:rPr>
              <a:t>ΣΩΚΡΑΤΗΣ</a:t>
            </a:r>
          </a:p>
        </p:txBody>
      </p:sp>
      <p:sp>
        <p:nvSpPr>
          <p:cNvPr id="5" name="Θέση περιεχομένου 4">
            <a:extLst>
              <a:ext uri="{FF2B5EF4-FFF2-40B4-BE49-F238E27FC236}">
                <a16:creationId xmlns:a16="http://schemas.microsoft.com/office/drawing/2014/main" id="{7F5F7761-CBEF-0748-3277-22F3F151A391}"/>
              </a:ext>
            </a:extLst>
          </p:cNvPr>
          <p:cNvSpPr>
            <a:spLocks noGrp="1"/>
          </p:cNvSpPr>
          <p:nvPr>
            <p:ph sz="half" idx="2"/>
          </p:nvPr>
        </p:nvSpPr>
        <p:spPr/>
        <p:txBody>
          <a:bodyPr/>
          <a:lstStyle/>
          <a:p>
            <a:pPr algn="just"/>
            <a:r>
              <a:rPr lang="el-GR" dirty="0">
                <a:latin typeface="Arial" panose="020B0604020202020204" pitchFamily="34" charset="0"/>
                <a:cs typeface="Arial" panose="020B0604020202020204" pitchFamily="34" charset="0"/>
              </a:rPr>
              <a:t>Αφού καταλαβαίνει κυρίως τον Όμηρο, τότε αυτό δεν μπορεί να είναι τέχνη ή επιστήμη/γνώση.  Μια τέχνη περιλαμβάνει ένα ολόκληρο πεδίο γνώσης = ο Ίων δεν είναι ειδικός.</a:t>
            </a:r>
          </a:p>
          <a:p>
            <a:pPr algn="just"/>
            <a:r>
              <a:rPr lang="el-GR" dirty="0">
                <a:latin typeface="Arial" panose="020B0604020202020204" pitchFamily="34" charset="0"/>
                <a:cs typeface="Arial" panose="020B0604020202020204" pitchFamily="34" charset="0"/>
              </a:rPr>
              <a:t>Οι ραψωδοί είναι ερμηνευτές των ποιητών και οι ποιητές ερμηνευτές των θεών. Η ικανότητα του ραψωδού βασίζεται στη θεία έμπνευση (</a:t>
            </a:r>
            <a:r>
              <a:rPr lang="el-GR" i="1" dirty="0" err="1">
                <a:latin typeface="Arial" panose="020B0604020202020204" pitchFamily="34" charset="0"/>
                <a:cs typeface="Arial" panose="020B0604020202020204" pitchFamily="34" charset="0"/>
              </a:rPr>
              <a:t>ἐνθουσιασμός</a:t>
            </a:r>
            <a:r>
              <a:rPr lang="el-GR" dirty="0">
                <a:latin typeface="Arial" panose="020B0604020202020204" pitchFamily="34" charset="0"/>
                <a:cs typeface="Arial" panose="020B0604020202020204" pitchFamily="34" charset="0"/>
              </a:rPr>
              <a:t>).</a:t>
            </a:r>
          </a:p>
        </p:txBody>
      </p:sp>
      <p:sp>
        <p:nvSpPr>
          <p:cNvPr id="6" name="Θέση κειμένου 5">
            <a:extLst>
              <a:ext uri="{FF2B5EF4-FFF2-40B4-BE49-F238E27FC236}">
                <a16:creationId xmlns:a16="http://schemas.microsoft.com/office/drawing/2014/main" id="{61C34194-AF45-4B5E-30CB-97E0B0E10BA1}"/>
              </a:ext>
            </a:extLst>
          </p:cNvPr>
          <p:cNvSpPr>
            <a:spLocks noGrp="1"/>
          </p:cNvSpPr>
          <p:nvPr>
            <p:ph type="body" sz="quarter" idx="3"/>
          </p:nvPr>
        </p:nvSpPr>
        <p:spPr/>
        <p:txBody>
          <a:bodyPr/>
          <a:lstStyle/>
          <a:p>
            <a:r>
              <a:rPr lang="el-GR" dirty="0">
                <a:latin typeface="Arial" panose="020B0604020202020204" pitchFamily="34" charset="0"/>
                <a:cs typeface="Arial" panose="020B0604020202020204" pitchFamily="34" charset="0"/>
              </a:rPr>
              <a:t>ΙΩΝ</a:t>
            </a:r>
          </a:p>
        </p:txBody>
      </p:sp>
      <p:sp>
        <p:nvSpPr>
          <p:cNvPr id="7" name="Θέση περιεχομένου 6">
            <a:extLst>
              <a:ext uri="{FF2B5EF4-FFF2-40B4-BE49-F238E27FC236}">
                <a16:creationId xmlns:a16="http://schemas.microsoft.com/office/drawing/2014/main" id="{1B3E1D5B-11BD-0178-532B-3374208E623D}"/>
              </a:ext>
            </a:extLst>
          </p:cNvPr>
          <p:cNvSpPr>
            <a:spLocks noGrp="1"/>
          </p:cNvSpPr>
          <p:nvPr>
            <p:ph sz="quarter" idx="4"/>
          </p:nvPr>
        </p:nvSpPr>
        <p:spPr/>
        <p:txBody>
          <a:bodyPr/>
          <a:lstStyle/>
          <a:p>
            <a:pPr algn="just"/>
            <a:r>
              <a:rPr lang="el-GR" dirty="0">
                <a:latin typeface="Arial" panose="020B0604020202020204" pitchFamily="34" charset="0"/>
                <a:cs typeface="Arial" panose="020B0604020202020204" pitchFamily="34" charset="0"/>
              </a:rPr>
              <a:t>Παραδέχεται ότι καταλαβαίνει κυρίως τον Όμηρο.</a:t>
            </a:r>
          </a:p>
          <a:p>
            <a:pPr algn="just"/>
            <a:endParaRPr lang="el-GR" dirty="0">
              <a:latin typeface="Arial" panose="020B0604020202020204" pitchFamily="34" charset="0"/>
              <a:cs typeface="Arial" panose="020B0604020202020204" pitchFamily="34" charset="0"/>
            </a:endParaRPr>
          </a:p>
          <a:p>
            <a:pPr algn="just"/>
            <a:endParaRPr lang="el-GR" dirty="0">
              <a:latin typeface="Arial" panose="020B0604020202020204" pitchFamily="34" charset="0"/>
              <a:cs typeface="Arial" panose="020B0604020202020204" pitchFamily="34" charset="0"/>
            </a:endParaRPr>
          </a:p>
          <a:p>
            <a:pPr algn="just"/>
            <a:endParaRPr lang="el-GR" dirty="0">
              <a:latin typeface="Arial" panose="020B0604020202020204" pitchFamily="34" charset="0"/>
              <a:cs typeface="Arial" panose="020B0604020202020204" pitchFamily="34" charset="0"/>
            </a:endParaRPr>
          </a:p>
          <a:p>
            <a:pPr algn="just"/>
            <a:r>
              <a:rPr lang="el-GR" dirty="0">
                <a:latin typeface="Arial" panose="020B0604020202020204" pitchFamily="34" charset="0"/>
                <a:cs typeface="Arial" panose="020B0604020202020204" pitchFamily="34" charset="0"/>
              </a:rPr>
              <a:t>Ο Ίων διαφωνεί. Έχει γνώσεις για τον Όμηρο και μπορεί να μιλήσει λογικά γι’ αυτόν.</a:t>
            </a:r>
          </a:p>
        </p:txBody>
      </p:sp>
    </p:spTree>
    <p:extLst>
      <p:ext uri="{BB962C8B-B14F-4D97-AF65-F5344CB8AC3E}">
        <p14:creationId xmlns:p14="http://schemas.microsoft.com/office/powerpoint/2010/main" val="1452712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A91A87D-B6F0-0450-8F2E-61C9B7AD7666}"/>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Ίων</a:t>
            </a:r>
            <a:endParaRPr lang="el-GR" dirty="0"/>
          </a:p>
        </p:txBody>
      </p:sp>
      <p:sp>
        <p:nvSpPr>
          <p:cNvPr id="3" name="Θέση κειμένου 2">
            <a:extLst>
              <a:ext uri="{FF2B5EF4-FFF2-40B4-BE49-F238E27FC236}">
                <a16:creationId xmlns:a16="http://schemas.microsoft.com/office/drawing/2014/main" id="{62147210-0D77-D30B-CF1A-F2A0BA2A6882}"/>
              </a:ext>
            </a:extLst>
          </p:cNvPr>
          <p:cNvSpPr>
            <a:spLocks noGrp="1"/>
          </p:cNvSpPr>
          <p:nvPr>
            <p:ph sz="half" idx="1"/>
          </p:nvPr>
        </p:nvSpPr>
        <p:spPr/>
        <p:txBody>
          <a:bodyPr/>
          <a:lstStyle/>
          <a:p>
            <a:pPr algn="just"/>
            <a:r>
              <a:rPr lang="el-GR" dirty="0">
                <a:latin typeface="Arial" panose="020B0604020202020204" pitchFamily="34" charset="0"/>
                <a:cs typeface="Arial" panose="020B0604020202020204" pitchFamily="34" charset="0"/>
              </a:rPr>
              <a:t>ΣΩΚΡΑΤΗΣ και ΙΩΝ: Μιλούν χωρίς να συνεννοούνται. Ο Ίων θεωρεί τον εαυτό του αρμόδιο να κρίνει τι είναι πρέπον ποιητικά ενώ ο Σωκράτης θέλει να προσδιορίσει το περιεχόμενο αυτού του πρέποντος. </a:t>
            </a:r>
          </a:p>
          <a:p>
            <a:pPr algn="just"/>
            <a:r>
              <a:rPr lang="el-GR" dirty="0">
                <a:latin typeface="Arial" panose="020B0604020202020204" pitchFamily="34" charset="0"/>
                <a:cs typeface="Arial" panose="020B0604020202020204" pitchFamily="34" charset="0"/>
              </a:rPr>
              <a:t>Καταλήγουμε στο ότι ο ισχυρισμός ότι η τέχνη του ραψωδού είναι τέχνη και επιστήμη πρέπει να εγκαταλειφθεί.</a:t>
            </a:r>
          </a:p>
        </p:txBody>
      </p:sp>
      <p:pic>
        <p:nvPicPr>
          <p:cNvPr id="8" name="Θέση περιεχομένου 7">
            <a:extLst>
              <a:ext uri="{FF2B5EF4-FFF2-40B4-BE49-F238E27FC236}">
                <a16:creationId xmlns:a16="http://schemas.microsoft.com/office/drawing/2014/main" id="{16F59EB3-339F-F5AE-F476-E1FE24A1E69C}"/>
              </a:ext>
            </a:extLst>
          </p:cNvPr>
          <p:cNvPicPr>
            <a:picLocks noGrp="1" noChangeAspect="1"/>
          </p:cNvPicPr>
          <p:nvPr>
            <p:ph sz="half" idx="2"/>
          </p:nvPr>
        </p:nvPicPr>
        <p:blipFill>
          <a:blip r:embed="rId2"/>
          <a:stretch>
            <a:fillRect/>
          </a:stretch>
        </p:blipFill>
        <p:spPr>
          <a:xfrm>
            <a:off x="7000240" y="1905000"/>
            <a:ext cx="4805679" cy="3777621"/>
          </a:xfrm>
        </p:spPr>
      </p:pic>
    </p:spTree>
    <p:extLst>
      <p:ext uri="{BB962C8B-B14F-4D97-AF65-F5344CB8AC3E}">
        <p14:creationId xmlns:p14="http://schemas.microsoft.com/office/powerpoint/2010/main" val="17326702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01289B2-8E5D-994E-6144-CA69C391EE3F}"/>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Ίων</a:t>
            </a:r>
            <a:r>
              <a:rPr lang="en-US" i="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533c-535a</a:t>
            </a:r>
            <a:br>
              <a:rPr lang="en-US" dirty="0">
                <a:latin typeface="Arial" panose="020B0604020202020204" pitchFamily="34" charset="0"/>
                <a:cs typeface="Arial" panose="020B0604020202020204" pitchFamily="34" charset="0"/>
              </a:rPr>
            </a:br>
            <a:endParaRPr lang="el-GR" dirty="0"/>
          </a:p>
        </p:txBody>
      </p:sp>
      <p:sp>
        <p:nvSpPr>
          <p:cNvPr id="3" name="Θέση περιεχομένου 2">
            <a:extLst>
              <a:ext uri="{FF2B5EF4-FFF2-40B4-BE49-F238E27FC236}">
                <a16:creationId xmlns:a16="http://schemas.microsoft.com/office/drawing/2014/main" id="{8EA9A1D2-9145-BA4F-C1FA-71E39BD1B178}"/>
              </a:ext>
            </a:extLst>
          </p:cNvPr>
          <p:cNvSpPr>
            <a:spLocks noGrp="1"/>
          </p:cNvSpPr>
          <p:nvPr>
            <p:ph idx="1"/>
          </p:nvPr>
        </p:nvSpPr>
        <p:spPr/>
        <p:txBody>
          <a:bodyPr>
            <a:normAutofit/>
          </a:bodyPr>
          <a:lstStyle/>
          <a:p>
            <a:pPr marL="0" indent="0" algn="just">
              <a:buNone/>
            </a:pPr>
            <a:r>
              <a:rPr lang="el-GR" sz="2400" dirty="0">
                <a:latin typeface="Arial" panose="020B0604020202020204" pitchFamily="34" charset="0"/>
                <a:cs typeface="Arial" panose="020B0604020202020204" pitchFamily="34" charset="0"/>
              </a:rPr>
              <a:t>ΣΩ. </a:t>
            </a:r>
            <a:r>
              <a:rPr lang="el-GR" sz="2400" dirty="0" err="1">
                <a:latin typeface="Arial" panose="020B0604020202020204" pitchFamily="34" charset="0"/>
                <a:cs typeface="Arial" panose="020B0604020202020204" pitchFamily="34" charset="0"/>
              </a:rPr>
              <a:t>Καὶ</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ὁρῶ</a:t>
            </a:r>
            <a:r>
              <a:rPr lang="el-GR" sz="2400" dirty="0">
                <a:latin typeface="Arial" panose="020B0604020202020204" pitchFamily="34" charset="0"/>
                <a:cs typeface="Arial" panose="020B0604020202020204" pitchFamily="34" charset="0"/>
              </a:rPr>
              <a:t>, ὦ </a:t>
            </a:r>
            <a:r>
              <a:rPr lang="el-GR" sz="2400" dirty="0" err="1">
                <a:latin typeface="Arial" panose="020B0604020202020204" pitchFamily="34" charset="0"/>
                <a:cs typeface="Arial" panose="020B0604020202020204" pitchFamily="34" charset="0"/>
              </a:rPr>
              <a:t>Ἴων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καὶ</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ἔρχομαί</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γέ</a:t>
            </a:r>
            <a:r>
              <a:rPr lang="el-GR" sz="2400" dirty="0">
                <a:latin typeface="Arial" panose="020B0604020202020204" pitchFamily="34" charset="0"/>
                <a:cs typeface="Arial" panose="020B0604020202020204" pitchFamily="34" charset="0"/>
              </a:rPr>
              <a:t> σοι </a:t>
            </a:r>
            <a:r>
              <a:rPr lang="el-GR" sz="2400" dirty="0" err="1">
                <a:latin typeface="Arial" panose="020B0604020202020204" pitchFamily="34" charset="0"/>
                <a:cs typeface="Arial" panose="020B0604020202020204" pitchFamily="34" charset="0"/>
              </a:rPr>
              <a:t>ἀποφανού</a:t>
            </a:r>
            <a:r>
              <a:rPr lang="el-GR" sz="2400" dirty="0">
                <a:latin typeface="Arial" panose="020B0604020202020204" pitchFamily="34" charset="0"/>
                <a:cs typeface="Arial" panose="020B0604020202020204" pitchFamily="34" charset="0"/>
              </a:rPr>
              <a:t>- [533</a:t>
            </a:r>
            <a:r>
              <a:rPr lang="en-GB" sz="2400" dirty="0">
                <a:latin typeface="Arial" panose="020B0604020202020204" pitchFamily="34" charset="0"/>
                <a:cs typeface="Arial" panose="020B0604020202020204" pitchFamily="34" charset="0"/>
              </a:rPr>
              <a:t>d] </a:t>
            </a:r>
            <a:r>
              <a:rPr lang="el-GR" sz="2400" dirty="0" err="1">
                <a:latin typeface="Arial" panose="020B0604020202020204" pitchFamily="34" charset="0"/>
                <a:cs typeface="Arial" panose="020B0604020202020204" pitchFamily="34" charset="0"/>
              </a:rPr>
              <a:t>μενος</a:t>
            </a:r>
            <a:r>
              <a:rPr lang="el-GR" sz="2400" dirty="0">
                <a:latin typeface="Arial" panose="020B0604020202020204" pitchFamily="34" charset="0"/>
                <a:cs typeface="Arial" panose="020B0604020202020204" pitchFamily="34" charset="0"/>
              </a:rPr>
              <a:t> ὅ μοι </a:t>
            </a:r>
            <a:r>
              <a:rPr lang="el-GR" sz="2400" dirty="0" err="1">
                <a:latin typeface="Arial" panose="020B0604020202020204" pitchFamily="34" charset="0"/>
                <a:cs typeface="Arial" panose="020B0604020202020204" pitchFamily="34" charset="0"/>
              </a:rPr>
              <a:t>δοκεῖ</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τοῦτο</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εἶναι</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ἔστι</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γὰρ</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τοῦτο</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τέχνη</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μὲν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οὐκ</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ὂν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παρὰ</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σοὶ</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περὶ</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Ὁμήρου</a:t>
            </a:r>
            <a:r>
              <a:rPr lang="el-GR" sz="2400" dirty="0">
                <a:latin typeface="Arial" panose="020B0604020202020204" pitchFamily="34" charset="0"/>
                <a:cs typeface="Arial" panose="020B0604020202020204" pitchFamily="34" charset="0"/>
              </a:rPr>
              <a:t> </a:t>
            </a:r>
            <a:r>
              <a:rPr lang="el-GR" sz="2400" b="1" dirty="0" err="1">
                <a:latin typeface="Arial" panose="020B0604020202020204" pitchFamily="34" charset="0"/>
                <a:cs typeface="Arial" panose="020B0604020202020204" pitchFamily="34" charset="0"/>
              </a:rPr>
              <a:t>εὖ</a:t>
            </a:r>
            <a:r>
              <a:rPr lang="el-GR" sz="2400" b="1" dirty="0">
                <a:latin typeface="Arial" panose="020B0604020202020204" pitchFamily="34" charset="0"/>
                <a:cs typeface="Arial" panose="020B0604020202020204" pitchFamily="34" charset="0"/>
              </a:rPr>
              <a:t> </a:t>
            </a:r>
            <a:r>
              <a:rPr lang="el-GR" sz="2400" b="1" dirty="0" err="1">
                <a:latin typeface="Arial" panose="020B0604020202020204" pitchFamily="34" charset="0"/>
                <a:cs typeface="Arial" panose="020B0604020202020204" pitchFamily="34" charset="0"/>
              </a:rPr>
              <a:t>λέγειν</a:t>
            </a:r>
            <a:r>
              <a:rPr lang="el-GR" sz="2400" dirty="0">
                <a:latin typeface="Arial" panose="020B0604020202020204" pitchFamily="34" charset="0"/>
                <a:cs typeface="Arial" panose="020B0604020202020204" pitchFamily="34" charset="0"/>
              </a:rPr>
              <a:t>, ὃ </a:t>
            </a:r>
            <a:r>
              <a:rPr lang="el-GR" sz="2400" dirty="0" err="1">
                <a:latin typeface="Arial" panose="020B0604020202020204" pitchFamily="34" charset="0"/>
                <a:cs typeface="Arial" panose="020B0604020202020204" pitchFamily="34" charset="0"/>
              </a:rPr>
              <a:t>νυνδὴ</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ἔλεγον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θεία</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δὲ</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δύναμις</a:t>
            </a:r>
            <a:r>
              <a:rPr lang="el-GR" sz="2400" dirty="0">
                <a:latin typeface="Arial" panose="020B0604020202020204" pitchFamily="34" charset="0"/>
                <a:cs typeface="Arial" panose="020B0604020202020204" pitchFamily="34" charset="0"/>
              </a:rPr>
              <a:t> ἥ σε </a:t>
            </a:r>
            <a:r>
              <a:rPr lang="el-GR" sz="2400" dirty="0" err="1">
                <a:latin typeface="Arial" panose="020B0604020202020204" pitchFamily="34" charset="0"/>
                <a:cs typeface="Arial" panose="020B0604020202020204" pitchFamily="34" charset="0"/>
              </a:rPr>
              <a:t>κινεῖ</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ὥσπερ</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ἐν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τῇ</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λίθῳ</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ἣν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Εὐριπίδης</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μὲν</a:t>
            </a:r>
            <a:r>
              <a:rPr lang="el-GR" sz="2400" dirty="0">
                <a:latin typeface="Arial" panose="020B0604020202020204" pitchFamily="34" charset="0"/>
                <a:cs typeface="Arial" panose="020B0604020202020204" pitchFamily="34" charset="0"/>
              </a:rPr>
              <a:t> </a:t>
            </a:r>
            <a:r>
              <a:rPr lang="el-GR" sz="2400" b="1" dirty="0" err="1">
                <a:latin typeface="Arial" panose="020B0604020202020204" pitchFamily="34" charset="0"/>
                <a:cs typeface="Arial" panose="020B0604020202020204" pitchFamily="34" charset="0"/>
              </a:rPr>
              <a:t>Μαγνῆτιν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ὠνόμασεν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οἱ</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δὲ</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πολλοὶ</a:t>
            </a:r>
            <a:r>
              <a:rPr lang="el-GR" sz="2400" dirty="0">
                <a:latin typeface="Arial" panose="020B0604020202020204" pitchFamily="34" charset="0"/>
                <a:cs typeface="Arial" panose="020B0604020202020204" pitchFamily="34" charset="0"/>
              </a:rPr>
              <a:t> </a:t>
            </a:r>
            <a:r>
              <a:rPr lang="el-GR" sz="2400" b="1" dirty="0" err="1">
                <a:latin typeface="Arial" panose="020B0604020202020204" pitchFamily="34" charset="0"/>
                <a:cs typeface="Arial" panose="020B0604020202020204" pitchFamily="34" charset="0"/>
              </a:rPr>
              <a:t>Ἡρακλείαν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καὶ</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γὰρ</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αὕτη</a:t>
            </a:r>
            <a:r>
              <a:rPr lang="el-GR" sz="2400" dirty="0">
                <a:latin typeface="Arial" panose="020B0604020202020204" pitchFamily="34" charset="0"/>
                <a:cs typeface="Arial" panose="020B0604020202020204" pitchFamily="34" charset="0"/>
              </a:rPr>
              <a:t> ἡ </a:t>
            </a:r>
            <a:r>
              <a:rPr lang="el-GR" sz="2400" dirty="0" err="1">
                <a:latin typeface="Arial" panose="020B0604020202020204" pitchFamily="34" charset="0"/>
                <a:cs typeface="Arial" panose="020B0604020202020204" pitchFamily="34" charset="0"/>
              </a:rPr>
              <a:t>λίθος</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οὐ</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μόνον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αὐτοὺς</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τοὺς</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δακτυλίους</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ἄγει</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τοὺς</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σιδηροῦς</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ἀλλὰ</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καὶ</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δύναμιν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ἐντίθησι</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τοῖς</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δακτυλίοις</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ὥστ</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αὖ</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δύνασθαι</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ταὐτὸν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τοῦτο</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ποιεῖν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ὅπερ</a:t>
            </a:r>
            <a:r>
              <a:rPr lang="el-GR" sz="2400" dirty="0">
                <a:latin typeface="Arial" panose="020B0604020202020204" pitchFamily="34" charset="0"/>
                <a:cs typeface="Arial" panose="020B0604020202020204" pitchFamily="34" charset="0"/>
              </a:rPr>
              <a:t> ἡ </a:t>
            </a:r>
            <a:r>
              <a:rPr lang="el-GR" sz="2400" dirty="0" err="1">
                <a:latin typeface="Arial" panose="020B0604020202020204" pitchFamily="34" charset="0"/>
                <a:cs typeface="Arial" panose="020B0604020202020204" pitchFamily="34" charset="0"/>
              </a:rPr>
              <a:t>λίθος</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ἄλλους</a:t>
            </a:r>
            <a:r>
              <a:rPr lang="el-GR" sz="2400" dirty="0">
                <a:latin typeface="Arial" panose="020B0604020202020204" pitchFamily="34" charset="0"/>
                <a:cs typeface="Arial" panose="020B0604020202020204" pitchFamily="34" charset="0"/>
              </a:rPr>
              <a:t> [533</a:t>
            </a:r>
            <a:r>
              <a:rPr lang="en-GB" sz="2400" dirty="0">
                <a:latin typeface="Arial" panose="020B0604020202020204" pitchFamily="34" charset="0"/>
                <a:cs typeface="Arial" panose="020B0604020202020204" pitchFamily="34" charset="0"/>
              </a:rPr>
              <a:t>e] </a:t>
            </a:r>
            <a:r>
              <a:rPr lang="el-GR" sz="2400" dirty="0" err="1">
                <a:latin typeface="Arial" panose="020B0604020202020204" pitchFamily="34" charset="0"/>
                <a:cs typeface="Arial" panose="020B0604020202020204" pitchFamily="34" charset="0"/>
              </a:rPr>
              <a:t>ἄγειν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δακτυλίους</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ὥστ</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ἐνίοτε</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ὁρμαθὸς</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μακρὸς</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πάνυ</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σιδηρίων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καὶ</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δακτυλίων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ἐξ</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ἀλλήλων</a:t>
            </a:r>
            <a:r>
              <a:rPr lang="el-GR" sz="2400" dirty="0">
                <a:latin typeface="Arial" panose="020B0604020202020204" pitchFamily="34" charset="0"/>
                <a:cs typeface="Arial" panose="020B0604020202020204" pitchFamily="34" charset="0"/>
              </a:rPr>
              <a:t> </a:t>
            </a:r>
            <a:r>
              <a:rPr lang="el-GR" sz="2400" dirty="0" err="1">
                <a:latin typeface="Arial" panose="020B0604020202020204" pitchFamily="34" charset="0"/>
                <a:cs typeface="Arial" panose="020B0604020202020204" pitchFamily="34" charset="0"/>
              </a:rPr>
              <a:t>ἤρτηται</a:t>
            </a:r>
            <a:r>
              <a:rPr lang="el-GR" sz="24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6106213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ABEBD1E-C916-92F1-4435-AC4D518EEAE6}"/>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Ίων</a:t>
            </a:r>
            <a:r>
              <a:rPr lang="en-US" i="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533c-535a</a:t>
            </a:r>
            <a:endParaRPr lang="el-GR" dirty="0"/>
          </a:p>
        </p:txBody>
      </p:sp>
      <p:sp>
        <p:nvSpPr>
          <p:cNvPr id="3" name="Θέση περιεχομένου 2">
            <a:extLst>
              <a:ext uri="{FF2B5EF4-FFF2-40B4-BE49-F238E27FC236}">
                <a16:creationId xmlns:a16="http://schemas.microsoft.com/office/drawing/2014/main" id="{B8B48D29-E96B-FB6A-1077-5AAEB8321694}"/>
              </a:ext>
            </a:extLst>
          </p:cNvPr>
          <p:cNvSpPr>
            <a:spLocks noGrp="1"/>
          </p:cNvSpPr>
          <p:nvPr>
            <p:ph idx="1"/>
          </p:nvPr>
        </p:nvSpPr>
        <p:spPr/>
        <p:txBody>
          <a:bodyPr/>
          <a:lstStyle/>
          <a:p>
            <a:pPr algn="just"/>
            <a:r>
              <a:rPr lang="el-GR" dirty="0"/>
              <a:t>Ω. Το σκέπτομαι, Ίωνα, και [533d] θα σου πω αμέσως τί νομίζω ότι συμβαίνει. Αυτό που σε κάνει να λες ωραία πράγματα για τον Όμηρο δεν είναι κάποια ειδική τεχνική γνώση αλλά, όπως έλεγα τώρα δα, θεϊκή δύναμη που σε δονεί, όπως ακριβώς συμβαίνει και με την πέτρα που ο Ευριπίδης την ονόμασε «μαγνήτη» και ο πολύς κόσμος την λέει «πέτρα του Ηρακλή». Γιατί κι αυτή η πέτρα δεν τραβάει μόνο τα δαχτυλίδια τα σιδερένια, αλλά επιπλέον τους μεταβιβάζει τη δύναμή της ώστε να μπορούν κι αυτά να κάνουν ό,τι η πέτρα, να παρασύρουν [533e] δηλαδή μαζί τους άλλα δαχτυλίδια, με αποτέλεσμα μερικές φορές να σχηματίζεται ολόκληρη αρμαθιά από σιδεράκια και δαχτυλίδια που κρέμονται το ένα από το άλλο· κι όλα αυτά παίρνουν τη δύναμή τους από εκείνη την πέτρα.</a:t>
            </a:r>
          </a:p>
        </p:txBody>
      </p:sp>
    </p:spTree>
    <p:extLst>
      <p:ext uri="{BB962C8B-B14F-4D97-AF65-F5344CB8AC3E}">
        <p14:creationId xmlns:p14="http://schemas.microsoft.com/office/powerpoint/2010/main" val="3011051843"/>
      </p:ext>
    </p:extLst>
  </p:cSld>
  <p:clrMapOvr>
    <a:masterClrMapping/>
  </p:clrMapOvr>
</p:sld>
</file>

<file path=ppt/theme/theme1.xml><?xml version="1.0" encoding="utf-8"?>
<a:theme xmlns:a="http://schemas.openxmlformats.org/drawingml/2006/main" name="Θρόισμα">
  <a:themeElements>
    <a:clrScheme name="Θρόισμα">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Θρόισμα">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Θρόισμα">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328</TotalTime>
  <Words>4796</Words>
  <Application>Microsoft Office PowerPoint</Application>
  <PresentationFormat>Ευρεία οθόνη</PresentationFormat>
  <Paragraphs>233</Paragraphs>
  <Slides>46</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46</vt:i4>
      </vt:variant>
    </vt:vector>
  </HeadingPairs>
  <TitlesOfParts>
    <vt:vector size="50" baseType="lpstr">
      <vt:lpstr>Arial</vt:lpstr>
      <vt:lpstr>Century Gothic</vt:lpstr>
      <vt:lpstr>Wingdings 3</vt:lpstr>
      <vt:lpstr>Θρόισμα</vt:lpstr>
      <vt:lpstr>PHS_2.1 Πλάτων Β΄ εξάμηνο</vt:lpstr>
      <vt:lpstr>3Ο ΜΑΘΗΜΑ</vt:lpstr>
      <vt:lpstr>Ίων</vt:lpstr>
      <vt:lpstr>Ίων</vt:lpstr>
      <vt:lpstr>Ίων</vt:lpstr>
      <vt:lpstr>Ίων</vt:lpstr>
      <vt:lpstr>Ίων</vt:lpstr>
      <vt:lpstr>Ίων 533c-535a </vt:lpstr>
      <vt:lpstr>Ίων 533c-535a</vt:lpstr>
      <vt:lpstr>Ίων 533c4-535a</vt:lpstr>
      <vt:lpstr>Ίων 533c4-535a</vt:lpstr>
      <vt:lpstr>Ίων 533c4-535a</vt:lpstr>
      <vt:lpstr>Ίων 533c4-535a</vt:lpstr>
      <vt:lpstr>Ίων 533c4-535a</vt:lpstr>
      <vt:lpstr>Ίων 533c4-535a</vt:lpstr>
      <vt:lpstr>Ίων 533c4-535a</vt:lpstr>
      <vt:lpstr>Ίων 533c4-535a</vt:lpstr>
      <vt:lpstr>Λεξιλόγιο</vt:lpstr>
      <vt:lpstr>Λεξιλόγιο</vt:lpstr>
      <vt:lpstr>Λεξιλόγιο</vt:lpstr>
      <vt:lpstr>Λεξιλόγιο</vt:lpstr>
      <vt:lpstr>Λεξιλόγιο</vt:lpstr>
      <vt:lpstr>Λεξιλόγιο</vt:lpstr>
      <vt:lpstr>Λεξιλόγιο</vt:lpstr>
      <vt:lpstr>Λεξιλόγιο</vt:lpstr>
      <vt:lpstr>Σχόλια</vt:lpstr>
      <vt:lpstr>Σχόλια</vt:lpstr>
      <vt:lpstr>Σχόλια</vt:lpstr>
      <vt:lpstr>Σχόλια</vt:lpstr>
      <vt:lpstr>Σχόλια</vt:lpstr>
      <vt:lpstr>Σχόλια</vt:lpstr>
      <vt:lpstr>Σχόλια</vt:lpstr>
      <vt:lpstr>Σχόλια</vt:lpstr>
      <vt:lpstr>Σχόλια</vt:lpstr>
      <vt:lpstr>Σχόλια</vt:lpstr>
      <vt:lpstr>Σχόλια</vt:lpstr>
      <vt:lpstr>Σχόλια</vt:lpstr>
      <vt:lpstr>Σχόλια</vt:lpstr>
      <vt:lpstr>Σχόλια</vt:lpstr>
      <vt:lpstr>Σχόλια</vt:lpstr>
      <vt:lpstr>Σχόλια</vt:lpstr>
      <vt:lpstr>Σχόλια</vt:lpstr>
      <vt:lpstr>Σχόλια</vt:lpstr>
      <vt:lpstr>Σχόλια</vt:lpstr>
      <vt:lpstr>Ερωτήσεις κατανόησης</vt:lpstr>
      <vt:lpstr>Σας ευχαριστώ!</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Vasiliki Kousoulini</dc:creator>
  <cp:lastModifiedBy>Vasiliki Kousoulini</cp:lastModifiedBy>
  <cp:revision>7</cp:revision>
  <dcterms:created xsi:type="dcterms:W3CDTF">2025-02-11T06:25:01Z</dcterms:created>
  <dcterms:modified xsi:type="dcterms:W3CDTF">2026-03-10T12:19:06Z</dcterms:modified>
</cp:coreProperties>
</file>