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3" d="100"/>
          <a:sy n="63" d="100"/>
        </p:scale>
        <p:origin x="80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1BF989C-1433-4469-4A9F-8F51F27ACAB6}"/>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B9C59AD7-2B6D-B55B-50A2-052FDCFB6F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2E7EF79E-C2FB-52F5-C944-37D0A77F859B}"/>
              </a:ext>
            </a:extLst>
          </p:cNvPr>
          <p:cNvSpPr>
            <a:spLocks noGrp="1"/>
          </p:cNvSpPr>
          <p:nvPr>
            <p:ph type="dt" sz="half" idx="10"/>
          </p:nvPr>
        </p:nvSpPr>
        <p:spPr/>
        <p:txBody>
          <a:bodyPr/>
          <a:lstStyle/>
          <a:p>
            <a:fld id="{A0E282CD-89FF-422C-B1F0-DCDCCB7D37C7}" type="datetimeFigureOut">
              <a:rPr lang="el-GR" smtClean="0"/>
              <a:t>6/3/2025</a:t>
            </a:fld>
            <a:endParaRPr lang="el-GR"/>
          </a:p>
        </p:txBody>
      </p:sp>
      <p:sp>
        <p:nvSpPr>
          <p:cNvPr id="5" name="Θέση υποσέλιδου 4">
            <a:extLst>
              <a:ext uri="{FF2B5EF4-FFF2-40B4-BE49-F238E27FC236}">
                <a16:creationId xmlns:a16="http://schemas.microsoft.com/office/drawing/2014/main" id="{70287BEC-9637-F95F-B31E-F8F504DCC53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93D99E8-B3AA-840A-56F9-23217371412C}"/>
              </a:ext>
            </a:extLst>
          </p:cNvPr>
          <p:cNvSpPr>
            <a:spLocks noGrp="1"/>
          </p:cNvSpPr>
          <p:nvPr>
            <p:ph type="sldNum" sz="quarter" idx="12"/>
          </p:nvPr>
        </p:nvSpPr>
        <p:spPr/>
        <p:txBody>
          <a:bodyPr/>
          <a:lstStyle/>
          <a:p>
            <a:fld id="{24ECF216-FCF1-4A54-9193-B2D009E5D1E1}" type="slidenum">
              <a:rPr lang="el-GR" smtClean="0"/>
              <a:t>‹#›</a:t>
            </a:fld>
            <a:endParaRPr lang="el-GR"/>
          </a:p>
        </p:txBody>
      </p:sp>
    </p:spTree>
    <p:extLst>
      <p:ext uri="{BB962C8B-B14F-4D97-AF65-F5344CB8AC3E}">
        <p14:creationId xmlns:p14="http://schemas.microsoft.com/office/powerpoint/2010/main" val="7321499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19F2B4-ED97-7EC0-F689-32AD18A6BC2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82AE66F1-1F96-BE88-D0CC-9CBAB86BDDC7}"/>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A02A5C8-3B14-8A71-9533-2146E872DABB}"/>
              </a:ext>
            </a:extLst>
          </p:cNvPr>
          <p:cNvSpPr>
            <a:spLocks noGrp="1"/>
          </p:cNvSpPr>
          <p:nvPr>
            <p:ph type="dt" sz="half" idx="10"/>
          </p:nvPr>
        </p:nvSpPr>
        <p:spPr/>
        <p:txBody>
          <a:bodyPr/>
          <a:lstStyle/>
          <a:p>
            <a:fld id="{A0E282CD-89FF-422C-B1F0-DCDCCB7D37C7}" type="datetimeFigureOut">
              <a:rPr lang="el-GR" smtClean="0"/>
              <a:t>6/3/2025</a:t>
            </a:fld>
            <a:endParaRPr lang="el-GR"/>
          </a:p>
        </p:txBody>
      </p:sp>
      <p:sp>
        <p:nvSpPr>
          <p:cNvPr id="5" name="Θέση υποσέλιδου 4">
            <a:extLst>
              <a:ext uri="{FF2B5EF4-FFF2-40B4-BE49-F238E27FC236}">
                <a16:creationId xmlns:a16="http://schemas.microsoft.com/office/drawing/2014/main" id="{E383B433-76BD-D554-E224-E3A83875928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E14BB0D-3E35-1B02-8918-D95A3B8E46C8}"/>
              </a:ext>
            </a:extLst>
          </p:cNvPr>
          <p:cNvSpPr>
            <a:spLocks noGrp="1"/>
          </p:cNvSpPr>
          <p:nvPr>
            <p:ph type="sldNum" sz="quarter" idx="12"/>
          </p:nvPr>
        </p:nvSpPr>
        <p:spPr/>
        <p:txBody>
          <a:bodyPr/>
          <a:lstStyle/>
          <a:p>
            <a:fld id="{24ECF216-FCF1-4A54-9193-B2D009E5D1E1}" type="slidenum">
              <a:rPr lang="el-GR" smtClean="0"/>
              <a:t>‹#›</a:t>
            </a:fld>
            <a:endParaRPr lang="el-GR"/>
          </a:p>
        </p:txBody>
      </p:sp>
    </p:spTree>
    <p:extLst>
      <p:ext uri="{BB962C8B-B14F-4D97-AF65-F5344CB8AC3E}">
        <p14:creationId xmlns:p14="http://schemas.microsoft.com/office/powerpoint/2010/main" val="833532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A9067344-F279-B683-91ED-B8EBF2400E35}"/>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46480C4D-D7F7-8E90-9D26-99CF45A36A97}"/>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821291C-66C8-25BD-EE37-C8D16495EC9B}"/>
              </a:ext>
            </a:extLst>
          </p:cNvPr>
          <p:cNvSpPr>
            <a:spLocks noGrp="1"/>
          </p:cNvSpPr>
          <p:nvPr>
            <p:ph type="dt" sz="half" idx="10"/>
          </p:nvPr>
        </p:nvSpPr>
        <p:spPr/>
        <p:txBody>
          <a:bodyPr/>
          <a:lstStyle/>
          <a:p>
            <a:fld id="{A0E282CD-89FF-422C-B1F0-DCDCCB7D37C7}" type="datetimeFigureOut">
              <a:rPr lang="el-GR" smtClean="0"/>
              <a:t>6/3/2025</a:t>
            </a:fld>
            <a:endParaRPr lang="el-GR"/>
          </a:p>
        </p:txBody>
      </p:sp>
      <p:sp>
        <p:nvSpPr>
          <p:cNvPr id="5" name="Θέση υποσέλιδου 4">
            <a:extLst>
              <a:ext uri="{FF2B5EF4-FFF2-40B4-BE49-F238E27FC236}">
                <a16:creationId xmlns:a16="http://schemas.microsoft.com/office/drawing/2014/main" id="{C7BEBEF5-02E4-3896-0C13-92202D33D6B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5EF4450-3D86-566C-5282-075000A09A25}"/>
              </a:ext>
            </a:extLst>
          </p:cNvPr>
          <p:cNvSpPr>
            <a:spLocks noGrp="1"/>
          </p:cNvSpPr>
          <p:nvPr>
            <p:ph type="sldNum" sz="quarter" idx="12"/>
          </p:nvPr>
        </p:nvSpPr>
        <p:spPr/>
        <p:txBody>
          <a:bodyPr/>
          <a:lstStyle/>
          <a:p>
            <a:fld id="{24ECF216-FCF1-4A54-9193-B2D009E5D1E1}" type="slidenum">
              <a:rPr lang="el-GR" smtClean="0"/>
              <a:t>‹#›</a:t>
            </a:fld>
            <a:endParaRPr lang="el-GR"/>
          </a:p>
        </p:txBody>
      </p:sp>
    </p:spTree>
    <p:extLst>
      <p:ext uri="{BB962C8B-B14F-4D97-AF65-F5344CB8AC3E}">
        <p14:creationId xmlns:p14="http://schemas.microsoft.com/office/powerpoint/2010/main" val="2932985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6525E87-26D0-713D-F2C5-787831F318C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C19354C-A32B-C06D-1668-2D9F90A3F315}"/>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F1AFC23-02CD-0C93-53EC-81F9873DF24D}"/>
              </a:ext>
            </a:extLst>
          </p:cNvPr>
          <p:cNvSpPr>
            <a:spLocks noGrp="1"/>
          </p:cNvSpPr>
          <p:nvPr>
            <p:ph type="dt" sz="half" idx="10"/>
          </p:nvPr>
        </p:nvSpPr>
        <p:spPr/>
        <p:txBody>
          <a:bodyPr/>
          <a:lstStyle/>
          <a:p>
            <a:fld id="{A0E282CD-89FF-422C-B1F0-DCDCCB7D37C7}" type="datetimeFigureOut">
              <a:rPr lang="el-GR" smtClean="0"/>
              <a:t>6/3/2025</a:t>
            </a:fld>
            <a:endParaRPr lang="el-GR"/>
          </a:p>
        </p:txBody>
      </p:sp>
      <p:sp>
        <p:nvSpPr>
          <p:cNvPr id="5" name="Θέση υποσέλιδου 4">
            <a:extLst>
              <a:ext uri="{FF2B5EF4-FFF2-40B4-BE49-F238E27FC236}">
                <a16:creationId xmlns:a16="http://schemas.microsoft.com/office/drawing/2014/main" id="{5E9EE6CD-11EC-A142-407E-419EBB47EB0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524CE11-414A-669D-48A4-A08A2D1A1C06}"/>
              </a:ext>
            </a:extLst>
          </p:cNvPr>
          <p:cNvSpPr>
            <a:spLocks noGrp="1"/>
          </p:cNvSpPr>
          <p:nvPr>
            <p:ph type="sldNum" sz="quarter" idx="12"/>
          </p:nvPr>
        </p:nvSpPr>
        <p:spPr/>
        <p:txBody>
          <a:bodyPr/>
          <a:lstStyle/>
          <a:p>
            <a:fld id="{24ECF216-FCF1-4A54-9193-B2D009E5D1E1}" type="slidenum">
              <a:rPr lang="el-GR" smtClean="0"/>
              <a:t>‹#›</a:t>
            </a:fld>
            <a:endParaRPr lang="el-GR"/>
          </a:p>
        </p:txBody>
      </p:sp>
    </p:spTree>
    <p:extLst>
      <p:ext uri="{BB962C8B-B14F-4D97-AF65-F5344CB8AC3E}">
        <p14:creationId xmlns:p14="http://schemas.microsoft.com/office/powerpoint/2010/main" val="3666514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DD1A0E-61D3-10FA-4287-260DFE36819B}"/>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892CFBC-ED73-4F2D-9936-A912D89DAB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FC81B2DE-4750-8953-12EE-49EEA081F0B6}"/>
              </a:ext>
            </a:extLst>
          </p:cNvPr>
          <p:cNvSpPr>
            <a:spLocks noGrp="1"/>
          </p:cNvSpPr>
          <p:nvPr>
            <p:ph type="dt" sz="half" idx="10"/>
          </p:nvPr>
        </p:nvSpPr>
        <p:spPr/>
        <p:txBody>
          <a:bodyPr/>
          <a:lstStyle/>
          <a:p>
            <a:fld id="{A0E282CD-89FF-422C-B1F0-DCDCCB7D37C7}" type="datetimeFigureOut">
              <a:rPr lang="el-GR" smtClean="0"/>
              <a:t>6/3/2025</a:t>
            </a:fld>
            <a:endParaRPr lang="el-GR"/>
          </a:p>
        </p:txBody>
      </p:sp>
      <p:sp>
        <p:nvSpPr>
          <p:cNvPr id="5" name="Θέση υποσέλιδου 4">
            <a:extLst>
              <a:ext uri="{FF2B5EF4-FFF2-40B4-BE49-F238E27FC236}">
                <a16:creationId xmlns:a16="http://schemas.microsoft.com/office/drawing/2014/main" id="{96A068D7-2BE2-DAEF-3A74-8946604BA2C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FD50226-4926-371D-662F-6C8864E3880C}"/>
              </a:ext>
            </a:extLst>
          </p:cNvPr>
          <p:cNvSpPr>
            <a:spLocks noGrp="1"/>
          </p:cNvSpPr>
          <p:nvPr>
            <p:ph type="sldNum" sz="quarter" idx="12"/>
          </p:nvPr>
        </p:nvSpPr>
        <p:spPr/>
        <p:txBody>
          <a:bodyPr/>
          <a:lstStyle/>
          <a:p>
            <a:fld id="{24ECF216-FCF1-4A54-9193-B2D009E5D1E1}" type="slidenum">
              <a:rPr lang="el-GR" smtClean="0"/>
              <a:t>‹#›</a:t>
            </a:fld>
            <a:endParaRPr lang="el-GR"/>
          </a:p>
        </p:txBody>
      </p:sp>
    </p:spTree>
    <p:extLst>
      <p:ext uri="{BB962C8B-B14F-4D97-AF65-F5344CB8AC3E}">
        <p14:creationId xmlns:p14="http://schemas.microsoft.com/office/powerpoint/2010/main" val="2866710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40153F-92A3-C8F2-849B-E694C17739B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68D9E66-926F-840F-69C0-5EE101E8FFA9}"/>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5876AB28-5135-95ED-D1A9-A77AE8FB587B}"/>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716B9AC7-9F93-8346-6E8E-471935E299AD}"/>
              </a:ext>
            </a:extLst>
          </p:cNvPr>
          <p:cNvSpPr>
            <a:spLocks noGrp="1"/>
          </p:cNvSpPr>
          <p:nvPr>
            <p:ph type="dt" sz="half" idx="10"/>
          </p:nvPr>
        </p:nvSpPr>
        <p:spPr/>
        <p:txBody>
          <a:bodyPr/>
          <a:lstStyle/>
          <a:p>
            <a:fld id="{A0E282CD-89FF-422C-B1F0-DCDCCB7D37C7}" type="datetimeFigureOut">
              <a:rPr lang="el-GR" smtClean="0"/>
              <a:t>6/3/2025</a:t>
            </a:fld>
            <a:endParaRPr lang="el-GR"/>
          </a:p>
        </p:txBody>
      </p:sp>
      <p:sp>
        <p:nvSpPr>
          <p:cNvPr id="6" name="Θέση υποσέλιδου 5">
            <a:extLst>
              <a:ext uri="{FF2B5EF4-FFF2-40B4-BE49-F238E27FC236}">
                <a16:creationId xmlns:a16="http://schemas.microsoft.com/office/drawing/2014/main" id="{C4D97E84-A3B8-E31F-AC0C-838F03C90E8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260993D-CED8-34E8-8DD2-375E84EF1A88}"/>
              </a:ext>
            </a:extLst>
          </p:cNvPr>
          <p:cNvSpPr>
            <a:spLocks noGrp="1"/>
          </p:cNvSpPr>
          <p:nvPr>
            <p:ph type="sldNum" sz="quarter" idx="12"/>
          </p:nvPr>
        </p:nvSpPr>
        <p:spPr/>
        <p:txBody>
          <a:bodyPr/>
          <a:lstStyle/>
          <a:p>
            <a:fld id="{24ECF216-FCF1-4A54-9193-B2D009E5D1E1}" type="slidenum">
              <a:rPr lang="el-GR" smtClean="0"/>
              <a:t>‹#›</a:t>
            </a:fld>
            <a:endParaRPr lang="el-GR"/>
          </a:p>
        </p:txBody>
      </p:sp>
    </p:spTree>
    <p:extLst>
      <p:ext uri="{BB962C8B-B14F-4D97-AF65-F5344CB8AC3E}">
        <p14:creationId xmlns:p14="http://schemas.microsoft.com/office/powerpoint/2010/main" val="1977554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0E25CC-0CC9-D496-81EC-C87DECF52B3C}"/>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F1841FE-02EA-215E-05BB-4A054AB0EF5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BCE37C3D-658D-E034-D288-7767A01FD7B3}"/>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6F95C309-DC3A-8A9B-E7AE-BD41050A86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1B9B90D7-1AF4-9EDE-C080-C98D75292F56}"/>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BC5E847F-8AE6-4BB7-9D38-6DD9AA2226A8}"/>
              </a:ext>
            </a:extLst>
          </p:cNvPr>
          <p:cNvSpPr>
            <a:spLocks noGrp="1"/>
          </p:cNvSpPr>
          <p:nvPr>
            <p:ph type="dt" sz="half" idx="10"/>
          </p:nvPr>
        </p:nvSpPr>
        <p:spPr/>
        <p:txBody>
          <a:bodyPr/>
          <a:lstStyle/>
          <a:p>
            <a:fld id="{A0E282CD-89FF-422C-B1F0-DCDCCB7D37C7}" type="datetimeFigureOut">
              <a:rPr lang="el-GR" smtClean="0"/>
              <a:t>6/3/2025</a:t>
            </a:fld>
            <a:endParaRPr lang="el-GR"/>
          </a:p>
        </p:txBody>
      </p:sp>
      <p:sp>
        <p:nvSpPr>
          <p:cNvPr id="8" name="Θέση υποσέλιδου 7">
            <a:extLst>
              <a:ext uri="{FF2B5EF4-FFF2-40B4-BE49-F238E27FC236}">
                <a16:creationId xmlns:a16="http://schemas.microsoft.com/office/drawing/2014/main" id="{D697DF20-EA75-6705-983F-7DDA7EEF820B}"/>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273A67A2-2A19-7C0E-C1F1-6F12EC22AACD}"/>
              </a:ext>
            </a:extLst>
          </p:cNvPr>
          <p:cNvSpPr>
            <a:spLocks noGrp="1"/>
          </p:cNvSpPr>
          <p:nvPr>
            <p:ph type="sldNum" sz="quarter" idx="12"/>
          </p:nvPr>
        </p:nvSpPr>
        <p:spPr/>
        <p:txBody>
          <a:bodyPr/>
          <a:lstStyle/>
          <a:p>
            <a:fld id="{24ECF216-FCF1-4A54-9193-B2D009E5D1E1}" type="slidenum">
              <a:rPr lang="el-GR" smtClean="0"/>
              <a:t>‹#›</a:t>
            </a:fld>
            <a:endParaRPr lang="el-GR"/>
          </a:p>
        </p:txBody>
      </p:sp>
    </p:spTree>
    <p:extLst>
      <p:ext uri="{BB962C8B-B14F-4D97-AF65-F5344CB8AC3E}">
        <p14:creationId xmlns:p14="http://schemas.microsoft.com/office/powerpoint/2010/main" val="804922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92B79D-FDB7-062E-65D1-56631054D53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FAC9AF71-5A6A-9251-B70A-17F5C75D4B4C}"/>
              </a:ext>
            </a:extLst>
          </p:cNvPr>
          <p:cNvSpPr>
            <a:spLocks noGrp="1"/>
          </p:cNvSpPr>
          <p:nvPr>
            <p:ph type="dt" sz="half" idx="10"/>
          </p:nvPr>
        </p:nvSpPr>
        <p:spPr/>
        <p:txBody>
          <a:bodyPr/>
          <a:lstStyle/>
          <a:p>
            <a:fld id="{A0E282CD-89FF-422C-B1F0-DCDCCB7D37C7}" type="datetimeFigureOut">
              <a:rPr lang="el-GR" smtClean="0"/>
              <a:t>6/3/2025</a:t>
            </a:fld>
            <a:endParaRPr lang="el-GR"/>
          </a:p>
        </p:txBody>
      </p:sp>
      <p:sp>
        <p:nvSpPr>
          <p:cNvPr id="4" name="Θέση υποσέλιδου 3">
            <a:extLst>
              <a:ext uri="{FF2B5EF4-FFF2-40B4-BE49-F238E27FC236}">
                <a16:creationId xmlns:a16="http://schemas.microsoft.com/office/drawing/2014/main" id="{4C72E03E-BE1D-4102-487A-85A46F60D780}"/>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F763607B-0D99-4A18-AE4B-2BE4E05A75C0}"/>
              </a:ext>
            </a:extLst>
          </p:cNvPr>
          <p:cNvSpPr>
            <a:spLocks noGrp="1"/>
          </p:cNvSpPr>
          <p:nvPr>
            <p:ph type="sldNum" sz="quarter" idx="12"/>
          </p:nvPr>
        </p:nvSpPr>
        <p:spPr/>
        <p:txBody>
          <a:bodyPr/>
          <a:lstStyle/>
          <a:p>
            <a:fld id="{24ECF216-FCF1-4A54-9193-B2D009E5D1E1}" type="slidenum">
              <a:rPr lang="el-GR" smtClean="0"/>
              <a:t>‹#›</a:t>
            </a:fld>
            <a:endParaRPr lang="el-GR"/>
          </a:p>
        </p:txBody>
      </p:sp>
    </p:spTree>
    <p:extLst>
      <p:ext uri="{BB962C8B-B14F-4D97-AF65-F5344CB8AC3E}">
        <p14:creationId xmlns:p14="http://schemas.microsoft.com/office/powerpoint/2010/main" val="1197823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C33ED5B9-9298-97C9-D376-995E9F45B4A5}"/>
              </a:ext>
            </a:extLst>
          </p:cNvPr>
          <p:cNvSpPr>
            <a:spLocks noGrp="1"/>
          </p:cNvSpPr>
          <p:nvPr>
            <p:ph type="dt" sz="half" idx="10"/>
          </p:nvPr>
        </p:nvSpPr>
        <p:spPr/>
        <p:txBody>
          <a:bodyPr/>
          <a:lstStyle/>
          <a:p>
            <a:fld id="{A0E282CD-89FF-422C-B1F0-DCDCCB7D37C7}" type="datetimeFigureOut">
              <a:rPr lang="el-GR" smtClean="0"/>
              <a:t>6/3/2025</a:t>
            </a:fld>
            <a:endParaRPr lang="el-GR"/>
          </a:p>
        </p:txBody>
      </p:sp>
      <p:sp>
        <p:nvSpPr>
          <p:cNvPr id="3" name="Θέση υποσέλιδου 2">
            <a:extLst>
              <a:ext uri="{FF2B5EF4-FFF2-40B4-BE49-F238E27FC236}">
                <a16:creationId xmlns:a16="http://schemas.microsoft.com/office/drawing/2014/main" id="{B71964E9-81C0-DECB-8104-3A2C4F2C7EC8}"/>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9C40159F-762F-47FD-87CB-8B6B01E59272}"/>
              </a:ext>
            </a:extLst>
          </p:cNvPr>
          <p:cNvSpPr>
            <a:spLocks noGrp="1"/>
          </p:cNvSpPr>
          <p:nvPr>
            <p:ph type="sldNum" sz="quarter" idx="12"/>
          </p:nvPr>
        </p:nvSpPr>
        <p:spPr/>
        <p:txBody>
          <a:bodyPr/>
          <a:lstStyle/>
          <a:p>
            <a:fld id="{24ECF216-FCF1-4A54-9193-B2D009E5D1E1}" type="slidenum">
              <a:rPr lang="el-GR" smtClean="0"/>
              <a:t>‹#›</a:t>
            </a:fld>
            <a:endParaRPr lang="el-GR"/>
          </a:p>
        </p:txBody>
      </p:sp>
    </p:spTree>
    <p:extLst>
      <p:ext uri="{BB962C8B-B14F-4D97-AF65-F5344CB8AC3E}">
        <p14:creationId xmlns:p14="http://schemas.microsoft.com/office/powerpoint/2010/main" val="753475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729DD9-AE1C-A644-ADDB-A4647D91C411}"/>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8E53132-A9D3-D967-E0B4-761DF6A0B2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E5FEF23B-80AC-67C6-4E50-DF8AE5D4D3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8BFCABAE-39D4-6FBA-E379-188295415432}"/>
              </a:ext>
            </a:extLst>
          </p:cNvPr>
          <p:cNvSpPr>
            <a:spLocks noGrp="1"/>
          </p:cNvSpPr>
          <p:nvPr>
            <p:ph type="dt" sz="half" idx="10"/>
          </p:nvPr>
        </p:nvSpPr>
        <p:spPr/>
        <p:txBody>
          <a:bodyPr/>
          <a:lstStyle/>
          <a:p>
            <a:fld id="{A0E282CD-89FF-422C-B1F0-DCDCCB7D37C7}" type="datetimeFigureOut">
              <a:rPr lang="el-GR" smtClean="0"/>
              <a:t>6/3/2025</a:t>
            </a:fld>
            <a:endParaRPr lang="el-GR"/>
          </a:p>
        </p:txBody>
      </p:sp>
      <p:sp>
        <p:nvSpPr>
          <p:cNvPr id="6" name="Θέση υποσέλιδου 5">
            <a:extLst>
              <a:ext uri="{FF2B5EF4-FFF2-40B4-BE49-F238E27FC236}">
                <a16:creationId xmlns:a16="http://schemas.microsoft.com/office/drawing/2014/main" id="{42DD5929-1F61-C556-A799-E9D282DE94A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89D0FBE-A5E7-D68F-DC54-75A6F03C1023}"/>
              </a:ext>
            </a:extLst>
          </p:cNvPr>
          <p:cNvSpPr>
            <a:spLocks noGrp="1"/>
          </p:cNvSpPr>
          <p:nvPr>
            <p:ph type="sldNum" sz="quarter" idx="12"/>
          </p:nvPr>
        </p:nvSpPr>
        <p:spPr/>
        <p:txBody>
          <a:bodyPr/>
          <a:lstStyle/>
          <a:p>
            <a:fld id="{24ECF216-FCF1-4A54-9193-B2D009E5D1E1}" type="slidenum">
              <a:rPr lang="el-GR" smtClean="0"/>
              <a:t>‹#›</a:t>
            </a:fld>
            <a:endParaRPr lang="el-GR"/>
          </a:p>
        </p:txBody>
      </p:sp>
    </p:spTree>
    <p:extLst>
      <p:ext uri="{BB962C8B-B14F-4D97-AF65-F5344CB8AC3E}">
        <p14:creationId xmlns:p14="http://schemas.microsoft.com/office/powerpoint/2010/main" val="1818246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E3B3D29-B285-A571-E3D9-5A4C4D7872E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969D6CB4-F873-3BBB-38C2-B63EDB73C37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7EBC390B-360C-BFDF-04C8-A9BCB069F1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BB163E80-477A-2EC9-3B0C-09C8D2E93E41}"/>
              </a:ext>
            </a:extLst>
          </p:cNvPr>
          <p:cNvSpPr>
            <a:spLocks noGrp="1"/>
          </p:cNvSpPr>
          <p:nvPr>
            <p:ph type="dt" sz="half" idx="10"/>
          </p:nvPr>
        </p:nvSpPr>
        <p:spPr/>
        <p:txBody>
          <a:bodyPr/>
          <a:lstStyle/>
          <a:p>
            <a:fld id="{A0E282CD-89FF-422C-B1F0-DCDCCB7D37C7}" type="datetimeFigureOut">
              <a:rPr lang="el-GR" smtClean="0"/>
              <a:t>6/3/2025</a:t>
            </a:fld>
            <a:endParaRPr lang="el-GR"/>
          </a:p>
        </p:txBody>
      </p:sp>
      <p:sp>
        <p:nvSpPr>
          <p:cNvPr id="6" name="Θέση υποσέλιδου 5">
            <a:extLst>
              <a:ext uri="{FF2B5EF4-FFF2-40B4-BE49-F238E27FC236}">
                <a16:creationId xmlns:a16="http://schemas.microsoft.com/office/drawing/2014/main" id="{2F528C7D-F978-7F04-B71D-FF845EF4536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B189360-F73C-D3DF-D464-37B734E3E289}"/>
              </a:ext>
            </a:extLst>
          </p:cNvPr>
          <p:cNvSpPr>
            <a:spLocks noGrp="1"/>
          </p:cNvSpPr>
          <p:nvPr>
            <p:ph type="sldNum" sz="quarter" idx="12"/>
          </p:nvPr>
        </p:nvSpPr>
        <p:spPr/>
        <p:txBody>
          <a:bodyPr/>
          <a:lstStyle/>
          <a:p>
            <a:fld id="{24ECF216-FCF1-4A54-9193-B2D009E5D1E1}" type="slidenum">
              <a:rPr lang="el-GR" smtClean="0"/>
              <a:t>‹#›</a:t>
            </a:fld>
            <a:endParaRPr lang="el-GR"/>
          </a:p>
        </p:txBody>
      </p:sp>
    </p:spTree>
    <p:extLst>
      <p:ext uri="{BB962C8B-B14F-4D97-AF65-F5344CB8AC3E}">
        <p14:creationId xmlns:p14="http://schemas.microsoft.com/office/powerpoint/2010/main" val="779450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FDA0E001-45B9-3B33-AD73-CC8481C465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44FD6BB-37FB-259F-E61B-77E5731FC7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20BACFD-E34D-8E79-7604-F2DC166306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E282CD-89FF-422C-B1F0-DCDCCB7D37C7}" type="datetimeFigureOut">
              <a:rPr lang="el-GR" smtClean="0"/>
              <a:t>6/3/2025</a:t>
            </a:fld>
            <a:endParaRPr lang="el-GR"/>
          </a:p>
        </p:txBody>
      </p:sp>
      <p:sp>
        <p:nvSpPr>
          <p:cNvPr id="5" name="Θέση υποσέλιδου 4">
            <a:extLst>
              <a:ext uri="{FF2B5EF4-FFF2-40B4-BE49-F238E27FC236}">
                <a16:creationId xmlns:a16="http://schemas.microsoft.com/office/drawing/2014/main" id="{FF9E90C7-C53B-1E38-0031-FF06518FA5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F3C1F63C-92AA-E1EC-D449-D10DEA7D7F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ECF216-FCF1-4A54-9193-B2D009E5D1E1}" type="slidenum">
              <a:rPr lang="el-GR" smtClean="0"/>
              <a:t>‹#›</a:t>
            </a:fld>
            <a:endParaRPr lang="el-GR"/>
          </a:p>
        </p:txBody>
      </p:sp>
    </p:spTree>
    <p:extLst>
      <p:ext uri="{BB962C8B-B14F-4D97-AF65-F5344CB8AC3E}">
        <p14:creationId xmlns:p14="http://schemas.microsoft.com/office/powerpoint/2010/main" val="33004980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5D3B3A-C6E8-26C8-E6F4-77F8B2150C93}"/>
              </a:ext>
            </a:extLst>
          </p:cNvPr>
          <p:cNvSpPr>
            <a:spLocks noGrp="1"/>
          </p:cNvSpPr>
          <p:nvPr>
            <p:ph type="ctrTitle"/>
          </p:nvPr>
        </p:nvSpPr>
        <p:spPr/>
        <p:txBody>
          <a:bodyPr/>
          <a:lstStyle/>
          <a:p>
            <a:r>
              <a:rPr lang="el-GR" dirty="0"/>
              <a:t> </a:t>
            </a:r>
            <a:r>
              <a:rPr lang="el-GR" i="1" dirty="0"/>
              <a:t>Ίων </a:t>
            </a:r>
            <a:r>
              <a:rPr lang="el-GR" dirty="0"/>
              <a:t>533</a:t>
            </a:r>
            <a:r>
              <a:rPr lang="en-GB" dirty="0"/>
              <a:t>c-535a</a:t>
            </a:r>
            <a:endParaRPr lang="el-GR" dirty="0"/>
          </a:p>
        </p:txBody>
      </p:sp>
      <p:sp>
        <p:nvSpPr>
          <p:cNvPr id="3" name="Υπότιτλος 2">
            <a:extLst>
              <a:ext uri="{FF2B5EF4-FFF2-40B4-BE49-F238E27FC236}">
                <a16:creationId xmlns:a16="http://schemas.microsoft.com/office/drawing/2014/main" id="{0A23D245-0343-A2E0-9A9C-AC5CF3D6DC74}"/>
              </a:ext>
            </a:extLst>
          </p:cNvPr>
          <p:cNvSpPr>
            <a:spLocks noGrp="1"/>
          </p:cNvSpPr>
          <p:nvPr>
            <p:ph type="subTitle" idx="1"/>
          </p:nvPr>
        </p:nvSpPr>
        <p:spPr/>
        <p:txBody>
          <a:bodyPr/>
          <a:lstStyle/>
          <a:p>
            <a:r>
              <a:rPr lang="el-GR" dirty="0"/>
              <a:t>ΚΕΙΜΕΝΟ ΚΑΙ ΜΕΤΑΦΡΑΣΗ (3</a:t>
            </a:r>
            <a:r>
              <a:rPr lang="el-GR" baseline="30000" dirty="0"/>
              <a:t>ο</a:t>
            </a:r>
            <a:r>
              <a:rPr lang="el-GR" dirty="0"/>
              <a:t> ΜΑΘΗΜΑ)</a:t>
            </a:r>
          </a:p>
        </p:txBody>
      </p:sp>
    </p:spTree>
    <p:extLst>
      <p:ext uri="{BB962C8B-B14F-4D97-AF65-F5344CB8AC3E}">
        <p14:creationId xmlns:p14="http://schemas.microsoft.com/office/powerpoint/2010/main" val="118370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A9E9D03-AA9B-2007-2E1B-A5002B8B6FD8}"/>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Ίων</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533c-535a</a:t>
            </a:r>
            <a:endParaRPr lang="el-GR" dirty="0"/>
          </a:p>
        </p:txBody>
      </p:sp>
      <p:sp>
        <p:nvSpPr>
          <p:cNvPr id="3" name="Θέση περιεχομένου 2">
            <a:extLst>
              <a:ext uri="{FF2B5EF4-FFF2-40B4-BE49-F238E27FC236}">
                <a16:creationId xmlns:a16="http://schemas.microsoft.com/office/drawing/2014/main" id="{C3CC3185-C1AA-E44C-B9FD-6FBF1C5E0B13}"/>
              </a:ext>
            </a:extLst>
          </p:cNvPr>
          <p:cNvSpPr>
            <a:spLocks noGrp="1"/>
          </p:cNvSpPr>
          <p:nvPr>
            <p:ph sz="half" idx="1"/>
          </p:nvPr>
        </p:nvSpPr>
        <p:spPr/>
        <p:txBody>
          <a:bodyPr>
            <a:normAutofit fontScale="77500" lnSpcReduction="20000"/>
          </a:bodyPr>
          <a:lstStyle/>
          <a:p>
            <a:pPr marL="0" indent="0" algn="just">
              <a:buNone/>
            </a:pPr>
            <a:r>
              <a:rPr lang="el-GR" dirty="0">
                <a:latin typeface="Arial" panose="020B0604020202020204" pitchFamily="34" charset="0"/>
                <a:cs typeface="Arial" panose="020B0604020202020204" pitchFamily="34" charset="0"/>
              </a:rPr>
              <a:t>ΣΩ.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ὁρῶ</a:t>
            </a:r>
            <a:r>
              <a:rPr lang="el-GR" dirty="0">
                <a:latin typeface="Arial" panose="020B0604020202020204" pitchFamily="34" charset="0"/>
                <a:cs typeface="Arial" panose="020B0604020202020204" pitchFamily="34" charset="0"/>
              </a:rPr>
              <a:t>, ὦ </a:t>
            </a:r>
            <a:r>
              <a:rPr lang="el-GR" dirty="0" err="1">
                <a:latin typeface="Arial" panose="020B0604020202020204" pitchFamily="34" charset="0"/>
                <a:cs typeface="Arial" panose="020B0604020202020204" pitchFamily="34" charset="0"/>
              </a:rPr>
              <a:t>Ἴων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ἔρχομαί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γέ</a:t>
            </a:r>
            <a:r>
              <a:rPr lang="el-GR" dirty="0">
                <a:latin typeface="Arial" panose="020B0604020202020204" pitchFamily="34" charset="0"/>
                <a:cs typeface="Arial" panose="020B0604020202020204" pitchFamily="34" charset="0"/>
              </a:rPr>
              <a:t> σοι </a:t>
            </a:r>
            <a:r>
              <a:rPr lang="el-GR" dirty="0" err="1">
                <a:latin typeface="Arial" panose="020B0604020202020204" pitchFamily="34" charset="0"/>
                <a:cs typeface="Arial" panose="020B0604020202020204" pitchFamily="34" charset="0"/>
              </a:rPr>
              <a:t>ἀποφανού</a:t>
            </a:r>
            <a:r>
              <a:rPr lang="el-GR" dirty="0">
                <a:latin typeface="Arial" panose="020B0604020202020204" pitchFamily="34" charset="0"/>
                <a:cs typeface="Arial" panose="020B0604020202020204" pitchFamily="34" charset="0"/>
              </a:rPr>
              <a:t>- [533</a:t>
            </a:r>
            <a:r>
              <a:rPr lang="en-GB" dirty="0">
                <a:latin typeface="Arial" panose="020B0604020202020204" pitchFamily="34" charset="0"/>
                <a:cs typeface="Arial" panose="020B0604020202020204" pitchFamily="34" charset="0"/>
              </a:rPr>
              <a:t>d] </a:t>
            </a:r>
            <a:r>
              <a:rPr lang="el-GR" dirty="0" err="1">
                <a:latin typeface="Arial" panose="020B0604020202020204" pitchFamily="34" charset="0"/>
                <a:cs typeface="Arial" panose="020B0604020202020204" pitchFamily="34" charset="0"/>
              </a:rPr>
              <a:t>μενος</a:t>
            </a:r>
            <a:r>
              <a:rPr lang="el-GR" dirty="0">
                <a:latin typeface="Arial" panose="020B0604020202020204" pitchFamily="34" charset="0"/>
                <a:cs typeface="Arial" panose="020B0604020202020204" pitchFamily="34" charset="0"/>
              </a:rPr>
              <a:t> ὅ μοι </a:t>
            </a:r>
            <a:r>
              <a:rPr lang="el-GR" dirty="0" err="1">
                <a:latin typeface="Arial" panose="020B0604020202020204" pitchFamily="34" charset="0"/>
                <a:cs typeface="Arial" panose="020B0604020202020204" pitchFamily="34" charset="0"/>
              </a:rPr>
              <a:t>δοκεῖ</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τοῦτο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ἔστι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τοῦτο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τέχνη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ὂν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παρὰ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σοὶ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περὶ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Ὁμήρου</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εὖ</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λέγειν</a:t>
            </a:r>
            <a:r>
              <a:rPr lang="el-GR" dirty="0">
                <a:latin typeface="Arial" panose="020B0604020202020204" pitchFamily="34" charset="0"/>
                <a:cs typeface="Arial" panose="020B0604020202020204" pitchFamily="34" charset="0"/>
              </a:rPr>
              <a:t>, ὃ </a:t>
            </a:r>
            <a:r>
              <a:rPr lang="el-GR" dirty="0" err="1">
                <a:latin typeface="Arial" panose="020B0604020202020204" pitchFamily="34" charset="0"/>
                <a:cs typeface="Arial" panose="020B0604020202020204" pitchFamily="34" charset="0"/>
              </a:rPr>
              <a:t>νυνδὴ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ἔλεγον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θεία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δύναμις</a:t>
            </a:r>
            <a:r>
              <a:rPr lang="el-GR" dirty="0">
                <a:latin typeface="Arial" panose="020B0604020202020204" pitchFamily="34" charset="0"/>
                <a:cs typeface="Arial" panose="020B0604020202020204" pitchFamily="34" charset="0"/>
              </a:rPr>
              <a:t> ἥ σε </a:t>
            </a:r>
            <a:r>
              <a:rPr lang="el-GR" dirty="0" err="1">
                <a:latin typeface="Arial" panose="020B0604020202020204" pitchFamily="34" charset="0"/>
                <a:cs typeface="Arial" panose="020B0604020202020204" pitchFamily="34" charset="0"/>
              </a:rPr>
              <a:t>κινεῖ</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ὥσπερ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τῇ</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λίθῳ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ἣν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Εὐριπίδης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Μαγνῆτιν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ὠνόμασεν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πολλοὶ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Ἡρακλείαν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αὕτη</a:t>
            </a:r>
            <a:r>
              <a:rPr lang="el-GR" dirty="0">
                <a:latin typeface="Arial" panose="020B0604020202020204" pitchFamily="34" charset="0"/>
                <a:cs typeface="Arial" panose="020B0604020202020204" pitchFamily="34" charset="0"/>
              </a:rPr>
              <a:t> ἡ </a:t>
            </a:r>
            <a:r>
              <a:rPr lang="el-GR" dirty="0" err="1">
                <a:latin typeface="Arial" panose="020B0604020202020204" pitchFamily="34" charset="0"/>
                <a:cs typeface="Arial" panose="020B0604020202020204" pitchFamily="34" charset="0"/>
              </a:rPr>
              <a:t>λίθος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μόνον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αὐτοὺς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τοὺς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δακτυλίους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ἄγει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τοὺς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σιδηροῦς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ἀλλὰ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δύναμιν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ἐντίθησι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τοῖς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δακτυλίοις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ὥστ</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αὖ</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δύνασθαι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ταὐτὸν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τοῦτο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ποιεῖν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ὅπερ</a:t>
            </a:r>
            <a:r>
              <a:rPr lang="el-GR" dirty="0">
                <a:latin typeface="Arial" panose="020B0604020202020204" pitchFamily="34" charset="0"/>
                <a:cs typeface="Arial" panose="020B0604020202020204" pitchFamily="34" charset="0"/>
              </a:rPr>
              <a:t> ἡ </a:t>
            </a:r>
            <a:r>
              <a:rPr lang="el-GR" dirty="0" err="1">
                <a:latin typeface="Arial" panose="020B0604020202020204" pitchFamily="34" charset="0"/>
                <a:cs typeface="Arial" panose="020B0604020202020204" pitchFamily="34" charset="0"/>
              </a:rPr>
              <a:t>λίθος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ἄλλους</a:t>
            </a:r>
            <a:r>
              <a:rPr lang="el-GR" dirty="0">
                <a:latin typeface="Arial" panose="020B0604020202020204" pitchFamily="34" charset="0"/>
                <a:cs typeface="Arial" panose="020B0604020202020204" pitchFamily="34" charset="0"/>
              </a:rPr>
              <a:t> [533</a:t>
            </a:r>
            <a:r>
              <a:rPr lang="en-GB" dirty="0">
                <a:latin typeface="Arial" panose="020B0604020202020204" pitchFamily="34" charset="0"/>
                <a:cs typeface="Arial" panose="020B0604020202020204" pitchFamily="34" charset="0"/>
              </a:rPr>
              <a:t>e] </a:t>
            </a:r>
            <a:r>
              <a:rPr lang="el-GR" dirty="0" err="1">
                <a:latin typeface="Arial" panose="020B0604020202020204" pitchFamily="34" charset="0"/>
                <a:cs typeface="Arial" panose="020B0604020202020204" pitchFamily="34" charset="0"/>
              </a:rPr>
              <a:t>ἄγειν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δακτυλίους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ὥστ</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ἐνίοτε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ὁρμαθὸς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μακρὸς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πάνυ</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σιδηρίων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δακτυλίων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ἐξ</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ἀλλήλων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ἤρτηται</a:t>
            </a:r>
            <a:r>
              <a:rPr lang="el-GR" dirty="0">
                <a:latin typeface="Arial" panose="020B0604020202020204" pitchFamily="34" charset="0"/>
                <a:cs typeface="Arial" panose="020B0604020202020204" pitchFamily="34" charset="0"/>
              </a:rPr>
              <a:t>· </a:t>
            </a:r>
          </a:p>
        </p:txBody>
      </p:sp>
      <p:sp>
        <p:nvSpPr>
          <p:cNvPr id="4" name="Θέση περιεχομένου 3">
            <a:extLst>
              <a:ext uri="{FF2B5EF4-FFF2-40B4-BE49-F238E27FC236}">
                <a16:creationId xmlns:a16="http://schemas.microsoft.com/office/drawing/2014/main" id="{BE3F8C6F-EA97-DD4F-EE41-7C8CB3A50F9B}"/>
              </a:ext>
            </a:extLst>
          </p:cNvPr>
          <p:cNvSpPr>
            <a:spLocks noGrp="1"/>
          </p:cNvSpPr>
          <p:nvPr>
            <p:ph sz="half" idx="2"/>
          </p:nvPr>
        </p:nvSpPr>
        <p:spPr/>
        <p:txBody>
          <a:bodyPr>
            <a:normAutofit fontScale="77500" lnSpcReduction="20000"/>
          </a:bodyPr>
          <a:lstStyle/>
          <a:p>
            <a:pPr marL="0" indent="0" algn="just">
              <a:buNone/>
            </a:pPr>
            <a:r>
              <a:rPr lang="el-GR" dirty="0">
                <a:latin typeface="Arial" panose="020B0604020202020204" pitchFamily="34" charset="0"/>
                <a:cs typeface="Arial" panose="020B0604020202020204" pitchFamily="34" charset="0"/>
              </a:rPr>
              <a:t>ΣΩ. Και βλέπω, Ίωνα, και έρχομαι να σου αποδείξω τι κατά τη γνώμη μου είναι. Όπως σου έλεγα, η ικανότητά σου να μιλάς ωραία για τον Όμηρο δεν οφείλεται στην τέχνη, αλλά στη θεία δύναμη που σε κινεί, όπως ακριβώς στην περίπτωση της πέτρας, την οποία ο Ευριπίδης ονόμασε Μαγνήτη, ενώ οι πολλοί Ηράκλεια. Διότι αυτή η πέτρα δεν έλκει μόνο τα σιδερένια δακτυλίδια, αλλά εμβάλλει δύναμη σε αυτά, ώστε με τη σειρά τους να μπορούν να κάνουν ό,τι και η πέτρα, να έλκουν δηλαδή άλλα δακτυλίδια, με αποτέλεσμα να δημιουργείται μερικές φορές μία εξαιρετικά μακριά αλυσίδα από σιδερένια αντικείμενα και δακτυλίδια που εξαρτώνται το ένα από το άλλο·</a:t>
            </a:r>
          </a:p>
        </p:txBody>
      </p:sp>
    </p:spTree>
    <p:extLst>
      <p:ext uri="{BB962C8B-B14F-4D97-AF65-F5344CB8AC3E}">
        <p14:creationId xmlns:p14="http://schemas.microsoft.com/office/powerpoint/2010/main" val="218725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B9ED17-4FEF-58DF-5B02-6675745CB3D2}"/>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Ίων</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533c-535a</a:t>
            </a:r>
            <a:endParaRPr lang="el-GR" dirty="0"/>
          </a:p>
        </p:txBody>
      </p:sp>
      <p:sp>
        <p:nvSpPr>
          <p:cNvPr id="3" name="Θέση περιεχομένου 2">
            <a:extLst>
              <a:ext uri="{FF2B5EF4-FFF2-40B4-BE49-F238E27FC236}">
                <a16:creationId xmlns:a16="http://schemas.microsoft.com/office/drawing/2014/main" id="{0AFE23A7-6B5F-928D-A79E-41459AF4938A}"/>
              </a:ext>
            </a:extLst>
          </p:cNvPr>
          <p:cNvSpPr>
            <a:spLocks noGrp="1"/>
          </p:cNvSpPr>
          <p:nvPr>
            <p:ph sz="half" idx="1"/>
          </p:nvPr>
        </p:nvSpPr>
        <p:spPr/>
        <p:txBody>
          <a:bodyPr>
            <a:normAutofit fontScale="92500" lnSpcReduction="20000"/>
          </a:bodyPr>
          <a:lstStyle/>
          <a:p>
            <a:pPr marL="0" indent="0" algn="just">
              <a:buNone/>
            </a:pPr>
            <a:r>
              <a:rPr lang="el-GR" dirty="0" err="1">
                <a:latin typeface="Arial" panose="020B0604020202020204" pitchFamily="34" charset="0"/>
                <a:cs typeface="Arial" panose="020B0604020202020204" pitchFamily="34" charset="0"/>
              </a:rPr>
              <a:t>πᾶσι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τούτοις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ἐξ</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ἐκείνης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τῆς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λίθου</a:t>
            </a:r>
            <a:r>
              <a:rPr lang="el-GR" dirty="0">
                <a:latin typeface="Arial" panose="020B0604020202020204" pitchFamily="34" charset="0"/>
                <a:cs typeface="Arial" panose="020B0604020202020204" pitchFamily="34" charset="0"/>
              </a:rPr>
              <a:t> ἡ </a:t>
            </a:r>
            <a:r>
              <a:rPr lang="el-GR" dirty="0" err="1">
                <a:latin typeface="Arial" panose="020B0604020202020204" pitchFamily="34" charset="0"/>
                <a:cs typeface="Arial" panose="020B0604020202020204" pitchFamily="34" charset="0"/>
              </a:rPr>
              <a:t>δύναμις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ἀνήρτηται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οὕτω</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ἡ </a:t>
            </a:r>
            <a:r>
              <a:rPr lang="el-GR" dirty="0" err="1">
                <a:latin typeface="Arial" panose="020B0604020202020204" pitchFamily="34" charset="0"/>
                <a:cs typeface="Arial" panose="020B0604020202020204" pitchFamily="34" charset="0"/>
              </a:rPr>
              <a:t>Μοῦσα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ἐνθέους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ποιεῖ</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διὰ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ἐνθέων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τούτων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ἄλλων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ἐνθουσιαζόντων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ὁρμαθὸς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ἐξαρτᾶται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πάντες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οἵ</a:t>
            </a:r>
            <a:r>
              <a:rPr lang="el-GR" dirty="0">
                <a:latin typeface="Arial" panose="020B0604020202020204" pitchFamily="34" charset="0"/>
                <a:cs typeface="Arial" panose="020B0604020202020204" pitchFamily="34" charset="0"/>
              </a:rPr>
              <a:t> τε </a:t>
            </a:r>
            <a:r>
              <a:rPr lang="el-GR" dirty="0" err="1">
                <a:latin typeface="Arial" panose="020B0604020202020204" pitchFamily="34" charset="0"/>
                <a:cs typeface="Arial" panose="020B0604020202020204" pitchFamily="34" charset="0"/>
              </a:rPr>
              <a:t>τῶν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ποιηταὶ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ἀγαθοὶ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τέχνης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ἔνθεοι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ὄντες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κατεχόμενοι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πάντα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ταῦτα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καλὰ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λέγουσι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ποιήματα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μελοποιοὶ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ἀγαθοὶ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ὡσαύτως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ὥσπερ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κορυ</a:t>
            </a:r>
            <a:r>
              <a:rPr lang="el-GR" dirty="0">
                <a:latin typeface="Arial" panose="020B0604020202020204" pitchFamily="34" charset="0"/>
                <a:cs typeface="Arial" panose="020B0604020202020204" pitchFamily="34" charset="0"/>
              </a:rPr>
              <a:t>- [534</a:t>
            </a:r>
            <a:r>
              <a:rPr lang="en-GB" dirty="0">
                <a:latin typeface="Arial" panose="020B0604020202020204" pitchFamily="34" charset="0"/>
                <a:cs typeface="Arial" panose="020B0604020202020204" pitchFamily="34" charset="0"/>
              </a:rPr>
              <a:t>a] </a:t>
            </a:r>
            <a:r>
              <a:rPr lang="el-GR" dirty="0" err="1">
                <a:latin typeface="Arial" panose="020B0604020202020204" pitchFamily="34" charset="0"/>
                <a:cs typeface="Arial" panose="020B0604020202020204" pitchFamily="34" charset="0"/>
              </a:rPr>
              <a:t>βαντιῶντες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ἔμφρονες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ὄντες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ὀρχοῦνται</a:t>
            </a:r>
            <a:r>
              <a:rPr lang="el-GR" dirty="0">
                <a:latin typeface="Arial" panose="020B0604020202020204" pitchFamily="34" charset="0"/>
                <a:cs typeface="Arial" panose="020B0604020202020204" pitchFamily="34" charset="0"/>
              </a:rPr>
              <a:t>, </a:t>
            </a:r>
          </a:p>
        </p:txBody>
      </p:sp>
      <p:sp>
        <p:nvSpPr>
          <p:cNvPr id="4" name="Θέση περιεχομένου 3">
            <a:extLst>
              <a:ext uri="{FF2B5EF4-FFF2-40B4-BE49-F238E27FC236}">
                <a16:creationId xmlns:a16="http://schemas.microsoft.com/office/drawing/2014/main" id="{7AFC900B-32B5-6991-63D9-AD4DA4E09A24}"/>
              </a:ext>
            </a:extLst>
          </p:cNvPr>
          <p:cNvSpPr>
            <a:spLocks noGrp="1"/>
          </p:cNvSpPr>
          <p:nvPr>
            <p:ph sz="half" idx="2"/>
          </p:nvPr>
        </p:nvSpPr>
        <p:spPr/>
        <p:txBody>
          <a:bodyPr>
            <a:normAutofit fontScale="92500" lnSpcReduction="20000"/>
          </a:bodyPr>
          <a:lstStyle/>
          <a:p>
            <a:pPr marL="0" indent="0" algn="just">
              <a:buNone/>
            </a:pPr>
            <a:r>
              <a:rPr lang="el-GR" dirty="0">
                <a:latin typeface="Arial" panose="020B0604020202020204" pitchFamily="34" charset="0"/>
                <a:cs typeface="Arial" panose="020B0604020202020204" pitchFamily="34" charset="0"/>
              </a:rPr>
              <a:t>σε όλα αυτά η δύναμη προέρχεται από εκείνη την πέτρα. Έτσι και η Μούσα εμπνέει κάποιους και από αυτούς τους εμπνευσμένους εξαρτάται μία αλυσίδα άλλων θεόπνευστων. Διότι όλοι οι καλοί επικοί ποιητές συνθέτουν όλα αυτά τα ωραία ποιήματα όχι από ικανότητα, αλλά κυριευμένοι από ενθουσιασμό· το ίδιο και οι καλοί λυρικοί ποιητές. Όπως οι </a:t>
            </a:r>
            <a:r>
              <a:rPr lang="el-GR" dirty="0" err="1">
                <a:latin typeface="Arial" panose="020B0604020202020204" pitchFamily="34" charset="0"/>
                <a:cs typeface="Arial" panose="020B0604020202020204" pitchFamily="34" charset="0"/>
              </a:rPr>
              <a:t>κορύβαντες</a:t>
            </a:r>
            <a:r>
              <a:rPr lang="el-GR" dirty="0">
                <a:latin typeface="Arial" panose="020B0604020202020204" pitchFamily="34" charset="0"/>
                <a:cs typeface="Arial" panose="020B0604020202020204" pitchFamily="34" charset="0"/>
              </a:rPr>
              <a:t> χορεύουν χωρίς να έχουν το λογικό τους,</a:t>
            </a:r>
          </a:p>
        </p:txBody>
      </p:sp>
    </p:spTree>
    <p:extLst>
      <p:ext uri="{BB962C8B-B14F-4D97-AF65-F5344CB8AC3E}">
        <p14:creationId xmlns:p14="http://schemas.microsoft.com/office/powerpoint/2010/main" val="4246428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4C513E-41DE-22BC-65BE-CEDE0A594522}"/>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Ίων</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533c-535a</a:t>
            </a:r>
            <a:endParaRPr lang="el-GR" dirty="0"/>
          </a:p>
        </p:txBody>
      </p:sp>
      <p:sp>
        <p:nvSpPr>
          <p:cNvPr id="3" name="Θέση περιεχομένου 2">
            <a:extLst>
              <a:ext uri="{FF2B5EF4-FFF2-40B4-BE49-F238E27FC236}">
                <a16:creationId xmlns:a16="http://schemas.microsoft.com/office/drawing/2014/main" id="{FBB91CBE-032B-EB97-EBB6-2FEB11B93F50}"/>
              </a:ext>
            </a:extLst>
          </p:cNvPr>
          <p:cNvSpPr>
            <a:spLocks noGrp="1"/>
          </p:cNvSpPr>
          <p:nvPr>
            <p:ph sz="half" idx="1"/>
          </p:nvPr>
        </p:nvSpPr>
        <p:spPr/>
        <p:txBody>
          <a:bodyPr>
            <a:normAutofit fontScale="77500" lnSpcReduction="20000"/>
          </a:bodyPr>
          <a:lstStyle/>
          <a:p>
            <a:pPr marL="0" indent="0" algn="just">
              <a:buNone/>
            </a:pPr>
            <a:r>
              <a:rPr lang="el-GR" dirty="0" err="1">
                <a:latin typeface="Arial" panose="020B0604020202020204" pitchFamily="34" charset="0"/>
                <a:cs typeface="Arial" panose="020B0604020202020204" pitchFamily="34" charset="0"/>
              </a:rPr>
              <a:t>οὕτω</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μελοποιοὶ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ἔμφρονες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ὄντες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καλὰ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μέλη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ταῦτα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ποιοῦσιν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ἐπειδὰν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ἐμβῶσιν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τὴν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ἁρμονίαν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ῥυθμόν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βακχεύουσι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κατεχόμενοι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ὥσπερ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βάκχαι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ἀρύονται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ποταμῶν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μέλι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γάλα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κατεχόμεναι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ἔμφρονες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οὖσαι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οὔ</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μελοποιῶν</a:t>
            </a:r>
            <a:r>
              <a:rPr lang="el-GR" dirty="0">
                <a:latin typeface="Arial" panose="020B0604020202020204" pitchFamily="34" charset="0"/>
                <a:cs typeface="Arial" panose="020B0604020202020204" pitchFamily="34" charset="0"/>
              </a:rPr>
              <a:t> ἡ </a:t>
            </a:r>
            <a:r>
              <a:rPr lang="el-GR" dirty="0" err="1">
                <a:latin typeface="Arial" panose="020B0604020202020204" pitchFamily="34" charset="0"/>
                <a:cs typeface="Arial" panose="020B0604020202020204" pitchFamily="34" charset="0"/>
              </a:rPr>
              <a:t>ψυχὴ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τοῦτο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ἐργάζεται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ὅπερ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αὐτοὶ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λέγουσι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λέγουσι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δήπουθεν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πρὸς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ποιηταὶ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ὅτι</a:t>
            </a:r>
            <a:r>
              <a:rPr lang="el-GR" dirty="0">
                <a:latin typeface="Arial" panose="020B0604020202020204" pitchFamily="34" charset="0"/>
                <a:cs typeface="Arial" panose="020B0604020202020204" pitchFamily="34" charset="0"/>
              </a:rPr>
              <a:t> [534</a:t>
            </a:r>
            <a:r>
              <a:rPr lang="en-GB" dirty="0">
                <a:latin typeface="Arial" panose="020B0604020202020204" pitchFamily="34" charset="0"/>
                <a:cs typeface="Arial" panose="020B0604020202020204" pitchFamily="34" charset="0"/>
              </a:rPr>
              <a:t>b] </a:t>
            </a:r>
            <a:r>
              <a:rPr lang="el-GR" dirty="0" err="1">
                <a:latin typeface="Arial" panose="020B0604020202020204" pitchFamily="34" charset="0"/>
                <a:cs typeface="Arial" panose="020B0604020202020204" pitchFamily="34" charset="0"/>
              </a:rPr>
              <a:t>ἀπὸ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κρηνῶν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μελιρρύτων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Μουσῶν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κήπων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τινῶν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ναπῶν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δρεπόμενοι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μέλη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φέρουσιν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ὥσπερ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μέλιτται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αὐτοὶ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οὕτω</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πετόμενοι</a:t>
            </a:r>
            <a:r>
              <a:rPr lang="el-GR" dirty="0">
                <a:latin typeface="Arial" panose="020B0604020202020204" pitchFamily="34" charset="0"/>
                <a:cs typeface="Arial" panose="020B0604020202020204" pitchFamily="34" charset="0"/>
              </a:rPr>
              <a:t>· </a:t>
            </a:r>
          </a:p>
        </p:txBody>
      </p:sp>
      <p:sp>
        <p:nvSpPr>
          <p:cNvPr id="4" name="Θέση περιεχομένου 3">
            <a:extLst>
              <a:ext uri="{FF2B5EF4-FFF2-40B4-BE49-F238E27FC236}">
                <a16:creationId xmlns:a16="http://schemas.microsoft.com/office/drawing/2014/main" id="{9E1CDB3C-95E3-CF43-90D0-DF3979E6F2A8}"/>
              </a:ext>
            </a:extLst>
          </p:cNvPr>
          <p:cNvSpPr>
            <a:spLocks noGrp="1"/>
          </p:cNvSpPr>
          <p:nvPr>
            <p:ph sz="half" idx="2"/>
          </p:nvPr>
        </p:nvSpPr>
        <p:spPr/>
        <p:txBody>
          <a:bodyPr>
            <a:normAutofit fontScale="77500" lnSpcReduction="20000"/>
          </a:bodyPr>
          <a:lstStyle/>
          <a:p>
            <a:pPr marL="0" indent="0" algn="just">
              <a:buNone/>
            </a:pPr>
            <a:r>
              <a:rPr lang="el-GR" dirty="0"/>
              <a:t> </a:t>
            </a:r>
            <a:r>
              <a:rPr lang="el-GR" dirty="0">
                <a:latin typeface="Arial" panose="020B0604020202020204" pitchFamily="34" charset="0"/>
                <a:cs typeface="Arial" panose="020B0604020202020204" pitchFamily="34" charset="0"/>
              </a:rPr>
              <a:t>έτσι και οι λυρικοί ποιητές συνθέτουν αυτά τα ωραία μέλη χωρίς να είναι σώφρονες, αλλά μόλις εισέλθουν στην αρμονία και στον ρυθμό, βακχεύουν και κυριεύονται από ενθουσιασμό. Όπως οι </a:t>
            </a:r>
            <a:r>
              <a:rPr lang="el-GR" dirty="0" err="1">
                <a:latin typeface="Arial" panose="020B0604020202020204" pitchFamily="34" charset="0"/>
                <a:cs typeface="Arial" panose="020B0604020202020204" pitchFamily="34" charset="0"/>
              </a:rPr>
              <a:t>βάκχες</a:t>
            </a:r>
            <a:r>
              <a:rPr lang="el-GR" dirty="0">
                <a:latin typeface="Arial" panose="020B0604020202020204" pitchFamily="34" charset="0"/>
                <a:cs typeface="Arial" panose="020B0604020202020204" pitchFamily="34" charset="0"/>
              </a:rPr>
              <a:t>, όταν βρίσκονται σε κατάσταση μανίας και όχι όταν έχουν το λογικό τους, αντλούν από τα ποτάμια μέλι και γάλα, έτσι και η ψυχή των λυρικών ποιητών κάνει το ίδιο, καθώς οι ίδιοι ομολογούν. Διότι μας λένε οι ποιητές, αν δεν </a:t>
            </a:r>
            <a:r>
              <a:rPr lang="el-GR" dirty="0" err="1">
                <a:latin typeface="Arial" panose="020B0604020202020204" pitchFamily="34" charset="0"/>
                <a:cs typeface="Arial" panose="020B0604020202020204" pitchFamily="34" charset="0"/>
              </a:rPr>
              <a:t>απατώμαι</a:t>
            </a:r>
            <a:r>
              <a:rPr lang="el-GR" dirty="0">
                <a:latin typeface="Arial" panose="020B0604020202020204" pitchFamily="34" charset="0"/>
                <a:cs typeface="Arial" panose="020B0604020202020204" pitchFamily="34" charset="0"/>
              </a:rPr>
              <a:t>, ότι δρέπουν τα μέλη τους από τις μελίρρυτες πηγές κάποιων κήπων και λόγγων των Μουσών και μας τα φέρνουν όπως οι μέλισσες, πετώντας και αυτοί κατά τον ίδιο τρόπο. </a:t>
            </a:r>
          </a:p>
        </p:txBody>
      </p:sp>
    </p:spTree>
    <p:extLst>
      <p:ext uri="{BB962C8B-B14F-4D97-AF65-F5344CB8AC3E}">
        <p14:creationId xmlns:p14="http://schemas.microsoft.com/office/powerpoint/2010/main" val="3477454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B1B193C-3D84-E220-554E-70D858C683D2}"/>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Ίων</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533c-535a</a:t>
            </a:r>
            <a:endParaRPr lang="el-GR" dirty="0"/>
          </a:p>
        </p:txBody>
      </p:sp>
      <p:sp>
        <p:nvSpPr>
          <p:cNvPr id="3" name="Θέση περιεχομένου 2">
            <a:extLst>
              <a:ext uri="{FF2B5EF4-FFF2-40B4-BE49-F238E27FC236}">
                <a16:creationId xmlns:a16="http://schemas.microsoft.com/office/drawing/2014/main" id="{E6D4670D-B085-E8C2-AA63-F2DA90A64E8C}"/>
              </a:ext>
            </a:extLst>
          </p:cNvPr>
          <p:cNvSpPr>
            <a:spLocks noGrp="1"/>
          </p:cNvSpPr>
          <p:nvPr>
            <p:ph sz="half" idx="1"/>
          </p:nvPr>
        </p:nvSpPr>
        <p:spPr/>
        <p:txBody>
          <a:bodyPr>
            <a:normAutofit fontScale="92500" lnSpcReduction="20000"/>
          </a:bodyPr>
          <a:lstStyle/>
          <a:p>
            <a:pPr marL="0" indent="0" algn="just">
              <a:buNone/>
            </a:pP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ἀληθῆ</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λέγουσι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κοῦφον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χρῆμα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ποιητής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ἐστιν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πτηνὸν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ἱερόν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πρότερον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οἷός</a:t>
            </a:r>
            <a:r>
              <a:rPr lang="el-GR" dirty="0">
                <a:latin typeface="Arial" panose="020B0604020202020204" pitchFamily="34" charset="0"/>
                <a:cs typeface="Arial" panose="020B0604020202020204" pitchFamily="34" charset="0"/>
              </a:rPr>
              <a:t> τε </a:t>
            </a:r>
            <a:r>
              <a:rPr lang="el-GR" dirty="0" err="1">
                <a:latin typeface="Arial" panose="020B0604020202020204" pitchFamily="34" charset="0"/>
                <a:cs typeface="Arial" panose="020B0604020202020204" pitchFamily="34" charset="0"/>
              </a:rPr>
              <a:t>ποιεῖν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ἂν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ἔνθεός</a:t>
            </a:r>
            <a:r>
              <a:rPr lang="el-GR" dirty="0">
                <a:latin typeface="Arial" panose="020B0604020202020204" pitchFamily="34" charset="0"/>
                <a:cs typeface="Arial" panose="020B0604020202020204" pitchFamily="34" charset="0"/>
              </a:rPr>
              <a:t> τε </a:t>
            </a:r>
            <a:r>
              <a:rPr lang="el-GR" dirty="0" err="1">
                <a:latin typeface="Arial" panose="020B0604020202020204" pitchFamily="34" charset="0"/>
                <a:cs typeface="Arial" panose="020B0604020202020204" pitchFamily="34" charset="0"/>
              </a:rPr>
              <a:t>γένηται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ἔκφρων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ὁ </a:t>
            </a:r>
            <a:r>
              <a:rPr lang="el-GR" dirty="0" err="1">
                <a:latin typeface="Arial" panose="020B0604020202020204" pitchFamily="34" charset="0"/>
                <a:cs typeface="Arial" panose="020B0604020202020204" pitchFamily="34" charset="0"/>
              </a:rPr>
              <a:t>νοῦς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μηκέτι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ἐνῇ</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ἕως</a:t>
            </a:r>
            <a:r>
              <a:rPr lang="el-GR" dirty="0">
                <a:latin typeface="Arial" panose="020B0604020202020204" pitchFamily="34" charset="0"/>
                <a:cs typeface="Arial" panose="020B0604020202020204" pitchFamily="34" charset="0"/>
              </a:rPr>
              <a:t> δ’ </a:t>
            </a:r>
            <a:r>
              <a:rPr lang="el-GR" dirty="0" err="1">
                <a:latin typeface="Arial" panose="020B0604020202020204" pitchFamily="34" charset="0"/>
                <a:cs typeface="Arial" panose="020B0604020202020204" pitchFamily="34" charset="0"/>
              </a:rPr>
              <a:t>ἂν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τουτὶ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ἔχῃ</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κτῆμα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ἀδύνατος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ποιεῖν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ἄνθρωπός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ἐστιν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χρησμῳδεῖν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ἅτε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τέχνῃ</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ποιοῦντες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πολλὰ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λέγοντες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καλὰ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περὶ</a:t>
            </a:r>
            <a:r>
              <a:rPr lang="el-GR" dirty="0">
                <a:latin typeface="Arial" panose="020B0604020202020204" pitchFamily="34" charset="0"/>
                <a:cs typeface="Arial" panose="020B0604020202020204" pitchFamily="34" charset="0"/>
              </a:rPr>
              <a:t> [534</a:t>
            </a:r>
            <a:r>
              <a:rPr lang="en-GB" dirty="0">
                <a:latin typeface="Arial" panose="020B0604020202020204" pitchFamily="34" charset="0"/>
                <a:cs typeface="Arial" panose="020B0604020202020204" pitchFamily="34" charset="0"/>
              </a:rPr>
              <a:t>c] </a:t>
            </a:r>
            <a:r>
              <a:rPr lang="el-GR" dirty="0" err="1">
                <a:latin typeface="Arial" panose="020B0604020202020204" pitchFamily="34" charset="0"/>
                <a:cs typeface="Arial" panose="020B0604020202020204" pitchFamily="34" charset="0"/>
              </a:rPr>
              <a:t>τῶν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πραγμάτων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ὥσπερ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περὶ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Ὁμήρου</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ἀλλὰ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θείᾳ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μοίρᾳ</a:t>
            </a:r>
            <a:r>
              <a:rPr lang="el-GR" dirty="0">
                <a:latin typeface="Arial" panose="020B0604020202020204" pitchFamily="34" charset="0"/>
                <a:cs typeface="Arial" panose="020B0604020202020204" pitchFamily="34" charset="0"/>
              </a:rPr>
              <a:t>,</a:t>
            </a:r>
          </a:p>
        </p:txBody>
      </p:sp>
      <p:sp>
        <p:nvSpPr>
          <p:cNvPr id="4" name="Θέση περιεχομένου 3">
            <a:extLst>
              <a:ext uri="{FF2B5EF4-FFF2-40B4-BE49-F238E27FC236}">
                <a16:creationId xmlns:a16="http://schemas.microsoft.com/office/drawing/2014/main" id="{056D4ABE-504C-A77A-09CD-57297F03FB76}"/>
              </a:ext>
            </a:extLst>
          </p:cNvPr>
          <p:cNvSpPr>
            <a:spLocks noGrp="1"/>
          </p:cNvSpPr>
          <p:nvPr>
            <p:ph sz="half" idx="2"/>
          </p:nvPr>
        </p:nvSpPr>
        <p:spPr/>
        <p:txBody>
          <a:bodyPr>
            <a:normAutofit fontScale="92500" lnSpcReduction="20000"/>
          </a:bodyPr>
          <a:lstStyle/>
          <a:p>
            <a:pPr marL="0" indent="0" algn="just">
              <a:buNone/>
            </a:pPr>
            <a:r>
              <a:rPr lang="el-GR" dirty="0">
                <a:latin typeface="Arial" panose="020B0604020202020204" pitchFamily="34" charset="0"/>
                <a:cs typeface="Arial" panose="020B0604020202020204" pitchFamily="34" charset="0"/>
              </a:rPr>
              <a:t>Και λένε την αλήθεια. Διότι ο ποιητής είναι πράγμα ελαφρύ και πετούμενο και ιερό και ανίκανος να δημιουργεί, προτού εμπνευστεί και βγει από τα λογικά του και νους πλέον δεν υπάρχει σε αυτόν. Κάθε άνθρωπος, μέχρις ότου αποκτήσει αυτό το αγαθό, είναι ανίκανος να συνθέτει και να χρησμοδοτεί. Επειδή λοιπόν όχι από ικανότητα, αλλά από θεία μοίρα συνθέτουν και λέγουν πολλά και ωραία για διάφορα πράγματα, όπως εσύ για τον Όμηρο, </a:t>
            </a:r>
          </a:p>
        </p:txBody>
      </p:sp>
    </p:spTree>
    <p:extLst>
      <p:ext uri="{BB962C8B-B14F-4D97-AF65-F5344CB8AC3E}">
        <p14:creationId xmlns:p14="http://schemas.microsoft.com/office/powerpoint/2010/main" val="3614933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C8F0B2-D35D-A792-CC39-FA4BEEE9244F}"/>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Ίων</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533c-535a</a:t>
            </a:r>
            <a:endParaRPr lang="el-GR" dirty="0"/>
          </a:p>
        </p:txBody>
      </p:sp>
      <p:sp>
        <p:nvSpPr>
          <p:cNvPr id="3" name="Θέση περιεχομένου 2">
            <a:extLst>
              <a:ext uri="{FF2B5EF4-FFF2-40B4-BE49-F238E27FC236}">
                <a16:creationId xmlns:a16="http://schemas.microsoft.com/office/drawing/2014/main" id="{A96C5E6E-E558-2799-FAD3-9F286885E5E4}"/>
              </a:ext>
            </a:extLst>
          </p:cNvPr>
          <p:cNvSpPr>
            <a:spLocks noGrp="1"/>
          </p:cNvSpPr>
          <p:nvPr>
            <p:ph sz="half" idx="1"/>
          </p:nvPr>
        </p:nvSpPr>
        <p:spPr/>
        <p:txBody>
          <a:bodyPr>
            <a:normAutofit fontScale="70000" lnSpcReduction="20000"/>
          </a:bodyPr>
          <a:lstStyle/>
          <a:p>
            <a:pPr marL="0" indent="0" algn="just">
              <a:buNone/>
            </a:pPr>
            <a:r>
              <a:rPr lang="el-GR" dirty="0" err="1">
                <a:latin typeface="Arial" panose="020B0604020202020204" pitchFamily="34" charset="0"/>
                <a:cs typeface="Arial" panose="020B0604020202020204" pitchFamily="34" charset="0"/>
              </a:rPr>
              <a:t>τοῦτο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μόνον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οἷός</a:t>
            </a:r>
            <a:r>
              <a:rPr lang="el-GR" dirty="0">
                <a:latin typeface="Arial" panose="020B0604020202020204" pitchFamily="34" charset="0"/>
                <a:cs typeface="Arial" panose="020B0604020202020204" pitchFamily="34" charset="0"/>
              </a:rPr>
              <a:t> τε </a:t>
            </a:r>
            <a:r>
              <a:rPr lang="el-GR" dirty="0" err="1">
                <a:latin typeface="Arial" panose="020B0604020202020204" pitchFamily="34" charset="0"/>
                <a:cs typeface="Arial" panose="020B0604020202020204" pitchFamily="34" charset="0"/>
              </a:rPr>
              <a:t>ἕκαστος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ποιεῖν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καλῶς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ἐφ</a:t>
            </a:r>
            <a:r>
              <a:rPr lang="el-GR" dirty="0">
                <a:latin typeface="Arial" panose="020B0604020202020204" pitchFamily="34" charset="0"/>
                <a:cs typeface="Arial" panose="020B0604020202020204" pitchFamily="34" charset="0"/>
              </a:rPr>
              <a:t>’ ὃ ἡ </a:t>
            </a:r>
            <a:r>
              <a:rPr lang="el-GR" dirty="0" err="1">
                <a:latin typeface="Arial" panose="020B0604020202020204" pitchFamily="34" charset="0"/>
                <a:cs typeface="Arial" panose="020B0604020202020204" pitchFamily="34" charset="0"/>
              </a:rPr>
              <a:t>Μοῦσα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αὐτὸν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ὥρμησεν</a:t>
            </a:r>
            <a:r>
              <a:rPr lang="el-GR" dirty="0">
                <a:latin typeface="Arial" panose="020B0604020202020204" pitchFamily="34" charset="0"/>
                <a:cs typeface="Arial" panose="020B0604020202020204" pitchFamily="34" charset="0"/>
              </a:rPr>
              <a:t>, ὁ </a:t>
            </a:r>
            <a:r>
              <a:rPr lang="el-GR" dirty="0" err="1">
                <a:latin typeface="Arial" panose="020B0604020202020204" pitchFamily="34" charset="0"/>
                <a:cs typeface="Arial" panose="020B0604020202020204" pitchFamily="34" charset="0"/>
              </a:rPr>
              <a:t>μὲν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διθυράμβους</a:t>
            </a:r>
            <a:r>
              <a:rPr lang="el-GR" dirty="0">
                <a:latin typeface="Arial" panose="020B0604020202020204" pitchFamily="34" charset="0"/>
                <a:cs typeface="Arial" panose="020B0604020202020204" pitchFamily="34" charset="0"/>
              </a:rPr>
              <a:t>, ὁ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ἐγκώμια</a:t>
            </a:r>
            <a:r>
              <a:rPr lang="el-GR" dirty="0">
                <a:latin typeface="Arial" panose="020B0604020202020204" pitchFamily="34" charset="0"/>
                <a:cs typeface="Arial" panose="020B0604020202020204" pitchFamily="34" charset="0"/>
              </a:rPr>
              <a:t>, ὁ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ὑπορχήματα</a:t>
            </a:r>
            <a:r>
              <a:rPr lang="el-GR" dirty="0">
                <a:latin typeface="Arial" panose="020B0604020202020204" pitchFamily="34" charset="0"/>
                <a:cs typeface="Arial" panose="020B0604020202020204" pitchFamily="34" charset="0"/>
              </a:rPr>
              <a:t>, ὁ δ’ </a:t>
            </a:r>
            <a:r>
              <a:rPr lang="el-GR" dirty="0" err="1">
                <a:latin typeface="Arial" panose="020B0604020202020204" pitchFamily="34" charset="0"/>
                <a:cs typeface="Arial" panose="020B0604020202020204" pitchFamily="34" charset="0"/>
              </a:rPr>
              <a:t>ἔπη</a:t>
            </a:r>
            <a:r>
              <a:rPr lang="el-GR" dirty="0">
                <a:latin typeface="Arial" panose="020B0604020202020204" pitchFamily="34" charset="0"/>
                <a:cs typeface="Arial" panose="020B0604020202020204" pitchFamily="34" charset="0"/>
              </a:rPr>
              <a:t>, ὁ δ’ </a:t>
            </a:r>
            <a:r>
              <a:rPr lang="el-GR" dirty="0" err="1">
                <a:latin typeface="Arial" panose="020B0604020202020204" pitchFamily="34" charset="0"/>
                <a:cs typeface="Arial" panose="020B0604020202020204" pitchFamily="34" charset="0"/>
              </a:rPr>
              <a:t>ἰάμβους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τὰ</a:t>
            </a:r>
            <a:r>
              <a:rPr lang="el-GR" dirty="0">
                <a:latin typeface="Arial" panose="020B0604020202020204" pitchFamily="34" charset="0"/>
                <a:cs typeface="Arial" panose="020B0604020202020204" pitchFamily="34" charset="0"/>
              </a:rPr>
              <a:t> δ’ </a:t>
            </a:r>
            <a:r>
              <a:rPr lang="el-GR" dirty="0" err="1">
                <a:latin typeface="Arial" panose="020B0604020202020204" pitchFamily="34" charset="0"/>
                <a:cs typeface="Arial" panose="020B0604020202020204" pitchFamily="34" charset="0"/>
              </a:rPr>
              <a:t>ἄλλα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φαῦλος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ἕκαστός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ἐστιν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τέχνῃ</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ταῦτα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λέγουσιν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ἀλλὰ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θείᾳ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δυνάμει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ἐπεί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περὶ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ἑνὸς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τέχνῃ</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καλῶς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ἠπίσταντο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λέγειν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κἂν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περὶ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ἄλλων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ἁπάντων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διὰ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ταῦτα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ὁ </a:t>
            </a:r>
            <a:r>
              <a:rPr lang="el-GR" dirty="0" err="1">
                <a:latin typeface="Arial" panose="020B0604020202020204" pitchFamily="34" charset="0"/>
                <a:cs typeface="Arial" panose="020B0604020202020204" pitchFamily="34" charset="0"/>
              </a:rPr>
              <a:t>θεὸς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ἐξαιρούμενος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τούτων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νοῦν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τούτοις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χρῆται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ὑπηρέταις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[534</a:t>
            </a:r>
            <a:r>
              <a:rPr lang="en-GB" dirty="0">
                <a:latin typeface="Arial" panose="020B0604020202020204" pitchFamily="34" charset="0"/>
                <a:cs typeface="Arial" panose="020B0604020202020204" pitchFamily="34" charset="0"/>
              </a:rPr>
              <a:t>d] </a:t>
            </a:r>
            <a:r>
              <a:rPr lang="el-GR" dirty="0" err="1">
                <a:latin typeface="Arial" panose="020B0604020202020204" pitchFamily="34" charset="0"/>
                <a:cs typeface="Arial" panose="020B0604020202020204" pitchFamily="34" charset="0"/>
              </a:rPr>
              <a:t>τοῖς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χρησμῳδοῖς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τοῖς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μάντεσι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τοῖς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θείοις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ἵνα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ἡμεῖς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ἀκούοντες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εἰδῶμεν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ὅτι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οὐχ</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οὗτοί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εἰσιν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ταῦτα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λέγοντες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οὕτω</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πολλοῦ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ἄξια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οἷς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νοῦς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πάρεστιν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ἀλλ</a:t>
            </a:r>
            <a:r>
              <a:rPr lang="el-GR" dirty="0">
                <a:latin typeface="Arial" panose="020B0604020202020204" pitchFamily="34" charset="0"/>
                <a:cs typeface="Arial" panose="020B0604020202020204" pitchFamily="34" charset="0"/>
              </a:rPr>
              <a:t>’ ὁ </a:t>
            </a:r>
            <a:r>
              <a:rPr lang="el-GR" dirty="0" err="1">
                <a:latin typeface="Arial" panose="020B0604020202020204" pitchFamily="34" charset="0"/>
                <a:cs typeface="Arial" panose="020B0604020202020204" pitchFamily="34" charset="0"/>
              </a:rPr>
              <a:t>θεὸς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ἐστιν</a:t>
            </a:r>
            <a:r>
              <a:rPr lang="el-GR" dirty="0">
                <a:latin typeface="Arial" panose="020B0604020202020204" pitchFamily="34" charset="0"/>
                <a:cs typeface="Arial" panose="020B0604020202020204" pitchFamily="34" charset="0"/>
              </a:rPr>
              <a:t> ὁ </a:t>
            </a:r>
            <a:r>
              <a:rPr lang="el-GR" dirty="0" err="1">
                <a:latin typeface="Arial" panose="020B0604020202020204" pitchFamily="34" charset="0"/>
                <a:cs typeface="Arial" panose="020B0604020202020204" pitchFamily="34" charset="0"/>
              </a:rPr>
              <a:t>λέγων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διὰ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τούτων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φθέγγεται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πρὸς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ἡμᾶς</a:t>
            </a:r>
            <a:r>
              <a:rPr lang="el-GR" dirty="0">
                <a:latin typeface="Arial" panose="020B0604020202020204" pitchFamily="34" charset="0"/>
                <a:cs typeface="Arial" panose="020B0604020202020204" pitchFamily="34" charset="0"/>
              </a:rPr>
              <a:t>. </a:t>
            </a:r>
          </a:p>
        </p:txBody>
      </p:sp>
      <p:sp>
        <p:nvSpPr>
          <p:cNvPr id="4" name="Θέση περιεχομένου 3">
            <a:extLst>
              <a:ext uri="{FF2B5EF4-FFF2-40B4-BE49-F238E27FC236}">
                <a16:creationId xmlns:a16="http://schemas.microsoft.com/office/drawing/2014/main" id="{CD865C47-91CD-3AD6-8FFA-0C8342A7C2D3}"/>
              </a:ext>
            </a:extLst>
          </p:cNvPr>
          <p:cNvSpPr>
            <a:spLocks noGrp="1"/>
          </p:cNvSpPr>
          <p:nvPr>
            <p:ph sz="half" idx="2"/>
          </p:nvPr>
        </p:nvSpPr>
        <p:spPr/>
        <p:txBody>
          <a:bodyPr>
            <a:normAutofit fontScale="70000" lnSpcReduction="20000"/>
          </a:bodyPr>
          <a:lstStyle/>
          <a:p>
            <a:pPr marL="0" indent="0" algn="just">
              <a:buNone/>
            </a:pPr>
            <a:r>
              <a:rPr lang="el-GR" dirty="0">
                <a:latin typeface="Arial" panose="020B0604020202020204" pitchFamily="34" charset="0"/>
                <a:cs typeface="Arial" panose="020B0604020202020204" pitchFamily="34" charset="0"/>
              </a:rPr>
              <a:t>ο καθένας τους μπορεί να συνθέτει ωραία αυτό μόνο στο οποίο η Μούσα τον έσπρωξε, ο ένας διθυράμβους, ο άλλος εγκώμια, ο άλλος </a:t>
            </a:r>
            <a:r>
              <a:rPr lang="el-GR" dirty="0" err="1">
                <a:latin typeface="Arial" panose="020B0604020202020204" pitchFamily="34" charset="0"/>
                <a:cs typeface="Arial" panose="020B0604020202020204" pitchFamily="34" charset="0"/>
              </a:rPr>
              <a:t>υπορχήματα</a:t>
            </a:r>
            <a:r>
              <a:rPr lang="el-GR" dirty="0">
                <a:latin typeface="Arial" panose="020B0604020202020204" pitchFamily="34" charset="0"/>
                <a:cs typeface="Arial" panose="020B0604020202020204" pitchFamily="34" charset="0"/>
              </a:rPr>
              <a:t>, ο άλλος έπη, ο άλλος ιάμβους. Ως προς τα άλλα είναι ασήμαντοι. Διότι δε μιλούν με βάση την ικανότητά τους, αλλά τη θεία δύναμη. Επειδή, αν γνώριζαν να μιλούν ωραία για ένα πράγμα με βάση την ικανότητά τους, θα γνώριζαν και για όλα τα άλλα. Για αυτό τον λόγο ο θεός αφαιρώντας τον νου τους, τους χρησιμοποιεί ως υπηρέτες, και τους </a:t>
            </a:r>
            <a:r>
              <a:rPr lang="el-GR" dirty="0" err="1">
                <a:latin typeface="Arial" panose="020B0604020202020204" pitchFamily="34" charset="0"/>
                <a:cs typeface="Arial" panose="020B0604020202020204" pitchFamily="34" charset="0"/>
              </a:rPr>
              <a:t>χρησμωδούς</a:t>
            </a:r>
            <a:r>
              <a:rPr lang="el-GR" dirty="0">
                <a:latin typeface="Arial" panose="020B0604020202020204" pitchFamily="34" charset="0"/>
                <a:cs typeface="Arial" panose="020B0604020202020204" pitchFamily="34" charset="0"/>
              </a:rPr>
              <a:t> και τους θείους μάντεις, για να καταλαβαίνουμε εμείς που τους ακούμε ότι δεν είναι αυτοί που λένε τα τόσο αξιόλογα, οι οποίοι δεν έχουν μυαλό, αλλά ο ίδιος ο θεός μιλά και μέσα από αυτούς μας στέλνει μηνύματα. </a:t>
            </a:r>
          </a:p>
        </p:txBody>
      </p:sp>
    </p:spTree>
    <p:extLst>
      <p:ext uri="{BB962C8B-B14F-4D97-AF65-F5344CB8AC3E}">
        <p14:creationId xmlns:p14="http://schemas.microsoft.com/office/powerpoint/2010/main" val="1760490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DC7A2B-4A9A-446A-9272-10AADE2683A4}"/>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Ίων</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533c-535a</a:t>
            </a:r>
            <a:endParaRPr lang="el-GR" dirty="0"/>
          </a:p>
        </p:txBody>
      </p:sp>
      <p:sp>
        <p:nvSpPr>
          <p:cNvPr id="3" name="Θέση περιεχομένου 2">
            <a:extLst>
              <a:ext uri="{FF2B5EF4-FFF2-40B4-BE49-F238E27FC236}">
                <a16:creationId xmlns:a16="http://schemas.microsoft.com/office/drawing/2014/main" id="{38E0D8D5-6677-293B-7C7F-24E04A56B8EF}"/>
              </a:ext>
            </a:extLst>
          </p:cNvPr>
          <p:cNvSpPr>
            <a:spLocks noGrp="1"/>
          </p:cNvSpPr>
          <p:nvPr>
            <p:ph sz="half" idx="1"/>
          </p:nvPr>
        </p:nvSpPr>
        <p:spPr/>
        <p:txBody>
          <a:bodyPr>
            <a:normAutofit fontScale="62500" lnSpcReduction="20000"/>
          </a:bodyPr>
          <a:lstStyle/>
          <a:p>
            <a:pPr marL="0" indent="0" algn="just">
              <a:buNone/>
            </a:pPr>
            <a:r>
              <a:rPr lang="el-GR" dirty="0" err="1">
                <a:latin typeface="Arial" panose="020B0604020202020204" pitchFamily="34" charset="0"/>
                <a:cs typeface="Arial" panose="020B0604020202020204" pitchFamily="34" charset="0"/>
              </a:rPr>
              <a:t>μέγιστον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τεκμήριον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λόγῳ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Τύννιχος</a:t>
            </a:r>
            <a:r>
              <a:rPr lang="el-GR" dirty="0">
                <a:latin typeface="Arial" panose="020B0604020202020204" pitchFamily="34" charset="0"/>
                <a:cs typeface="Arial" panose="020B0604020202020204" pitchFamily="34" charset="0"/>
              </a:rPr>
              <a:t> ὁ </a:t>
            </a:r>
            <a:r>
              <a:rPr lang="el-GR" dirty="0" err="1">
                <a:latin typeface="Arial" panose="020B0604020202020204" pitchFamily="34" charset="0"/>
                <a:cs typeface="Arial" panose="020B0604020202020204" pitchFamily="34" charset="0"/>
              </a:rPr>
              <a:t>Χαλκιδεύς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ὃς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ἄλλο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οὐδὲν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πώποτε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ἐποίησε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ποίημα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ὅτου</a:t>
            </a:r>
            <a:r>
              <a:rPr lang="el-GR" dirty="0">
                <a:latin typeface="Arial" panose="020B0604020202020204" pitchFamily="34" charset="0"/>
                <a:cs typeface="Arial" panose="020B0604020202020204" pitchFamily="34" charset="0"/>
              </a:rPr>
              <a:t> τις </a:t>
            </a:r>
            <a:r>
              <a:rPr lang="el-GR" dirty="0" err="1">
                <a:latin typeface="Arial" panose="020B0604020202020204" pitchFamily="34" charset="0"/>
                <a:cs typeface="Arial" panose="020B0604020202020204" pitchFamily="34" charset="0"/>
              </a:rPr>
              <a:t>ἂν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ἀξιώσειεν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μνησθῆναι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παίωνα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ὃν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πάντες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ᾄδουσι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σχεδόν</a:t>
            </a:r>
            <a:r>
              <a:rPr lang="el-GR" dirty="0">
                <a:latin typeface="Arial" panose="020B0604020202020204" pitchFamily="34" charset="0"/>
                <a:cs typeface="Arial" panose="020B0604020202020204" pitchFamily="34" charset="0"/>
              </a:rPr>
              <a:t> τι </a:t>
            </a:r>
            <a:r>
              <a:rPr lang="el-GR" dirty="0" err="1">
                <a:latin typeface="Arial" panose="020B0604020202020204" pitchFamily="34" charset="0"/>
                <a:cs typeface="Arial" panose="020B0604020202020204" pitchFamily="34" charset="0"/>
              </a:rPr>
              <a:t>πάντων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μελῶν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κάλλιστον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ἀτεχνῶς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ὅπερ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αὐτὸς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λέγει</a:t>
            </a:r>
            <a:r>
              <a:rPr lang="el-GR" dirty="0">
                <a:latin typeface="Arial" panose="020B0604020202020204" pitchFamily="34" charset="0"/>
                <a:cs typeface="Arial" panose="020B0604020202020204" pitchFamily="34" charset="0"/>
              </a:rPr>
              <a:t>, [534</a:t>
            </a:r>
            <a:r>
              <a:rPr lang="en-GB" dirty="0">
                <a:latin typeface="Arial" panose="020B0604020202020204" pitchFamily="34" charset="0"/>
                <a:cs typeface="Arial" panose="020B0604020202020204" pitchFamily="34" charset="0"/>
              </a:rPr>
              <a:t>e] «</a:t>
            </a:r>
            <a:r>
              <a:rPr lang="el-GR" dirty="0" err="1">
                <a:latin typeface="Arial" panose="020B0604020202020204" pitchFamily="34" charset="0"/>
                <a:cs typeface="Arial" panose="020B0604020202020204" pitchFamily="34" charset="0"/>
              </a:rPr>
              <a:t>εὕρημά</a:t>
            </a:r>
            <a:r>
              <a:rPr lang="el-GR" dirty="0">
                <a:latin typeface="Arial" panose="020B0604020202020204" pitchFamily="34" charset="0"/>
                <a:cs typeface="Arial" panose="020B0604020202020204" pitchFamily="34" charset="0"/>
              </a:rPr>
              <a:t> τι </a:t>
            </a:r>
            <a:r>
              <a:rPr lang="el-GR" dirty="0" err="1">
                <a:latin typeface="Arial" panose="020B0604020202020204" pitchFamily="34" charset="0"/>
                <a:cs typeface="Arial" panose="020B0604020202020204" pitchFamily="34" charset="0"/>
              </a:rPr>
              <a:t>Μοισᾶν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τούτῳ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μάλιστά</a:t>
            </a:r>
            <a:r>
              <a:rPr lang="el-GR" dirty="0">
                <a:latin typeface="Arial" panose="020B0604020202020204" pitchFamily="34" charset="0"/>
                <a:cs typeface="Arial" panose="020B0604020202020204" pitchFamily="34" charset="0"/>
              </a:rPr>
              <a:t> μοι </a:t>
            </a:r>
            <a:r>
              <a:rPr lang="el-GR" dirty="0" err="1">
                <a:latin typeface="Arial" panose="020B0604020202020204" pitchFamily="34" charset="0"/>
                <a:cs typeface="Arial" panose="020B0604020202020204" pitchFamily="34" charset="0"/>
              </a:rPr>
              <a:t>δοκεῖ</a:t>
            </a:r>
            <a:r>
              <a:rPr lang="el-GR" dirty="0">
                <a:latin typeface="Arial" panose="020B0604020202020204" pitchFamily="34" charset="0"/>
                <a:cs typeface="Arial" panose="020B0604020202020204" pitchFamily="34" charset="0"/>
              </a:rPr>
              <a:t> ὁ </a:t>
            </a:r>
            <a:r>
              <a:rPr lang="el-GR" dirty="0" err="1">
                <a:latin typeface="Arial" panose="020B0604020202020204" pitchFamily="34" charset="0"/>
                <a:cs typeface="Arial" panose="020B0604020202020204" pitchFamily="34" charset="0"/>
              </a:rPr>
              <a:t>θεὸς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ἐνδείξασθαι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ἵνα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διστάζωμεν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ὅτι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ἀνθρώπινά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ἐστιν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καλὰ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ταῦτα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ποιήματα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ἀνθρώπων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ἀλλὰ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θεῖα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θεῶν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ποιηταὶ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οὐδὲν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ἀλλ</a:t>
            </a:r>
            <a:r>
              <a:rPr lang="el-GR" dirty="0">
                <a:latin typeface="Arial" panose="020B0604020202020204" pitchFamily="34" charset="0"/>
                <a:cs typeface="Arial" panose="020B0604020202020204" pitchFamily="34" charset="0"/>
              </a:rPr>
              <a:t>’ ἢ </a:t>
            </a:r>
            <a:r>
              <a:rPr lang="el-GR" dirty="0" err="1">
                <a:latin typeface="Arial" panose="020B0604020202020204" pitchFamily="34" charset="0"/>
                <a:cs typeface="Arial" panose="020B0604020202020204" pitchFamily="34" charset="0"/>
              </a:rPr>
              <a:t>ἑρμηνῆς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εἰσιν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θεῶν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κατεχόμενοι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ἐξ</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ὅτου</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ἂν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ἕκαστος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κατέχηται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ταῦτα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ἐνδεικνύμενος</a:t>
            </a:r>
            <a:r>
              <a:rPr lang="el-GR" dirty="0">
                <a:latin typeface="Arial" panose="020B0604020202020204" pitchFamily="34" charset="0"/>
                <a:cs typeface="Arial" panose="020B0604020202020204" pitchFamily="34" charset="0"/>
              </a:rPr>
              <a:t> ὁ </a:t>
            </a:r>
            <a:r>
              <a:rPr lang="el-GR" dirty="0" err="1">
                <a:latin typeface="Arial" panose="020B0604020202020204" pitchFamily="34" charset="0"/>
                <a:cs typeface="Arial" panose="020B0604020202020204" pitchFamily="34" charset="0"/>
              </a:rPr>
              <a:t>θεὸς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ἐξεπίτηδες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διὰ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φαυλοτάτου</a:t>
            </a:r>
            <a:r>
              <a:rPr lang="el-GR" dirty="0">
                <a:latin typeface="Arial" panose="020B0604020202020204" pitchFamily="34" charset="0"/>
                <a:cs typeface="Arial" panose="020B0604020202020204" pitchFamily="34" charset="0"/>
              </a:rPr>
              <a:t> [535</a:t>
            </a:r>
            <a:r>
              <a:rPr lang="en-GB" dirty="0">
                <a:latin typeface="Arial" panose="020B0604020202020204" pitchFamily="34" charset="0"/>
                <a:cs typeface="Arial" panose="020B0604020202020204" pitchFamily="34" charset="0"/>
              </a:rPr>
              <a:t>a] </a:t>
            </a:r>
            <a:r>
              <a:rPr lang="el-GR" dirty="0" err="1">
                <a:latin typeface="Arial" panose="020B0604020202020204" pitchFamily="34" charset="0"/>
                <a:cs typeface="Arial" panose="020B0604020202020204" pitchFamily="34" charset="0"/>
              </a:rPr>
              <a:t>ποιητοῦ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κάλλιστον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μέλος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ᾖσεν</a:t>
            </a:r>
            <a:r>
              <a:rPr lang="el-GR" dirty="0">
                <a:latin typeface="Arial" panose="020B0604020202020204" pitchFamily="34" charset="0"/>
                <a:cs typeface="Arial" panose="020B0604020202020204" pitchFamily="34" charset="0"/>
              </a:rPr>
              <a:t>· ἢ </a:t>
            </a:r>
            <a:r>
              <a:rPr lang="el-GR" dirty="0" err="1">
                <a:latin typeface="Arial" panose="020B0604020202020204" pitchFamily="34" charset="0"/>
                <a:cs typeface="Arial" panose="020B0604020202020204" pitchFamily="34" charset="0"/>
              </a:rPr>
              <a:t>οὐ</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δοκῶ</a:t>
            </a:r>
            <a:r>
              <a:rPr lang="el-GR" dirty="0">
                <a:latin typeface="Arial" panose="020B0604020202020204" pitchFamily="34" charset="0"/>
                <a:cs typeface="Arial" panose="020B0604020202020204" pitchFamily="34" charset="0"/>
              </a:rPr>
              <a:t> σοι </a:t>
            </a:r>
            <a:r>
              <a:rPr lang="el-GR" dirty="0" err="1">
                <a:latin typeface="Arial" panose="020B0604020202020204" pitchFamily="34" charset="0"/>
                <a:cs typeface="Arial" panose="020B0604020202020204" pitchFamily="34" charset="0"/>
              </a:rPr>
              <a:t>ἀληθῆ</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λέγειν</a:t>
            </a:r>
            <a:r>
              <a:rPr lang="el-GR" dirty="0">
                <a:latin typeface="Arial" panose="020B0604020202020204" pitchFamily="34" charset="0"/>
                <a:cs typeface="Arial" panose="020B0604020202020204" pitchFamily="34" charset="0"/>
              </a:rPr>
              <a:t>, ὦ </a:t>
            </a:r>
            <a:r>
              <a:rPr lang="el-GR" dirty="0" err="1">
                <a:latin typeface="Arial" panose="020B0604020202020204" pitchFamily="34" charset="0"/>
                <a:cs typeface="Arial" panose="020B0604020202020204" pitchFamily="34" charset="0"/>
              </a:rPr>
              <a:t>Ἴων</a:t>
            </a:r>
            <a:r>
              <a:rPr lang="el-GR" dirty="0">
                <a:latin typeface="Arial" panose="020B0604020202020204" pitchFamily="34" charset="0"/>
                <a:cs typeface="Arial" panose="020B0604020202020204" pitchFamily="34" charset="0"/>
              </a:rPr>
              <a:t>;</a:t>
            </a:r>
          </a:p>
          <a:p>
            <a:pPr marL="0" indent="0" algn="just">
              <a:buNone/>
            </a:pPr>
            <a:r>
              <a:rPr lang="el-GR" dirty="0">
                <a:latin typeface="Arial" panose="020B0604020202020204" pitchFamily="34" charset="0"/>
                <a:cs typeface="Arial" panose="020B0604020202020204" pitchFamily="34" charset="0"/>
              </a:rPr>
              <a:t>ΙΩΝ. </a:t>
            </a:r>
            <a:r>
              <a:rPr lang="el-GR" dirty="0" err="1">
                <a:latin typeface="Arial" panose="020B0604020202020204" pitchFamily="34" charset="0"/>
                <a:cs typeface="Arial" panose="020B0604020202020204" pitchFamily="34" charset="0"/>
              </a:rPr>
              <a:t>Ναὶ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Δία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ἔμοιγε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ἅπτει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γάρ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πώς</a:t>
            </a:r>
            <a:r>
              <a:rPr lang="el-GR" dirty="0">
                <a:latin typeface="Arial" panose="020B0604020202020204" pitchFamily="34" charset="0"/>
                <a:cs typeface="Arial" panose="020B0604020202020204" pitchFamily="34" charset="0"/>
              </a:rPr>
              <a:t> μου </a:t>
            </a:r>
            <a:r>
              <a:rPr lang="el-GR" dirty="0" err="1">
                <a:latin typeface="Arial" panose="020B0604020202020204" pitchFamily="34" charset="0"/>
                <a:cs typeface="Arial" panose="020B0604020202020204" pitchFamily="34" charset="0"/>
              </a:rPr>
              <a:t>τοῖς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λόγοις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τῆς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ψυχῆς</a:t>
            </a:r>
            <a:r>
              <a:rPr lang="el-GR" dirty="0">
                <a:latin typeface="Arial" panose="020B0604020202020204" pitchFamily="34" charset="0"/>
                <a:cs typeface="Arial" panose="020B0604020202020204" pitchFamily="34" charset="0"/>
              </a:rPr>
              <a:t>, ὦ </a:t>
            </a:r>
            <a:r>
              <a:rPr lang="el-GR" dirty="0" err="1">
                <a:latin typeface="Arial" panose="020B0604020202020204" pitchFamily="34" charset="0"/>
                <a:cs typeface="Arial" panose="020B0604020202020204" pitchFamily="34" charset="0"/>
              </a:rPr>
              <a:t>Σώκρατες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καί</a:t>
            </a:r>
            <a:r>
              <a:rPr lang="el-GR" dirty="0">
                <a:latin typeface="Arial" panose="020B0604020202020204" pitchFamily="34" charset="0"/>
                <a:cs typeface="Arial" panose="020B0604020202020204" pitchFamily="34" charset="0"/>
              </a:rPr>
              <a:t> μοι </a:t>
            </a:r>
            <a:r>
              <a:rPr lang="el-GR" dirty="0" err="1">
                <a:latin typeface="Arial" panose="020B0604020202020204" pitchFamily="34" charset="0"/>
                <a:cs typeface="Arial" panose="020B0604020202020204" pitchFamily="34" charset="0"/>
              </a:rPr>
              <a:t>δοκοῦσι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θείᾳ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μοίρᾳ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παρὰ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θεῶν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ταῦτα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ἀγαθοὶ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ποιηταὶ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ἑρμηνεύειν</a:t>
            </a:r>
            <a:r>
              <a:rPr lang="el-GR" dirty="0">
                <a:latin typeface="Arial" panose="020B0604020202020204" pitchFamily="34" charset="0"/>
                <a:cs typeface="Arial" panose="020B0604020202020204" pitchFamily="34" charset="0"/>
              </a:rPr>
              <a:t>.</a:t>
            </a:r>
          </a:p>
        </p:txBody>
      </p:sp>
      <p:sp>
        <p:nvSpPr>
          <p:cNvPr id="4" name="Θέση περιεχομένου 3">
            <a:extLst>
              <a:ext uri="{FF2B5EF4-FFF2-40B4-BE49-F238E27FC236}">
                <a16:creationId xmlns:a16="http://schemas.microsoft.com/office/drawing/2014/main" id="{2F46CDC7-4893-7608-B411-E41AF2238ADC}"/>
              </a:ext>
            </a:extLst>
          </p:cNvPr>
          <p:cNvSpPr>
            <a:spLocks noGrp="1"/>
          </p:cNvSpPr>
          <p:nvPr>
            <p:ph sz="half" idx="2"/>
          </p:nvPr>
        </p:nvSpPr>
        <p:spPr/>
        <p:txBody>
          <a:bodyPr>
            <a:normAutofit fontScale="62500" lnSpcReduction="20000"/>
          </a:bodyPr>
          <a:lstStyle/>
          <a:p>
            <a:pPr marL="0" indent="0" algn="just">
              <a:buNone/>
            </a:pPr>
            <a:r>
              <a:rPr lang="el-GR" dirty="0">
                <a:latin typeface="Arial" panose="020B0604020202020204" pitchFamily="34" charset="0"/>
                <a:cs typeface="Arial" panose="020B0604020202020204" pitchFamily="34" charset="0"/>
              </a:rPr>
              <a:t>Τη μεγαλύτερη απόδειξη αποτελεί ο </a:t>
            </a:r>
            <a:r>
              <a:rPr lang="el-GR" dirty="0" err="1">
                <a:latin typeface="Arial" panose="020B0604020202020204" pitchFamily="34" charset="0"/>
                <a:cs typeface="Arial" panose="020B0604020202020204" pitchFamily="34" charset="0"/>
              </a:rPr>
              <a:t>Τύννιχος</a:t>
            </a:r>
            <a:r>
              <a:rPr lang="el-GR" dirty="0">
                <a:latin typeface="Arial" panose="020B0604020202020204" pitchFamily="34" charset="0"/>
                <a:cs typeface="Arial" panose="020B0604020202020204" pitchFamily="34" charset="0"/>
              </a:rPr>
              <a:t> από τη Χαλκίδα, ο οποίος δε συνέθεσε άλλο αξιομνημόνευτο ποίημα εκτός από τον παιάνα, που όλοι τραγουδούν, το καλύτερο σχεδόν από όλα τα μέλη, απλά, όπως ο ίδιος λέει, «ένα εύρημα των Μουσών». Κατά τη γνώμη μου κυρίως σε αυτόν μας </a:t>
            </a:r>
            <a:r>
              <a:rPr lang="el-GR" dirty="0" err="1">
                <a:latin typeface="Arial" panose="020B0604020202020204" pitchFamily="34" charset="0"/>
                <a:cs typeface="Arial" panose="020B0604020202020204" pitchFamily="34" charset="0"/>
              </a:rPr>
              <a:t>έδείξε</a:t>
            </a:r>
            <a:r>
              <a:rPr lang="el-GR" dirty="0">
                <a:latin typeface="Arial" panose="020B0604020202020204" pitchFamily="34" charset="0"/>
                <a:cs typeface="Arial" panose="020B0604020202020204" pitchFamily="34" charset="0"/>
              </a:rPr>
              <a:t> ο θεός, για να μην αμφιβάλλουμε, πως τούτα τα ωραία ποιήματα δεν είναι ανθρώπινα ή δημιουργήματα ανθρώπων, αλλά θεϊκά και δημιουργήματα θεών και ότι οι ποιητές δεν είναι τίποτε άλλο παρά ερμηνευτές των θεών, κατεχόμενοι από όποιον ο καθένας κατέχεται. Αυτά θέλοντας να δείξει ο θεός, τραγούδησε επίτηδες μέσα από τον χειρότερο ποιητή το καλύτερο τραγούδι. Ή σου δίνω την εντύπωση πως έχω άδικο, Ίωνα;</a:t>
            </a:r>
          </a:p>
          <a:p>
            <a:pPr marL="0" indent="0" algn="just">
              <a:buNone/>
            </a:pPr>
            <a:r>
              <a:rPr lang="el-GR" dirty="0">
                <a:latin typeface="Arial" panose="020B0604020202020204" pitchFamily="34" charset="0"/>
                <a:cs typeface="Arial" panose="020B0604020202020204" pitchFamily="34" charset="0"/>
              </a:rPr>
              <a:t>ΙΩΝ. Όχι, μα τον Δία· αγγίζεις κάπως την ψυχή μου με τα λόγια σου, Σωκράτη, και μου φαίνεται πως οι καλοί ποιητές από θεία μοίρα ερμηνεύουν σε εμάς τα λόγια των θεών.</a:t>
            </a:r>
          </a:p>
        </p:txBody>
      </p:sp>
    </p:spTree>
    <p:extLst>
      <p:ext uri="{BB962C8B-B14F-4D97-AF65-F5344CB8AC3E}">
        <p14:creationId xmlns:p14="http://schemas.microsoft.com/office/powerpoint/2010/main" val="113556859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1382</Words>
  <Application>Microsoft Office PowerPoint</Application>
  <PresentationFormat>Ευρεία οθόνη</PresentationFormat>
  <Paragraphs>22</Paragraphs>
  <Slides>7</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7</vt:i4>
      </vt:variant>
    </vt:vector>
  </HeadingPairs>
  <TitlesOfParts>
    <vt:vector size="11" baseType="lpstr">
      <vt:lpstr>Arial</vt:lpstr>
      <vt:lpstr>Calibri</vt:lpstr>
      <vt:lpstr>Calibri Light</vt:lpstr>
      <vt:lpstr>Θέμα του Office</vt:lpstr>
      <vt:lpstr> Ίων 533c-535a</vt:lpstr>
      <vt:lpstr>Ίων 533c-535a</vt:lpstr>
      <vt:lpstr>Ίων 533c-535a</vt:lpstr>
      <vt:lpstr>Ίων 533c-535a</vt:lpstr>
      <vt:lpstr>Ίων 533c-535a</vt:lpstr>
      <vt:lpstr>Ίων 533c-535a</vt:lpstr>
      <vt:lpstr>Ίων 533c-535a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Vasiliki Kousoulini</dc:creator>
  <cp:lastModifiedBy>Vasiliki Kousoulini</cp:lastModifiedBy>
  <cp:revision>1</cp:revision>
  <dcterms:created xsi:type="dcterms:W3CDTF">2025-03-06T06:26:30Z</dcterms:created>
  <dcterms:modified xsi:type="dcterms:W3CDTF">2025-03-06T06:26:42Z</dcterms:modified>
</cp:coreProperties>
</file>