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271" r:id="rId38"/>
    <p:sldId id="279" r:id="rId39"/>
    <p:sldId id="281" r:id="rId40"/>
    <p:sldId id="280" r:id="rId41"/>
    <p:sldId id="257" r:id="rId42"/>
    <p:sldId id="275" r:id="rId43"/>
    <p:sldId id="276" r:id="rId44"/>
    <p:sldId id="282" r:id="rId45"/>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illkommen" id="{E75E278A-FF0E-49A4-B170-79828D63BBAD}">
          <p14:sldIdLst>
            <p14:sldId id="256"/>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Lst>
        </p14:section>
        <p14:section name="Entwerfen, Morphen, mit Anmerkungen versehen, zusammenarbeiten, &quot;Sie wünschen&quot;" id="{B9B51309-D148-4332-87C2-07BE32FBCA3B}">
          <p14:sldIdLst>
            <p14:sldId id="271"/>
            <p14:sldId id="279"/>
            <p14:sldId id="281"/>
            <p14:sldId id="280"/>
            <p14:sldId id="257"/>
            <p14:sldId id="275"/>
            <p14:sldId id="276"/>
          </p14:sldIdLst>
        </p14:section>
        <p14:section name="Weitere Informationen"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1" autoAdjust="0"/>
  </p:normalViewPr>
  <p:slideViewPr>
    <p:cSldViewPr snapToGrid="0">
      <p:cViewPr varScale="1">
        <p:scale>
          <a:sx n="81" d="100"/>
          <a:sy n="81" d="100"/>
        </p:scale>
        <p:origin x="75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271CF6F-B353-47EF-80E6-4EDFE82542AA}" type="datetime1">
              <a:rPr lang="de-DE" smtClean="0"/>
              <a:t>08.01.2025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de-DE" smtClean="0"/>
              <a:t>‹#›</a:t>
            </a:fld>
            <a:endParaRPr lang="de-DE"/>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A315A-AEB2-48A1-84FA-B4A8FE58B7D2}" type="datetime1">
              <a:rPr lang="de-DE" smtClean="0"/>
              <a:pPr/>
              <a:t>08.01.2025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de-DE" noProof="0" smtClean="0"/>
              <a:t>‹#›</a:t>
            </a:fld>
            <a:endParaRPr lang="de-DE"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DF61EA0F-A667-4B49-8422-0062BC55E249}" type="slidenum">
              <a:rPr lang="de-DE" smtClean="0"/>
              <a:t>1</a:t>
            </a:fld>
            <a:endParaRPr lang="de-DE"/>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37</a:t>
            </a:fld>
            <a:endParaRPr lang="de-DE"/>
          </a:p>
        </p:txBody>
      </p:sp>
    </p:spTree>
    <p:extLst>
      <p:ext uri="{BB962C8B-B14F-4D97-AF65-F5344CB8AC3E}">
        <p14:creationId xmlns:p14="http://schemas.microsoft.com/office/powerpoint/2010/main" val="341890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38</a:t>
            </a:fld>
            <a:endParaRPr lang="de-DE"/>
          </a:p>
        </p:txBody>
      </p:sp>
    </p:spTree>
    <p:extLst>
      <p:ext uri="{BB962C8B-B14F-4D97-AF65-F5344CB8AC3E}">
        <p14:creationId xmlns:p14="http://schemas.microsoft.com/office/powerpoint/2010/main" val="401224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39</a:t>
            </a:fld>
            <a:endParaRPr lang="de-DE"/>
          </a:p>
        </p:txBody>
      </p:sp>
    </p:spTree>
    <p:extLst>
      <p:ext uri="{BB962C8B-B14F-4D97-AF65-F5344CB8AC3E}">
        <p14:creationId xmlns:p14="http://schemas.microsoft.com/office/powerpoint/2010/main" val="327735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40</a:t>
            </a:fld>
            <a:endParaRPr lang="de-DE"/>
          </a:p>
        </p:txBody>
      </p:sp>
    </p:spTree>
    <p:extLst>
      <p:ext uri="{BB962C8B-B14F-4D97-AF65-F5344CB8AC3E}">
        <p14:creationId xmlns:p14="http://schemas.microsoft.com/office/powerpoint/2010/main" val="191346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5"/>
          </p:nvPr>
        </p:nvSpPr>
        <p:spPr/>
        <p:txBody>
          <a:bodyPr rtlCol="0"/>
          <a:lstStyle/>
          <a:p>
            <a:pPr rtl="0"/>
            <a:fld id="{DF61EA0F-A667-4B49-8422-0062BC55E249}" type="slidenum">
              <a:rPr lang="de-DE" smtClean="0"/>
              <a:t>41</a:t>
            </a:fld>
            <a:endParaRPr lang="de-DE"/>
          </a:p>
        </p:txBody>
      </p:sp>
    </p:spTree>
    <p:extLst>
      <p:ext uri="{BB962C8B-B14F-4D97-AF65-F5344CB8AC3E}">
        <p14:creationId xmlns:p14="http://schemas.microsoft.com/office/powerpoint/2010/main" val="303423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42</a:t>
            </a:fld>
            <a:endParaRPr lang="de-DE"/>
          </a:p>
        </p:txBody>
      </p:sp>
    </p:spTree>
    <p:extLst>
      <p:ext uri="{BB962C8B-B14F-4D97-AF65-F5344CB8AC3E}">
        <p14:creationId xmlns:p14="http://schemas.microsoft.com/office/powerpoint/2010/main" val="415446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DF61EA0F-A667-4B49-8422-0062BC55E249}" type="slidenum">
              <a:rPr lang="de-DE" smtClean="0"/>
              <a:t>43</a:t>
            </a:fld>
            <a:endParaRPr lang="de-DE"/>
          </a:p>
        </p:txBody>
      </p:sp>
    </p:spTree>
    <p:extLst>
      <p:ext uri="{BB962C8B-B14F-4D97-AF65-F5344CB8AC3E}">
        <p14:creationId xmlns:p14="http://schemas.microsoft.com/office/powerpoint/2010/main" val="277180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rtlCol="0"/>
          <a:lstStyle/>
          <a:p>
            <a:pPr rtl="0"/>
            <a:endParaRPr lang="de-DE" dirty="0"/>
          </a:p>
        </p:txBody>
      </p:sp>
      <p:sp>
        <p:nvSpPr>
          <p:cNvPr id="4" name="Foliennummernplatzhalter 3"/>
          <p:cNvSpPr>
            <a:spLocks noGrp="1"/>
          </p:cNvSpPr>
          <p:nvPr>
            <p:ph type="sldNum" sz="quarter" idx="10"/>
          </p:nvPr>
        </p:nvSpPr>
        <p:spPr/>
        <p:txBody>
          <a:bodyPr rtlCol="0"/>
          <a:lstStyle/>
          <a:p>
            <a:pPr rtl="0"/>
            <a:fld id="{DF61EA0F-A667-4B49-8422-0062BC55E249}" type="slidenum">
              <a:rPr lang="de-DE" smtClean="0"/>
              <a:t>44</a:t>
            </a:fld>
            <a:endParaRPr lang="de-DE"/>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2" name="Titel 1"/>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Rechteck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de-DE" sz="1800" noProof="0"/>
          </a:p>
        </p:txBody>
      </p:sp>
      <p:cxnSp>
        <p:nvCxnSpPr>
          <p:cNvPr id="12" name="Gerader Verbinde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de-DE" noProof="0"/>
              <a:t>Titelmasterformat durch Klicken bearbeiten</a:t>
            </a:r>
          </a:p>
        </p:txBody>
      </p:sp>
      <p:sp>
        <p:nvSpPr>
          <p:cNvPr id="3" name="Inhaltsplatzhalter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de-DE" noProof="0"/>
              <a:t>Textmasterformat durch Klicken bearbeiten</a:t>
            </a:r>
          </a:p>
          <a:p>
            <a:pPr marL="0" lvl="1" indent="0" rtl="0">
              <a:lnSpc>
                <a:spcPct val="150000"/>
              </a:lnSpc>
              <a:spcBef>
                <a:spcPts val="1000"/>
              </a:spcBef>
              <a:spcAft>
                <a:spcPts val="1200"/>
              </a:spcAft>
              <a:buNone/>
            </a:pPr>
            <a:r>
              <a:rPr lang="de-DE" noProof="0"/>
              <a:t>Zweite Ebene</a:t>
            </a:r>
          </a:p>
          <a:p>
            <a:pPr marL="0" lvl="2" indent="0" rtl="0">
              <a:lnSpc>
                <a:spcPct val="150000"/>
              </a:lnSpc>
              <a:spcBef>
                <a:spcPts val="1000"/>
              </a:spcBef>
              <a:spcAft>
                <a:spcPts val="1200"/>
              </a:spcAft>
              <a:buNone/>
            </a:pPr>
            <a:r>
              <a:rPr lang="de-DE" noProof="0"/>
              <a:t>Dritte Ebene</a:t>
            </a:r>
          </a:p>
          <a:p>
            <a:pPr marL="0" lvl="3" indent="0" rtl="0">
              <a:lnSpc>
                <a:spcPct val="150000"/>
              </a:lnSpc>
              <a:spcBef>
                <a:spcPts val="1000"/>
              </a:spcBef>
              <a:spcAft>
                <a:spcPts val="1200"/>
              </a:spcAft>
              <a:buNone/>
            </a:pPr>
            <a:r>
              <a:rPr lang="de-DE" noProof="0"/>
              <a:t>Vierte Ebene</a:t>
            </a:r>
          </a:p>
          <a:p>
            <a:pPr marL="0" lvl="4" indent="0" rtl="0">
              <a:lnSpc>
                <a:spcPct val="150000"/>
              </a:lnSpc>
              <a:spcBef>
                <a:spcPts val="1000"/>
              </a:spcBef>
              <a:spcAft>
                <a:spcPts val="1200"/>
              </a:spcAft>
              <a:buNone/>
            </a:pPr>
            <a:r>
              <a:rPr lang="de-DE" noProof="0"/>
              <a:t>Fünfte Ebene</a:t>
            </a:r>
          </a:p>
        </p:txBody>
      </p:sp>
      <p:sp>
        <p:nvSpPr>
          <p:cNvPr id="6" name="Datumsplatzhalt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A8748828-F6EB-4704-9353-51DD373A1B63}" type="datetime1">
              <a:rPr lang="de-DE" noProof="0" smtClean="0"/>
              <a:t>08.01.2025</a:t>
            </a:fld>
            <a:endParaRPr lang="de-DE" noProof="0"/>
          </a:p>
        </p:txBody>
      </p:sp>
      <p:sp>
        <p:nvSpPr>
          <p:cNvPr id="7" name="Fußzeilenplatzhalt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de-DE" noProof="0"/>
          </a:p>
        </p:txBody>
      </p:sp>
      <p:sp>
        <p:nvSpPr>
          <p:cNvPr id="8" name="Foliennummernplatzhalt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de-DE" noProof="0" smtClean="0"/>
              <a:pPr rtl="0"/>
              <a:t>‹#›</a:t>
            </a:fld>
            <a:endParaRPr lang="de-DE"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Rechteck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10" name="Rechteck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800" noProof="0"/>
          </a:p>
        </p:txBody>
      </p:sp>
      <p:sp>
        <p:nvSpPr>
          <p:cNvPr id="2" name="Titel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de-DE" noProof="0"/>
              <a:t>Titelmasterformat durch Klicken bearbeiten</a:t>
            </a:r>
          </a:p>
        </p:txBody>
      </p:sp>
      <p:sp>
        <p:nvSpPr>
          <p:cNvPr id="7" name="Inhaltsplatzhalter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de-DE" noProof="0"/>
              <a:t>Textmasterformat durch Klicken bearbeiten</a:t>
            </a:r>
          </a:p>
          <a:p>
            <a:pPr marL="0" lvl="1" indent="0" rtl="0">
              <a:lnSpc>
                <a:spcPct val="150000"/>
              </a:lnSpc>
              <a:spcBef>
                <a:spcPts val="1000"/>
              </a:spcBef>
              <a:spcAft>
                <a:spcPts val="1200"/>
              </a:spcAft>
              <a:buNone/>
            </a:pPr>
            <a:r>
              <a:rPr lang="de-DE" noProof="0"/>
              <a:t>Zweite Ebene</a:t>
            </a:r>
          </a:p>
          <a:p>
            <a:pPr marL="0" lvl="2" indent="0" rtl="0">
              <a:lnSpc>
                <a:spcPct val="150000"/>
              </a:lnSpc>
              <a:spcBef>
                <a:spcPts val="1000"/>
              </a:spcBef>
              <a:spcAft>
                <a:spcPts val="1200"/>
              </a:spcAft>
              <a:buNone/>
            </a:pPr>
            <a:r>
              <a:rPr lang="de-DE" noProof="0"/>
              <a:t>Dritte Ebene</a:t>
            </a:r>
          </a:p>
          <a:p>
            <a:pPr marL="0" lvl="3" indent="0" rtl="0">
              <a:lnSpc>
                <a:spcPct val="150000"/>
              </a:lnSpc>
              <a:spcBef>
                <a:spcPts val="1000"/>
              </a:spcBef>
              <a:spcAft>
                <a:spcPts val="1200"/>
              </a:spcAft>
              <a:buNone/>
            </a:pPr>
            <a:r>
              <a:rPr lang="de-DE" noProof="0"/>
              <a:t>Vierte Ebene</a:t>
            </a:r>
          </a:p>
          <a:p>
            <a:pPr marL="0" lvl="4" indent="0" rtl="0">
              <a:lnSpc>
                <a:spcPct val="150000"/>
              </a:lnSpc>
              <a:spcBef>
                <a:spcPts val="1000"/>
              </a:spcBef>
              <a:spcAft>
                <a:spcPts val="1200"/>
              </a:spcAft>
              <a:buNone/>
            </a:pPr>
            <a:r>
              <a:rPr lang="de-DE" noProof="0"/>
              <a:t>Fünfte Ebene</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de-DE" sz="1800" noProof="0"/>
          </a:p>
        </p:txBody>
      </p:sp>
      <p:sp>
        <p:nvSpPr>
          <p:cNvPr id="2" name="Titelplatzhalt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de-DE" noProof="0"/>
              <a:t>Titelmasterformat durch Klicken bearbeiten</a:t>
            </a:r>
          </a:p>
        </p:txBody>
      </p:sp>
      <p:sp>
        <p:nvSpPr>
          <p:cNvPr id="3" name="Textplatzhalt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3BAA270F-9618-4C37-A567-2E8C03DB9594}" type="datetime1">
              <a:rPr lang="de-DE" noProof="0" smtClean="0"/>
              <a:t>08.01.2025</a:t>
            </a:fld>
            <a:endParaRPr lang="de-DE" noProof="0" dirty="0"/>
          </a:p>
        </p:txBody>
      </p:sp>
      <p:sp>
        <p:nvSpPr>
          <p:cNvPr id="5" name="Fußzeilenplatzhalt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de-DE" noProof="0"/>
          </a:p>
        </p:txBody>
      </p:sp>
      <p:sp>
        <p:nvSpPr>
          <p:cNvPr id="6" name="Foliennummernplatzhalt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de-DE" noProof="0" smtClean="0"/>
              <a:pPr rtl="0"/>
              <a:t>‹#›</a:t>
            </a:fld>
            <a:endParaRPr lang="de-DE" noProof="0"/>
          </a:p>
        </p:txBody>
      </p:sp>
      <p:cxnSp>
        <p:nvCxnSpPr>
          <p:cNvPr id="8" name="Gerader Verbinde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microsoft.com/office/2017/04/relationships/track" Target="../media/track1.vtt"/><Relationship Id="rId4"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go.microsoft.com/fwlink/?LinkId=62332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1164324"/>
            <a:ext cx="10515600" cy="2387600"/>
          </a:xfrm>
        </p:spPr>
        <p:txBody>
          <a:bodyPr rtlCol="0" anchor="ctr" anchorCtr="0">
            <a:normAutofit/>
          </a:bodyPr>
          <a:lstStyle/>
          <a:p>
            <a:pPr rtl="0"/>
            <a:r>
              <a:rPr lang="el-GR" sz="4800" dirty="0">
                <a:solidFill>
                  <a:schemeClr val="bg1"/>
                </a:solidFill>
              </a:rPr>
              <a:t>ΦΙΛΟΣΟΦΙΑ ΚΑΙ ΨΥΧΑΝΑΛΥΣΗ</a:t>
            </a:r>
            <a:br>
              <a:rPr lang="el-GR" sz="4800" dirty="0">
                <a:solidFill>
                  <a:schemeClr val="bg1"/>
                </a:solidFill>
              </a:rPr>
            </a:br>
            <a:r>
              <a:rPr lang="el-GR" sz="4800" dirty="0">
                <a:solidFill>
                  <a:schemeClr val="bg1"/>
                </a:solidFill>
              </a:rPr>
              <a:t>ΕΠΑΛΗΨΗ</a:t>
            </a:r>
            <a:r>
              <a:rPr lang="de-DE" sz="4800" dirty="0">
                <a:solidFill>
                  <a:schemeClr val="bg1"/>
                </a:solidFill>
              </a:rPr>
              <a:t>Willkommen bei PowerPoint</a:t>
            </a:r>
          </a:p>
        </p:txBody>
      </p:sp>
      <p:sp>
        <p:nvSpPr>
          <p:cNvPr id="3" name="Untertitel 2"/>
          <p:cNvSpPr>
            <a:spLocks noGrp="1"/>
          </p:cNvSpPr>
          <p:nvPr>
            <p:ph type="subTitle" idx="4294967295"/>
          </p:nvPr>
        </p:nvSpPr>
        <p:spPr>
          <a:xfrm>
            <a:off x="855620" y="2933105"/>
            <a:ext cx="9582736" cy="1137793"/>
          </a:xfrm>
        </p:spPr>
        <p:txBody>
          <a:bodyPr rtlCol="0">
            <a:normAutofit/>
          </a:bodyPr>
          <a:lstStyle/>
          <a:p>
            <a:pPr marL="0" indent="0" rtl="0">
              <a:buNone/>
            </a:pPr>
            <a:r>
              <a:rPr lang="de-DE" sz="2400" dirty="0">
                <a:solidFill>
                  <a:schemeClr val="bg1"/>
                </a:solidFill>
                <a:latin typeface="+mj-lt"/>
              </a:rPr>
              <a:t>Fünf Tipps, die Ihnen die Arbeit erleichtern</a:t>
            </a:r>
          </a:p>
        </p:txBody>
      </p:sp>
      <p:pic>
        <p:nvPicPr>
          <p:cNvPr id="4" name="Bild 3" descr="PowerPoint-Programmsymbol"/>
          <p:cNvPicPr>
            <a:picLocks noChangeAspect="1"/>
          </p:cNvPicPr>
          <p:nvPr/>
        </p:nvPicPr>
        <p:blipFill>
          <a:blip r:embed="rId3"/>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C24A-D1C0-C1B2-9F96-8D0B63B64C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DD52E1-A2FA-A596-92C8-740A56D63009}"/>
              </a:ext>
            </a:extLst>
          </p:cNvPr>
          <p:cNvSpPr>
            <a:spLocks noGrp="1"/>
          </p:cNvSpPr>
          <p:nvPr>
            <p:ph type="title"/>
          </p:nvPr>
        </p:nvSpPr>
        <p:spPr/>
        <p:txBody>
          <a:bodyPr/>
          <a:lstStyle/>
          <a:p>
            <a:r>
              <a:rPr lang="el-GR" dirty="0"/>
              <a:t>2Β. Το όνειρο</a:t>
            </a:r>
            <a:endParaRPr lang="de-DE" dirty="0"/>
          </a:p>
        </p:txBody>
      </p:sp>
      <p:sp>
        <p:nvSpPr>
          <p:cNvPr id="3" name="Inhaltsplatzhalter 2">
            <a:extLst>
              <a:ext uri="{FF2B5EF4-FFF2-40B4-BE49-F238E27FC236}">
                <a16:creationId xmlns:a16="http://schemas.microsoft.com/office/drawing/2014/main" id="{41FFF9B6-A245-DE8C-B1C8-A97D644814A5}"/>
              </a:ext>
            </a:extLst>
          </p:cNvPr>
          <p:cNvSpPr>
            <a:spLocks noGrp="1"/>
          </p:cNvSpPr>
          <p:nvPr>
            <p:ph sz="quarter" idx="13"/>
          </p:nvPr>
        </p:nvSpPr>
        <p:spPr/>
        <p:txBody>
          <a:bodyPr>
            <a:normAutofit fontScale="85000" lnSpcReduction="20000"/>
          </a:bodyPr>
          <a:lstStyle/>
          <a:p>
            <a:r>
              <a:rPr lang="el-GR" dirty="0"/>
              <a:t>Η εργασία του ονείρου</a:t>
            </a:r>
          </a:p>
          <a:p>
            <a:r>
              <a:rPr lang="el-GR" dirty="0"/>
              <a:t>Λανθάνουσες σκέψεις και έκδηλο περιεχόμενο</a:t>
            </a:r>
          </a:p>
          <a:p>
            <a:r>
              <a:rPr lang="el-GR" dirty="0" err="1"/>
              <a:t>Οπτικοποίηση</a:t>
            </a:r>
            <a:r>
              <a:rPr lang="el-GR" dirty="0"/>
              <a:t>, μετάθεση και συμπύκνωση</a:t>
            </a:r>
          </a:p>
          <a:p>
            <a:r>
              <a:rPr lang="el-GR" dirty="0"/>
              <a:t>Σύμβολα</a:t>
            </a:r>
          </a:p>
          <a:p>
            <a:r>
              <a:rPr lang="el-GR" dirty="0"/>
              <a:t>Απαγορευμένες επιθυμίες και ημερήσια κατάλοιπα</a:t>
            </a:r>
          </a:p>
          <a:p>
            <a:r>
              <a:rPr lang="el-GR" dirty="0" err="1"/>
              <a:t>Τιμωρητικά</a:t>
            </a:r>
            <a:r>
              <a:rPr lang="el-GR" dirty="0"/>
              <a:t> όνειρα</a:t>
            </a:r>
          </a:p>
        </p:txBody>
      </p:sp>
    </p:spTree>
    <p:extLst>
      <p:ext uri="{BB962C8B-B14F-4D97-AF65-F5344CB8AC3E}">
        <p14:creationId xmlns:p14="http://schemas.microsoft.com/office/powerpoint/2010/main" val="139340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F4372-5318-93FE-254C-17D9F87A334F}"/>
              </a:ext>
            </a:extLst>
          </p:cNvPr>
          <p:cNvSpPr>
            <a:spLocks noGrp="1"/>
          </p:cNvSpPr>
          <p:nvPr>
            <p:ph type="title"/>
          </p:nvPr>
        </p:nvSpPr>
        <p:spPr/>
        <p:txBody>
          <a:bodyPr/>
          <a:lstStyle/>
          <a:p>
            <a:r>
              <a:rPr lang="el-GR" dirty="0"/>
              <a:t>3</a:t>
            </a:r>
            <a:r>
              <a:rPr lang="el-GR" baseline="30000" dirty="0"/>
              <a:t>Α</a:t>
            </a:r>
            <a:r>
              <a:rPr lang="el-GR" dirty="0"/>
              <a:t> Οι ορμές</a:t>
            </a:r>
            <a:endParaRPr lang="de-DE" dirty="0"/>
          </a:p>
        </p:txBody>
      </p:sp>
      <p:sp>
        <p:nvSpPr>
          <p:cNvPr id="3" name="Inhaltsplatzhalter 2">
            <a:extLst>
              <a:ext uri="{FF2B5EF4-FFF2-40B4-BE49-F238E27FC236}">
                <a16:creationId xmlns:a16="http://schemas.microsoft.com/office/drawing/2014/main" id="{3A4D3C28-A92E-B485-BFF0-64245AB15AEE}"/>
              </a:ext>
            </a:extLst>
          </p:cNvPr>
          <p:cNvSpPr>
            <a:spLocks noGrp="1"/>
          </p:cNvSpPr>
          <p:nvPr>
            <p:ph sz="quarter" idx="13"/>
          </p:nvPr>
        </p:nvSpPr>
        <p:spPr/>
        <p:txBody>
          <a:bodyPr/>
          <a:lstStyle/>
          <a:p>
            <a:r>
              <a:rPr lang="el-GR" dirty="0"/>
              <a:t>Ορμές και </a:t>
            </a:r>
            <a:r>
              <a:rPr lang="el-GR" dirty="0" err="1"/>
              <a:t>ορμικοί</a:t>
            </a:r>
            <a:r>
              <a:rPr lang="el-GR" dirty="0"/>
              <a:t> εκπρόσωποι</a:t>
            </a:r>
          </a:p>
          <a:p>
            <a:r>
              <a:rPr lang="el-GR" dirty="0"/>
              <a:t>Η αρχή της ηδονής και η αρχή της πραγματικότητας</a:t>
            </a:r>
          </a:p>
          <a:p>
            <a:r>
              <a:rPr lang="el-GR" dirty="0" err="1"/>
              <a:t>Λιβιδινικές</a:t>
            </a:r>
            <a:r>
              <a:rPr lang="el-GR" dirty="0"/>
              <a:t> ορμές και ορμές του Εγώ (αυτοσυντήρησης)</a:t>
            </a:r>
          </a:p>
          <a:p>
            <a:r>
              <a:rPr lang="el-GR" dirty="0"/>
              <a:t>Επένδυση (</a:t>
            </a:r>
            <a:r>
              <a:rPr lang="el-GR" dirty="0" err="1"/>
              <a:t>κάθεξη</a:t>
            </a:r>
            <a:r>
              <a:rPr lang="el-GR" dirty="0"/>
              <a:t>)</a:t>
            </a:r>
          </a:p>
          <a:p>
            <a:r>
              <a:rPr lang="el-GR" dirty="0"/>
              <a:t>Η έννοια της </a:t>
            </a:r>
            <a:r>
              <a:rPr lang="el-GR" dirty="0" err="1"/>
              <a:t>σεξουαλίκότητας</a:t>
            </a:r>
            <a:endParaRPr lang="de-DE" dirty="0"/>
          </a:p>
        </p:txBody>
      </p:sp>
    </p:spTree>
    <p:extLst>
      <p:ext uri="{BB962C8B-B14F-4D97-AF65-F5344CB8AC3E}">
        <p14:creationId xmlns:p14="http://schemas.microsoft.com/office/powerpoint/2010/main" val="125267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EC58F-23D9-E72B-8F5E-77D1C5A5F4B3}"/>
              </a:ext>
            </a:extLst>
          </p:cNvPr>
          <p:cNvSpPr>
            <a:spLocks noGrp="1"/>
          </p:cNvSpPr>
          <p:nvPr>
            <p:ph type="title"/>
          </p:nvPr>
        </p:nvSpPr>
        <p:spPr/>
        <p:txBody>
          <a:bodyPr/>
          <a:lstStyle/>
          <a:p>
            <a:r>
              <a:rPr lang="el-GR" dirty="0"/>
              <a:t>3Β. Οι διαστροφές</a:t>
            </a:r>
            <a:endParaRPr lang="de-DE" dirty="0"/>
          </a:p>
        </p:txBody>
      </p:sp>
      <p:sp>
        <p:nvSpPr>
          <p:cNvPr id="3" name="Inhaltsplatzhalter 2">
            <a:extLst>
              <a:ext uri="{FF2B5EF4-FFF2-40B4-BE49-F238E27FC236}">
                <a16:creationId xmlns:a16="http://schemas.microsoft.com/office/drawing/2014/main" id="{46FF8F18-03AB-5089-8C78-0FD51607DC84}"/>
              </a:ext>
            </a:extLst>
          </p:cNvPr>
          <p:cNvSpPr>
            <a:spLocks noGrp="1"/>
          </p:cNvSpPr>
          <p:nvPr>
            <p:ph sz="quarter" idx="13"/>
          </p:nvPr>
        </p:nvSpPr>
        <p:spPr/>
        <p:txBody>
          <a:bodyPr/>
          <a:lstStyle/>
          <a:p>
            <a:r>
              <a:rPr lang="el-GR" dirty="0"/>
              <a:t>Μεταβολή αντικειμένου και στόχου</a:t>
            </a:r>
          </a:p>
          <a:p>
            <a:r>
              <a:rPr lang="el-GR" dirty="0"/>
              <a:t>Παιδική σεξουαλικότητα</a:t>
            </a:r>
          </a:p>
          <a:p>
            <a:r>
              <a:rPr lang="el-GR" dirty="0"/>
              <a:t>Η διαστροφή ως εξελικτική παλινδρόμηση</a:t>
            </a:r>
          </a:p>
          <a:p>
            <a:r>
              <a:rPr lang="el-GR" dirty="0"/>
              <a:t>Στοματικό, πρωκτικό, (φαλλική), γενετήσιο στάδιο</a:t>
            </a:r>
          </a:p>
          <a:p>
            <a:r>
              <a:rPr lang="el-GR" dirty="0"/>
              <a:t>Καθήλωση, παλινδρόμηση</a:t>
            </a:r>
            <a:endParaRPr lang="de-DE" dirty="0"/>
          </a:p>
        </p:txBody>
      </p:sp>
    </p:spTree>
    <p:extLst>
      <p:ext uri="{BB962C8B-B14F-4D97-AF65-F5344CB8AC3E}">
        <p14:creationId xmlns:p14="http://schemas.microsoft.com/office/powerpoint/2010/main" val="90047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419E2-DE9F-8C13-1472-68598239DDBB}"/>
              </a:ext>
            </a:extLst>
          </p:cNvPr>
          <p:cNvSpPr>
            <a:spLocks noGrp="1"/>
          </p:cNvSpPr>
          <p:nvPr>
            <p:ph type="title"/>
          </p:nvPr>
        </p:nvSpPr>
        <p:spPr/>
        <p:txBody>
          <a:bodyPr/>
          <a:lstStyle/>
          <a:p>
            <a:r>
              <a:rPr lang="el-GR" dirty="0"/>
              <a:t>3Γ. Η νεύρωση</a:t>
            </a:r>
            <a:endParaRPr lang="de-DE" dirty="0"/>
          </a:p>
        </p:txBody>
      </p:sp>
      <p:sp>
        <p:nvSpPr>
          <p:cNvPr id="3" name="Inhaltsplatzhalter 2">
            <a:extLst>
              <a:ext uri="{FF2B5EF4-FFF2-40B4-BE49-F238E27FC236}">
                <a16:creationId xmlns:a16="http://schemas.microsoft.com/office/drawing/2014/main" id="{CFCC42B7-A740-2386-C2CA-0B8FF880ECBB}"/>
              </a:ext>
            </a:extLst>
          </p:cNvPr>
          <p:cNvSpPr>
            <a:spLocks noGrp="1"/>
          </p:cNvSpPr>
          <p:nvPr>
            <p:ph sz="quarter" idx="13"/>
          </p:nvPr>
        </p:nvSpPr>
        <p:spPr/>
        <p:txBody>
          <a:bodyPr/>
          <a:lstStyle/>
          <a:p>
            <a:r>
              <a:rPr lang="el-GR" dirty="0"/>
              <a:t>Διαστροφή, μετουσίωση και νεύρωση</a:t>
            </a:r>
          </a:p>
          <a:p>
            <a:r>
              <a:rPr lang="el-GR" dirty="0"/>
              <a:t>Τα νευρωτικά συμπτώματα ως υποκατάστατες ικανοποιήσεις</a:t>
            </a:r>
          </a:p>
          <a:p>
            <a:r>
              <a:rPr lang="el-GR" dirty="0"/>
              <a:t>Αντίσταση και απώθηση</a:t>
            </a:r>
          </a:p>
          <a:p>
            <a:r>
              <a:rPr lang="el-GR" dirty="0"/>
              <a:t>Αγχώδης υστερία, υστερία μετατροπής και καταναγκαστική νεύρωση</a:t>
            </a:r>
            <a:endParaRPr lang="de-DE" dirty="0"/>
          </a:p>
        </p:txBody>
      </p:sp>
    </p:spTree>
    <p:extLst>
      <p:ext uri="{BB962C8B-B14F-4D97-AF65-F5344CB8AC3E}">
        <p14:creationId xmlns:p14="http://schemas.microsoft.com/office/powerpoint/2010/main" val="203733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34E3B-EA13-70B4-E748-F77674D29B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EDAA4E-0D47-14CA-EB8A-5C6DF1829CF2}"/>
              </a:ext>
            </a:extLst>
          </p:cNvPr>
          <p:cNvSpPr>
            <a:spLocks noGrp="1"/>
          </p:cNvSpPr>
          <p:nvPr>
            <p:ph type="title"/>
          </p:nvPr>
        </p:nvSpPr>
        <p:spPr/>
        <p:txBody>
          <a:bodyPr/>
          <a:lstStyle/>
          <a:p>
            <a:r>
              <a:rPr lang="el-GR" dirty="0"/>
              <a:t>4</a:t>
            </a:r>
            <a:r>
              <a:rPr lang="el-GR" baseline="30000" dirty="0"/>
              <a:t>Α</a:t>
            </a:r>
            <a:r>
              <a:rPr lang="el-GR" dirty="0"/>
              <a:t> Η νεύρωση</a:t>
            </a:r>
            <a:endParaRPr lang="de-DE" dirty="0"/>
          </a:p>
        </p:txBody>
      </p:sp>
      <p:sp>
        <p:nvSpPr>
          <p:cNvPr id="3" name="Inhaltsplatzhalter 2">
            <a:extLst>
              <a:ext uri="{FF2B5EF4-FFF2-40B4-BE49-F238E27FC236}">
                <a16:creationId xmlns:a16="http://schemas.microsoft.com/office/drawing/2014/main" id="{06116FEE-05BD-CA44-5292-0A0C256D4274}"/>
              </a:ext>
            </a:extLst>
          </p:cNvPr>
          <p:cNvSpPr>
            <a:spLocks noGrp="1"/>
          </p:cNvSpPr>
          <p:nvPr>
            <p:ph sz="quarter" idx="13"/>
          </p:nvPr>
        </p:nvSpPr>
        <p:spPr/>
        <p:txBody>
          <a:bodyPr/>
          <a:lstStyle/>
          <a:p>
            <a:r>
              <a:rPr lang="el-GR" dirty="0"/>
              <a:t>Ψυχική υγεία</a:t>
            </a:r>
          </a:p>
          <a:p>
            <a:r>
              <a:rPr lang="el-GR" dirty="0"/>
              <a:t>Κοινή νεύρωση</a:t>
            </a:r>
          </a:p>
          <a:p>
            <a:r>
              <a:rPr lang="el-GR" dirty="0"/>
              <a:t>Σύγκρουση ατόμου και γένους</a:t>
            </a:r>
            <a:endParaRPr lang="de-DE" dirty="0"/>
          </a:p>
        </p:txBody>
      </p:sp>
    </p:spTree>
    <p:extLst>
      <p:ext uri="{BB962C8B-B14F-4D97-AF65-F5344CB8AC3E}">
        <p14:creationId xmlns:p14="http://schemas.microsoft.com/office/powerpoint/2010/main" val="384949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2A732-6FE2-0AA2-39EE-AA55A029FBC8}"/>
              </a:ext>
            </a:extLst>
          </p:cNvPr>
          <p:cNvSpPr>
            <a:spLocks noGrp="1"/>
          </p:cNvSpPr>
          <p:nvPr>
            <p:ph type="title"/>
          </p:nvPr>
        </p:nvSpPr>
        <p:spPr/>
        <p:txBody>
          <a:bodyPr>
            <a:normAutofit fontScale="90000"/>
          </a:bodyPr>
          <a:lstStyle/>
          <a:p>
            <a:r>
              <a:rPr lang="el-GR" dirty="0"/>
              <a:t>4Β: Καταναγκαστική νεύρωση και υστερία μετατροπής</a:t>
            </a:r>
            <a:br>
              <a:rPr lang="el-GR" dirty="0"/>
            </a:br>
            <a:endParaRPr lang="de-DE" dirty="0"/>
          </a:p>
        </p:txBody>
      </p:sp>
      <p:sp>
        <p:nvSpPr>
          <p:cNvPr id="3" name="Inhaltsplatzhalter 2">
            <a:extLst>
              <a:ext uri="{FF2B5EF4-FFF2-40B4-BE49-F238E27FC236}">
                <a16:creationId xmlns:a16="http://schemas.microsoft.com/office/drawing/2014/main" id="{7F83A47D-B417-D541-21A6-DB066C156743}"/>
              </a:ext>
            </a:extLst>
          </p:cNvPr>
          <p:cNvSpPr>
            <a:spLocks noGrp="1"/>
          </p:cNvSpPr>
          <p:nvPr>
            <p:ph sz="quarter" idx="13"/>
          </p:nvPr>
        </p:nvSpPr>
        <p:spPr/>
        <p:txBody>
          <a:bodyPr/>
          <a:lstStyle/>
          <a:p>
            <a:r>
              <a:rPr lang="el-GR" dirty="0"/>
              <a:t>Καταναγκαστική νεύρωση: παλινδρόμηση σε λειτουργία</a:t>
            </a:r>
          </a:p>
          <a:p>
            <a:r>
              <a:rPr lang="el-GR" dirty="0"/>
              <a:t>Υστερία μετατροπής (Η περίπτωση της ΄Ντόρας): παλινδρόμηση σε αντικείμενο, απώθηση.</a:t>
            </a:r>
          </a:p>
          <a:p>
            <a:r>
              <a:rPr lang="el-GR" dirty="0"/>
              <a:t>Το κέρδος της ασθένειας</a:t>
            </a:r>
            <a:endParaRPr lang="de-DE" dirty="0"/>
          </a:p>
        </p:txBody>
      </p:sp>
    </p:spTree>
    <p:extLst>
      <p:ext uri="{BB962C8B-B14F-4D97-AF65-F5344CB8AC3E}">
        <p14:creationId xmlns:p14="http://schemas.microsoft.com/office/powerpoint/2010/main" val="137496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82ED-FABB-BDCF-20B2-BF63E83CDC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01AA5F-29F9-CDEC-A93E-1554379C7DBB}"/>
              </a:ext>
            </a:extLst>
          </p:cNvPr>
          <p:cNvSpPr>
            <a:spLocks noGrp="1"/>
          </p:cNvSpPr>
          <p:nvPr>
            <p:ph type="title"/>
          </p:nvPr>
        </p:nvSpPr>
        <p:spPr/>
        <p:txBody>
          <a:bodyPr>
            <a:normAutofit fontScale="90000"/>
          </a:bodyPr>
          <a:lstStyle/>
          <a:p>
            <a:r>
              <a:rPr lang="el-GR" dirty="0"/>
              <a:t>4Δ: Άγχος και αγχώδης υστερία</a:t>
            </a:r>
            <a:br>
              <a:rPr lang="el-GR" dirty="0"/>
            </a:br>
            <a:endParaRPr lang="de-DE" dirty="0"/>
          </a:p>
        </p:txBody>
      </p:sp>
      <p:sp>
        <p:nvSpPr>
          <p:cNvPr id="3" name="Inhaltsplatzhalter 2">
            <a:extLst>
              <a:ext uri="{FF2B5EF4-FFF2-40B4-BE49-F238E27FC236}">
                <a16:creationId xmlns:a16="http://schemas.microsoft.com/office/drawing/2014/main" id="{4001E9DC-3CE0-FB81-A278-CBFD31AC5EC4}"/>
              </a:ext>
            </a:extLst>
          </p:cNvPr>
          <p:cNvSpPr>
            <a:spLocks noGrp="1"/>
          </p:cNvSpPr>
          <p:nvPr>
            <p:ph sz="quarter" idx="13"/>
          </p:nvPr>
        </p:nvSpPr>
        <p:spPr/>
        <p:txBody>
          <a:bodyPr/>
          <a:lstStyle/>
          <a:p>
            <a:r>
              <a:rPr lang="el-GR" dirty="0"/>
              <a:t>Ρεαλιστικό άγχος</a:t>
            </a:r>
          </a:p>
          <a:p>
            <a:r>
              <a:rPr lang="el-GR" dirty="0"/>
              <a:t>Τα συναισθήματα ως υστερικές εκδηλώσεις</a:t>
            </a:r>
          </a:p>
          <a:p>
            <a:r>
              <a:rPr lang="el-GR" dirty="0"/>
              <a:t>Η αδιάθετη λίμπιντο</a:t>
            </a:r>
          </a:p>
          <a:p>
            <a:r>
              <a:rPr lang="el-GR" dirty="0"/>
              <a:t>Ρεαλιστικό  και νευρωτικό άγχος: Εξωτερική και εσωτερική απειλή</a:t>
            </a:r>
          </a:p>
          <a:p>
            <a:r>
              <a:rPr lang="el-GR" dirty="0"/>
              <a:t>Το άγχος ως νόμισμα των συναισθημάτων</a:t>
            </a:r>
            <a:endParaRPr lang="de-DE" dirty="0"/>
          </a:p>
        </p:txBody>
      </p:sp>
    </p:spTree>
    <p:extLst>
      <p:ext uri="{BB962C8B-B14F-4D97-AF65-F5344CB8AC3E}">
        <p14:creationId xmlns:p14="http://schemas.microsoft.com/office/powerpoint/2010/main" val="289124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1CB52-70D9-184A-23B0-B436D28BB4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838572-F7B9-C91A-6DEF-8960BA7AE8CC}"/>
              </a:ext>
            </a:extLst>
          </p:cNvPr>
          <p:cNvSpPr>
            <a:spLocks noGrp="1"/>
          </p:cNvSpPr>
          <p:nvPr>
            <p:ph type="title"/>
          </p:nvPr>
        </p:nvSpPr>
        <p:spPr/>
        <p:txBody>
          <a:bodyPr>
            <a:normAutofit fontScale="90000"/>
          </a:bodyPr>
          <a:lstStyle/>
          <a:p>
            <a:r>
              <a:rPr lang="el-GR" dirty="0"/>
              <a:t>4Ε: ναρκισσισμός</a:t>
            </a:r>
            <a:br>
              <a:rPr lang="el-GR" dirty="0"/>
            </a:br>
            <a:endParaRPr lang="de-DE" dirty="0"/>
          </a:p>
        </p:txBody>
      </p:sp>
      <p:sp>
        <p:nvSpPr>
          <p:cNvPr id="3" name="Inhaltsplatzhalter 2">
            <a:extLst>
              <a:ext uri="{FF2B5EF4-FFF2-40B4-BE49-F238E27FC236}">
                <a16:creationId xmlns:a16="http://schemas.microsoft.com/office/drawing/2014/main" id="{FAEE588A-B10C-EF16-23AC-537AD5145898}"/>
              </a:ext>
            </a:extLst>
          </p:cNvPr>
          <p:cNvSpPr>
            <a:spLocks noGrp="1"/>
          </p:cNvSpPr>
          <p:nvPr>
            <p:ph sz="quarter" idx="13"/>
          </p:nvPr>
        </p:nvSpPr>
        <p:spPr/>
        <p:txBody>
          <a:bodyPr>
            <a:normAutofit/>
          </a:bodyPr>
          <a:lstStyle/>
          <a:p>
            <a:r>
              <a:rPr lang="el-GR" dirty="0"/>
              <a:t>Ο ύπνος ως επιστροφή στην ενδομήτριο ζωή</a:t>
            </a:r>
          </a:p>
          <a:p>
            <a:r>
              <a:rPr lang="el-GR" dirty="0"/>
              <a:t>Ο πρωτογενής ναρκισσισμός</a:t>
            </a:r>
          </a:p>
          <a:p>
            <a:r>
              <a:rPr lang="el-GR" dirty="0"/>
              <a:t>Το ρεαλιστικό άγχος ως εκδήλωση ναρκισσιστικής λίμπιντο</a:t>
            </a:r>
          </a:p>
          <a:p>
            <a:endParaRPr lang="de-DE" dirty="0"/>
          </a:p>
        </p:txBody>
      </p:sp>
    </p:spTree>
    <p:extLst>
      <p:ext uri="{BB962C8B-B14F-4D97-AF65-F5344CB8AC3E}">
        <p14:creationId xmlns:p14="http://schemas.microsoft.com/office/powerpoint/2010/main" val="307963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75688-B574-DF3C-ADC6-6FC144D496AE}"/>
              </a:ext>
            </a:extLst>
          </p:cNvPr>
          <p:cNvSpPr>
            <a:spLocks noGrp="1"/>
          </p:cNvSpPr>
          <p:nvPr>
            <p:ph type="title"/>
          </p:nvPr>
        </p:nvSpPr>
        <p:spPr/>
        <p:txBody>
          <a:bodyPr/>
          <a:lstStyle/>
          <a:p>
            <a:r>
              <a:rPr lang="el-GR" dirty="0"/>
              <a:t>4ΣΤ Η θεραπεία/Η μεταβίβαση</a:t>
            </a:r>
            <a:endParaRPr lang="de-DE" dirty="0"/>
          </a:p>
        </p:txBody>
      </p:sp>
      <p:sp>
        <p:nvSpPr>
          <p:cNvPr id="3" name="Inhaltsplatzhalter 2">
            <a:extLst>
              <a:ext uri="{FF2B5EF4-FFF2-40B4-BE49-F238E27FC236}">
                <a16:creationId xmlns:a16="http://schemas.microsoft.com/office/drawing/2014/main" id="{EE5C5ABD-92E1-33A9-6ACF-B4B9E9C51906}"/>
              </a:ext>
            </a:extLst>
          </p:cNvPr>
          <p:cNvSpPr>
            <a:spLocks noGrp="1"/>
          </p:cNvSpPr>
          <p:nvPr>
            <p:ph sz="quarter" idx="13"/>
          </p:nvPr>
        </p:nvSpPr>
        <p:spPr/>
        <p:txBody>
          <a:bodyPr/>
          <a:lstStyle/>
          <a:p>
            <a:r>
              <a:rPr lang="el-GR" dirty="0"/>
              <a:t>Συνειδητοποίηση μέσω ερμηνείας</a:t>
            </a:r>
          </a:p>
          <a:p>
            <a:r>
              <a:rPr lang="el-GR" dirty="0"/>
              <a:t>Έρωτας μεταβίβασης – επανάληψη (νευρώσεις μεταβίβασης)</a:t>
            </a:r>
          </a:p>
          <a:p>
            <a:r>
              <a:rPr lang="el-GR" dirty="0"/>
              <a:t>Ανάμνηση</a:t>
            </a:r>
          </a:p>
          <a:p>
            <a:r>
              <a:rPr lang="el-GR" dirty="0"/>
              <a:t>Τα όρια της </a:t>
            </a:r>
            <a:r>
              <a:rPr lang="el-GR" dirty="0" err="1"/>
              <a:t>θεραπειας</a:t>
            </a:r>
            <a:endParaRPr lang="de-DE" dirty="0"/>
          </a:p>
        </p:txBody>
      </p:sp>
    </p:spTree>
    <p:extLst>
      <p:ext uri="{BB962C8B-B14F-4D97-AF65-F5344CB8AC3E}">
        <p14:creationId xmlns:p14="http://schemas.microsoft.com/office/powerpoint/2010/main" val="353162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FE8AE-8E7E-E24C-F0B6-3A13D0579674}"/>
              </a:ext>
            </a:extLst>
          </p:cNvPr>
          <p:cNvSpPr>
            <a:spLocks noGrp="1"/>
          </p:cNvSpPr>
          <p:nvPr>
            <p:ph type="title"/>
          </p:nvPr>
        </p:nvSpPr>
        <p:spPr/>
        <p:txBody>
          <a:bodyPr/>
          <a:lstStyle/>
          <a:p>
            <a:r>
              <a:rPr lang="el-GR" dirty="0"/>
              <a:t>5. Η ορμή του θανάτου</a:t>
            </a:r>
            <a:endParaRPr lang="de-DE" dirty="0"/>
          </a:p>
        </p:txBody>
      </p:sp>
      <p:sp>
        <p:nvSpPr>
          <p:cNvPr id="3" name="Inhaltsplatzhalter 2">
            <a:extLst>
              <a:ext uri="{FF2B5EF4-FFF2-40B4-BE49-F238E27FC236}">
                <a16:creationId xmlns:a16="http://schemas.microsoft.com/office/drawing/2014/main" id="{77F90AF7-0BC3-D62E-31C0-DB9CA4E7CE02}"/>
              </a:ext>
            </a:extLst>
          </p:cNvPr>
          <p:cNvSpPr>
            <a:spLocks noGrp="1"/>
          </p:cNvSpPr>
          <p:nvPr>
            <p:ph sz="quarter" idx="13"/>
          </p:nvPr>
        </p:nvSpPr>
        <p:spPr/>
        <p:txBody>
          <a:bodyPr/>
          <a:lstStyle/>
          <a:p>
            <a:r>
              <a:rPr lang="de-DE" dirty="0"/>
              <a:t>Fort-da</a:t>
            </a:r>
          </a:p>
          <a:p>
            <a:r>
              <a:rPr lang="el-GR" dirty="0"/>
              <a:t>Τραυματικές νευρώσεις και καταναγκασμός επανάληψης</a:t>
            </a:r>
          </a:p>
          <a:p>
            <a:r>
              <a:rPr lang="el-GR" dirty="0"/>
              <a:t>Η συνείδηση ως κέλυφος (ελαστικότητα και πλαστικότητα)</a:t>
            </a:r>
          </a:p>
          <a:p>
            <a:r>
              <a:rPr lang="el-GR" dirty="0"/>
              <a:t>Δεσμευμένη και αδέσμευτη ενέργεια</a:t>
            </a:r>
          </a:p>
          <a:p>
            <a:r>
              <a:rPr lang="el-GR" dirty="0"/>
              <a:t>Συντηρητική/επαναληπτική φύση των ορμών</a:t>
            </a:r>
            <a:endParaRPr lang="de-DE" dirty="0"/>
          </a:p>
        </p:txBody>
      </p:sp>
    </p:spTree>
    <p:extLst>
      <p:ext uri="{BB962C8B-B14F-4D97-AF65-F5344CB8AC3E}">
        <p14:creationId xmlns:p14="http://schemas.microsoft.com/office/powerpoint/2010/main" val="267370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0B4F2-6D64-22D4-5DBA-99CDAE94E788}"/>
              </a:ext>
            </a:extLst>
          </p:cNvPr>
          <p:cNvSpPr>
            <a:spLocks noGrp="1"/>
          </p:cNvSpPr>
          <p:nvPr>
            <p:ph type="title"/>
          </p:nvPr>
        </p:nvSpPr>
        <p:spPr/>
        <p:txBody>
          <a:bodyPr/>
          <a:lstStyle/>
          <a:p>
            <a:r>
              <a:rPr lang="el-GR" dirty="0"/>
              <a:t>1</a:t>
            </a:r>
            <a:r>
              <a:rPr lang="el-GR" baseline="30000" dirty="0"/>
              <a:t>Α</a:t>
            </a:r>
            <a:r>
              <a:rPr lang="el-GR" dirty="0"/>
              <a:t> Η πρόκληση του ασυνειδήτου</a:t>
            </a:r>
            <a:endParaRPr lang="de-DE" dirty="0"/>
          </a:p>
        </p:txBody>
      </p:sp>
      <p:sp>
        <p:nvSpPr>
          <p:cNvPr id="3" name="Inhaltsplatzhalter 2">
            <a:extLst>
              <a:ext uri="{FF2B5EF4-FFF2-40B4-BE49-F238E27FC236}">
                <a16:creationId xmlns:a16="http://schemas.microsoft.com/office/drawing/2014/main" id="{E3213BAC-4079-7545-1FA3-FE244AC4B574}"/>
              </a:ext>
            </a:extLst>
          </p:cNvPr>
          <p:cNvSpPr>
            <a:spLocks noGrp="1"/>
          </p:cNvSpPr>
          <p:nvPr>
            <p:ph sz="quarter" idx="13"/>
          </p:nvPr>
        </p:nvSpPr>
        <p:spPr/>
        <p:txBody>
          <a:bodyPr/>
          <a:lstStyle/>
          <a:p>
            <a:r>
              <a:rPr lang="el-GR" b="1" dirty="0"/>
              <a:t>Ασυνείδητο</a:t>
            </a:r>
            <a:r>
              <a:rPr lang="el-GR" dirty="0"/>
              <a:t>: Αμφισβήτηση παντοκρατορίας της συνείδησης</a:t>
            </a:r>
          </a:p>
          <a:p>
            <a:r>
              <a:rPr lang="el-GR" dirty="0"/>
              <a:t>Το ασυνείδητο να γίνει συνειδητό</a:t>
            </a:r>
          </a:p>
          <a:p>
            <a:r>
              <a:rPr lang="el-GR" b="1" dirty="0"/>
              <a:t>Επιρροές στην ψυχανάλυση</a:t>
            </a:r>
            <a:r>
              <a:rPr lang="el-GR" dirty="0"/>
              <a:t>: </a:t>
            </a:r>
            <a:r>
              <a:rPr lang="el-GR" dirty="0" err="1"/>
              <a:t>Χέλμχολτς</a:t>
            </a:r>
            <a:r>
              <a:rPr lang="el-GR" dirty="0"/>
              <a:t>, Ερμηνευτική, </a:t>
            </a:r>
            <a:r>
              <a:rPr lang="el-GR" dirty="0" err="1"/>
              <a:t>Σέλλινγ</a:t>
            </a:r>
            <a:r>
              <a:rPr lang="el-GR" dirty="0"/>
              <a:t> (ρομαντισμός), </a:t>
            </a:r>
            <a:r>
              <a:rPr lang="el-GR" dirty="0" err="1"/>
              <a:t>Σόπενχαουερ</a:t>
            </a:r>
            <a:r>
              <a:rPr lang="el-GR" dirty="0"/>
              <a:t> και Νίτσε</a:t>
            </a:r>
            <a:endParaRPr lang="de-DE" dirty="0"/>
          </a:p>
        </p:txBody>
      </p:sp>
    </p:spTree>
    <p:extLst>
      <p:ext uri="{BB962C8B-B14F-4D97-AF65-F5344CB8AC3E}">
        <p14:creationId xmlns:p14="http://schemas.microsoft.com/office/powerpoint/2010/main" val="56068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D6920-C52C-4461-4E07-D79BBF4249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D05D32-D649-C629-D3EF-2838B88183C7}"/>
              </a:ext>
            </a:extLst>
          </p:cNvPr>
          <p:cNvSpPr>
            <a:spLocks noGrp="1"/>
          </p:cNvSpPr>
          <p:nvPr>
            <p:ph type="title"/>
          </p:nvPr>
        </p:nvSpPr>
        <p:spPr/>
        <p:txBody>
          <a:bodyPr/>
          <a:lstStyle/>
          <a:p>
            <a:r>
              <a:rPr lang="el-GR" dirty="0"/>
              <a:t>5. Η ορμή του θανάτου</a:t>
            </a:r>
            <a:endParaRPr lang="de-DE" dirty="0"/>
          </a:p>
        </p:txBody>
      </p:sp>
      <p:sp>
        <p:nvSpPr>
          <p:cNvPr id="3" name="Inhaltsplatzhalter 2">
            <a:extLst>
              <a:ext uri="{FF2B5EF4-FFF2-40B4-BE49-F238E27FC236}">
                <a16:creationId xmlns:a16="http://schemas.microsoft.com/office/drawing/2014/main" id="{DCE967F3-09E9-DC2E-44E4-8B5C5B77A98A}"/>
              </a:ext>
            </a:extLst>
          </p:cNvPr>
          <p:cNvSpPr>
            <a:spLocks noGrp="1"/>
          </p:cNvSpPr>
          <p:nvPr>
            <p:ph sz="quarter" idx="13"/>
          </p:nvPr>
        </p:nvSpPr>
        <p:spPr/>
        <p:txBody>
          <a:bodyPr>
            <a:normAutofit lnSpcReduction="10000"/>
          </a:bodyPr>
          <a:lstStyle/>
          <a:p>
            <a:r>
              <a:rPr lang="el-GR" dirty="0"/>
              <a:t>Κατάργηση ερεθισμών – ορμή θανάτου (Νιρβάνα)</a:t>
            </a:r>
          </a:p>
          <a:p>
            <a:r>
              <a:rPr lang="el-GR" dirty="0"/>
              <a:t>Άρση εξατομίκευσης (</a:t>
            </a:r>
            <a:r>
              <a:rPr lang="el-GR" dirty="0" err="1"/>
              <a:t>Σόπενχαουερ</a:t>
            </a:r>
            <a:r>
              <a:rPr lang="el-GR" dirty="0"/>
              <a:t>)</a:t>
            </a:r>
          </a:p>
          <a:p>
            <a:r>
              <a:rPr lang="el-GR" dirty="0"/>
              <a:t>Σεξουαλικές ορμές και ορμές Εγώ</a:t>
            </a:r>
          </a:p>
          <a:p>
            <a:r>
              <a:rPr lang="el-GR" dirty="0"/>
              <a:t>Μίξη ορμών</a:t>
            </a:r>
          </a:p>
          <a:p>
            <a:r>
              <a:rPr lang="el-GR" dirty="0"/>
              <a:t>Μελαγχολία (</a:t>
            </a:r>
            <a:r>
              <a:rPr lang="el-GR" dirty="0" err="1"/>
              <a:t>ταυτίση</a:t>
            </a:r>
            <a:r>
              <a:rPr lang="el-GR" dirty="0"/>
              <a:t> με αυτό που δεν μας αγαπά)</a:t>
            </a:r>
          </a:p>
          <a:p>
            <a:endParaRPr lang="de-DE" dirty="0"/>
          </a:p>
        </p:txBody>
      </p:sp>
    </p:spTree>
    <p:extLst>
      <p:ext uri="{BB962C8B-B14F-4D97-AF65-F5344CB8AC3E}">
        <p14:creationId xmlns:p14="http://schemas.microsoft.com/office/powerpoint/2010/main" val="215241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64A34-2A10-CCBC-236D-C72121FB182E}"/>
              </a:ext>
            </a:extLst>
          </p:cNvPr>
          <p:cNvSpPr>
            <a:spLocks noGrp="1"/>
          </p:cNvSpPr>
          <p:nvPr>
            <p:ph type="title"/>
          </p:nvPr>
        </p:nvSpPr>
        <p:spPr/>
        <p:txBody>
          <a:bodyPr/>
          <a:lstStyle/>
          <a:p>
            <a:r>
              <a:rPr lang="el-GR" dirty="0"/>
              <a:t>5. Η ορμή του θανάτου</a:t>
            </a:r>
            <a:endParaRPr lang="de-DE" dirty="0"/>
          </a:p>
        </p:txBody>
      </p:sp>
      <p:sp>
        <p:nvSpPr>
          <p:cNvPr id="3" name="Inhaltsplatzhalter 2">
            <a:extLst>
              <a:ext uri="{FF2B5EF4-FFF2-40B4-BE49-F238E27FC236}">
                <a16:creationId xmlns:a16="http://schemas.microsoft.com/office/drawing/2014/main" id="{A51790A8-C638-D163-3D4F-CFAA12CE53A1}"/>
              </a:ext>
            </a:extLst>
          </p:cNvPr>
          <p:cNvSpPr>
            <a:spLocks noGrp="1"/>
          </p:cNvSpPr>
          <p:nvPr>
            <p:ph sz="quarter" idx="13"/>
          </p:nvPr>
        </p:nvSpPr>
        <p:spPr/>
        <p:txBody>
          <a:bodyPr/>
          <a:lstStyle/>
          <a:p>
            <a:r>
              <a:rPr lang="el-GR" dirty="0"/>
              <a:t>Το οιδιπόδειο σύμπλεγμα</a:t>
            </a:r>
          </a:p>
          <a:p>
            <a:r>
              <a:rPr lang="el-GR" dirty="0"/>
              <a:t>Αμφιθυμία</a:t>
            </a:r>
          </a:p>
          <a:p>
            <a:r>
              <a:rPr lang="el-GR" dirty="0"/>
              <a:t>Η γένεση του </a:t>
            </a:r>
            <a:r>
              <a:rPr lang="el-GR" dirty="0" err="1"/>
              <a:t>Υπερ</a:t>
            </a:r>
            <a:r>
              <a:rPr lang="el-GR" dirty="0"/>
              <a:t>-Εγώ</a:t>
            </a:r>
          </a:p>
          <a:p>
            <a:r>
              <a:rPr lang="el-GR" dirty="0"/>
              <a:t>Ηθικός μαζοχισμός</a:t>
            </a:r>
            <a:endParaRPr lang="de-DE" dirty="0"/>
          </a:p>
        </p:txBody>
      </p:sp>
    </p:spTree>
    <p:extLst>
      <p:ext uri="{BB962C8B-B14F-4D97-AF65-F5344CB8AC3E}">
        <p14:creationId xmlns:p14="http://schemas.microsoft.com/office/powerpoint/2010/main" val="1584094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294CF-8976-CA0A-105D-257DC387E3C6}"/>
              </a:ext>
            </a:extLst>
          </p:cNvPr>
          <p:cNvSpPr>
            <a:spLocks noGrp="1"/>
          </p:cNvSpPr>
          <p:nvPr>
            <p:ph type="title"/>
          </p:nvPr>
        </p:nvSpPr>
        <p:spPr/>
        <p:txBody>
          <a:bodyPr/>
          <a:lstStyle/>
          <a:p>
            <a:r>
              <a:rPr lang="el-GR" dirty="0"/>
              <a:t>6</a:t>
            </a:r>
            <a:r>
              <a:rPr lang="el-GR" baseline="30000" dirty="0"/>
              <a:t>Α</a:t>
            </a:r>
            <a:r>
              <a:rPr lang="el-GR" dirty="0"/>
              <a:t>: Το Υπερεγώ</a:t>
            </a:r>
            <a:endParaRPr lang="de-DE" dirty="0"/>
          </a:p>
        </p:txBody>
      </p:sp>
      <p:sp>
        <p:nvSpPr>
          <p:cNvPr id="3" name="Inhaltsplatzhalter 2">
            <a:extLst>
              <a:ext uri="{FF2B5EF4-FFF2-40B4-BE49-F238E27FC236}">
                <a16:creationId xmlns:a16="http://schemas.microsoft.com/office/drawing/2014/main" id="{BA05BBAD-58DF-75B0-87B2-62198199A92C}"/>
              </a:ext>
            </a:extLst>
          </p:cNvPr>
          <p:cNvSpPr>
            <a:spLocks noGrp="1"/>
          </p:cNvSpPr>
          <p:nvPr>
            <p:ph sz="quarter" idx="13"/>
          </p:nvPr>
        </p:nvSpPr>
        <p:spPr/>
        <p:txBody>
          <a:bodyPr/>
          <a:lstStyle/>
          <a:p>
            <a:r>
              <a:rPr lang="el-GR" dirty="0"/>
              <a:t>Ιδεώδες του Εγώ και Υπερεγώ</a:t>
            </a:r>
            <a:endParaRPr lang="de-DE" dirty="0"/>
          </a:p>
        </p:txBody>
      </p:sp>
    </p:spTree>
    <p:extLst>
      <p:ext uri="{BB962C8B-B14F-4D97-AF65-F5344CB8AC3E}">
        <p14:creationId xmlns:p14="http://schemas.microsoft.com/office/powerpoint/2010/main" val="3981493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22EE6-186A-9423-9884-2C992E29A1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9F19E6-49C1-09C0-C318-C8C3931DEE3C}"/>
              </a:ext>
            </a:extLst>
          </p:cNvPr>
          <p:cNvSpPr>
            <a:spLocks noGrp="1"/>
          </p:cNvSpPr>
          <p:nvPr>
            <p:ph type="title"/>
          </p:nvPr>
        </p:nvSpPr>
        <p:spPr/>
        <p:txBody>
          <a:bodyPr/>
          <a:lstStyle/>
          <a:p>
            <a:r>
              <a:rPr lang="el-GR" dirty="0"/>
              <a:t>6</a:t>
            </a:r>
            <a:r>
              <a:rPr lang="el-GR" baseline="30000" dirty="0"/>
              <a:t>Β</a:t>
            </a:r>
            <a:r>
              <a:rPr lang="el-GR" dirty="0"/>
              <a:t>: Η ένοχη συνείδηση</a:t>
            </a:r>
            <a:endParaRPr lang="de-DE" dirty="0"/>
          </a:p>
        </p:txBody>
      </p:sp>
      <p:sp>
        <p:nvSpPr>
          <p:cNvPr id="3" name="Inhaltsplatzhalter 2">
            <a:extLst>
              <a:ext uri="{FF2B5EF4-FFF2-40B4-BE49-F238E27FC236}">
                <a16:creationId xmlns:a16="http://schemas.microsoft.com/office/drawing/2014/main" id="{8C8EA115-0E43-1238-C867-ACA7544AC490}"/>
              </a:ext>
            </a:extLst>
          </p:cNvPr>
          <p:cNvSpPr>
            <a:spLocks noGrp="1"/>
          </p:cNvSpPr>
          <p:nvPr>
            <p:ph sz="quarter" idx="13"/>
          </p:nvPr>
        </p:nvSpPr>
        <p:spPr/>
        <p:txBody>
          <a:bodyPr/>
          <a:lstStyle/>
          <a:p>
            <a:r>
              <a:rPr lang="el-GR" dirty="0"/>
              <a:t>Αυτοτιμωρία</a:t>
            </a:r>
          </a:p>
          <a:p>
            <a:r>
              <a:rPr lang="el-GR" dirty="0"/>
              <a:t>Ο μυστηριώδης χαρακτήρας της ηθικής συνείδησης</a:t>
            </a:r>
          </a:p>
          <a:p>
            <a:r>
              <a:rPr lang="el-GR" dirty="0"/>
              <a:t>Η ηθική ως αυτοσκοπός</a:t>
            </a:r>
          </a:p>
          <a:p>
            <a:r>
              <a:rPr lang="el-GR" dirty="0"/>
              <a:t>Σχέση  με τον Καντ</a:t>
            </a:r>
            <a:endParaRPr lang="de-DE" dirty="0"/>
          </a:p>
        </p:txBody>
      </p:sp>
    </p:spTree>
    <p:extLst>
      <p:ext uri="{BB962C8B-B14F-4D97-AF65-F5344CB8AC3E}">
        <p14:creationId xmlns:p14="http://schemas.microsoft.com/office/powerpoint/2010/main" val="228424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731FD-E143-E300-13F4-6019C32CA184}"/>
              </a:ext>
            </a:extLst>
          </p:cNvPr>
          <p:cNvSpPr>
            <a:spLocks noGrp="1"/>
          </p:cNvSpPr>
          <p:nvPr>
            <p:ph type="title"/>
          </p:nvPr>
        </p:nvSpPr>
        <p:spPr/>
        <p:txBody>
          <a:bodyPr>
            <a:normAutofit fontScale="90000"/>
          </a:bodyPr>
          <a:lstStyle/>
          <a:p>
            <a:r>
              <a:rPr lang="el-GR" dirty="0"/>
              <a:t>6Γ: Η κυριαρχία του παρελθόντος</a:t>
            </a:r>
            <a:endParaRPr lang="de-DE" dirty="0"/>
          </a:p>
        </p:txBody>
      </p:sp>
      <p:sp>
        <p:nvSpPr>
          <p:cNvPr id="3" name="Inhaltsplatzhalter 2">
            <a:extLst>
              <a:ext uri="{FF2B5EF4-FFF2-40B4-BE49-F238E27FC236}">
                <a16:creationId xmlns:a16="http://schemas.microsoft.com/office/drawing/2014/main" id="{DD3B2707-529C-4E7A-085C-DEC047058B81}"/>
              </a:ext>
            </a:extLst>
          </p:cNvPr>
          <p:cNvSpPr>
            <a:spLocks noGrp="1"/>
          </p:cNvSpPr>
          <p:nvPr>
            <p:ph sz="quarter" idx="13"/>
          </p:nvPr>
        </p:nvSpPr>
        <p:spPr/>
        <p:txBody>
          <a:bodyPr/>
          <a:lstStyle/>
          <a:p>
            <a:r>
              <a:rPr lang="el-GR" dirty="0"/>
              <a:t>Η ηθική μας είναι η ηθική των γονέων μας</a:t>
            </a:r>
            <a:endParaRPr lang="de-DE" dirty="0"/>
          </a:p>
        </p:txBody>
      </p:sp>
    </p:spTree>
    <p:extLst>
      <p:ext uri="{BB962C8B-B14F-4D97-AF65-F5344CB8AC3E}">
        <p14:creationId xmlns:p14="http://schemas.microsoft.com/office/powerpoint/2010/main" val="206745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984C6-AD08-E752-80E3-4F8F00D910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BE898C-AFA4-3343-32C2-8A615909BF05}"/>
              </a:ext>
            </a:extLst>
          </p:cNvPr>
          <p:cNvSpPr>
            <a:spLocks noGrp="1"/>
          </p:cNvSpPr>
          <p:nvPr>
            <p:ph type="title"/>
          </p:nvPr>
        </p:nvSpPr>
        <p:spPr/>
        <p:txBody>
          <a:bodyPr>
            <a:normAutofit fontScale="90000"/>
          </a:bodyPr>
          <a:lstStyle/>
          <a:p>
            <a:r>
              <a:rPr lang="el-GR" dirty="0"/>
              <a:t>6Δ: Η κυριαρχία του παρελθόντος</a:t>
            </a:r>
            <a:endParaRPr lang="de-DE" dirty="0"/>
          </a:p>
        </p:txBody>
      </p:sp>
      <p:sp>
        <p:nvSpPr>
          <p:cNvPr id="3" name="Inhaltsplatzhalter 2">
            <a:extLst>
              <a:ext uri="{FF2B5EF4-FFF2-40B4-BE49-F238E27FC236}">
                <a16:creationId xmlns:a16="http://schemas.microsoft.com/office/drawing/2014/main" id="{C8A29504-E3AB-EDF8-7FFC-2317CFE3EE69}"/>
              </a:ext>
            </a:extLst>
          </p:cNvPr>
          <p:cNvSpPr>
            <a:spLocks noGrp="1"/>
          </p:cNvSpPr>
          <p:nvPr>
            <p:ph sz="quarter" idx="13"/>
          </p:nvPr>
        </p:nvSpPr>
        <p:spPr/>
        <p:txBody>
          <a:bodyPr/>
          <a:lstStyle/>
          <a:p>
            <a:r>
              <a:rPr lang="el-GR" dirty="0"/>
              <a:t>Η ηθική μας είναι η ηθική των γονέων μας</a:t>
            </a:r>
            <a:endParaRPr lang="de-DE" dirty="0"/>
          </a:p>
        </p:txBody>
      </p:sp>
    </p:spTree>
    <p:extLst>
      <p:ext uri="{BB962C8B-B14F-4D97-AF65-F5344CB8AC3E}">
        <p14:creationId xmlns:p14="http://schemas.microsoft.com/office/powerpoint/2010/main" val="130351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95299-BCD4-8E77-73E8-90AAEDE90323}"/>
              </a:ext>
            </a:extLst>
          </p:cNvPr>
          <p:cNvSpPr>
            <a:spLocks noGrp="1"/>
          </p:cNvSpPr>
          <p:nvPr>
            <p:ph type="title"/>
          </p:nvPr>
        </p:nvSpPr>
        <p:spPr/>
        <p:txBody>
          <a:bodyPr/>
          <a:lstStyle/>
          <a:p>
            <a:r>
              <a:rPr lang="el-GR" dirty="0"/>
              <a:t>6</a:t>
            </a:r>
            <a:r>
              <a:rPr lang="el-GR" baseline="30000" dirty="0"/>
              <a:t>Ε</a:t>
            </a:r>
            <a:r>
              <a:rPr lang="el-GR" dirty="0"/>
              <a:t> Σύγκριση με τον Νίτσε</a:t>
            </a:r>
            <a:endParaRPr lang="de-DE" dirty="0"/>
          </a:p>
        </p:txBody>
      </p:sp>
      <p:sp>
        <p:nvSpPr>
          <p:cNvPr id="3" name="Inhaltsplatzhalter 2">
            <a:extLst>
              <a:ext uri="{FF2B5EF4-FFF2-40B4-BE49-F238E27FC236}">
                <a16:creationId xmlns:a16="http://schemas.microsoft.com/office/drawing/2014/main" id="{DA4DA8FD-4EF1-1068-1990-732B0E473D28}"/>
              </a:ext>
            </a:extLst>
          </p:cNvPr>
          <p:cNvSpPr>
            <a:spLocks noGrp="1"/>
          </p:cNvSpPr>
          <p:nvPr>
            <p:ph sz="quarter" idx="13"/>
          </p:nvPr>
        </p:nvSpPr>
        <p:spPr/>
        <p:txBody>
          <a:bodyPr/>
          <a:lstStyle/>
          <a:p>
            <a:r>
              <a:rPr lang="el-GR" dirty="0"/>
              <a:t>Η επιθετικότητα ως ανθρωπολογική σταθερά</a:t>
            </a:r>
          </a:p>
          <a:p>
            <a:r>
              <a:rPr lang="el-GR" dirty="0"/>
              <a:t>Προτεραιότητα του μαζοχισμού</a:t>
            </a:r>
            <a:endParaRPr lang="de-DE" dirty="0"/>
          </a:p>
        </p:txBody>
      </p:sp>
    </p:spTree>
    <p:extLst>
      <p:ext uri="{BB962C8B-B14F-4D97-AF65-F5344CB8AC3E}">
        <p14:creationId xmlns:p14="http://schemas.microsoft.com/office/powerpoint/2010/main" val="948214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7957F-81D3-7434-E6AE-CE94B200335D}"/>
              </a:ext>
            </a:extLst>
          </p:cNvPr>
          <p:cNvSpPr>
            <a:spLocks noGrp="1"/>
          </p:cNvSpPr>
          <p:nvPr>
            <p:ph type="title"/>
          </p:nvPr>
        </p:nvSpPr>
        <p:spPr/>
        <p:txBody>
          <a:bodyPr>
            <a:normAutofit/>
          </a:bodyPr>
          <a:lstStyle/>
          <a:p>
            <a:r>
              <a:rPr lang="el-GR" dirty="0"/>
              <a:t>7Α</a:t>
            </a:r>
            <a:r>
              <a:rPr lang="el-GR" baseline="30000" dirty="0"/>
              <a:t>: Βασικές διαφορές μεταξύ Νίτσε και </a:t>
            </a:r>
            <a:r>
              <a:rPr lang="el-GR" baseline="30000" dirty="0" err="1"/>
              <a:t>Φρόυντ</a:t>
            </a:r>
            <a:endParaRPr lang="de-DE" dirty="0"/>
          </a:p>
        </p:txBody>
      </p:sp>
      <p:sp>
        <p:nvSpPr>
          <p:cNvPr id="3" name="Inhaltsplatzhalter 2">
            <a:extLst>
              <a:ext uri="{FF2B5EF4-FFF2-40B4-BE49-F238E27FC236}">
                <a16:creationId xmlns:a16="http://schemas.microsoft.com/office/drawing/2014/main" id="{EF40B316-7116-8FD4-0967-0350ABA5FFD2}"/>
              </a:ext>
            </a:extLst>
          </p:cNvPr>
          <p:cNvSpPr>
            <a:spLocks noGrp="1"/>
          </p:cNvSpPr>
          <p:nvPr>
            <p:ph sz="quarter" idx="13"/>
          </p:nvPr>
        </p:nvSpPr>
        <p:spPr/>
        <p:txBody>
          <a:bodyPr/>
          <a:lstStyle/>
          <a:p>
            <a:r>
              <a:rPr lang="el-GR" dirty="0"/>
              <a:t>Ενότητα όλων των θρησκειών: </a:t>
            </a:r>
            <a:r>
              <a:rPr lang="el-GR" dirty="0" err="1"/>
              <a:t>μονθεϊστικών</a:t>
            </a:r>
            <a:r>
              <a:rPr lang="el-GR" dirty="0"/>
              <a:t> και </a:t>
            </a:r>
            <a:r>
              <a:rPr lang="el-GR" dirty="0" err="1"/>
              <a:t>παγανσιτικών</a:t>
            </a:r>
            <a:endParaRPr lang="de-DE" dirty="0"/>
          </a:p>
        </p:txBody>
      </p:sp>
    </p:spTree>
    <p:extLst>
      <p:ext uri="{BB962C8B-B14F-4D97-AF65-F5344CB8AC3E}">
        <p14:creationId xmlns:p14="http://schemas.microsoft.com/office/powerpoint/2010/main" val="388317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8434E-DCD1-F4A9-0C66-CD8968C0A6CD}"/>
              </a:ext>
            </a:extLst>
          </p:cNvPr>
          <p:cNvSpPr>
            <a:spLocks noGrp="1"/>
          </p:cNvSpPr>
          <p:nvPr>
            <p:ph type="title"/>
          </p:nvPr>
        </p:nvSpPr>
        <p:spPr/>
        <p:txBody>
          <a:bodyPr/>
          <a:lstStyle/>
          <a:p>
            <a:r>
              <a:rPr lang="el-GR" dirty="0"/>
              <a:t>7Β: Ο τοτεμισμός</a:t>
            </a:r>
            <a:endParaRPr lang="de-DE" dirty="0"/>
          </a:p>
        </p:txBody>
      </p:sp>
      <p:sp>
        <p:nvSpPr>
          <p:cNvPr id="3" name="Inhaltsplatzhalter 2">
            <a:extLst>
              <a:ext uri="{FF2B5EF4-FFF2-40B4-BE49-F238E27FC236}">
                <a16:creationId xmlns:a16="http://schemas.microsoft.com/office/drawing/2014/main" id="{27D7D36F-C2FA-B051-56C9-056B6A7476AC}"/>
              </a:ext>
            </a:extLst>
          </p:cNvPr>
          <p:cNvSpPr>
            <a:spLocks noGrp="1"/>
          </p:cNvSpPr>
          <p:nvPr>
            <p:ph sz="quarter" idx="13"/>
          </p:nvPr>
        </p:nvSpPr>
        <p:spPr/>
        <p:txBody>
          <a:bodyPr/>
          <a:lstStyle/>
          <a:p>
            <a:r>
              <a:rPr lang="el-GR" dirty="0"/>
              <a:t>Το τοτέμ</a:t>
            </a:r>
          </a:p>
          <a:p>
            <a:r>
              <a:rPr lang="el-GR" dirty="0"/>
              <a:t>Το σύστημα της εξωγαμίας</a:t>
            </a:r>
          </a:p>
          <a:p>
            <a:r>
              <a:rPr lang="el-GR" dirty="0"/>
              <a:t>Απαγόρευση εγγύτητας – το ιερό και το ακάθαρτο</a:t>
            </a:r>
            <a:endParaRPr lang="de-DE" dirty="0"/>
          </a:p>
        </p:txBody>
      </p:sp>
    </p:spTree>
    <p:extLst>
      <p:ext uri="{BB962C8B-B14F-4D97-AF65-F5344CB8AC3E}">
        <p14:creationId xmlns:p14="http://schemas.microsoft.com/office/powerpoint/2010/main" val="750810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592DD-09FD-A21D-861A-C12954BB214D}"/>
              </a:ext>
            </a:extLst>
          </p:cNvPr>
          <p:cNvSpPr>
            <a:spLocks noGrp="1"/>
          </p:cNvSpPr>
          <p:nvPr>
            <p:ph type="title"/>
          </p:nvPr>
        </p:nvSpPr>
        <p:spPr/>
        <p:txBody>
          <a:bodyPr>
            <a:normAutofit fontScale="90000"/>
          </a:bodyPr>
          <a:lstStyle/>
          <a:p>
            <a:r>
              <a:rPr lang="el-GR" dirty="0"/>
              <a:t>7Γ: Η αμφιθυμία έναντι του πατέρα - Γιορτές</a:t>
            </a:r>
            <a:endParaRPr lang="de-DE" dirty="0"/>
          </a:p>
        </p:txBody>
      </p:sp>
      <p:sp>
        <p:nvSpPr>
          <p:cNvPr id="3" name="Inhaltsplatzhalter 2">
            <a:extLst>
              <a:ext uri="{FF2B5EF4-FFF2-40B4-BE49-F238E27FC236}">
                <a16:creationId xmlns:a16="http://schemas.microsoft.com/office/drawing/2014/main" id="{59316D3A-D898-EF81-3C1E-5A0067EF1726}"/>
              </a:ext>
            </a:extLst>
          </p:cNvPr>
          <p:cNvSpPr>
            <a:spLocks noGrp="1"/>
          </p:cNvSpPr>
          <p:nvPr>
            <p:ph sz="quarter" idx="13"/>
          </p:nvPr>
        </p:nvSpPr>
        <p:spPr/>
        <p:txBody>
          <a:bodyPr>
            <a:normAutofit fontScale="85000" lnSpcReduction="20000"/>
          </a:bodyPr>
          <a:lstStyle/>
          <a:p>
            <a:r>
              <a:rPr lang="el-GR" dirty="0"/>
              <a:t>Το τοτέμ είναι ο πατέρας</a:t>
            </a:r>
          </a:p>
          <a:p>
            <a:r>
              <a:rPr lang="el-GR" dirty="0"/>
              <a:t>Απαγόρευση κατανάλωσης κρέατος</a:t>
            </a:r>
          </a:p>
          <a:p>
            <a:r>
              <a:rPr lang="el-GR" dirty="0" err="1"/>
              <a:t>Θεοφαγία</a:t>
            </a:r>
            <a:r>
              <a:rPr lang="el-GR" dirty="0"/>
              <a:t> </a:t>
            </a:r>
          </a:p>
          <a:p>
            <a:r>
              <a:rPr lang="el-GR" dirty="0"/>
              <a:t>Αρχέγονη ορδή και πρωταρχικός φόνος</a:t>
            </a:r>
          </a:p>
          <a:p>
            <a:r>
              <a:rPr lang="el-GR" dirty="0"/>
              <a:t>Η γιορτή ως συμβιβασμός </a:t>
            </a:r>
          </a:p>
          <a:p>
            <a:r>
              <a:rPr lang="el-GR" dirty="0"/>
              <a:t>Η Ανάσταση</a:t>
            </a:r>
            <a:endParaRPr lang="de-DE" dirty="0"/>
          </a:p>
        </p:txBody>
      </p:sp>
    </p:spTree>
    <p:extLst>
      <p:ext uri="{BB962C8B-B14F-4D97-AF65-F5344CB8AC3E}">
        <p14:creationId xmlns:p14="http://schemas.microsoft.com/office/powerpoint/2010/main" val="301417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E76D-B8DD-4AEC-A2E9-66763F4C17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647506-311E-FA87-F172-12EB51619C74}"/>
              </a:ext>
            </a:extLst>
          </p:cNvPr>
          <p:cNvSpPr>
            <a:spLocks noGrp="1"/>
          </p:cNvSpPr>
          <p:nvPr>
            <p:ph type="title"/>
          </p:nvPr>
        </p:nvSpPr>
        <p:spPr/>
        <p:txBody>
          <a:bodyPr>
            <a:normAutofit fontScale="90000"/>
          </a:bodyPr>
          <a:lstStyle/>
          <a:p>
            <a:r>
              <a:rPr lang="el-GR" dirty="0"/>
              <a:t>1</a:t>
            </a:r>
            <a:r>
              <a:rPr lang="el-GR" baseline="30000" dirty="0"/>
              <a:t>Β</a:t>
            </a:r>
            <a:r>
              <a:rPr lang="el-GR" dirty="0"/>
              <a:t> Η ψυχανάλυση ως νοηματική επιστήμη</a:t>
            </a:r>
            <a:endParaRPr lang="de-DE" dirty="0"/>
          </a:p>
        </p:txBody>
      </p:sp>
      <p:sp>
        <p:nvSpPr>
          <p:cNvPr id="3" name="Inhaltsplatzhalter 2">
            <a:extLst>
              <a:ext uri="{FF2B5EF4-FFF2-40B4-BE49-F238E27FC236}">
                <a16:creationId xmlns:a16="http://schemas.microsoft.com/office/drawing/2014/main" id="{A4E02B40-828B-B6F5-9F65-7B4509C893BA}"/>
              </a:ext>
            </a:extLst>
          </p:cNvPr>
          <p:cNvSpPr>
            <a:spLocks noGrp="1"/>
          </p:cNvSpPr>
          <p:nvPr>
            <p:ph sz="quarter" idx="13"/>
          </p:nvPr>
        </p:nvSpPr>
        <p:spPr/>
        <p:txBody>
          <a:bodyPr/>
          <a:lstStyle/>
          <a:p>
            <a:r>
              <a:rPr lang="el-GR" b="1" dirty="0"/>
              <a:t>Γιατί ή ψυχανάλυση δεν είναι φυσική επιστήμη</a:t>
            </a:r>
            <a:r>
              <a:rPr lang="el-GR" dirty="0"/>
              <a:t>:</a:t>
            </a:r>
          </a:p>
          <a:p>
            <a:pPr marL="342900" indent="-342900">
              <a:buFontTx/>
              <a:buChar char="-"/>
            </a:pPr>
            <a:r>
              <a:rPr lang="el-GR" dirty="0" err="1"/>
              <a:t>Συνθετότητα</a:t>
            </a:r>
            <a:r>
              <a:rPr lang="el-GR" dirty="0"/>
              <a:t> φυσικών διαδικασιών</a:t>
            </a:r>
          </a:p>
          <a:p>
            <a:pPr marL="342900" indent="-342900">
              <a:buFontTx/>
              <a:buChar char="-"/>
            </a:pPr>
            <a:r>
              <a:rPr lang="el-GR" dirty="0"/>
              <a:t>Ψυχική αξία</a:t>
            </a:r>
          </a:p>
          <a:p>
            <a:pPr marL="342900" indent="-342900">
              <a:buFontTx/>
              <a:buChar char="-"/>
            </a:pPr>
            <a:r>
              <a:rPr lang="el-GR" dirty="0"/>
              <a:t>Ψυχικό νόημα</a:t>
            </a:r>
          </a:p>
          <a:p>
            <a:pPr marL="342900" indent="-342900">
              <a:buFontTx/>
              <a:buChar char="-"/>
            </a:pPr>
            <a:r>
              <a:rPr lang="el-GR" dirty="0"/>
              <a:t>Επίδραση μέσω λόγου</a:t>
            </a:r>
            <a:endParaRPr lang="de-DE" dirty="0"/>
          </a:p>
        </p:txBody>
      </p:sp>
    </p:spTree>
    <p:extLst>
      <p:ext uri="{BB962C8B-B14F-4D97-AF65-F5344CB8AC3E}">
        <p14:creationId xmlns:p14="http://schemas.microsoft.com/office/powerpoint/2010/main" val="186092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370F7-BB66-4DBC-2C41-F1E4B56061E9}"/>
              </a:ext>
            </a:extLst>
          </p:cNvPr>
          <p:cNvSpPr>
            <a:spLocks noGrp="1"/>
          </p:cNvSpPr>
          <p:nvPr>
            <p:ph type="title"/>
          </p:nvPr>
        </p:nvSpPr>
        <p:spPr/>
        <p:txBody>
          <a:bodyPr/>
          <a:lstStyle/>
          <a:p>
            <a:r>
              <a:rPr lang="el-GR" dirty="0"/>
              <a:t>7Δ: Ο μονοθεϊσμός</a:t>
            </a:r>
            <a:endParaRPr lang="de-DE" dirty="0"/>
          </a:p>
        </p:txBody>
      </p:sp>
      <p:sp>
        <p:nvSpPr>
          <p:cNvPr id="3" name="Inhaltsplatzhalter 2">
            <a:extLst>
              <a:ext uri="{FF2B5EF4-FFF2-40B4-BE49-F238E27FC236}">
                <a16:creationId xmlns:a16="http://schemas.microsoft.com/office/drawing/2014/main" id="{EE7322E2-B67E-FED0-92C0-29AA491845C5}"/>
              </a:ext>
            </a:extLst>
          </p:cNvPr>
          <p:cNvSpPr>
            <a:spLocks noGrp="1"/>
          </p:cNvSpPr>
          <p:nvPr>
            <p:ph sz="quarter" idx="13"/>
          </p:nvPr>
        </p:nvSpPr>
        <p:spPr/>
        <p:txBody>
          <a:bodyPr/>
          <a:lstStyle/>
          <a:p>
            <a:r>
              <a:rPr lang="el-GR" dirty="0"/>
              <a:t>Ο Μωυσής ένας Αιγύπτιος</a:t>
            </a:r>
          </a:p>
          <a:p>
            <a:r>
              <a:rPr lang="el-GR" dirty="0"/>
              <a:t>Λατρεία του Ατόν</a:t>
            </a:r>
          </a:p>
          <a:p>
            <a:r>
              <a:rPr lang="el-GR" dirty="0"/>
              <a:t>Φόνος του Μωυσή</a:t>
            </a:r>
          </a:p>
          <a:p>
            <a:r>
              <a:rPr lang="el-GR" dirty="0"/>
              <a:t>Λανθάνουσα περίοδος</a:t>
            </a:r>
          </a:p>
          <a:p>
            <a:r>
              <a:rPr lang="el-GR" dirty="0"/>
              <a:t>Μωσαϊκή θρησκεία - Πατριαρχία</a:t>
            </a:r>
            <a:endParaRPr lang="de-DE" dirty="0"/>
          </a:p>
        </p:txBody>
      </p:sp>
    </p:spTree>
    <p:extLst>
      <p:ext uri="{BB962C8B-B14F-4D97-AF65-F5344CB8AC3E}">
        <p14:creationId xmlns:p14="http://schemas.microsoft.com/office/powerpoint/2010/main" val="3881172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9DE60-84C7-F931-A9B4-A28738A9597A}"/>
              </a:ext>
            </a:extLst>
          </p:cNvPr>
          <p:cNvSpPr>
            <a:spLocks noGrp="1"/>
          </p:cNvSpPr>
          <p:nvPr>
            <p:ph type="title"/>
          </p:nvPr>
        </p:nvSpPr>
        <p:spPr/>
        <p:txBody>
          <a:bodyPr/>
          <a:lstStyle/>
          <a:p>
            <a:r>
              <a:rPr lang="el-GR" dirty="0"/>
              <a:t>8Α. </a:t>
            </a:r>
            <a:r>
              <a:rPr lang="el-GR" dirty="0" err="1"/>
              <a:t>Οιδίπους</a:t>
            </a:r>
            <a:endParaRPr lang="de-DE" dirty="0"/>
          </a:p>
        </p:txBody>
      </p:sp>
      <p:sp>
        <p:nvSpPr>
          <p:cNvPr id="3" name="Inhaltsplatzhalter 2">
            <a:extLst>
              <a:ext uri="{FF2B5EF4-FFF2-40B4-BE49-F238E27FC236}">
                <a16:creationId xmlns:a16="http://schemas.microsoft.com/office/drawing/2014/main" id="{594ABACF-8321-2CA0-7069-1B3D26E91D96}"/>
              </a:ext>
            </a:extLst>
          </p:cNvPr>
          <p:cNvSpPr>
            <a:spLocks noGrp="1"/>
          </p:cNvSpPr>
          <p:nvPr>
            <p:ph sz="quarter" idx="13"/>
          </p:nvPr>
        </p:nvSpPr>
        <p:spPr/>
        <p:txBody>
          <a:bodyPr/>
          <a:lstStyle/>
          <a:p>
            <a:r>
              <a:rPr lang="el-GR" dirty="0" err="1"/>
              <a:t>Οιδίποδας</a:t>
            </a:r>
            <a:r>
              <a:rPr lang="el-GR" dirty="0"/>
              <a:t> και Άμλετ</a:t>
            </a:r>
          </a:p>
          <a:p>
            <a:r>
              <a:rPr lang="el-GR" dirty="0"/>
              <a:t>Καθολικότητα οιδιπόδειου συμπλέγματος και καλλιτεχνική απόλαυση</a:t>
            </a:r>
            <a:endParaRPr lang="de-DE" dirty="0"/>
          </a:p>
        </p:txBody>
      </p:sp>
    </p:spTree>
    <p:extLst>
      <p:ext uri="{BB962C8B-B14F-4D97-AF65-F5344CB8AC3E}">
        <p14:creationId xmlns:p14="http://schemas.microsoft.com/office/powerpoint/2010/main" val="27720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C26D3-BB89-FDAE-6368-BAF62C063312}"/>
              </a:ext>
            </a:extLst>
          </p:cNvPr>
          <p:cNvSpPr>
            <a:spLocks noGrp="1"/>
          </p:cNvSpPr>
          <p:nvPr>
            <p:ph type="title"/>
          </p:nvPr>
        </p:nvSpPr>
        <p:spPr/>
        <p:txBody>
          <a:bodyPr/>
          <a:lstStyle/>
          <a:p>
            <a:r>
              <a:rPr lang="el-GR" dirty="0"/>
              <a:t>8Β: Ο φθόνος του πέους</a:t>
            </a:r>
            <a:endParaRPr lang="de-DE" dirty="0"/>
          </a:p>
        </p:txBody>
      </p:sp>
      <p:sp>
        <p:nvSpPr>
          <p:cNvPr id="3" name="Inhaltsplatzhalter 2">
            <a:extLst>
              <a:ext uri="{FF2B5EF4-FFF2-40B4-BE49-F238E27FC236}">
                <a16:creationId xmlns:a16="http://schemas.microsoft.com/office/drawing/2014/main" id="{DE8E72B3-47ED-7300-D6E1-D8DF0AC0D610}"/>
              </a:ext>
            </a:extLst>
          </p:cNvPr>
          <p:cNvSpPr>
            <a:spLocks noGrp="1"/>
          </p:cNvSpPr>
          <p:nvPr>
            <p:ph sz="quarter" idx="13"/>
          </p:nvPr>
        </p:nvSpPr>
        <p:spPr/>
        <p:txBody>
          <a:bodyPr/>
          <a:lstStyle/>
          <a:p>
            <a:r>
              <a:rPr lang="el-GR" dirty="0"/>
              <a:t>Το στήθος ως φαλλός</a:t>
            </a:r>
          </a:p>
          <a:p>
            <a:r>
              <a:rPr lang="el-GR" dirty="0"/>
              <a:t>Φαλλικό στάδιο</a:t>
            </a:r>
          </a:p>
          <a:p>
            <a:r>
              <a:rPr lang="el-GR" dirty="0"/>
              <a:t>Η έλλειψη</a:t>
            </a:r>
          </a:p>
          <a:p>
            <a:r>
              <a:rPr lang="el-GR" dirty="0"/>
              <a:t>Στροφή προς τον πατέρα</a:t>
            </a:r>
          </a:p>
          <a:p>
            <a:endParaRPr lang="de-DE" dirty="0"/>
          </a:p>
        </p:txBody>
      </p:sp>
    </p:spTree>
    <p:extLst>
      <p:ext uri="{BB962C8B-B14F-4D97-AF65-F5344CB8AC3E}">
        <p14:creationId xmlns:p14="http://schemas.microsoft.com/office/powerpoint/2010/main" val="4027919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11692-C0B8-DAD2-4441-16A61087069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025549-B5E3-C3A2-EA18-6380B50F221C}"/>
              </a:ext>
            </a:extLst>
          </p:cNvPr>
          <p:cNvSpPr>
            <a:spLocks noGrp="1"/>
          </p:cNvSpPr>
          <p:nvPr>
            <p:ph type="title"/>
          </p:nvPr>
        </p:nvSpPr>
        <p:spPr/>
        <p:txBody>
          <a:bodyPr/>
          <a:lstStyle/>
          <a:p>
            <a:r>
              <a:rPr lang="el-GR" dirty="0"/>
              <a:t>8Γ: Το ωραίο</a:t>
            </a:r>
            <a:endParaRPr lang="de-DE" dirty="0"/>
          </a:p>
        </p:txBody>
      </p:sp>
      <p:sp>
        <p:nvSpPr>
          <p:cNvPr id="3" name="Inhaltsplatzhalter 2">
            <a:extLst>
              <a:ext uri="{FF2B5EF4-FFF2-40B4-BE49-F238E27FC236}">
                <a16:creationId xmlns:a16="http://schemas.microsoft.com/office/drawing/2014/main" id="{A4FA1C19-38A5-F16B-0D70-C5CCC5233713}"/>
              </a:ext>
            </a:extLst>
          </p:cNvPr>
          <p:cNvSpPr>
            <a:spLocks noGrp="1"/>
          </p:cNvSpPr>
          <p:nvPr>
            <p:ph sz="quarter" idx="13"/>
          </p:nvPr>
        </p:nvSpPr>
        <p:spPr/>
        <p:txBody>
          <a:bodyPr>
            <a:normAutofit fontScale="85000" lnSpcReduction="20000"/>
          </a:bodyPr>
          <a:lstStyle/>
          <a:p>
            <a:r>
              <a:rPr lang="el-GR" dirty="0"/>
              <a:t>Μύθος και καλλιτεχνική μορφή</a:t>
            </a:r>
          </a:p>
          <a:p>
            <a:r>
              <a:rPr lang="el-GR" dirty="0"/>
              <a:t>Αισθητική αυτονομία (χωρίς συμφέρον)</a:t>
            </a:r>
          </a:p>
          <a:p>
            <a:r>
              <a:rPr lang="el-GR" dirty="0"/>
              <a:t>Το ωραίο είναι </a:t>
            </a:r>
            <a:r>
              <a:rPr lang="el-GR" dirty="0" err="1"/>
              <a:t>αποσεξουαλικοποιημένο</a:t>
            </a:r>
            <a:r>
              <a:rPr lang="el-GR" dirty="0"/>
              <a:t> αντικείμενο</a:t>
            </a:r>
          </a:p>
          <a:p>
            <a:r>
              <a:rPr lang="el-GR" dirty="0"/>
              <a:t>Σκοπιμότητα χωρίς σκοπό</a:t>
            </a:r>
          </a:p>
          <a:p>
            <a:r>
              <a:rPr lang="el-GR" dirty="0"/>
              <a:t>Παιχνίδι</a:t>
            </a:r>
          </a:p>
          <a:p>
            <a:r>
              <a:rPr lang="el-GR" dirty="0"/>
              <a:t>Η τέχνη ως παιχνίδι - φαντασίωση</a:t>
            </a:r>
            <a:endParaRPr lang="de-DE" dirty="0"/>
          </a:p>
        </p:txBody>
      </p:sp>
    </p:spTree>
    <p:extLst>
      <p:ext uri="{BB962C8B-B14F-4D97-AF65-F5344CB8AC3E}">
        <p14:creationId xmlns:p14="http://schemas.microsoft.com/office/powerpoint/2010/main" val="215958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34B60-5A1F-E925-F23B-3F2514FA8448}"/>
              </a:ext>
            </a:extLst>
          </p:cNvPr>
          <p:cNvSpPr>
            <a:spLocks noGrp="1"/>
          </p:cNvSpPr>
          <p:nvPr>
            <p:ph type="title"/>
          </p:nvPr>
        </p:nvSpPr>
        <p:spPr/>
        <p:txBody>
          <a:bodyPr/>
          <a:lstStyle/>
          <a:p>
            <a:r>
              <a:rPr lang="el-GR" dirty="0"/>
              <a:t>8Δ: Ρομαντισμός</a:t>
            </a:r>
            <a:endParaRPr lang="de-DE" dirty="0"/>
          </a:p>
        </p:txBody>
      </p:sp>
      <p:sp>
        <p:nvSpPr>
          <p:cNvPr id="3" name="Inhaltsplatzhalter 2">
            <a:extLst>
              <a:ext uri="{FF2B5EF4-FFF2-40B4-BE49-F238E27FC236}">
                <a16:creationId xmlns:a16="http://schemas.microsoft.com/office/drawing/2014/main" id="{7FF87915-C508-7726-7A28-136FC51EA9BF}"/>
              </a:ext>
            </a:extLst>
          </p:cNvPr>
          <p:cNvSpPr>
            <a:spLocks noGrp="1"/>
          </p:cNvSpPr>
          <p:nvPr>
            <p:ph sz="quarter" idx="13"/>
          </p:nvPr>
        </p:nvSpPr>
        <p:spPr/>
        <p:txBody>
          <a:bodyPr/>
          <a:lstStyle/>
          <a:p>
            <a:r>
              <a:rPr lang="el-GR" dirty="0"/>
              <a:t>Προβλήματα με τη φροϋδική θεωρία της τέχνης</a:t>
            </a:r>
          </a:p>
          <a:p>
            <a:r>
              <a:rPr lang="el-GR" dirty="0"/>
              <a:t>Η τραγωδία </a:t>
            </a:r>
          </a:p>
          <a:p>
            <a:r>
              <a:rPr lang="el-GR" dirty="0"/>
              <a:t>Το υψηλό</a:t>
            </a:r>
          </a:p>
          <a:p>
            <a:r>
              <a:rPr lang="el-GR" dirty="0"/>
              <a:t>Ο ρομαντισμός και το φανταστικό</a:t>
            </a:r>
            <a:endParaRPr lang="de-DE" dirty="0"/>
          </a:p>
        </p:txBody>
      </p:sp>
    </p:spTree>
    <p:extLst>
      <p:ext uri="{BB962C8B-B14F-4D97-AF65-F5344CB8AC3E}">
        <p14:creationId xmlns:p14="http://schemas.microsoft.com/office/powerpoint/2010/main" val="4226178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8C8C1-BA56-B981-5F18-022A295D0EF2}"/>
              </a:ext>
            </a:extLst>
          </p:cNvPr>
          <p:cNvSpPr>
            <a:spLocks noGrp="1"/>
          </p:cNvSpPr>
          <p:nvPr>
            <p:ph type="title"/>
          </p:nvPr>
        </p:nvSpPr>
        <p:spPr/>
        <p:txBody>
          <a:bodyPr/>
          <a:lstStyle/>
          <a:p>
            <a:r>
              <a:rPr lang="el-GR" dirty="0"/>
              <a:t>8</a:t>
            </a:r>
            <a:r>
              <a:rPr lang="el-GR" baseline="30000" dirty="0"/>
              <a:t>Ε</a:t>
            </a:r>
            <a:r>
              <a:rPr lang="el-GR" dirty="0"/>
              <a:t>: Το ανοίκειο</a:t>
            </a:r>
            <a:endParaRPr lang="de-DE" dirty="0"/>
          </a:p>
        </p:txBody>
      </p:sp>
      <p:sp>
        <p:nvSpPr>
          <p:cNvPr id="3" name="Inhaltsplatzhalter 2">
            <a:extLst>
              <a:ext uri="{FF2B5EF4-FFF2-40B4-BE49-F238E27FC236}">
                <a16:creationId xmlns:a16="http://schemas.microsoft.com/office/drawing/2014/main" id="{5D819149-506C-2B5A-47F7-4BAD031DCE22}"/>
              </a:ext>
            </a:extLst>
          </p:cNvPr>
          <p:cNvSpPr>
            <a:spLocks noGrp="1"/>
          </p:cNvSpPr>
          <p:nvPr>
            <p:ph sz="quarter" idx="13"/>
          </p:nvPr>
        </p:nvSpPr>
        <p:spPr/>
        <p:txBody>
          <a:bodyPr/>
          <a:lstStyle/>
          <a:p>
            <a:r>
              <a:rPr lang="el-GR" dirty="0"/>
              <a:t>Το ανθρωπάκι με την άμμο</a:t>
            </a:r>
          </a:p>
          <a:p>
            <a:r>
              <a:rPr lang="el-GR" dirty="0"/>
              <a:t>Το ανοίκειο είναι το κρυφά οικείο</a:t>
            </a:r>
            <a:endParaRPr lang="de-DE" dirty="0"/>
          </a:p>
        </p:txBody>
      </p:sp>
    </p:spTree>
    <p:extLst>
      <p:ext uri="{BB962C8B-B14F-4D97-AF65-F5344CB8AC3E}">
        <p14:creationId xmlns:p14="http://schemas.microsoft.com/office/powerpoint/2010/main" val="37445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8E8BA-137F-6E58-548D-29E754A111F1}"/>
              </a:ext>
            </a:extLst>
          </p:cNvPr>
          <p:cNvSpPr>
            <a:spLocks noGrp="1"/>
          </p:cNvSpPr>
          <p:nvPr>
            <p:ph type="title"/>
          </p:nvPr>
        </p:nvSpPr>
        <p:spPr/>
        <p:txBody>
          <a:bodyPr>
            <a:normAutofit fontScale="90000"/>
          </a:bodyPr>
          <a:lstStyle/>
          <a:p>
            <a:r>
              <a:rPr lang="el-GR" dirty="0"/>
              <a:t>8ΣΤ: Καθαρή αισθητική ηδονή και </a:t>
            </a:r>
            <a:r>
              <a:rPr lang="el-GR" dirty="0" err="1"/>
              <a:t>προηδονή</a:t>
            </a:r>
            <a:endParaRPr lang="de-DE" dirty="0"/>
          </a:p>
        </p:txBody>
      </p:sp>
      <p:sp>
        <p:nvSpPr>
          <p:cNvPr id="3" name="Inhaltsplatzhalter 2">
            <a:extLst>
              <a:ext uri="{FF2B5EF4-FFF2-40B4-BE49-F238E27FC236}">
                <a16:creationId xmlns:a16="http://schemas.microsoft.com/office/drawing/2014/main" id="{58A0C5B0-8B3D-C82C-F859-B615FF14FFEF}"/>
              </a:ext>
            </a:extLst>
          </p:cNvPr>
          <p:cNvSpPr>
            <a:spLocks noGrp="1"/>
          </p:cNvSpPr>
          <p:nvPr>
            <p:ph sz="quarter" idx="13"/>
          </p:nvPr>
        </p:nvSpPr>
        <p:spPr/>
        <p:txBody>
          <a:bodyPr/>
          <a:lstStyle/>
          <a:p>
            <a:r>
              <a:rPr lang="el-GR" dirty="0"/>
              <a:t>Η εκδήλωση του ασυνειδήτου ως μορφή</a:t>
            </a:r>
          </a:p>
          <a:p>
            <a:r>
              <a:rPr lang="el-GR" dirty="0"/>
              <a:t>Η γλώσσα του ασυνειδήτου</a:t>
            </a:r>
          </a:p>
          <a:p>
            <a:r>
              <a:rPr lang="el-GR" dirty="0"/>
              <a:t>Οικονομία</a:t>
            </a:r>
          </a:p>
          <a:p>
            <a:r>
              <a:rPr lang="el-GR" dirty="0"/>
              <a:t>Καθαρή αισθητική ηδονή και </a:t>
            </a:r>
            <a:r>
              <a:rPr lang="el-GR" dirty="0" err="1"/>
              <a:t>προηδονή</a:t>
            </a:r>
            <a:endParaRPr lang="de-DE" dirty="0"/>
          </a:p>
        </p:txBody>
      </p:sp>
    </p:spTree>
    <p:extLst>
      <p:ext uri="{BB962C8B-B14F-4D97-AF65-F5344CB8AC3E}">
        <p14:creationId xmlns:p14="http://schemas.microsoft.com/office/powerpoint/2010/main" val="31817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21207" y="448056"/>
            <a:ext cx="8977020" cy="640080"/>
          </a:xfrm>
        </p:spPr>
        <p:txBody>
          <a:bodyPr rtlCol="0">
            <a:noAutofit/>
          </a:bodyPr>
          <a:lstStyle/>
          <a:p>
            <a:pPr rtl="0"/>
            <a:r>
              <a:rPr lang="de-DE">
                <a:latin typeface="Segoe UI Light" panose="020B0502040204020203" pitchFamily="34" charset="0"/>
                <a:cs typeface="Segoe UI Light" panose="020B0502040204020203" pitchFamily="34" charset="0"/>
              </a:rPr>
              <a:t>Designer hilft Ihnen, Ihren Standpunkt zu vermitteln</a:t>
            </a:r>
          </a:p>
        </p:txBody>
      </p:sp>
      <p:sp>
        <p:nvSpPr>
          <p:cNvPr id="38" name="Inhaltsplatzhalt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100" dirty="0">
                <a:latin typeface="Segoe UI" panose="020B0502040204020203" pitchFamily="34" charset="0"/>
                <a:cs typeface="Segoe UI" panose="020B0502040204020203" pitchFamily="34" charset="0"/>
              </a:rPr>
              <a:t>PowerPoint Designer schlägt auf der Grundlage des Inhalts Ihrer Folien professionelle Designs für Ihre Präsentation vor. </a:t>
            </a:r>
          </a:p>
          <a:p>
            <a:pPr marL="0" lvl="0" indent="0" rtl="0">
              <a:spcAft>
                <a:spcPts val="600"/>
              </a:spcAft>
              <a:buNone/>
              <a:defRPr/>
            </a:pPr>
            <a:r>
              <a:rPr lang="de-DE" sz="1100" dirty="0">
                <a:latin typeface="Segoe UI" panose="020B0502040204020203" pitchFamily="34" charset="0"/>
                <a:cs typeface="Segoe UI" panose="020B0502040204020203" pitchFamily="34" charset="0"/>
              </a:rPr>
              <a:t>Das Feature Designer ist nur im Abonnement verfügbar. </a:t>
            </a:r>
            <a:r>
              <a:rPr lang="de-DE" sz="1100" dirty="0">
                <a:solidFill>
                  <a:prstClr val="black">
                    <a:lumMod val="75000"/>
                    <a:lumOff val="25000"/>
                  </a:prstClr>
                </a:solidFill>
                <a:latin typeface="Segoe UI" panose="020B0502040204020203" pitchFamily="34" charset="0"/>
                <a:cs typeface="Segoe UI" panose="020B0502040204020203" pitchFamily="34" charset="0"/>
              </a:rPr>
              <a:t>Wenn Sie über ein Office 365-Abonnement verfügen, sehen Sie auf der nächsten Folie anhand einer neuen Präsentation, wie es funktioniert.</a:t>
            </a:r>
            <a:endParaRPr lang="de-DE" sz="1100" dirty="0">
              <a:latin typeface="Segoe UI" panose="020B0502040204020203" pitchFamily="34" charset="0"/>
              <a:cs typeface="Segoe UI" panose="020B0502040204020203" pitchFamily="34" charset="0"/>
            </a:endParaRPr>
          </a:p>
        </p:txBody>
      </p:sp>
      <p:pic>
        <p:nvPicPr>
          <p:cNvPr id="5" name="Bild 4" descr="Bereich „Designideen“ mit verschiedenen Designoptionen"/>
          <p:cNvPicPr>
            <a:picLocks noChangeAspect="1"/>
          </p:cNvPicPr>
          <p:nvPr/>
        </p:nvPicPr>
        <p:blipFill>
          <a:blip r:embed="rId3"/>
          <a:srcRect l="11803" r="11803"/>
          <a:stretch/>
        </p:blipFill>
        <p:spPr>
          <a:xfrm>
            <a:off x="4976037" y="1385113"/>
            <a:ext cx="6513229" cy="4577621"/>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rtlCol="0"/>
          <a:lstStyle/>
          <a:p>
            <a:pPr rtl="0"/>
            <a:r>
              <a:rPr lang="de-DE">
                <a:latin typeface="Segoe UI Light" panose="020B0502040204020203" pitchFamily="34" charset="0"/>
                <a:cs typeface="Segoe UI Light" panose="020B0502040204020203" pitchFamily="34" charset="0"/>
              </a:rPr>
              <a:t>So verwenden Sie PowerPoint Designer</a:t>
            </a:r>
          </a:p>
        </p:txBody>
      </p:sp>
      <p:sp>
        <p:nvSpPr>
          <p:cNvPr id="25" name="Inhaltsplatzhalt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a:latin typeface="Segoe UI" panose="020B0502040204020203" pitchFamily="34" charset="0"/>
                <a:cs typeface="Segoe UI" panose="020B0502040204020203" pitchFamily="34" charset="0"/>
              </a:rPr>
              <a:t>Und so funktioniert es:</a:t>
            </a:r>
          </a:p>
        </p:txBody>
      </p:sp>
      <p:grpSp>
        <p:nvGrpSpPr>
          <p:cNvPr id="18" name="Gruppieren 17" descr="Kleiner Kreis mit enthaltener Zahl 1 zur Angabe von Schritt 1"/>
          <p:cNvGrpSpPr/>
          <p:nvPr/>
        </p:nvGrpSpPr>
        <p:grpSpPr bwMode="blackWhite">
          <a:xfrm>
            <a:off x="531552" y="1917997"/>
            <a:ext cx="558179" cy="409838"/>
            <a:chOff x="6953426" y="711274"/>
            <a:chExt cx="558179" cy="409838"/>
          </a:xfrm>
        </p:grpSpPr>
        <p:sp>
          <p:nvSpPr>
            <p:cNvPr id="19" name="Ellipse 18"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0" name="Textfeld 19" descr="Zahl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21" name="Inhaltsplatzhalter 17"/>
          <p:cNvSpPr txBox="1">
            <a:spLocks/>
          </p:cNvSpPr>
          <p:nvPr/>
        </p:nvSpPr>
        <p:spPr>
          <a:xfrm>
            <a:off x="1056514" y="1958189"/>
            <a:ext cx="5399027"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Beginnen Sie eine neue Präsentation, indem Sie zu </a:t>
            </a:r>
            <a:r>
              <a:rPr lang="de-DE" sz="1100">
                <a:solidFill>
                  <a:srgbClr val="D24726"/>
                </a:solidFill>
                <a:latin typeface="Segoe UI Semibold" panose="020B0702040204020203" pitchFamily="34" charset="0"/>
                <a:cs typeface="Segoe UI Semibold" panose="020B0702040204020203" pitchFamily="34" charset="0"/>
              </a:rPr>
              <a:t>Datei</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Neu</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Leere</a:t>
            </a:r>
            <a:r>
              <a:rPr lang="de-DE" sz="1100">
                <a:solidFill>
                  <a:prstClr val="black">
                    <a:lumMod val="75000"/>
                    <a:lumOff val="25000"/>
                  </a:prstClr>
                </a:solidFill>
                <a:cs typeface="Segoe UI"/>
              </a:rPr>
              <a:t> </a:t>
            </a:r>
            <a:r>
              <a:rPr lang="de-DE" sz="1100">
                <a:solidFill>
                  <a:srgbClr val="D24726"/>
                </a:solidFill>
                <a:latin typeface="Segoe UI Semibold" panose="020B0702040204020203" pitchFamily="34" charset="0"/>
                <a:cs typeface="Segoe UI Semibold" panose="020B0702040204020203" pitchFamily="34" charset="0"/>
              </a:rPr>
              <a:t>Präsentation</a:t>
            </a:r>
            <a:r>
              <a:rPr lang="de-DE" sz="1100">
                <a:solidFill>
                  <a:prstClr val="black">
                    <a:lumMod val="75000"/>
                    <a:lumOff val="25000"/>
                  </a:prstClr>
                </a:solidFill>
                <a:cs typeface="Segoe UI"/>
              </a:rPr>
              <a:t> wechseln.</a:t>
            </a:r>
          </a:p>
        </p:txBody>
      </p:sp>
      <p:grpSp>
        <p:nvGrpSpPr>
          <p:cNvPr id="33" name="Gruppieren 32" descr="Kleiner Kreis mit enthaltener Zahl 2 zur Angabe von Schritt 2"/>
          <p:cNvGrpSpPr/>
          <p:nvPr/>
        </p:nvGrpSpPr>
        <p:grpSpPr bwMode="blackWhite">
          <a:xfrm>
            <a:off x="531552" y="2804257"/>
            <a:ext cx="558179" cy="409838"/>
            <a:chOff x="6953426" y="711274"/>
            <a:chExt cx="558179" cy="409838"/>
          </a:xfrm>
        </p:grpSpPr>
        <p:sp>
          <p:nvSpPr>
            <p:cNvPr id="34" name="Ellipse 3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Textfeld 34" descr="Zahl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36" name="Inhaltsplatzhalter 17"/>
          <p:cNvSpPr txBox="1">
            <a:spLocks/>
          </p:cNvSpPr>
          <p:nvPr/>
        </p:nvSpPr>
        <p:spPr>
          <a:xfrm>
            <a:off x="1056512" y="2844450"/>
            <a:ext cx="5113409" cy="139201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Fügen Sie auf der ersten der Folien ein Bild hinzu: Wechseln Sie zu</a:t>
            </a:r>
            <a:r>
              <a:rPr lang="de-DE" sz="1100">
                <a:solidFill>
                  <a:prstClr val="black">
                    <a:lumMod val="75000"/>
                    <a:lumOff val="25000"/>
                  </a:prstClr>
                </a:solidFill>
                <a:cs typeface="Segoe UI"/>
              </a:rPr>
              <a:t> </a:t>
            </a:r>
            <a:r>
              <a:rPr lang="de-DE" sz="1100">
                <a:solidFill>
                  <a:srgbClr val="D24726"/>
                </a:solidFill>
                <a:latin typeface="Segoe UI Semibold" panose="020B0702040204020203" pitchFamily="34" charset="0"/>
                <a:cs typeface="Segoe UI Semibold" panose="020B0702040204020203" pitchFamily="34" charset="0"/>
              </a:rPr>
              <a:t>Einfügen</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Bilder</a:t>
            </a:r>
            <a:r>
              <a:rPr lang="de-DE" sz="1100">
                <a:solidFill>
                  <a:prstClr val="black">
                    <a:lumMod val="75000"/>
                    <a:lumOff val="25000"/>
                  </a:prstClr>
                </a:solidFill>
                <a:cs typeface="Segoe UI"/>
              </a:rPr>
              <a:t> oder </a:t>
            </a:r>
            <a:r>
              <a:rPr lang="de-DE" sz="1100">
                <a:solidFill>
                  <a:srgbClr val="D24726"/>
                </a:solidFill>
                <a:latin typeface="Segoe UI Semibold" panose="020B0702040204020203" pitchFamily="34" charset="0"/>
                <a:cs typeface="Segoe UI Semibold" panose="020B0702040204020203" pitchFamily="34" charset="0"/>
              </a:rPr>
              <a:t>Einfügen</a:t>
            </a:r>
            <a:r>
              <a:rPr lang="de-DE" sz="1100">
                <a:solidFill>
                  <a:prstClr val="black">
                    <a:lumMod val="75000"/>
                    <a:lumOff val="25000"/>
                  </a:prstClr>
                </a:solidFill>
                <a:cs typeface="Segoe UI"/>
              </a:rPr>
              <a:t> &gt; </a:t>
            </a:r>
            <a:r>
              <a:rPr lang="de-DE" sz="1100">
                <a:solidFill>
                  <a:srgbClr val="D24726"/>
                </a:solidFill>
                <a:latin typeface="Segoe UI Semibold" panose="020B0702040204020203" pitchFamily="34" charset="0"/>
                <a:cs typeface="Segoe UI Semibold" panose="020B0702040204020203" pitchFamily="34" charset="0"/>
              </a:rPr>
              <a:t>Onlinebilder</a:t>
            </a:r>
            <a:r>
              <a:rPr lang="de-DE" sz="1100">
                <a:solidFill>
                  <a:prstClr val="black">
                    <a:lumMod val="75000"/>
                    <a:lumOff val="25000"/>
                  </a:prstClr>
                </a:solidFill>
                <a:cs typeface="Segoe UI"/>
              </a:rPr>
              <a:t>, </a:t>
            </a:r>
            <a:r>
              <a:rPr lang="de-DE" sz="1100">
                <a:solidFill>
                  <a:prstClr val="black">
                    <a:lumMod val="75000"/>
                    <a:lumOff val="25000"/>
                  </a:prstClr>
                </a:solidFill>
                <a:latin typeface="Segoe UI" panose="020B0502040204020203" pitchFamily="34" charset="0"/>
                <a:cs typeface="Segoe UI" panose="020B0502040204020203" pitchFamily="34" charset="0"/>
              </a:rPr>
              <a:t>und wählen Sie das Bild aus.</a:t>
            </a:r>
            <a:br>
              <a:rPr lang="de-DE" sz="1100">
                <a:solidFill>
                  <a:prstClr val="black">
                    <a:lumMod val="75000"/>
                    <a:lumOff val="25000"/>
                  </a:prstClr>
                </a:solidFill>
                <a:latin typeface="Segoe UI" panose="020B0502040204020203" pitchFamily="34" charset="0"/>
                <a:cs typeface="Segoe UI" panose="020B0502040204020203" pitchFamily="34" charset="0"/>
              </a:rPr>
            </a:br>
            <a:br>
              <a:rPr lang="de-DE" sz="1100">
                <a:solidFill>
                  <a:prstClr val="black">
                    <a:lumMod val="75000"/>
                    <a:lumOff val="25000"/>
                  </a:prstClr>
                </a:solidFill>
                <a:cs typeface="Segoe UI"/>
              </a:rPr>
            </a:br>
            <a:r>
              <a:rPr lang="de-DE" sz="1100">
                <a:solidFill>
                  <a:srgbClr val="D24726"/>
                </a:solidFill>
                <a:latin typeface="Segoe UI Semibold" panose="020B0702040204020203" pitchFamily="34" charset="0"/>
                <a:cs typeface="Segoe UI Semibold" panose="020B0702040204020203" pitchFamily="34" charset="0"/>
              </a:rPr>
              <a:t>Hinweis: </a:t>
            </a:r>
            <a:r>
              <a:rPr lang="de-DE" sz="1100">
                <a:solidFill>
                  <a:prstClr val="black">
                    <a:lumMod val="75000"/>
                    <a:lumOff val="25000"/>
                  </a:prstClr>
                </a:solidFill>
                <a:latin typeface="Segoe UI" panose="020B0502040204020203" pitchFamily="34" charset="0"/>
                <a:cs typeface="Segoe UI" panose="020B0502040204020203" pitchFamily="34" charset="0"/>
              </a:rPr>
              <a:t>Zum Hinzufügen des Bilds benötigen Sie eine Onlineverbindung.</a:t>
            </a:r>
          </a:p>
        </p:txBody>
      </p:sp>
      <p:grpSp>
        <p:nvGrpSpPr>
          <p:cNvPr id="22" name="Gruppieren 21" descr="Kleiner Kreis mit enthaltener Zahl 3 zur Angabe von Schritt 3"/>
          <p:cNvGrpSpPr/>
          <p:nvPr/>
        </p:nvGrpSpPr>
        <p:grpSpPr bwMode="blackWhite">
          <a:xfrm>
            <a:off x="531552" y="4208299"/>
            <a:ext cx="558179" cy="409838"/>
            <a:chOff x="6953426" y="711274"/>
            <a:chExt cx="558179" cy="409838"/>
          </a:xfrm>
        </p:grpSpPr>
        <p:sp>
          <p:nvSpPr>
            <p:cNvPr id="24" name="Ellipse 2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0" name="Textfeld 29" descr="Zahl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32" name="Inhaltsplatzhalter 17"/>
          <p:cNvSpPr txBox="1">
            <a:spLocks/>
          </p:cNvSpPr>
          <p:nvPr/>
        </p:nvSpPr>
        <p:spPr>
          <a:xfrm>
            <a:off x="1056514" y="4236460"/>
            <a:ext cx="5303098"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Wenn PowerPoint Sie um die Berechtigung zum Abrufen von Designideen bittet, wählen Sie</a:t>
            </a:r>
            <a:r>
              <a:rPr lang="de-DE" sz="1100">
                <a:solidFill>
                  <a:prstClr val="black">
                    <a:lumMod val="75000"/>
                    <a:lumOff val="25000"/>
                  </a:prstClr>
                </a:solidFill>
                <a:cs typeface="Segoe UI"/>
              </a:rPr>
              <a:t> </a:t>
            </a:r>
            <a:r>
              <a:rPr lang="de-DE" sz="1100">
                <a:solidFill>
                  <a:srgbClr val="D24726"/>
                </a:solidFill>
                <a:latin typeface="Segoe UI Semibold" panose="020B0702040204020203" pitchFamily="34" charset="0"/>
                <a:cs typeface="Segoe UI Semibold" panose="020B0702040204020203" pitchFamily="34" charset="0"/>
              </a:rPr>
              <a:t>Los geh</a:t>
            </a:r>
            <a:r>
              <a:rPr lang="de-DE" altLang="zh-CN" sz="1100">
                <a:solidFill>
                  <a:srgbClr val="D24726"/>
                </a:solidFill>
                <a:latin typeface="Segoe UI Semibold" panose="020B0702040204020203" pitchFamily="34" charset="0"/>
                <a:cs typeface="Segoe UI Semibold" panose="020B0702040204020203" pitchFamily="34" charset="0"/>
              </a:rPr>
              <a:t>t</a:t>
            </a:r>
            <a:r>
              <a:rPr lang="de-DE" sz="1100">
                <a:solidFill>
                  <a:srgbClr val="D24726"/>
                </a:solidFill>
                <a:latin typeface="Segoe UI Semibold" panose="020B0702040204020203" pitchFamily="34" charset="0"/>
                <a:cs typeface="Segoe UI Semibold" panose="020B0702040204020203" pitchFamily="34" charset="0"/>
              </a:rPr>
              <a:t>‘s</a:t>
            </a:r>
            <a:r>
              <a:rPr lang="de-DE" sz="1100">
                <a:solidFill>
                  <a:prstClr val="black">
                    <a:lumMod val="75000"/>
                    <a:lumOff val="25000"/>
                  </a:prstClr>
                </a:solidFill>
                <a:cs typeface="Segoe UI"/>
              </a:rPr>
              <a:t> aus.</a:t>
            </a:r>
          </a:p>
        </p:txBody>
      </p:sp>
      <p:grpSp>
        <p:nvGrpSpPr>
          <p:cNvPr id="37" name="Gruppieren 36" descr="Kleiner Kreis mit enthaltener Zahl 4 zur Angabe von Schritt 4"/>
          <p:cNvGrpSpPr/>
          <p:nvPr/>
        </p:nvGrpSpPr>
        <p:grpSpPr bwMode="blackWhite">
          <a:xfrm>
            <a:off x="531552" y="5137379"/>
            <a:ext cx="558179" cy="409838"/>
            <a:chOff x="6953426" y="711274"/>
            <a:chExt cx="558179" cy="409838"/>
          </a:xfrm>
        </p:grpSpPr>
        <p:sp>
          <p:nvSpPr>
            <p:cNvPr id="38" name="Ellipse 37"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9" name="Textfeld 38" descr="Zahl 4"/>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4</a:t>
              </a:r>
            </a:p>
          </p:txBody>
        </p:sp>
      </p:grpSp>
      <p:sp>
        <p:nvSpPr>
          <p:cNvPr id="40" name="Inhaltsplatzhalter 17"/>
          <p:cNvSpPr txBox="1">
            <a:spLocks/>
          </p:cNvSpPr>
          <p:nvPr/>
        </p:nvSpPr>
        <p:spPr>
          <a:xfrm>
            <a:off x="1056514" y="5177572"/>
            <a:ext cx="5303098"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r>
              <a:rPr lang="de-DE" sz="1100">
                <a:solidFill>
                  <a:prstClr val="black">
                    <a:lumMod val="75000"/>
                    <a:lumOff val="25000"/>
                  </a:prstClr>
                </a:solidFill>
                <a:latin typeface="Segoe UI" panose="020B0502040204020203" pitchFamily="34" charset="0"/>
                <a:cs typeface="Segoe UI" panose="020B0502040204020203" pitchFamily="34" charset="0"/>
              </a:rPr>
              <a:t>Wählen Sie im Aufgabenbereich </a:t>
            </a:r>
            <a:r>
              <a:rPr lang="de-DE" sz="1100">
                <a:solidFill>
                  <a:srgbClr val="D24726"/>
                </a:solidFill>
                <a:latin typeface="Segoe UI Semibold" panose="020B0702040204020203" pitchFamily="34" charset="0"/>
                <a:cs typeface="Segoe UI Semibold" panose="020B0702040204020203" pitchFamily="34" charset="0"/>
              </a:rPr>
              <a:t>Designideen</a:t>
            </a:r>
            <a:r>
              <a:rPr lang="de-DE" sz="1100">
                <a:solidFill>
                  <a:prstClr val="black">
                    <a:lumMod val="75000"/>
                    <a:lumOff val="25000"/>
                  </a:prstClr>
                </a:solidFill>
                <a:latin typeface="Segoe UI" panose="020B0502040204020203" pitchFamily="34" charset="0"/>
                <a:cs typeface="Segoe UI" panose="020B0502040204020203" pitchFamily="34" charset="0"/>
              </a:rPr>
              <a:t> ein Design aus, das Ihnen gefällt.</a:t>
            </a:r>
          </a:p>
        </p:txBody>
      </p:sp>
      <p:pic>
        <p:nvPicPr>
          <p:cNvPr id="29" name="Bild 28" descr="Registerkarte „Einfügen“ mit Option zum Einfügen eines Bilds"/>
          <p:cNvPicPr>
            <a:picLocks noChangeAspect="1"/>
          </p:cNvPicPr>
          <p:nvPr/>
        </p:nvPicPr>
        <p:blipFill>
          <a:blip r:embed="rId3"/>
          <a:srcRect/>
          <a:stretch/>
        </p:blipFill>
        <p:spPr>
          <a:xfrm>
            <a:off x="6880200" y="1455791"/>
            <a:ext cx="2795081" cy="1592728"/>
          </a:xfrm>
          <a:prstGeom prst="rect">
            <a:avLst/>
          </a:prstGeom>
        </p:spPr>
      </p:pic>
      <p:pic>
        <p:nvPicPr>
          <p:cNvPr id="23" name="Bild 22" descr="Dialogfeld „Designideen“ mit Aufforderung zur Benutzerbestätigung zum Abrufen von Designideen"/>
          <p:cNvPicPr>
            <a:picLocks noChangeAspect="1"/>
          </p:cNvPicPr>
          <p:nvPr/>
        </p:nvPicPr>
        <p:blipFill>
          <a:blip r:embed="rId4"/>
          <a:srcRect/>
          <a:stretch/>
        </p:blipFill>
        <p:spPr>
          <a:xfrm>
            <a:off x="6693033" y="3067244"/>
            <a:ext cx="2900886" cy="3506681"/>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a:latin typeface="Segoe UI Light" panose="020B0502040204020203" pitchFamily="34" charset="0"/>
                <a:cs typeface="Segoe UI Light" panose="020B0502040204020203" pitchFamily="34" charset="0"/>
              </a:rPr>
              <a:t>Morphen</a:t>
            </a:r>
          </a:p>
        </p:txBody>
      </p:sp>
      <p:sp>
        <p:nvSpPr>
          <p:cNvPr id="5" name="Inhaltsplatzhalt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Morphen erzeugt flüssige Animationen und Objektbewegungen in Ihrer Präsentation. Sie verwenden für die Ausführung der Animation zwei ähnliche Folien, aber für Ihr Publikum scheint die Aktion auf einer Folie stattzufinden. </a:t>
            </a:r>
          </a:p>
          <a:p>
            <a:pPr marL="0" indent="0" rtl="0">
              <a:lnSpc>
                <a:spcPts val="1800"/>
              </a:lnSpc>
              <a:spcBef>
                <a:spcPts val="1000"/>
              </a:spcBef>
              <a:spcAft>
                <a:spcPts val="6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Um ein kurzes Beispiel anzusehen, können Sie das Video rechts </a:t>
            </a:r>
            <a:r>
              <a:rPr lang="de-DE" sz="1100" b="1" dirty="0" err="1">
                <a:solidFill>
                  <a:srgbClr val="D24726"/>
                </a:solidFill>
                <a:latin typeface="Segoe UI" panose="020B0502040204020203" pitchFamily="34" charset="0"/>
                <a:cs typeface="Segoe UI" panose="020B0502040204020203" pitchFamily="34" charset="0"/>
              </a:rPr>
              <a:t>wiedergabe</a:t>
            </a:r>
            <a:r>
              <a:rPr lang="de-DE" sz="1100" dirty="0">
                <a:solidFill>
                  <a:prstClr val="black">
                    <a:lumMod val="75000"/>
                    <a:lumOff val="25000"/>
                  </a:prstClr>
                </a:solidFill>
                <a:latin typeface="Segoe UI" panose="020B0502040204020203" pitchFamily="34" charset="0"/>
                <a:cs typeface="Segoe UI" panose="020B0502040204020203" pitchFamily="34" charset="0"/>
              </a:rPr>
              <a:t>.</a:t>
            </a:r>
          </a:p>
          <a:p>
            <a:pPr marL="0" indent="0" rtl="0">
              <a:lnSpc>
                <a:spcPts val="1800"/>
              </a:lnSpc>
              <a:spcBef>
                <a:spcPts val="1000"/>
              </a:spcBef>
              <a:spcAft>
                <a:spcPts val="6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Das Feature Morphen ist nur im Abonnement verfügbar. Wenn Sie über ein Office 365-Abonnement verfügen, können Sie es mit den Schritten auf der nächsten Folie selbst ausprobieren.</a:t>
            </a:r>
          </a:p>
          <a:p>
            <a:pPr marL="0" indent="0" rtl="0">
              <a:lnSpc>
                <a:spcPts val="1800"/>
              </a:lnSpc>
              <a:spcBef>
                <a:spcPts val="1000"/>
              </a:spcBef>
              <a:spcAft>
                <a:spcPts val="600"/>
              </a:spcAft>
              <a:buNone/>
            </a:pPr>
            <a:endParaRPr lang="de-DE" sz="11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en-Video" descr="Video eines Beispiels der Morphen-Funktion, das mithilfe der Tastenkombination Alt+P wiedergegeben oder angehalten werden kann.">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5"/>
                        </p173:trackLst>
                      </p173:tracksInfo>
                    </p:ext>
                  </p14:extLst>
                </p14:media>
              </p:ext>
            </p:extLst>
          </p:nvPr>
        </p:nvPicPr>
        <p:blipFill>
          <a:blip r:embed="rId6"/>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661B-1EE8-9351-BECE-CB03763D67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1D87E9-7CAE-4235-E17C-6B2DC4824EB9}"/>
              </a:ext>
            </a:extLst>
          </p:cNvPr>
          <p:cNvSpPr>
            <a:spLocks noGrp="1"/>
          </p:cNvSpPr>
          <p:nvPr>
            <p:ph type="title"/>
          </p:nvPr>
        </p:nvSpPr>
        <p:spPr/>
        <p:txBody>
          <a:bodyPr>
            <a:normAutofit fontScale="90000"/>
          </a:bodyPr>
          <a:lstStyle/>
          <a:p>
            <a:r>
              <a:rPr lang="el-GR" dirty="0"/>
              <a:t>1</a:t>
            </a:r>
            <a:r>
              <a:rPr lang="el-GR" baseline="30000" dirty="0"/>
              <a:t>Β</a:t>
            </a:r>
            <a:r>
              <a:rPr lang="el-GR" dirty="0"/>
              <a:t> Η ψυχανάλυση ως νοηματική επιστήμη</a:t>
            </a:r>
            <a:endParaRPr lang="de-DE" dirty="0"/>
          </a:p>
        </p:txBody>
      </p:sp>
      <p:sp>
        <p:nvSpPr>
          <p:cNvPr id="3" name="Inhaltsplatzhalter 2">
            <a:extLst>
              <a:ext uri="{FF2B5EF4-FFF2-40B4-BE49-F238E27FC236}">
                <a16:creationId xmlns:a16="http://schemas.microsoft.com/office/drawing/2014/main" id="{587E6AF4-2D41-F067-40B1-701486B6F6F4}"/>
              </a:ext>
            </a:extLst>
          </p:cNvPr>
          <p:cNvSpPr>
            <a:spLocks noGrp="1"/>
          </p:cNvSpPr>
          <p:nvPr>
            <p:ph sz="quarter" idx="13"/>
          </p:nvPr>
        </p:nvSpPr>
        <p:spPr/>
        <p:txBody>
          <a:bodyPr/>
          <a:lstStyle/>
          <a:p>
            <a:r>
              <a:rPr lang="el-GR" b="1" dirty="0"/>
              <a:t>Γιατί ή ψυχανάλυση δεν είναι φυσική επιστήμη</a:t>
            </a:r>
            <a:r>
              <a:rPr lang="el-GR" dirty="0"/>
              <a:t>:</a:t>
            </a:r>
          </a:p>
          <a:p>
            <a:r>
              <a:rPr lang="el-GR" dirty="0"/>
              <a:t>ΥΠΑΡΧΕΙ ΣΚΕΨΗ ΠΟΥ ΔΕΝ ΕΙΝΑΙ ΣΥΝΕΙΔΗΤΗ</a:t>
            </a:r>
          </a:p>
          <a:p>
            <a:r>
              <a:rPr lang="el-GR" dirty="0"/>
              <a:t>Το πράγμα καθ’ εαυτό και ο κόσμος ως θέληση</a:t>
            </a:r>
          </a:p>
        </p:txBody>
      </p:sp>
    </p:spTree>
    <p:extLst>
      <p:ext uri="{BB962C8B-B14F-4D97-AF65-F5344CB8AC3E}">
        <p14:creationId xmlns:p14="http://schemas.microsoft.com/office/powerpoint/2010/main" val="2531623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a:t>Einrichten von </a:t>
            </a:r>
            <a:r>
              <a:rPr lang="de-DE">
                <a:latin typeface="Segoe UI Light" panose="020B0502040204020203" pitchFamily="34" charset="0"/>
                <a:cs typeface="Segoe UI Light" panose="020B0502040204020203" pitchFamily="34" charset="0"/>
              </a:rPr>
              <a:t>Morphen</a:t>
            </a:r>
          </a:p>
        </p:txBody>
      </p:sp>
      <p:sp>
        <p:nvSpPr>
          <p:cNvPr id="30" name="Inhaltsplatzhalt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t>Probieren Sie es mit diesen zwei einfachen "Planeten" selbst aus:</a:t>
            </a:r>
          </a:p>
        </p:txBody>
      </p:sp>
      <p:grpSp>
        <p:nvGrpSpPr>
          <p:cNvPr id="13" name="Gruppieren 12" descr="Kleiner Kreis mit enthaltener Zahl 1 zur Angabe von Schritt 1"/>
          <p:cNvGrpSpPr/>
          <p:nvPr/>
        </p:nvGrpSpPr>
        <p:grpSpPr bwMode="blackWhite">
          <a:xfrm>
            <a:off x="558723" y="1917997"/>
            <a:ext cx="558179" cy="409838"/>
            <a:chOff x="6953426" y="711274"/>
            <a:chExt cx="558179" cy="409838"/>
          </a:xfrm>
        </p:grpSpPr>
        <p:sp>
          <p:nvSpPr>
            <p:cNvPr id="14" name="Ellipse 1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15" name="Textfeld 14" descr="Zahl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16" name="Inhaltsplatzhalter 17"/>
          <p:cNvSpPr txBox="1">
            <a:spLocks/>
          </p:cNvSpPr>
          <p:nvPr/>
        </p:nvSpPr>
        <p:spPr>
          <a:xfrm>
            <a:off x="1066039" y="1958189"/>
            <a:ext cx="3336142" cy="91399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Duplizieren Sie diese Folie: Klicken Sie mit der rechten Maustaste auf das Folienminiaturabbild, und wählen Sie</a:t>
            </a:r>
            <a:r>
              <a:rPr lang="de-DE" sz="1100" dirty="0">
                <a:solidFill>
                  <a:prstClr val="black">
                    <a:lumMod val="75000"/>
                    <a:lumOff val="25000"/>
                  </a:prstClr>
                </a:solidFill>
                <a:cs typeface="Segoe UI"/>
              </a:rPr>
              <a:t> </a:t>
            </a:r>
            <a:r>
              <a:rPr lang="de-DE" sz="1100" dirty="0">
                <a:solidFill>
                  <a:srgbClr val="D24726"/>
                </a:solidFill>
                <a:latin typeface="Segoe UI Semibold" panose="020B0702040204020203" pitchFamily="34" charset="0"/>
                <a:cs typeface="Segoe UI Semibold" panose="020B0702040204020203" pitchFamily="34" charset="0"/>
              </a:rPr>
              <a:t>Folie duplizieren</a:t>
            </a:r>
            <a:r>
              <a:rPr lang="de-DE" sz="1100" dirty="0">
                <a:solidFill>
                  <a:prstClr val="black">
                    <a:lumMod val="75000"/>
                    <a:lumOff val="25000"/>
                  </a:prstClr>
                </a:solidFill>
                <a:latin typeface="Segoe UI" panose="020B0502040204020203" pitchFamily="34" charset="0"/>
                <a:cs typeface="Segoe UI" panose="020B0502040204020203" pitchFamily="34" charset="0"/>
              </a:rPr>
              <a:t> aus.</a:t>
            </a:r>
          </a:p>
        </p:txBody>
      </p:sp>
      <p:grpSp>
        <p:nvGrpSpPr>
          <p:cNvPr id="18" name="Gruppieren 17" descr="Kleiner Kreis mit enthaltener Zahl 2 zur Angabe von Schritt 2"/>
          <p:cNvGrpSpPr/>
          <p:nvPr/>
        </p:nvGrpSpPr>
        <p:grpSpPr bwMode="blackWhite">
          <a:xfrm>
            <a:off x="558723" y="2896735"/>
            <a:ext cx="558179" cy="409838"/>
            <a:chOff x="6953426" y="711274"/>
            <a:chExt cx="558179" cy="409838"/>
          </a:xfrm>
        </p:grpSpPr>
        <p:sp>
          <p:nvSpPr>
            <p:cNvPr id="23" name="Ellipse 22"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4" name="Textfeld 23" descr="Zahl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25" name="Inhaltsplatzhalter 17"/>
          <p:cNvSpPr txBox="1">
            <a:spLocks/>
          </p:cNvSpPr>
          <p:nvPr/>
        </p:nvSpPr>
        <p:spPr>
          <a:xfrm>
            <a:off x="1066038" y="2936927"/>
            <a:ext cx="3333155" cy="14561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Ändern Sie auf der zweiten dieser beiden identischen Folien die Formen auf der rechten Seite in irgendeiner Weise (z. B. durch Verschieben, Ändern der Größe oder der Farbe), und wechseln Sie dann zu </a:t>
            </a:r>
            <a:r>
              <a:rPr lang="de-DE" sz="1100" dirty="0">
                <a:solidFill>
                  <a:srgbClr val="D24726"/>
                </a:solidFill>
                <a:latin typeface="Segoe UI Semibold" panose="020B0702040204020203" pitchFamily="34" charset="0"/>
                <a:cs typeface="Segoe UI Semibold" panose="020B0702040204020203" pitchFamily="34" charset="0"/>
              </a:rPr>
              <a:t>Übergänge</a:t>
            </a:r>
            <a:r>
              <a:rPr lang="de-DE" sz="1100" dirty="0">
                <a:solidFill>
                  <a:prstClr val="black">
                    <a:lumMod val="75000"/>
                    <a:lumOff val="25000"/>
                  </a:prstClr>
                </a:solidFill>
                <a:cs typeface="Segoe UI"/>
              </a:rPr>
              <a:t> &gt; </a:t>
            </a:r>
            <a:r>
              <a:rPr lang="de-DE" sz="1100" dirty="0">
                <a:solidFill>
                  <a:srgbClr val="D24726"/>
                </a:solidFill>
                <a:latin typeface="Segoe UI Semibold" panose="020B0702040204020203" pitchFamily="34" charset="0"/>
                <a:cs typeface="Segoe UI Semibold" panose="020B0702040204020203" pitchFamily="34" charset="0"/>
              </a:rPr>
              <a:t>Morphen</a:t>
            </a:r>
            <a:r>
              <a:rPr lang="de-DE" sz="1100" dirty="0">
                <a:solidFill>
                  <a:prstClr val="black">
                    <a:lumMod val="75000"/>
                    <a:lumOff val="25000"/>
                  </a:prstClr>
                </a:solidFill>
                <a:latin typeface="Segoe UI" panose="020B0502040204020203" pitchFamily="34" charset="0"/>
                <a:cs typeface="Segoe UI" panose="020B0502040204020203" pitchFamily="34" charset="0"/>
              </a:rPr>
              <a:t>.</a:t>
            </a:r>
          </a:p>
        </p:txBody>
      </p:sp>
      <p:grpSp>
        <p:nvGrpSpPr>
          <p:cNvPr id="26" name="Gruppieren 25" descr="Kleiner Kreis mit enthaltener Zahl 3 zur Angabe von Schritt 3"/>
          <p:cNvGrpSpPr/>
          <p:nvPr/>
        </p:nvGrpSpPr>
        <p:grpSpPr bwMode="blackWhite">
          <a:xfrm>
            <a:off x="557319" y="4344232"/>
            <a:ext cx="558179" cy="409838"/>
            <a:chOff x="6953426" y="711274"/>
            <a:chExt cx="558179" cy="409838"/>
          </a:xfrm>
        </p:grpSpPr>
        <p:sp>
          <p:nvSpPr>
            <p:cNvPr id="27" name="Ellipse 26"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8" name="Textfeld 27" descr="Zahl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29" name="Inhaltsplatzhalter 17"/>
          <p:cNvSpPr txBox="1">
            <a:spLocks/>
          </p:cNvSpPr>
          <p:nvPr/>
        </p:nvSpPr>
        <p:spPr>
          <a:xfrm>
            <a:off x="1076799" y="4360522"/>
            <a:ext cx="2784602" cy="121798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Kehren Sie zur ersten der beiden Folien zurück, drücken Sie die Schaltfläche</a:t>
            </a:r>
            <a:r>
              <a:rPr lang="de-DE" sz="1100" dirty="0">
                <a:solidFill>
                  <a:prstClr val="black">
                    <a:lumMod val="75000"/>
                    <a:lumOff val="25000"/>
                  </a:prstClr>
                </a:solidFill>
              </a:rPr>
              <a:t> </a:t>
            </a:r>
            <a:r>
              <a:rPr lang="de-DE" sz="1100" dirty="0">
                <a:solidFill>
                  <a:srgbClr val="D24726"/>
                </a:solidFill>
                <a:latin typeface="Segoe UI Semibold" panose="020B0702040204020203" pitchFamily="34" charset="0"/>
                <a:cs typeface="Segoe UI Semibold" panose="020B0702040204020203" pitchFamily="34" charset="0"/>
              </a:rPr>
              <a:t>Bildschirmpräsentation</a:t>
            </a:r>
            <a:r>
              <a:rPr lang="de-DE" sz="1100" dirty="0">
                <a:solidFill>
                  <a:prstClr val="black">
                    <a:lumMod val="75000"/>
                    <a:lumOff val="25000"/>
                  </a:prstClr>
                </a:solidFill>
                <a:latin typeface="Segoe UI" panose="020B0502040204020203" pitchFamily="34" charset="0"/>
                <a:cs typeface="Segoe UI" panose="020B0502040204020203" pitchFamily="34" charset="0"/>
              </a:rPr>
              <a:t>, und wählen Sie dann</a:t>
            </a:r>
            <a:r>
              <a:rPr lang="de-DE" sz="1100" dirty="0">
                <a:solidFill>
                  <a:prstClr val="black">
                    <a:lumMod val="75000"/>
                    <a:lumOff val="25000"/>
                  </a:prstClr>
                </a:solidFill>
              </a:rPr>
              <a:t> </a:t>
            </a:r>
            <a:r>
              <a:rPr lang="de-DE" sz="1100" dirty="0">
                <a:solidFill>
                  <a:srgbClr val="D24726"/>
                </a:solidFill>
                <a:latin typeface="Segoe UI Semibold" panose="020B0702040204020203" pitchFamily="34" charset="0"/>
                <a:cs typeface="Segoe UI Semibold" panose="020B0702040204020203" pitchFamily="34" charset="0"/>
              </a:rPr>
              <a:t>Wiedergabe</a:t>
            </a:r>
            <a:r>
              <a:rPr lang="de-DE" sz="1100" dirty="0">
                <a:solidFill>
                  <a:prstClr val="black">
                    <a:lumMod val="75000"/>
                    <a:lumOff val="25000"/>
                  </a:prstClr>
                </a:solidFill>
              </a:rPr>
              <a:t> </a:t>
            </a:r>
            <a:r>
              <a:rPr lang="de-DE" sz="1100" dirty="0">
                <a:solidFill>
                  <a:prstClr val="black">
                    <a:lumMod val="75000"/>
                    <a:lumOff val="25000"/>
                  </a:prstClr>
                </a:solidFill>
                <a:latin typeface="Segoe UI" panose="020B0502040204020203" pitchFamily="34" charset="0"/>
                <a:cs typeface="Segoe UI" panose="020B0502040204020203" pitchFamily="34" charset="0"/>
              </a:rPr>
              <a:t>aus, um das Morphen Ihres Kreises zu sehen!</a:t>
            </a:r>
          </a:p>
        </p:txBody>
      </p:sp>
      <p:sp>
        <p:nvSpPr>
          <p:cNvPr id="17" name="Inhaltsplatzhalt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srgbClr val="D24726"/>
                </a:solidFill>
                <a:latin typeface="Segoe UI Semibold" panose="020B0702040204020203" pitchFamily="34" charset="0"/>
                <a:cs typeface="Segoe UI Semibold" panose="020B0702040204020203" pitchFamily="34" charset="0"/>
              </a:rPr>
              <a:t>Hinweis: </a:t>
            </a:r>
            <a:r>
              <a:rPr lang="de-DE" sz="1100" dirty="0">
                <a:solidFill>
                  <a:prstClr val="black">
                    <a:lumMod val="75000"/>
                    <a:lumOff val="25000"/>
                  </a:prstClr>
                </a:solidFill>
              </a:rPr>
              <a:t>Durch </a:t>
            </a:r>
            <a:r>
              <a:rPr lang="de-DE" sz="1100" dirty="0">
                <a:solidFill>
                  <a:srgbClr val="404040"/>
                </a:solidFill>
                <a:latin typeface="Segoe UI Semibold" panose="020B0702040204020203" pitchFamily="34" charset="0"/>
                <a:cs typeface="Segoe UI Semibold" panose="020B0702040204020203" pitchFamily="34" charset="0"/>
              </a:rPr>
              <a:t>Effektoptionen </a:t>
            </a:r>
            <a:r>
              <a:rPr lang="de-DE" sz="1100" dirty="0">
                <a:solidFill>
                  <a:prstClr val="black">
                    <a:lumMod val="75000"/>
                    <a:lumOff val="25000"/>
                  </a:prstClr>
                </a:solidFill>
                <a:latin typeface="Segoe UI" panose="020B0502040204020203" pitchFamily="34" charset="0"/>
                <a:cs typeface="Segoe UI" panose="020B0502040204020203" pitchFamily="34" charset="0"/>
              </a:rPr>
              <a:t>erhalten Sie sogar noch mehr Möglichkeiten beim</a:t>
            </a:r>
            <a:r>
              <a:rPr lang="de-DE" sz="1100" dirty="0">
                <a:solidFill>
                  <a:prstClr val="black">
                    <a:lumMod val="75000"/>
                    <a:lumOff val="25000"/>
                  </a:prstClr>
                </a:solidFill>
              </a:rPr>
              <a:t> </a:t>
            </a:r>
            <a:r>
              <a:rPr lang="de-DE" sz="1100" dirty="0">
                <a:solidFill>
                  <a:prstClr val="black">
                    <a:lumMod val="75000"/>
                    <a:lumOff val="25000"/>
                  </a:prstClr>
                </a:solidFill>
                <a:latin typeface="Segoe UI Semibold" panose="020B0702040204020203" pitchFamily="34" charset="0"/>
                <a:cs typeface="Segoe UI Semibold" panose="020B0702040204020203" pitchFamily="34" charset="0"/>
              </a:rPr>
              <a:t>Morphen</a:t>
            </a:r>
            <a:r>
              <a:rPr lang="de-DE" sz="1100" dirty="0">
                <a:solidFill>
                  <a:prstClr val="black">
                    <a:lumMod val="75000"/>
                    <a:lumOff val="25000"/>
                  </a:prstClr>
                </a:solidFill>
              </a:rPr>
              <a:t>.</a:t>
            </a:r>
          </a:p>
        </p:txBody>
      </p:sp>
      <p:pic>
        <p:nvPicPr>
          <p:cNvPr id="2" name="Bild 1" descr="Kontextmenü der Folienminiaturansicht mit Anzeige der Option „Folie duplizieren“"/>
          <p:cNvPicPr>
            <a:picLocks noChangeAspect="1"/>
          </p:cNvPicPr>
          <p:nvPr/>
        </p:nvPicPr>
        <p:blipFill>
          <a:blip r:embed="rId3"/>
          <a:srcRect/>
          <a:stretch/>
        </p:blipFill>
        <p:spPr>
          <a:xfrm>
            <a:off x="4762094" y="1532712"/>
            <a:ext cx="1402148" cy="1649444"/>
          </a:xfrm>
          <a:prstGeom prst="rect">
            <a:avLst/>
          </a:prstGeom>
        </p:spPr>
      </p:pic>
      <p:pic>
        <p:nvPicPr>
          <p:cNvPr id="6" name="Bild 5" descr="Registerkarte „Übergänge“ mit der Anzeige „Morphen-Übergang“"/>
          <p:cNvPicPr>
            <a:picLocks noChangeAspect="1"/>
          </p:cNvPicPr>
          <p:nvPr/>
        </p:nvPicPr>
        <p:blipFill>
          <a:blip r:embed="rId4"/>
          <a:srcRect/>
          <a:stretch/>
        </p:blipFill>
        <p:spPr>
          <a:xfrm>
            <a:off x="4400599" y="3172786"/>
            <a:ext cx="2468760" cy="1159569"/>
          </a:xfrm>
          <a:prstGeom prst="rect">
            <a:avLst/>
          </a:prstGeom>
        </p:spPr>
      </p:pic>
      <p:pic>
        <p:nvPicPr>
          <p:cNvPr id="5" name="Bild 4" descr="Schaltfläche „Bildschirmpräsentation“"/>
          <p:cNvPicPr>
            <a:picLocks noChangeAspect="1"/>
          </p:cNvPicPr>
          <p:nvPr/>
        </p:nvPicPr>
        <p:blipFill>
          <a:blip r:embed="rId5"/>
          <a:srcRect/>
          <a:stretch/>
        </p:blipFill>
        <p:spPr>
          <a:xfrm>
            <a:off x="4553782" y="4344232"/>
            <a:ext cx="2134319" cy="887083"/>
          </a:xfrm>
          <a:prstGeom prst="rect">
            <a:avLst/>
          </a:prstGeom>
        </p:spPr>
      </p:pic>
      <p:cxnSp>
        <p:nvCxnSpPr>
          <p:cNvPr id="20" name="Gerader Verbinder 19">
            <a:extLst>
              <a:ext uri="{C183D7F6-B498-43B3-948B-1728B52AA6E4}">
                <adec:decorative xmlns:adec="http://schemas.microsoft.com/office/drawing/2017/decorative" val="1"/>
              </a:ext>
            </a:extLst>
          </p:cNvPr>
          <p:cNvCxnSpPr/>
          <p:nvPr/>
        </p:nvCxnSpPr>
        <p:spPr>
          <a:xfrm>
            <a:off x="7013569"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Ellipse 9" descr="Großer blauer Kreis mit einem enthaltenen kleinen hellblauen Kreis"/>
          <p:cNvSpPr/>
          <p:nvPr/>
        </p:nvSpPr>
        <p:spPr>
          <a:xfrm>
            <a:off x="7516617"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ysClr val="windowText" lastClr="000000"/>
              </a:solidFill>
              <a:effectLst/>
              <a:uLnTx/>
              <a:uFillTx/>
            </a:endParaRPr>
          </a:p>
        </p:txBody>
      </p:sp>
      <p:sp>
        <p:nvSpPr>
          <p:cNvPr id="11" name="Ellipse 10" descr="Kleiner hellblauer Kreis in einem großen dunkelblauen Kreis"/>
          <p:cNvSpPr/>
          <p:nvPr/>
        </p:nvSpPr>
        <p:spPr bwMode="ltGray">
          <a:xfrm>
            <a:off x="8366315"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lvl="0" rtl="0"/>
            <a:r>
              <a:rPr lang="de-DE">
                <a:latin typeface="Segoe UI Light" panose="020B0502040204020203" pitchFamily="34" charset="0"/>
                <a:cs typeface="Segoe UI Light" panose="020B0502040204020203" pitchFamily="34" charset="0"/>
              </a:rPr>
              <a:t>Zusammenarbeit in Echtzeit</a:t>
            </a:r>
          </a:p>
        </p:txBody>
      </p:sp>
      <p:sp>
        <p:nvSpPr>
          <p:cNvPr id="5" name="Inhaltsplatzhalt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rtl="0">
              <a:lnSpc>
                <a:spcPts val="1800"/>
              </a:lnSpc>
              <a:spcBef>
                <a:spcPts val="1000"/>
              </a:spcBef>
              <a:spcAft>
                <a:spcPts val="2000"/>
              </a:spcAft>
              <a:buNone/>
            </a:pPr>
            <a:r>
              <a:rPr lang="de-DE" sz="1100">
                <a:solidFill>
                  <a:prstClr val="black">
                    <a:lumMod val="75000"/>
                    <a:lumOff val="25000"/>
                  </a:prstClr>
                </a:solidFill>
                <a:latin typeface="Segoe UI" panose="020B0502040204020203" pitchFamily="34" charset="0"/>
                <a:cs typeface="Segoe UI" panose="020B0502040204020203" pitchFamily="34" charset="0"/>
              </a:rPr>
              <a:t>Wenn Sie Ihre Präsentation für andere freigeben, können Sie sie gleichzeitig mit Ihnen arbeiten sehen. </a:t>
            </a:r>
            <a:br>
              <a:rPr lang="de-DE" sz="1100">
                <a:solidFill>
                  <a:prstClr val="black">
                    <a:lumMod val="75000"/>
                    <a:lumOff val="25000"/>
                  </a:prstClr>
                </a:solidFill>
                <a:latin typeface="Segoe UI" panose="020B0502040204020203" pitchFamily="34" charset="0"/>
                <a:cs typeface="Segoe UI" panose="020B0502040204020203" pitchFamily="34" charset="0"/>
              </a:rPr>
            </a:br>
            <a:br>
              <a:rPr lang="de-DE" sz="1100">
                <a:solidFill>
                  <a:prstClr val="black">
                    <a:lumMod val="75000"/>
                    <a:lumOff val="25000"/>
                  </a:prstClr>
                </a:solidFill>
                <a:latin typeface="Segoe UI" panose="020B0502040204020203" pitchFamily="34" charset="0"/>
                <a:cs typeface="Segoe UI" panose="020B0502040204020203" pitchFamily="34" charset="0"/>
              </a:rPr>
            </a:br>
            <a:r>
              <a:rPr lang="de-DE" sz="1100">
                <a:solidFill>
                  <a:prstClr val="black">
                    <a:lumMod val="75000"/>
                    <a:lumOff val="25000"/>
                  </a:prstClr>
                </a:solidFill>
                <a:latin typeface="Segoe UI" panose="020B0502040204020203" pitchFamily="34" charset="0"/>
                <a:cs typeface="Segoe UI" panose="020B0502040204020203" pitchFamily="34" charset="0"/>
              </a:rPr>
              <a:t>Und so funktioniert es:</a:t>
            </a:r>
          </a:p>
        </p:txBody>
      </p:sp>
      <p:pic>
        <p:nvPicPr>
          <p:cNvPr id="11" name="Bild 10" descr="Freigabesymbol mit der Anzeige der Anzahl der Personen, die an der Präsentation arbeiten "/>
          <p:cNvPicPr>
            <a:picLocks noChangeAspect="1"/>
          </p:cNvPicPr>
          <p:nvPr/>
        </p:nvPicPr>
        <p:blipFill>
          <a:blip r:embed="rId3"/>
          <a:srcRect/>
          <a:stretch/>
        </p:blipFill>
        <p:spPr>
          <a:xfrm>
            <a:off x="561984" y="2425111"/>
            <a:ext cx="3262550" cy="1475659"/>
          </a:xfrm>
          <a:prstGeom prst="rect">
            <a:avLst/>
          </a:prstGeom>
        </p:spPr>
      </p:pic>
      <p:grpSp>
        <p:nvGrpSpPr>
          <p:cNvPr id="33" name="Gruppieren 32" descr="Kleiner Kreis mit enthaltener Zahl 1 zur Angabe von Schritt 1"/>
          <p:cNvGrpSpPr/>
          <p:nvPr/>
        </p:nvGrpSpPr>
        <p:grpSpPr bwMode="blackWhite">
          <a:xfrm>
            <a:off x="558723" y="4531632"/>
            <a:ext cx="558179" cy="409838"/>
            <a:chOff x="6953426" y="711274"/>
            <a:chExt cx="558179" cy="409838"/>
          </a:xfrm>
        </p:grpSpPr>
        <p:sp>
          <p:nvSpPr>
            <p:cNvPr id="34" name="Ellipse 3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Textfeld 34" descr="Zahl 1"/>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42" name="Inhaltsplatzhalter 17"/>
          <p:cNvSpPr txBox="1">
            <a:spLocks/>
          </p:cNvSpPr>
          <p:nvPr/>
        </p:nvSpPr>
        <p:spPr>
          <a:xfrm>
            <a:off x="1066038" y="4571824"/>
            <a:ext cx="2778041" cy="163950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Wählen Sie oberhalb des Menübands </a:t>
            </a:r>
            <a:r>
              <a:rPr lang="de-DE" sz="1100" dirty="0">
                <a:solidFill>
                  <a:srgbClr val="D24726"/>
                </a:solidFill>
                <a:latin typeface="Segoe UI" panose="020B0502040204020203" pitchFamily="34" charset="0"/>
                <a:cs typeface="Segoe UI" panose="020B0502040204020203" pitchFamily="34" charset="0"/>
              </a:rPr>
              <a:t>Teilen</a:t>
            </a:r>
            <a:r>
              <a:rPr lang="de-DE" sz="1100" dirty="0">
                <a:solidFill>
                  <a:prstClr val="black">
                    <a:lumMod val="75000"/>
                    <a:lumOff val="25000"/>
                  </a:prstClr>
                </a:solidFill>
                <a:latin typeface="Segoe UI" panose="020B0502040204020203" pitchFamily="34" charset="0"/>
                <a:cs typeface="Segoe UI" panose="020B0502040204020203" pitchFamily="34" charset="0"/>
              </a:rPr>
              <a:t> aus, oder verwenden Sie die Tastenkombination </a:t>
            </a:r>
            <a:r>
              <a:rPr lang="de-DE" sz="1100" dirty="0">
                <a:solidFill>
                  <a:srgbClr val="D24726"/>
                </a:solidFill>
                <a:latin typeface="Segoe UI" panose="020B0502040204020203" pitchFamily="34" charset="0"/>
                <a:cs typeface="Segoe UI" panose="020B0502040204020203" pitchFamily="34" charset="0"/>
              </a:rPr>
              <a:t>Alt+YS</a:t>
            </a:r>
            <a:r>
              <a:rPr lang="de-DE" sz="1100" dirty="0">
                <a:solidFill>
                  <a:prstClr val="black">
                    <a:lumMod val="75000"/>
                    <a:lumOff val="25000"/>
                  </a:prstClr>
                </a:solidFill>
                <a:latin typeface="Segoe UI" panose="020B0502040204020203" pitchFamily="34" charset="0"/>
                <a:cs typeface="Segoe UI" panose="020B0502040204020203" pitchFamily="34" charset="0"/>
              </a:rPr>
              <a:t>, um Personen zur Mitarbeit einzuladen (An dieser Stelle können Sie in der Cloud speichern.)</a:t>
            </a:r>
          </a:p>
        </p:txBody>
      </p:sp>
      <p:pic>
        <p:nvPicPr>
          <p:cNvPr id="9" name="Bild 8" descr="Markierung, die anzeigt, wer an einer Folie arbeitet"/>
          <p:cNvPicPr>
            <a:picLocks noChangeAspect="1"/>
          </p:cNvPicPr>
          <p:nvPr/>
        </p:nvPicPr>
        <p:blipFill>
          <a:blip r:embed="rId4"/>
          <a:srcRect/>
          <a:stretch/>
        </p:blipFill>
        <p:spPr>
          <a:xfrm>
            <a:off x="3861352" y="2434307"/>
            <a:ext cx="3841692" cy="2512927"/>
          </a:xfrm>
          <a:prstGeom prst="rect">
            <a:avLst/>
          </a:prstGeom>
        </p:spPr>
      </p:pic>
      <p:grpSp>
        <p:nvGrpSpPr>
          <p:cNvPr id="36" name="Gruppieren 35" descr="Kleiner Kreis mit enthaltener Zahl 2 zur Angabe von Schritt 2"/>
          <p:cNvGrpSpPr/>
          <p:nvPr/>
        </p:nvGrpSpPr>
        <p:grpSpPr bwMode="blackWhite">
          <a:xfrm>
            <a:off x="4249102" y="4531632"/>
            <a:ext cx="558179" cy="409838"/>
            <a:chOff x="6953426" y="711274"/>
            <a:chExt cx="558179" cy="409838"/>
          </a:xfrm>
        </p:grpSpPr>
        <p:sp>
          <p:nvSpPr>
            <p:cNvPr id="37" name="Ellipse 36"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8" name="Textfeld 37" descr="Zahl 2"/>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43" name="Inhaltsplatzhalt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a:solidFill>
                  <a:prstClr val="black">
                    <a:lumMod val="75000"/>
                    <a:lumOff val="25000"/>
                  </a:prstClr>
                </a:solidFill>
                <a:latin typeface="Segoe UI" panose="020B0502040204020203" pitchFamily="34" charset="0"/>
                <a:cs typeface="Segoe UI" panose="020B0502040204020203" pitchFamily="34" charset="0"/>
              </a:rPr>
              <a:t>Wenn sich andere Personen in der Präsentation befinden, zeigt eine Markierung an, wer sich auf welcher Folie befindet…</a:t>
            </a:r>
          </a:p>
        </p:txBody>
      </p:sp>
      <p:pic>
        <p:nvPicPr>
          <p:cNvPr id="12" name="Bild 11" descr="Markierung, die den bearbeiteten Teil der Folie angibt"/>
          <p:cNvPicPr>
            <a:picLocks noChangeAspect="1"/>
          </p:cNvPicPr>
          <p:nvPr/>
        </p:nvPicPr>
        <p:blipFill>
          <a:blip r:embed="rId5"/>
          <a:srcRect/>
          <a:stretch/>
        </p:blipFill>
        <p:spPr>
          <a:xfrm>
            <a:off x="7899419" y="2350394"/>
            <a:ext cx="3563782" cy="2305343"/>
          </a:xfrm>
          <a:prstGeom prst="rect">
            <a:avLst/>
          </a:prstGeom>
        </p:spPr>
      </p:pic>
      <p:grpSp>
        <p:nvGrpSpPr>
          <p:cNvPr id="39" name="Gruppieren 38" descr="Kleiner Kreis mit enthaltener Zahl 3 zur Angabe von Schritt 3"/>
          <p:cNvGrpSpPr/>
          <p:nvPr/>
        </p:nvGrpSpPr>
        <p:grpSpPr bwMode="blackWhite">
          <a:xfrm>
            <a:off x="7930921" y="4531632"/>
            <a:ext cx="558179" cy="409838"/>
            <a:chOff x="6953426" y="711274"/>
            <a:chExt cx="558179" cy="409838"/>
          </a:xfrm>
        </p:grpSpPr>
        <p:sp>
          <p:nvSpPr>
            <p:cNvPr id="40" name="Ellipse 39"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41" name="Textfeld 40" descr="Zahl 3"/>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44" name="Inhaltsplatzhalt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a:solidFill>
                  <a:prstClr val="black">
                    <a:lumMod val="75000"/>
                    <a:lumOff val="25000"/>
                  </a:prstClr>
                </a:solidFill>
                <a:latin typeface="Segoe UI" panose="020B0502040204020203" pitchFamily="34" charset="0"/>
                <a:cs typeface="Segoe UI" panose="020B0502040204020203" pitchFamily="34" charset="0"/>
              </a:rPr>
              <a:t>…und welchen Teil der Folie sie bearbeiten.</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normAutofit fontScale="90000"/>
          </a:bodyPr>
          <a:lstStyle/>
          <a:p>
            <a:pPr rtl="0"/>
            <a:r>
              <a:rPr lang="de-DE">
                <a:latin typeface="Segoe UI Light" panose="020B0502040204020203" pitchFamily="34" charset="0"/>
                <a:cs typeface="Segoe UI Light" panose="020B0502040204020203" pitchFamily="34" charset="0"/>
              </a:rPr>
              <a:t>Mit "Sie wünschen" sind Sie sofort ein Experte.</a:t>
            </a:r>
          </a:p>
        </p:txBody>
      </p:sp>
      <p:sp>
        <p:nvSpPr>
          <p:cNvPr id="38" name="Inhaltsplatzhalt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Über das Feld "Sie wünschen" finden Sie bei Bedarf den passenden Befehl, </a:t>
            </a:r>
            <a:br>
              <a:rPr lang="de-DE" sz="1100" dirty="0">
                <a:solidFill>
                  <a:prstClr val="black">
                    <a:lumMod val="75000"/>
                    <a:lumOff val="25000"/>
                  </a:prstClr>
                </a:solidFill>
                <a:latin typeface="Segoe UI" panose="020B0502040204020203" pitchFamily="34" charset="0"/>
                <a:cs typeface="Segoe UI" panose="020B0502040204020203" pitchFamily="34" charset="0"/>
              </a:rPr>
            </a:br>
            <a:r>
              <a:rPr lang="de-DE" sz="1100" dirty="0">
                <a:solidFill>
                  <a:prstClr val="black">
                    <a:lumMod val="75000"/>
                    <a:lumOff val="25000"/>
                  </a:prstClr>
                </a:solidFill>
                <a:latin typeface="Segoe UI" panose="020B0502040204020203" pitchFamily="34" charset="0"/>
                <a:cs typeface="Segoe UI" panose="020B0502040204020203" pitchFamily="34" charset="0"/>
              </a:rPr>
              <a:t>wodurch Sie Zeit sparen und sich auf Ihre Arbeit konzentrieren können.</a:t>
            </a:r>
            <a:br>
              <a:rPr lang="de-DE" sz="1100" dirty="0">
                <a:latin typeface="Segoe UI" panose="020B0502040204020203" pitchFamily="34" charset="0"/>
                <a:cs typeface="Segoe UI" panose="020B0502040204020203" pitchFamily="34" charset="0"/>
              </a:rPr>
            </a:br>
            <a:br>
              <a:rPr lang="de-DE" sz="1100" dirty="0">
                <a:latin typeface="Segoe UI" panose="020B0502040204020203" pitchFamily="34" charset="0"/>
                <a:cs typeface="Segoe UI" panose="020B0502040204020203" pitchFamily="34" charset="0"/>
              </a:rPr>
            </a:br>
            <a:r>
              <a:rPr lang="de-DE" sz="1100" dirty="0">
                <a:latin typeface="Segoe UI" panose="020B0502040204020203" pitchFamily="34" charset="0"/>
                <a:cs typeface="Segoe UI" panose="020B0502040204020203" pitchFamily="34" charset="0"/>
              </a:rPr>
              <a:t>Probieren Sie es aus:</a:t>
            </a:r>
          </a:p>
        </p:txBody>
      </p:sp>
      <p:grpSp>
        <p:nvGrpSpPr>
          <p:cNvPr id="4" name="Gruppieren 3" descr="Kleiner Kreis mit enthaltener Zahl 1 zur Angabe von Schritt 1"/>
          <p:cNvGrpSpPr/>
          <p:nvPr/>
        </p:nvGrpSpPr>
        <p:grpSpPr bwMode="blackWhite">
          <a:xfrm>
            <a:off x="558723" y="2638502"/>
            <a:ext cx="558179" cy="409838"/>
            <a:chOff x="6953426" y="711274"/>
            <a:chExt cx="558179" cy="409838"/>
          </a:xfrm>
        </p:grpSpPr>
        <p:sp>
          <p:nvSpPr>
            <p:cNvPr id="2" name="Ellipse 1"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 name="Textfeld 2" descr="Zahl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29" name="Inhaltsplatzhalt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Wählen Sie </a:t>
            </a:r>
            <a:r>
              <a:rPr lang="de-DE" sz="1100" dirty="0">
                <a:solidFill>
                  <a:srgbClr val="404040"/>
                </a:solidFill>
                <a:latin typeface="Segoe UI" panose="020B0502040204020203" pitchFamily="34" charset="0"/>
                <a:cs typeface="Segoe UI" panose="020B0502040204020203" pitchFamily="34" charset="0"/>
              </a:rPr>
              <a:t>das Roboterbild </a:t>
            </a:r>
            <a:r>
              <a:rPr lang="de-DE" sz="1100" dirty="0">
                <a:solidFill>
                  <a:prstClr val="black">
                    <a:lumMod val="75000"/>
                    <a:lumOff val="25000"/>
                  </a:prstClr>
                </a:solidFill>
                <a:latin typeface="Segoe UI" panose="020B0502040204020203" pitchFamily="34" charset="0"/>
                <a:cs typeface="Segoe UI" panose="020B0502040204020203" pitchFamily="34" charset="0"/>
              </a:rPr>
              <a:t>auf der rechten Seite aus.</a:t>
            </a:r>
          </a:p>
        </p:txBody>
      </p:sp>
      <p:grpSp>
        <p:nvGrpSpPr>
          <p:cNvPr id="19" name="Gruppieren 18" descr="Kleiner Kreis mit enthaltener Zahl 2 zur Angabe von Schritt 2"/>
          <p:cNvGrpSpPr/>
          <p:nvPr/>
        </p:nvGrpSpPr>
        <p:grpSpPr bwMode="blackWhite">
          <a:xfrm>
            <a:off x="558723" y="3312993"/>
            <a:ext cx="558179" cy="409838"/>
            <a:chOff x="6953426" y="711274"/>
            <a:chExt cx="558179" cy="409838"/>
          </a:xfrm>
        </p:grpSpPr>
        <p:sp>
          <p:nvSpPr>
            <p:cNvPr id="20" name="Ellipse 19"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1" name="Textfeld 20" descr="Zahl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22" name="Inhaltsplatzhalter 17"/>
          <p:cNvSpPr txBox="1">
            <a:spLocks/>
          </p:cNvSpPr>
          <p:nvPr/>
        </p:nvSpPr>
        <p:spPr>
          <a:xfrm>
            <a:off x="1066039" y="3353185"/>
            <a:ext cx="3213221"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Geben Sie im Feld </a:t>
            </a:r>
            <a:r>
              <a:rPr lang="de-DE" sz="1100" dirty="0">
                <a:solidFill>
                  <a:srgbClr val="D24726"/>
                </a:solidFill>
                <a:latin typeface="Segoe UI Semibold" panose="020B0702040204020203" pitchFamily="34" charset="0"/>
                <a:cs typeface="Segoe UI Semibold" panose="020B0702040204020203" pitchFamily="34" charset="0"/>
              </a:rPr>
              <a:t>Sie wünschen</a:t>
            </a:r>
            <a:r>
              <a:rPr lang="de-DE" sz="1100" dirty="0">
                <a:solidFill>
                  <a:prstClr val="black">
                    <a:lumMod val="75000"/>
                    <a:lumOff val="25000"/>
                  </a:prstClr>
                </a:solidFill>
              </a:rPr>
              <a:t> </a:t>
            </a:r>
            <a:r>
              <a:rPr lang="de-DE" sz="1100" i="1" dirty="0">
                <a:solidFill>
                  <a:srgbClr val="D24726"/>
                </a:solidFill>
                <a:latin typeface="Segoe UI" panose="020B0502040204020203" pitchFamily="34" charset="0"/>
                <a:cs typeface="Segoe UI" panose="020B0502040204020203" pitchFamily="34" charset="0"/>
              </a:rPr>
              <a:t>Animation</a:t>
            </a:r>
            <a:r>
              <a:rPr lang="de-DE" sz="1100" dirty="0">
                <a:solidFill>
                  <a:prstClr val="black">
                    <a:lumMod val="75000"/>
                    <a:lumOff val="25000"/>
                  </a:prstClr>
                </a:solidFill>
              </a:rPr>
              <a:t> </a:t>
            </a:r>
            <a:r>
              <a:rPr lang="de-DE" sz="1100" dirty="0">
                <a:solidFill>
                  <a:prstClr val="black">
                    <a:lumMod val="75000"/>
                    <a:lumOff val="25000"/>
                  </a:prstClr>
                </a:solidFill>
                <a:latin typeface="Segoe UI" panose="020B0502040204020203" pitchFamily="34" charset="0"/>
                <a:cs typeface="Segoe UI" panose="020B0502040204020203" pitchFamily="34" charset="0"/>
              </a:rPr>
              <a:t>ein, und wählen Sie dann </a:t>
            </a:r>
            <a:r>
              <a:rPr lang="de-DE" sz="1100" dirty="0">
                <a:solidFill>
                  <a:srgbClr val="D24726"/>
                </a:solidFill>
                <a:latin typeface="Segoe UI Semibold" panose="020B0702040204020203" pitchFamily="34" charset="0"/>
                <a:cs typeface="Segoe UI Semibold" panose="020B0702040204020203" pitchFamily="34" charset="0"/>
              </a:rPr>
              <a:t>Animation hinzufügen</a:t>
            </a:r>
            <a:r>
              <a:rPr lang="de-DE" sz="1100" dirty="0">
                <a:solidFill>
                  <a:prstClr val="black">
                    <a:lumMod val="75000"/>
                    <a:lumOff val="25000"/>
                  </a:prstClr>
                </a:solidFill>
                <a:latin typeface="Segoe UI" panose="020B0502040204020203" pitchFamily="34" charset="0"/>
                <a:cs typeface="Segoe UI" panose="020B0502040204020203" pitchFamily="34" charset="0"/>
              </a:rPr>
              <a:t> aus.</a:t>
            </a:r>
          </a:p>
        </p:txBody>
      </p:sp>
      <p:grpSp>
        <p:nvGrpSpPr>
          <p:cNvPr id="31" name="Gruppieren 30" descr="Kleiner Kreis mit enthaltener Zahl 3 zur Angabe von Schritt 3"/>
          <p:cNvGrpSpPr/>
          <p:nvPr/>
        </p:nvGrpSpPr>
        <p:grpSpPr bwMode="blackWhite">
          <a:xfrm>
            <a:off x="557319" y="4263506"/>
            <a:ext cx="558179" cy="409838"/>
            <a:chOff x="6953426" y="711274"/>
            <a:chExt cx="558179" cy="409838"/>
          </a:xfrm>
        </p:grpSpPr>
        <p:sp>
          <p:nvSpPr>
            <p:cNvPr id="32" name="Ellipse 31"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3" name="Textfeld 32" descr="Zahl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34" name="Inhaltsplatzhalter 17"/>
          <p:cNvSpPr txBox="1">
            <a:spLocks/>
          </p:cNvSpPr>
          <p:nvPr/>
        </p:nvSpPr>
        <p:spPr>
          <a:xfrm>
            <a:off x="1064636" y="4303697"/>
            <a:ext cx="1851559"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Wählen Sie einen Animationseffekt aus, wie etwa </a:t>
            </a:r>
            <a:r>
              <a:rPr lang="de-DE" sz="1100" dirty="0">
                <a:solidFill>
                  <a:srgbClr val="D24726"/>
                </a:solidFill>
                <a:latin typeface="Segoe UI Semibold" panose="020B0702040204020203" pitchFamily="34" charset="0"/>
                <a:cs typeface="Segoe UI Semibold" panose="020B0702040204020203" pitchFamily="34" charset="0"/>
              </a:rPr>
              <a:t>Zoom</a:t>
            </a:r>
            <a:r>
              <a:rPr lang="de-DE" sz="1100" dirty="0">
                <a:solidFill>
                  <a:prstClr val="black">
                    <a:lumMod val="75000"/>
                    <a:lumOff val="25000"/>
                  </a:prstClr>
                </a:solidFill>
                <a:latin typeface="Segoe UI" panose="020B0502040204020203" pitchFamily="34" charset="0"/>
                <a:cs typeface="Segoe UI" panose="020B0502040204020203" pitchFamily="34" charset="0"/>
              </a:rPr>
              <a:t>, und sehen Sie, </a:t>
            </a:r>
            <a:br>
              <a:rPr lang="de-DE" sz="1100" dirty="0">
                <a:solidFill>
                  <a:prstClr val="black">
                    <a:lumMod val="75000"/>
                    <a:lumOff val="25000"/>
                  </a:prstClr>
                </a:solidFill>
                <a:latin typeface="Segoe UI" panose="020B0502040204020203" pitchFamily="34" charset="0"/>
                <a:cs typeface="Segoe UI" panose="020B0502040204020203" pitchFamily="34" charset="0"/>
              </a:rPr>
            </a:br>
            <a:r>
              <a:rPr lang="de-DE" sz="1100" dirty="0">
                <a:solidFill>
                  <a:prstClr val="black">
                    <a:lumMod val="75000"/>
                    <a:lumOff val="25000"/>
                  </a:prstClr>
                </a:solidFill>
                <a:latin typeface="Segoe UI" panose="020B0502040204020203" pitchFamily="34" charset="0"/>
                <a:cs typeface="Segoe UI" panose="020B0502040204020203" pitchFamily="34" charset="0"/>
              </a:rPr>
              <a:t>was geschieht.</a:t>
            </a:r>
          </a:p>
        </p:txBody>
      </p:sp>
      <p:sp>
        <p:nvSpPr>
          <p:cNvPr id="25" name="Textfeld 16" descr="Mich auswählen"/>
          <p:cNvSpPr txBox="1"/>
          <p:nvPr/>
        </p:nvSpPr>
        <p:spPr>
          <a:xfrm rot="21077122">
            <a:off x="6043297" y="1772253"/>
            <a:ext cx="1334770" cy="43561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rtl="0">
              <a:spcBef>
                <a:spcPts val="0"/>
              </a:spcBef>
              <a:spcAft>
                <a:spcPts val="200"/>
              </a:spcAft>
              <a:tabLst>
                <a:tab pos="4931410" algn="l"/>
              </a:tabLst>
            </a:pPr>
            <a:r>
              <a:rPr lang="de-DE" sz="1200" b="1" kern="1000" spc="10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MICH AUSWÄHLEN</a:t>
            </a:r>
            <a:endParaRPr lang="de-DE" sz="1200" b="1" kern="140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5" name="Bild 4" descr="Feld „Sie wünschen&quot;"/>
          <p:cNvPicPr>
            <a:picLocks noChangeAspect="1"/>
          </p:cNvPicPr>
          <p:nvPr/>
        </p:nvPicPr>
        <p:blipFill>
          <a:blip r:embed="rId3"/>
          <a:srcRect/>
          <a:stretch/>
        </p:blipFill>
        <p:spPr>
          <a:xfrm>
            <a:off x="4407766" y="3410945"/>
            <a:ext cx="2106152" cy="220832"/>
          </a:xfrm>
          <a:prstGeom prst="rect">
            <a:avLst/>
          </a:prstGeom>
        </p:spPr>
      </p:pic>
      <p:pic>
        <p:nvPicPr>
          <p:cNvPr id="7" name="Bild 6" descr="Registerkarte „Animationen“ mit Zoom-Option"/>
          <p:cNvPicPr>
            <a:picLocks noChangeAspect="1"/>
          </p:cNvPicPr>
          <p:nvPr/>
        </p:nvPicPr>
        <p:blipFill>
          <a:blip r:embed="rId4"/>
          <a:srcRect/>
          <a:stretch/>
        </p:blipFill>
        <p:spPr>
          <a:xfrm>
            <a:off x="3063240" y="4069080"/>
            <a:ext cx="3803903" cy="2438400"/>
          </a:xfrm>
          <a:prstGeom prst="rect">
            <a:avLst/>
          </a:prstGeom>
        </p:spPr>
      </p:pic>
      <p:pic>
        <p:nvPicPr>
          <p:cNvPr id="24" name="Bild 23">
            <a:extLs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Bild 22" descr="Roboter"/>
          <p:cNvPicPr>
            <a:picLocks noChangeAspect="1"/>
          </p:cNvPicPr>
          <p:nvPr/>
        </p:nvPicPr>
        <p:blipFill>
          <a:blip r:embed="rId6"/>
          <a:stretch>
            <a:fillRect/>
          </a:stretch>
        </p:blipFill>
        <p:spPr>
          <a:xfrm>
            <a:off x="7912741" y="1646170"/>
            <a:ext cx="2775459" cy="4531804"/>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normAutofit fontScale="90000"/>
          </a:bodyPr>
          <a:lstStyle/>
          <a:p>
            <a:pPr rtl="0"/>
            <a:r>
              <a:rPr lang="de-DE">
                <a:latin typeface="Segoe UI Light" panose="020B0502040204020203" pitchFamily="34" charset="0"/>
                <a:cs typeface="Segoe UI Light" panose="020B0502040204020203" pitchFamily="34" charset="0"/>
              </a:rPr>
              <a:t>Recherchieren Sie, ohne Ihre Folien zu verlassen</a:t>
            </a:r>
          </a:p>
        </p:txBody>
      </p:sp>
      <p:sp>
        <p:nvSpPr>
          <p:cNvPr id="16" name="Inhaltsplatzhalt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latin typeface="Segoe UI" panose="020B0502040204020203" pitchFamily="34" charset="0"/>
                <a:cs typeface="Segoe UI" panose="020B0502040204020203" pitchFamily="34" charset="0"/>
              </a:rPr>
              <a:t>Das intelligente Nachschlagen bringt Rechercheergebnisse direkt in PowerPoint.</a:t>
            </a:r>
            <a:br>
              <a:rPr lang="de-DE" sz="1100" dirty="0">
                <a:latin typeface="Segoe UI" panose="020B0502040204020203" pitchFamily="34" charset="0"/>
                <a:cs typeface="Segoe UI" panose="020B0502040204020203" pitchFamily="34" charset="0"/>
              </a:rPr>
            </a:br>
            <a:br>
              <a:rPr lang="de-DE" sz="1100" dirty="0">
                <a:latin typeface="Segoe UI" panose="020B0502040204020203" pitchFamily="34" charset="0"/>
                <a:cs typeface="Segoe UI" panose="020B0502040204020203" pitchFamily="34" charset="0"/>
              </a:rPr>
            </a:br>
            <a:r>
              <a:rPr lang="de-DE" sz="1100" dirty="0">
                <a:latin typeface="Segoe UI" panose="020B0502040204020203" pitchFamily="34" charset="0"/>
                <a:cs typeface="Segoe UI" panose="020B0502040204020203" pitchFamily="34" charset="0"/>
              </a:rPr>
              <a:t>Probieren Sie es aus:</a:t>
            </a:r>
          </a:p>
        </p:txBody>
      </p:sp>
      <p:pic>
        <p:nvPicPr>
          <p:cNvPr id="18" name="Bild 17" descr="Drei Bilder, in denen die Funktion &quot;Intelligentes Nachschlagen&quot; dargestellt ist"/>
          <p:cNvPicPr>
            <a:picLocks noChangeAspect="1"/>
          </p:cNvPicPr>
          <p:nvPr/>
        </p:nvPicPr>
        <p:blipFill>
          <a:blip r:embed="rId3"/>
          <a:srcRect/>
          <a:stretch/>
        </p:blipFill>
        <p:spPr>
          <a:xfrm>
            <a:off x="494408" y="2145058"/>
            <a:ext cx="11129521" cy="3197087"/>
          </a:xfrm>
          <a:prstGeom prst="rect">
            <a:avLst/>
          </a:prstGeom>
        </p:spPr>
      </p:pic>
      <p:grpSp>
        <p:nvGrpSpPr>
          <p:cNvPr id="33" name="Gruppieren 32" descr="Kleiner Kreis mit enthaltener Zahl 1 zur Angabe von Schritt 1"/>
          <p:cNvGrpSpPr/>
          <p:nvPr/>
        </p:nvGrpSpPr>
        <p:grpSpPr bwMode="blackWhite">
          <a:xfrm>
            <a:off x="558723" y="5233381"/>
            <a:ext cx="558179" cy="409838"/>
            <a:chOff x="6953426" y="711274"/>
            <a:chExt cx="558179" cy="409838"/>
          </a:xfrm>
        </p:grpSpPr>
        <p:sp>
          <p:nvSpPr>
            <p:cNvPr id="34" name="Ellipse 33"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5" name="Textfeld 34" descr="Zahl 1"/>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1</a:t>
              </a:r>
            </a:p>
          </p:txBody>
        </p:sp>
      </p:grpSp>
      <p:sp>
        <p:nvSpPr>
          <p:cNvPr id="42" name="Inhaltsplatzhalt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solidFill>
                  <a:prstClr val="black">
                    <a:lumMod val="75000"/>
                    <a:lumOff val="25000"/>
                  </a:prstClr>
                </a:solidFill>
                <a:latin typeface="Segoe UI" panose="020B0502040204020203" pitchFamily="34" charset="0"/>
                <a:cs typeface="Segoe UI" panose="020B0502040204020203" pitchFamily="34" charset="0"/>
              </a:rPr>
              <a:t>Klicken Sie mit der rechten Maustaste auf das Wort </a:t>
            </a:r>
            <a:r>
              <a:rPr lang="de-DE" sz="1100" i="1" dirty="0">
                <a:solidFill>
                  <a:srgbClr val="D24726"/>
                </a:solidFill>
                <a:latin typeface="Segoe UI" panose="020B0502040204020203" pitchFamily="34" charset="0"/>
                <a:cs typeface="Segoe UI" panose="020B0502040204020203" pitchFamily="34" charset="0"/>
              </a:rPr>
              <a:t>Büro</a:t>
            </a:r>
            <a:r>
              <a:rPr lang="de-DE" sz="1100" dirty="0">
                <a:solidFill>
                  <a:prstClr val="black">
                    <a:lumMod val="75000"/>
                    <a:lumOff val="25000"/>
                  </a:prstClr>
                </a:solidFill>
                <a:latin typeface="Segoe UI" panose="020B0502040204020203" pitchFamily="34" charset="0"/>
                <a:cs typeface="Segoe UI" panose="020B0502040204020203" pitchFamily="34" charset="0"/>
              </a:rPr>
              <a:t> in der folgenden Formulierung: </a:t>
            </a:r>
            <a:r>
              <a:rPr lang="de-DE" sz="1800" dirty="0">
                <a:solidFill>
                  <a:prstClr val="black">
                    <a:lumMod val="75000"/>
                    <a:lumOff val="25000"/>
                  </a:prstClr>
                </a:solidFill>
                <a:latin typeface="Segoe UI" panose="020B0502040204020203" pitchFamily="34" charset="0"/>
                <a:cs typeface="Segoe UI" panose="020B0502040204020203" pitchFamily="34" charset="0"/>
              </a:rPr>
              <a:t>Büromöbel</a:t>
            </a:r>
          </a:p>
        </p:txBody>
      </p:sp>
      <p:grpSp>
        <p:nvGrpSpPr>
          <p:cNvPr id="36" name="Gruppieren 35" descr="Kleiner Kreis mit enthaltener Zahl 2 zur Angabe von Schritt 2"/>
          <p:cNvGrpSpPr/>
          <p:nvPr/>
        </p:nvGrpSpPr>
        <p:grpSpPr bwMode="blackWhite">
          <a:xfrm>
            <a:off x="4249102" y="5233381"/>
            <a:ext cx="558179" cy="409838"/>
            <a:chOff x="6953426" y="711274"/>
            <a:chExt cx="558179" cy="409838"/>
          </a:xfrm>
        </p:grpSpPr>
        <p:sp>
          <p:nvSpPr>
            <p:cNvPr id="37" name="Ellipse 36"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8" name="Textfeld 37" descr="Zahl 2"/>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2</a:t>
              </a:r>
            </a:p>
          </p:txBody>
        </p:sp>
      </p:grpSp>
      <p:sp>
        <p:nvSpPr>
          <p:cNvPr id="43" name="Inhaltsplatzhalt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de-DE" sz="1100" dirty="0">
                <a:latin typeface="Segoe UI" panose="020B0502040204020203" pitchFamily="34" charset="0"/>
                <a:cs typeface="Segoe UI" panose="020B0502040204020203" pitchFamily="34" charset="0"/>
              </a:rPr>
              <a:t>Wählen Sie </a:t>
            </a:r>
            <a:r>
              <a:rPr lang="de-DE" sz="1100" dirty="0">
                <a:solidFill>
                  <a:srgbClr val="D24726"/>
                </a:solidFill>
                <a:latin typeface="Segoe UI Semibold" panose="020B0702040204020203" pitchFamily="34" charset="0"/>
                <a:cs typeface="Segoe UI Semibold" panose="020B0702040204020203" pitchFamily="34" charset="0"/>
              </a:rPr>
              <a:t>Intelligente Suche </a:t>
            </a:r>
            <a:r>
              <a:rPr lang="de-DE" sz="1100" dirty="0">
                <a:latin typeface="Segoe UI" panose="020B0502040204020203" pitchFamily="34" charset="0"/>
                <a:cs typeface="Segoe UI" panose="020B0502040204020203" pitchFamily="34" charset="0"/>
              </a:rPr>
              <a:t>aus, und beachten Sie, dass die Ergebnisse sich auf den Kontext dieser Formulierung anstatt auf </a:t>
            </a:r>
            <a:r>
              <a:rPr lang="de-DE" sz="1800" dirty="0">
                <a:latin typeface="Segoe UI" panose="020B0502040204020203" pitchFamily="34" charset="0"/>
                <a:cs typeface="Segoe UI" panose="020B0502040204020203" pitchFamily="34" charset="0"/>
              </a:rPr>
              <a:t>Microsoft Office-Apps</a:t>
            </a:r>
            <a:r>
              <a:rPr lang="de-DE" dirty="0">
                <a:latin typeface="Segoe UI" panose="020B0502040204020203" pitchFamily="34" charset="0"/>
                <a:cs typeface="Segoe UI" panose="020B0502040204020203" pitchFamily="34" charset="0"/>
              </a:rPr>
              <a:t> </a:t>
            </a:r>
            <a:r>
              <a:rPr lang="de-DE" sz="1100" dirty="0">
                <a:latin typeface="Segoe UI" panose="020B0502040204020203" pitchFamily="34" charset="0"/>
                <a:cs typeface="Segoe UI" panose="020B0502040204020203" pitchFamily="34" charset="0"/>
              </a:rPr>
              <a:t>beziehen.</a:t>
            </a:r>
            <a:endParaRPr lang="de-DE" sz="1100" dirty="0">
              <a:solidFill>
                <a:srgbClr val="D24726"/>
              </a:solidFill>
              <a:latin typeface="Segoe UI" panose="020B0502040204020203" pitchFamily="34" charset="0"/>
              <a:cs typeface="Segoe UI" panose="020B0502040204020203" pitchFamily="34" charset="0"/>
            </a:endParaRPr>
          </a:p>
        </p:txBody>
      </p:sp>
      <p:grpSp>
        <p:nvGrpSpPr>
          <p:cNvPr id="39" name="Gruppieren 38" descr="Kleiner Kreis mit enthaltener Zahl 3 zur Angabe von Schritt 3"/>
          <p:cNvGrpSpPr/>
          <p:nvPr/>
        </p:nvGrpSpPr>
        <p:grpSpPr bwMode="blackWhite">
          <a:xfrm>
            <a:off x="7930921" y="5233381"/>
            <a:ext cx="558179" cy="409838"/>
            <a:chOff x="6953426" y="711274"/>
            <a:chExt cx="558179" cy="409838"/>
          </a:xfrm>
        </p:grpSpPr>
        <p:sp>
          <p:nvSpPr>
            <p:cNvPr id="40" name="Ellipse 39" descr="Kleiner Kreis"/>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41" name="Textfeld 40" descr="Zahl 3"/>
            <p:cNvSpPr txBox="1"/>
            <p:nvPr/>
          </p:nvSpPr>
          <p:spPr bwMode="blackWhite">
            <a:xfrm>
              <a:off x="6953426" y="727564"/>
              <a:ext cx="558179" cy="369332"/>
            </a:xfrm>
            <a:prstGeom prst="rect">
              <a:avLst/>
            </a:prstGeom>
            <a:noFill/>
          </p:spPr>
          <p:txBody>
            <a:bodyPr wrap="square" rtlCol="0">
              <a:spAutoFit/>
            </a:bodyPr>
            <a:lstStyle/>
            <a:p>
              <a:pPr algn="ctr" rtl="0"/>
              <a:r>
                <a:rPr lang="de-DE">
                  <a:solidFill>
                    <a:schemeClr val="bg1"/>
                  </a:solidFill>
                  <a:latin typeface="Segoe UI Semibold" panose="020B0702040204020203" pitchFamily="34" charset="0"/>
                  <a:cs typeface="Segoe UI Semibold" panose="020B0702040204020203" pitchFamily="34" charset="0"/>
                </a:rPr>
                <a:t>3</a:t>
              </a:r>
            </a:p>
          </p:txBody>
        </p:sp>
      </p:grpSp>
      <p:sp>
        <p:nvSpPr>
          <p:cNvPr id="44" name="Inhaltsplatzhalt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pPr>
            <a:r>
              <a:rPr lang="de-DE" sz="1100" dirty="0">
                <a:latin typeface="Segoe UI" panose="020B0502040204020203" pitchFamily="34" charset="0"/>
                <a:cs typeface="Segoe UI" panose="020B0502040204020203" pitchFamily="34" charset="0"/>
              </a:rPr>
              <a:t>Probieren Sie nur so zum Spaß das Intelligente Nachschlagen erneut aus, indem Sie in Schritt 2 auf das Wort </a:t>
            </a:r>
            <a:r>
              <a:rPr lang="de-DE" sz="1100" i="1" dirty="0">
                <a:solidFill>
                  <a:srgbClr val="D24726"/>
                </a:solidFill>
                <a:latin typeface="Segoe UI" panose="020B0502040204020203" pitchFamily="34" charset="0"/>
                <a:cs typeface="Segoe UI" panose="020B0502040204020203" pitchFamily="34" charset="0"/>
              </a:rPr>
              <a:t>Office</a:t>
            </a:r>
            <a:r>
              <a:rPr lang="de-DE" sz="1100" dirty="0"/>
              <a:t> </a:t>
            </a:r>
            <a:r>
              <a:rPr lang="de-DE" sz="1100" dirty="0">
                <a:latin typeface="Segoe UI" panose="020B0502040204020203" pitchFamily="34" charset="0"/>
                <a:cs typeface="Segoe UI" panose="020B0502040204020203" pitchFamily="34" charset="0"/>
              </a:rPr>
              <a:t>klicken.</a:t>
            </a:r>
          </a:p>
          <a:p>
            <a:pPr marL="0" indent="0" rtl="0">
              <a:spcAft>
                <a:spcPts val="2000"/>
              </a:spcAft>
              <a:buNone/>
            </a:pPr>
            <a:endParaRPr lang="de-DE" sz="1100"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rtlCol="0">
            <a:normAutofit/>
          </a:bodyPr>
          <a:lstStyle/>
          <a:p>
            <a:pPr rtl="0"/>
            <a:r>
              <a:rPr lang="de-DE" dirty="0">
                <a:latin typeface="Segoe UI Light" panose="020B0502040204020203" pitchFamily="34" charset="0"/>
                <a:cs typeface="Segoe UI Light" panose="020B0502040204020203" pitchFamily="34" charset="0"/>
              </a:rPr>
              <a:t>Weitere Fragen zu PowerPoint?</a:t>
            </a:r>
          </a:p>
        </p:txBody>
      </p:sp>
      <p:sp>
        <p:nvSpPr>
          <p:cNvPr id="5" name="Inhaltsplatzhalter 4"/>
          <p:cNvSpPr>
            <a:spLocks noGrp="1"/>
          </p:cNvSpPr>
          <p:nvPr>
            <p:ph sz="half" idx="4294967295"/>
          </p:nvPr>
        </p:nvSpPr>
        <p:spPr>
          <a:xfrm>
            <a:off x="541611" y="2614427"/>
            <a:ext cx="7527733" cy="3978275"/>
          </a:xfrm>
        </p:spPr>
        <p:txBody>
          <a:bodyPr rtlCol="0">
            <a:normAutofit/>
          </a:bodyPr>
          <a:lstStyle/>
          <a:p>
            <a:pPr marL="0" indent="0" rtl="0">
              <a:lnSpc>
                <a:spcPts val="3600"/>
              </a:lnSpc>
              <a:spcAft>
                <a:spcPts val="0"/>
              </a:spcAft>
              <a:buNone/>
            </a:pPr>
            <a:r>
              <a:rPr lang="de-DE" sz="2000" dirty="0">
                <a:latin typeface="Segoe UI Light" panose="020B0502040204020203" pitchFamily="34" charset="0"/>
                <a:cs typeface="Segoe UI Light" panose="020B0502040204020203" pitchFamily="34" charset="0"/>
              </a:rPr>
              <a:t>Wählen Sie die Schaltfläche </a:t>
            </a:r>
            <a:r>
              <a:rPr lang="de-DE" sz="2000" dirty="0">
                <a:solidFill>
                  <a:srgbClr val="D24726"/>
                </a:solidFill>
                <a:latin typeface="Segoe UI Semibold" panose="020B0702040204020203" pitchFamily="34" charset="0"/>
                <a:cs typeface="Segoe UI Semibold" panose="020B0702040204020203" pitchFamily="34" charset="0"/>
              </a:rPr>
              <a:t>Sie wünschen                   </a:t>
            </a:r>
            <a:r>
              <a:rPr lang="de-DE" sz="2000" dirty="0">
                <a:latin typeface="Segoe UI Light" panose="020B0502040204020203" pitchFamily="34" charset="0"/>
                <a:cs typeface="Segoe UI Light" panose="020B0502040204020203" pitchFamily="34" charset="0"/>
              </a:rPr>
              <a:t>aus, und geben Sie den gewünschten Suchbegriff ein.</a:t>
            </a:r>
            <a:br>
              <a:rPr lang="de-DE" sz="2000" dirty="0">
                <a:latin typeface="Segoe UI Light" panose="020B0502040204020203" pitchFamily="34" charset="0"/>
                <a:cs typeface="Segoe UI Light" panose="020B0502040204020203" pitchFamily="34" charset="0"/>
              </a:rPr>
            </a:br>
            <a:endParaRPr lang="de-DE"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r>
              <a:rPr lang="de-DE" sz="2000" u="sng" dirty="0">
                <a:latin typeface="Segoe UI Light" panose="020B0502040204020203" pitchFamily="34" charset="0"/>
                <a:cs typeface="Segoe UI Light" panose="020B0502040204020203" pitchFamily="34" charset="0"/>
                <a:hlinkClick r:id="rId3" tooltip="Den PowerPoint-Team-Blog besuchen"/>
              </a:rPr>
              <a:t>Den PowerPoint-Team-Blog besuchen</a:t>
            </a:r>
            <a:endParaRPr lang="de-DE" sz="2000" dirty="0">
              <a:latin typeface="Segoe UI Light" panose="020B0502040204020203" pitchFamily="34" charset="0"/>
              <a:cs typeface="Segoe UI Light" panose="020B0502040204020203" pitchFamily="34" charset="0"/>
            </a:endParaRPr>
          </a:p>
          <a:p>
            <a:pPr marL="0" indent="0" rtl="0">
              <a:lnSpc>
                <a:spcPts val="3600"/>
              </a:lnSpc>
              <a:spcBef>
                <a:spcPts val="1500"/>
              </a:spcBef>
              <a:spcAft>
                <a:spcPts val="0"/>
              </a:spcAft>
              <a:buNone/>
            </a:pPr>
            <a:r>
              <a:rPr lang="de-DE" sz="2000" dirty="0">
                <a:latin typeface="Segoe UI Light" panose="020B0502040204020203" pitchFamily="34" charset="0"/>
                <a:cs typeface="Segoe UI Light" panose="020B0502040204020203" pitchFamily="34" charset="0"/>
                <a:hlinkClick r:id="rId4" tooltip="Zur kostenlosen PowerPoint-Schulung wechseln"/>
              </a:rPr>
              <a:t>Zur kostenlosen PowerPoint-Schulung wechseln</a:t>
            </a:r>
            <a:endParaRPr lang="de-DE"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de-DE"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de-DE" sz="2000" dirty="0">
              <a:latin typeface="Segoe UI Light" panose="020B0502040204020203" pitchFamily="34" charset="0"/>
              <a:cs typeface="Segoe UI Light" panose="020B0502040204020203" pitchFamily="34" charset="0"/>
            </a:endParaRPr>
          </a:p>
        </p:txBody>
      </p:sp>
      <p:pic>
        <p:nvPicPr>
          <p:cNvPr id="2" name="Bild 1" descr="Schaltfläche „Sie wünschen“"/>
          <p:cNvPicPr>
            <a:picLocks noChangeAspect="1"/>
          </p:cNvPicPr>
          <p:nvPr/>
        </p:nvPicPr>
        <p:blipFill>
          <a:blip r:embed="rId5"/>
          <a:srcRect/>
          <a:stretch/>
        </p:blipFill>
        <p:spPr>
          <a:xfrm>
            <a:off x="5188077" y="2350333"/>
            <a:ext cx="1268511" cy="1189747"/>
          </a:xfrm>
          <a:prstGeom prst="rect">
            <a:avLst/>
          </a:prstGeom>
        </p:spPr>
      </p:pic>
      <p:pic>
        <p:nvPicPr>
          <p:cNvPr id="8" name="Bild 7" descr="Pfeil nach rechts mit einem Link zum PowerPoint-Teamblog. Wählen Sie das Bild aus, um zum PowerPoint-Teamblog zu gelangen ">
            <a:hlinkClick r:id="rId3" tooltip="Hier auswählen, um zum PowerPoint-Teamblog zu gelange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5942" y="4014860"/>
            <a:ext cx="661940" cy="661940"/>
          </a:xfrm>
          <a:prstGeom prst="rect">
            <a:avLst/>
          </a:prstGeom>
        </p:spPr>
      </p:pic>
      <p:pic>
        <p:nvPicPr>
          <p:cNvPr id="7" name="Bild 6" descr="Pfeil nach rechts mit einem Link auf die kostenlose PowerPoint-Schulung. Wählen Sie das Bild aus, um auf die kostenlose PowerPoint-Schulung zuzugreifen">
            <a:hlinkClick r:id="rId4" tooltip="Hier klicken, um zur kostenlosen PowerPoint-Schulung zu wechsel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5942" y="4700772"/>
            <a:ext cx="661940" cy="661940"/>
          </a:xfrm>
          <a:prstGeom prst="rect">
            <a:avLst/>
          </a:prstGeom>
        </p:spPr>
      </p:pic>
      <p:sp>
        <p:nvSpPr>
          <p:cNvPr id="9" name="Textfeld 8"/>
          <p:cNvSpPr txBox="1"/>
          <p:nvPr/>
        </p:nvSpPr>
        <p:spPr>
          <a:xfrm>
            <a:off x="541611" y="5738132"/>
            <a:ext cx="6193971" cy="307777"/>
          </a:xfrm>
          <a:prstGeom prst="rect">
            <a:avLst/>
          </a:prstGeom>
          <a:noFill/>
        </p:spPr>
        <p:txBody>
          <a:bodyPr wrap="square" rtlCol="0">
            <a:spAutoFit/>
          </a:bodyPr>
          <a:lstStyle/>
          <a:p>
            <a:pPr algn="l" rtl="0"/>
            <a:r>
              <a:rPr lang="de-DE" sz="1400">
                <a:latin typeface="Segoe UI Light" panose="020B0502040204020203" pitchFamily="34" charset="0"/>
                <a:cs typeface="Segoe UI Light" panose="020B0502040204020203" pitchFamily="34" charset="0"/>
              </a:rPr>
              <a:t>AUSWÄHLEN DES PFEILS IM MODUS BILDSCHIRMPRÄSENTATION</a:t>
            </a:r>
          </a:p>
        </p:txBody>
      </p:sp>
      <p:pic>
        <p:nvPicPr>
          <p:cNvPr id="11" name="Bild 10" descr="Feld für Vorschläge zu „Erzähl mir was“"/>
          <p:cNvPicPr>
            <a:picLocks noChangeAspect="1"/>
          </p:cNvPicPr>
          <p:nvPr/>
        </p:nvPicPr>
        <p:blipFill>
          <a:blip r:embed="rId7"/>
          <a:srcRect/>
          <a:stretch/>
        </p:blipFill>
        <p:spPr>
          <a:xfrm>
            <a:off x="7791420" y="2666303"/>
            <a:ext cx="3648984" cy="1525393"/>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8F3D3-A568-E8C8-9581-50A04AB635EA}"/>
              </a:ext>
            </a:extLst>
          </p:cNvPr>
          <p:cNvSpPr>
            <a:spLocks noGrp="1"/>
          </p:cNvSpPr>
          <p:nvPr>
            <p:ph type="title"/>
          </p:nvPr>
        </p:nvSpPr>
        <p:spPr/>
        <p:txBody>
          <a:bodyPr>
            <a:normAutofit fontScale="90000"/>
          </a:bodyPr>
          <a:lstStyle/>
          <a:p>
            <a:r>
              <a:rPr lang="el-GR" dirty="0"/>
              <a:t>1Γ. Θεωρήσεις της διάκρισης συνειδητού/ασυνείδητου</a:t>
            </a:r>
            <a:endParaRPr lang="de-DE" dirty="0"/>
          </a:p>
        </p:txBody>
      </p:sp>
      <p:sp>
        <p:nvSpPr>
          <p:cNvPr id="3" name="Inhaltsplatzhalter 2">
            <a:extLst>
              <a:ext uri="{FF2B5EF4-FFF2-40B4-BE49-F238E27FC236}">
                <a16:creationId xmlns:a16="http://schemas.microsoft.com/office/drawing/2014/main" id="{69B08C98-558C-CA1A-A758-BCA0E75FC797}"/>
              </a:ext>
            </a:extLst>
          </p:cNvPr>
          <p:cNvSpPr>
            <a:spLocks noGrp="1"/>
          </p:cNvSpPr>
          <p:nvPr>
            <p:ph sz="quarter" idx="13"/>
          </p:nvPr>
        </p:nvSpPr>
        <p:spPr/>
        <p:txBody>
          <a:bodyPr/>
          <a:lstStyle/>
          <a:p>
            <a:r>
              <a:rPr lang="el-GR" b="1" dirty="0"/>
              <a:t>Περιγραφική</a:t>
            </a:r>
            <a:r>
              <a:rPr lang="el-GR" dirty="0"/>
              <a:t> θεώρηση: ασυνείδητό/</a:t>
            </a:r>
            <a:r>
              <a:rPr lang="el-GR" dirty="0" err="1"/>
              <a:t>προσυνειδητό</a:t>
            </a:r>
            <a:r>
              <a:rPr lang="el-GR" dirty="0"/>
              <a:t>/συνειδητό</a:t>
            </a:r>
          </a:p>
          <a:p>
            <a:r>
              <a:rPr lang="el-GR" b="1" dirty="0"/>
              <a:t>Δυναμική</a:t>
            </a:r>
            <a:r>
              <a:rPr lang="el-GR" dirty="0"/>
              <a:t> θεώρηση: συνειδητό/ ασυνείδητο</a:t>
            </a:r>
          </a:p>
          <a:p>
            <a:r>
              <a:rPr lang="el-GR" b="1" dirty="0"/>
              <a:t>Τοπική</a:t>
            </a:r>
            <a:r>
              <a:rPr lang="el-GR" dirty="0"/>
              <a:t> (συστηματική θεώρηση)</a:t>
            </a:r>
          </a:p>
        </p:txBody>
      </p:sp>
    </p:spTree>
    <p:extLst>
      <p:ext uri="{BB962C8B-B14F-4D97-AF65-F5344CB8AC3E}">
        <p14:creationId xmlns:p14="http://schemas.microsoft.com/office/powerpoint/2010/main" val="320995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567B2-4FA6-F005-CDC7-6CB9A71EFF26}"/>
              </a:ext>
            </a:extLst>
          </p:cNvPr>
          <p:cNvSpPr>
            <a:spLocks noGrp="1"/>
          </p:cNvSpPr>
          <p:nvPr>
            <p:ph type="title"/>
          </p:nvPr>
        </p:nvSpPr>
        <p:spPr/>
        <p:txBody>
          <a:bodyPr>
            <a:normAutofit fontScale="90000"/>
          </a:bodyPr>
          <a:lstStyle/>
          <a:p>
            <a:r>
              <a:rPr lang="el-GR" dirty="0"/>
              <a:t>1Γ. Θεωρήσεις της διάκρισης συνειδητού/ασυνείδητου</a:t>
            </a:r>
            <a:endParaRPr lang="de-DE" dirty="0"/>
          </a:p>
        </p:txBody>
      </p:sp>
      <p:sp>
        <p:nvSpPr>
          <p:cNvPr id="3" name="Inhaltsplatzhalter 2">
            <a:extLst>
              <a:ext uri="{FF2B5EF4-FFF2-40B4-BE49-F238E27FC236}">
                <a16:creationId xmlns:a16="http://schemas.microsoft.com/office/drawing/2014/main" id="{875DBB18-27FE-ADA5-A339-B4EFD227636A}"/>
              </a:ext>
            </a:extLst>
          </p:cNvPr>
          <p:cNvSpPr>
            <a:spLocks noGrp="1"/>
          </p:cNvSpPr>
          <p:nvPr>
            <p:ph sz="quarter" idx="13"/>
          </p:nvPr>
        </p:nvSpPr>
        <p:spPr/>
        <p:txBody>
          <a:bodyPr/>
          <a:lstStyle/>
          <a:p>
            <a:r>
              <a:rPr lang="el-GR" b="1" dirty="0"/>
              <a:t>Πρωτογενής επεξεργασία</a:t>
            </a:r>
            <a:r>
              <a:rPr lang="el-GR" dirty="0"/>
              <a:t>: χωρίς αντίφαση, χωρίς χρόνο, χωρίς διάκριση μέσα και έξω</a:t>
            </a:r>
          </a:p>
          <a:p>
            <a:r>
              <a:rPr lang="el-GR" b="1" dirty="0"/>
              <a:t>Η ΑΡΧΗ ΤΗΣ ΗΔΟΝΗΣ</a:t>
            </a:r>
          </a:p>
          <a:p>
            <a:endParaRPr lang="de-DE" dirty="0"/>
          </a:p>
        </p:txBody>
      </p:sp>
      <p:sp>
        <p:nvSpPr>
          <p:cNvPr id="4" name="Ellipse 3">
            <a:extLst>
              <a:ext uri="{FF2B5EF4-FFF2-40B4-BE49-F238E27FC236}">
                <a16:creationId xmlns:a16="http://schemas.microsoft.com/office/drawing/2014/main" id="{6EE2AC5D-BB9E-CB79-4F69-3087D0D4ECCC}"/>
              </a:ext>
            </a:extLst>
          </p:cNvPr>
          <p:cNvSpPr/>
          <p:nvPr/>
        </p:nvSpPr>
        <p:spPr>
          <a:xfrm>
            <a:off x="3008671" y="4984955"/>
            <a:ext cx="973394" cy="811161"/>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mit Pfeil 5">
            <a:extLst>
              <a:ext uri="{FF2B5EF4-FFF2-40B4-BE49-F238E27FC236}">
                <a16:creationId xmlns:a16="http://schemas.microsoft.com/office/drawing/2014/main" id="{3C606A14-D10B-4A3F-3B6F-8BDDBBB14BAD}"/>
              </a:ext>
            </a:extLst>
          </p:cNvPr>
          <p:cNvCxnSpPr/>
          <p:nvPr/>
        </p:nvCxnSpPr>
        <p:spPr>
          <a:xfrm>
            <a:off x="1828800" y="5427406"/>
            <a:ext cx="1415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BA278BF-98B0-5B49-5A2E-B5572097339C}"/>
              </a:ext>
            </a:extLst>
          </p:cNvPr>
          <p:cNvCxnSpPr/>
          <p:nvPr/>
        </p:nvCxnSpPr>
        <p:spPr>
          <a:xfrm>
            <a:off x="3790335" y="5427406"/>
            <a:ext cx="1401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26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50E0-CF9F-E16F-B0F7-B1EC73B344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9A16C1-925C-AB9A-79BD-804D456425D7}"/>
              </a:ext>
            </a:extLst>
          </p:cNvPr>
          <p:cNvSpPr>
            <a:spLocks noGrp="1"/>
          </p:cNvSpPr>
          <p:nvPr>
            <p:ph type="title"/>
          </p:nvPr>
        </p:nvSpPr>
        <p:spPr/>
        <p:txBody>
          <a:bodyPr>
            <a:normAutofit fontScale="90000"/>
          </a:bodyPr>
          <a:lstStyle/>
          <a:p>
            <a:r>
              <a:rPr lang="el-GR" dirty="0"/>
              <a:t>1Γ. Θεωρήσεις της διάκρισης συνειδητού/ασυνείδητου</a:t>
            </a:r>
            <a:endParaRPr lang="de-DE" dirty="0"/>
          </a:p>
        </p:txBody>
      </p:sp>
      <p:sp>
        <p:nvSpPr>
          <p:cNvPr id="3" name="Inhaltsplatzhalter 2">
            <a:extLst>
              <a:ext uri="{FF2B5EF4-FFF2-40B4-BE49-F238E27FC236}">
                <a16:creationId xmlns:a16="http://schemas.microsoft.com/office/drawing/2014/main" id="{07EBB366-0112-669E-11FD-BF0094806602}"/>
              </a:ext>
            </a:extLst>
          </p:cNvPr>
          <p:cNvSpPr>
            <a:spLocks noGrp="1"/>
          </p:cNvSpPr>
          <p:nvPr>
            <p:ph sz="quarter" idx="13"/>
          </p:nvPr>
        </p:nvSpPr>
        <p:spPr/>
        <p:txBody>
          <a:bodyPr/>
          <a:lstStyle/>
          <a:p>
            <a:r>
              <a:rPr lang="el-GR" dirty="0"/>
              <a:t>Διαφορά δυναμικής και τοπικής/συστηματικής θεώρησης</a:t>
            </a:r>
          </a:p>
          <a:p>
            <a:r>
              <a:rPr lang="el-GR" dirty="0"/>
              <a:t>Το </a:t>
            </a:r>
            <a:r>
              <a:rPr lang="el-GR" b="1" dirty="0"/>
              <a:t>ΕΓΩ</a:t>
            </a:r>
            <a:r>
              <a:rPr lang="el-GR" dirty="0"/>
              <a:t> και το </a:t>
            </a:r>
            <a:r>
              <a:rPr lang="el-GR" b="1" dirty="0"/>
              <a:t>ΑΥΤΟ</a:t>
            </a:r>
            <a:endParaRPr lang="de-DE" b="1" dirty="0"/>
          </a:p>
        </p:txBody>
      </p:sp>
    </p:spTree>
    <p:extLst>
      <p:ext uri="{BB962C8B-B14F-4D97-AF65-F5344CB8AC3E}">
        <p14:creationId xmlns:p14="http://schemas.microsoft.com/office/powerpoint/2010/main" val="381724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630F5-A378-1C54-301E-2347EB7A90BD}"/>
              </a:ext>
            </a:extLst>
          </p:cNvPr>
          <p:cNvSpPr>
            <a:spLocks noGrp="1"/>
          </p:cNvSpPr>
          <p:nvPr>
            <p:ph type="title"/>
          </p:nvPr>
        </p:nvSpPr>
        <p:spPr/>
        <p:txBody>
          <a:bodyPr/>
          <a:lstStyle/>
          <a:p>
            <a:r>
              <a:rPr lang="el-GR" dirty="0"/>
              <a:t>2</a:t>
            </a:r>
            <a:r>
              <a:rPr lang="el-GR" baseline="30000" dirty="0"/>
              <a:t>Α</a:t>
            </a:r>
            <a:r>
              <a:rPr lang="el-GR" dirty="0"/>
              <a:t> Οι παραδρομές</a:t>
            </a:r>
            <a:endParaRPr lang="de-DE" dirty="0"/>
          </a:p>
        </p:txBody>
      </p:sp>
      <p:sp>
        <p:nvSpPr>
          <p:cNvPr id="3" name="Inhaltsplatzhalter 2">
            <a:extLst>
              <a:ext uri="{FF2B5EF4-FFF2-40B4-BE49-F238E27FC236}">
                <a16:creationId xmlns:a16="http://schemas.microsoft.com/office/drawing/2014/main" id="{8701321B-1905-5D87-D2F7-AA9F0CE397EF}"/>
              </a:ext>
            </a:extLst>
          </p:cNvPr>
          <p:cNvSpPr>
            <a:spLocks noGrp="1"/>
          </p:cNvSpPr>
          <p:nvPr>
            <p:ph sz="quarter" idx="13"/>
          </p:nvPr>
        </p:nvSpPr>
        <p:spPr/>
        <p:txBody>
          <a:bodyPr/>
          <a:lstStyle/>
          <a:p>
            <a:r>
              <a:rPr lang="el-GR" dirty="0"/>
              <a:t>Η έννοια του </a:t>
            </a:r>
            <a:r>
              <a:rPr lang="el-GR" b="1" dirty="0"/>
              <a:t>συμπτώματος</a:t>
            </a:r>
          </a:p>
          <a:p>
            <a:r>
              <a:rPr lang="el-GR" dirty="0"/>
              <a:t>Το σύμπτωμα έχει νόημα</a:t>
            </a:r>
          </a:p>
          <a:p>
            <a:r>
              <a:rPr lang="el-GR" dirty="0"/>
              <a:t>Νοηματικός ντετερμινισμός</a:t>
            </a:r>
            <a:endParaRPr lang="de-DE" dirty="0"/>
          </a:p>
        </p:txBody>
      </p:sp>
    </p:spTree>
    <p:extLst>
      <p:ext uri="{BB962C8B-B14F-4D97-AF65-F5344CB8AC3E}">
        <p14:creationId xmlns:p14="http://schemas.microsoft.com/office/powerpoint/2010/main" val="132504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77CCB-7144-B2A6-A14B-26726823DDF4}"/>
              </a:ext>
            </a:extLst>
          </p:cNvPr>
          <p:cNvSpPr>
            <a:spLocks noGrp="1"/>
          </p:cNvSpPr>
          <p:nvPr>
            <p:ph type="title"/>
          </p:nvPr>
        </p:nvSpPr>
        <p:spPr/>
        <p:txBody>
          <a:bodyPr/>
          <a:lstStyle/>
          <a:p>
            <a:r>
              <a:rPr lang="el-GR" dirty="0"/>
              <a:t>2Β. Το όνειρο</a:t>
            </a:r>
            <a:endParaRPr lang="de-DE" dirty="0"/>
          </a:p>
        </p:txBody>
      </p:sp>
      <p:sp>
        <p:nvSpPr>
          <p:cNvPr id="3" name="Inhaltsplatzhalter 2">
            <a:extLst>
              <a:ext uri="{FF2B5EF4-FFF2-40B4-BE49-F238E27FC236}">
                <a16:creationId xmlns:a16="http://schemas.microsoft.com/office/drawing/2014/main" id="{700D1E7B-1B75-3F28-9DFD-A4C3F8905460}"/>
              </a:ext>
            </a:extLst>
          </p:cNvPr>
          <p:cNvSpPr>
            <a:spLocks noGrp="1"/>
          </p:cNvSpPr>
          <p:nvPr>
            <p:ph sz="quarter" idx="13"/>
          </p:nvPr>
        </p:nvSpPr>
        <p:spPr/>
        <p:txBody>
          <a:bodyPr/>
          <a:lstStyle/>
          <a:p>
            <a:r>
              <a:rPr lang="el-GR" dirty="0"/>
              <a:t>Το όνειρο είναι παραισθησιακή ικανοποίηση επιθυμιών με σκοπό τη συνέχιση του ύπνου</a:t>
            </a:r>
          </a:p>
          <a:p>
            <a:r>
              <a:rPr lang="el-GR" dirty="0"/>
              <a:t>Η τεχνική του ελεύθερου συνειρμού</a:t>
            </a:r>
          </a:p>
          <a:p>
            <a:r>
              <a:rPr lang="el-GR" dirty="0"/>
              <a:t>Η αντίσταση (λογοκρισία)</a:t>
            </a:r>
            <a:endParaRPr lang="de-DE" dirty="0"/>
          </a:p>
        </p:txBody>
      </p:sp>
    </p:spTree>
    <p:extLst>
      <p:ext uri="{BB962C8B-B14F-4D97-AF65-F5344CB8AC3E}">
        <p14:creationId xmlns:p14="http://schemas.microsoft.com/office/powerpoint/2010/main" val="2382738351"/>
      </p:ext>
    </p:extLst>
  </p:cSld>
  <p:clrMapOvr>
    <a:masterClrMapping/>
  </p:clrMapOvr>
</p:sld>
</file>

<file path=ppt/theme/theme1.xml><?xml version="1.0" encoding="utf-8"?>
<a:theme xmlns:a="http://schemas.openxmlformats.org/drawingml/2006/main" name="Benutzerdefinier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16_TF10001108_Win32" id="{08D89365-2E4C-432D-9349-8DF9B80AEEA1}" vid="{010FF314-90DF-4A21-BD0D-ADCBA34234A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{A7DD1597-82AE-471E-8615-C6EDA4976815}tf10001108_win32</Template>
  <TotalTime>13</TotalTime>
  <Words>1488</Words>
  <Application>Microsoft Office PowerPoint</Application>
  <PresentationFormat>Widescreen</PresentationFormat>
  <Paragraphs>224</Paragraphs>
  <Slides>44</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Segoe UI</vt:lpstr>
      <vt:lpstr>Segoe UI Light</vt:lpstr>
      <vt:lpstr>Segoe UI Semibold</vt:lpstr>
      <vt:lpstr>Benutzerdefiniert</vt:lpstr>
      <vt:lpstr>ΦΙΛΟΣΟΦΙΑ ΚΑΙ ΨΥΧΑΝΑΛΥΣΗ ΕΠΑΛΗΨΗWillkommen bei PowerPoint</vt:lpstr>
      <vt:lpstr>1Α Η πρόκληση του ασυνειδήτου</vt:lpstr>
      <vt:lpstr>1Β Η ψυχανάλυση ως νοηματική επιστήμη</vt:lpstr>
      <vt:lpstr>1Β Η ψυχανάλυση ως νοηματική επιστήμη</vt:lpstr>
      <vt:lpstr>1Γ. Θεωρήσεις της διάκρισης συνειδητού/ασυνείδητου</vt:lpstr>
      <vt:lpstr>1Γ. Θεωρήσεις της διάκρισης συνειδητού/ασυνείδητου</vt:lpstr>
      <vt:lpstr>1Γ. Θεωρήσεις της διάκρισης συνειδητού/ασυνείδητου</vt:lpstr>
      <vt:lpstr>2Α Οι παραδρομές</vt:lpstr>
      <vt:lpstr>2Β. Το όνειρο</vt:lpstr>
      <vt:lpstr>2Β. Το όνειρο</vt:lpstr>
      <vt:lpstr>3Α Οι ορμές</vt:lpstr>
      <vt:lpstr>3Β. Οι διαστροφές</vt:lpstr>
      <vt:lpstr>3Γ. Η νεύρωση</vt:lpstr>
      <vt:lpstr>4Α Η νεύρωση</vt:lpstr>
      <vt:lpstr>4Β: Καταναγκαστική νεύρωση και υστερία μετατροπής </vt:lpstr>
      <vt:lpstr>4Δ: Άγχος και αγχώδης υστερία </vt:lpstr>
      <vt:lpstr>4Ε: ναρκισσισμός </vt:lpstr>
      <vt:lpstr>4ΣΤ Η θεραπεία/Η μεταβίβαση</vt:lpstr>
      <vt:lpstr>5. Η ορμή του θανάτου</vt:lpstr>
      <vt:lpstr>5. Η ορμή του θανάτου</vt:lpstr>
      <vt:lpstr>5. Η ορμή του θανάτου</vt:lpstr>
      <vt:lpstr>6Α: Το Υπερεγώ</vt:lpstr>
      <vt:lpstr>6Β: Η ένοχη συνείδηση</vt:lpstr>
      <vt:lpstr>6Γ: Η κυριαρχία του παρελθόντος</vt:lpstr>
      <vt:lpstr>6Δ: Η κυριαρχία του παρελθόντος</vt:lpstr>
      <vt:lpstr>6Ε Σύγκριση με τον Νίτσε</vt:lpstr>
      <vt:lpstr>7Α: Βασικές διαφορές μεταξύ Νίτσε και Φρόυντ</vt:lpstr>
      <vt:lpstr>7Β: Ο τοτεμισμός</vt:lpstr>
      <vt:lpstr>7Γ: Η αμφιθυμία έναντι του πατέρα - Γιορτές</vt:lpstr>
      <vt:lpstr>7Δ: Ο μονοθεϊσμός</vt:lpstr>
      <vt:lpstr>8Α. Οιδίπους</vt:lpstr>
      <vt:lpstr>8Β: Ο φθόνος του πέους</vt:lpstr>
      <vt:lpstr>8Γ: Το ωραίο</vt:lpstr>
      <vt:lpstr>8Δ: Ρομαντισμός</vt:lpstr>
      <vt:lpstr>8Ε: Το ανοίκειο</vt:lpstr>
      <vt:lpstr>8ΣΤ: Καθαρή αισθητική ηδονή και προηδονή</vt:lpstr>
      <vt:lpstr>Designer hilft Ihnen, Ihren Standpunkt zu vermitteln</vt:lpstr>
      <vt:lpstr>So verwenden Sie PowerPoint Designer</vt:lpstr>
      <vt:lpstr>Morphen</vt:lpstr>
      <vt:lpstr>Einrichten von Morphen</vt:lpstr>
      <vt:lpstr>Zusammenarbeit in Echtzeit</vt:lpstr>
      <vt:lpstr>Mit "Sie wünschen" sind Sie sofort ein Experte.</vt:lpstr>
      <vt:lpstr>Recherchieren Sie, ohne Ihre Folien zu verlassen</vt:lpstr>
      <vt:lpstr>Weitere Fragen zu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georgios sagriotis</dc:creator>
  <cp:keywords/>
  <cp:lastModifiedBy>georgios sagriotis</cp:lastModifiedBy>
  <cp:revision>2</cp:revision>
  <dcterms:created xsi:type="dcterms:W3CDTF">2025-01-07T16:34:30Z</dcterms:created>
  <dcterms:modified xsi:type="dcterms:W3CDTF">2025-01-08T14:21:28Z</dcterms:modified>
  <cp:version/>
</cp:coreProperties>
</file>