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1371-1EB7-4E39-9EAF-67C48A1DAA1E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8634-B0FC-45D8-AEC9-4653DF6E67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1371-1EB7-4E39-9EAF-67C48A1DAA1E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8634-B0FC-45D8-AEC9-4653DF6E67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1371-1EB7-4E39-9EAF-67C48A1DAA1E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8634-B0FC-45D8-AEC9-4653DF6E67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1371-1EB7-4E39-9EAF-67C48A1DAA1E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8634-B0FC-45D8-AEC9-4653DF6E67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1371-1EB7-4E39-9EAF-67C48A1DAA1E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8634-B0FC-45D8-AEC9-4653DF6E67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1371-1EB7-4E39-9EAF-67C48A1DAA1E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8634-B0FC-45D8-AEC9-4653DF6E67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1371-1EB7-4E39-9EAF-67C48A1DAA1E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8634-B0FC-45D8-AEC9-4653DF6E67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1371-1EB7-4E39-9EAF-67C48A1DAA1E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8634-B0FC-45D8-AEC9-4653DF6E67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1371-1EB7-4E39-9EAF-67C48A1DAA1E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8634-B0FC-45D8-AEC9-4653DF6E67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1371-1EB7-4E39-9EAF-67C48A1DAA1E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8634-B0FC-45D8-AEC9-4653DF6E67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1371-1EB7-4E39-9EAF-67C48A1DAA1E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8634-B0FC-45D8-AEC9-4653DF6E67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C1371-1EB7-4E39-9EAF-67C48A1DAA1E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38634-B0FC-45D8-AEC9-4653DF6E670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ownloads\logo_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533400" y="1982450"/>
            <a:ext cx="7924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u="sng" dirty="0" smtClean="0">
                <a:solidFill>
                  <a:schemeClr val="tx2">
                    <a:lumMod val="75000"/>
                  </a:schemeClr>
                </a:solidFill>
              </a:rPr>
              <a:t>ΦΙΛΟΣΟΦΙΑ ΤΟΥ ΔΙΚΑΙΟΥ</a:t>
            </a:r>
            <a: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3600" dirty="0" smtClean="0">
                <a:solidFill>
                  <a:srgbClr val="5075BC"/>
                </a:solidFill>
              </a:rPr>
              <a:t> </a:t>
            </a:r>
            <a:r>
              <a:rPr lang="el-GR" sz="2400" dirty="0" smtClean="0">
                <a:solidFill>
                  <a:srgbClr val="5075BC"/>
                </a:solidFill>
              </a:rPr>
              <a:t>Ενότητα 9: </a:t>
            </a:r>
            <a:r>
              <a:rPr lang="el-GR" sz="2400" dirty="0">
                <a:solidFill>
                  <a:srgbClr val="002060"/>
                </a:solidFill>
              </a:rPr>
              <a:t>Η σχέση λόγου - πνεύματος με την αίσθηση της ανθρώπινης ελευθερίας. Η σχέση μεταξύ νόμου και ελευθερίας</a:t>
            </a:r>
            <a:r>
              <a:rPr lang="el-GR" sz="2400" dirty="0" smtClean="0">
                <a:solidFill>
                  <a:srgbClr val="002060"/>
                </a:solidFill>
              </a:rPr>
              <a:t>.</a:t>
            </a:r>
            <a:br>
              <a:rPr lang="el-GR" sz="2400" dirty="0" smtClean="0">
                <a:solidFill>
                  <a:srgbClr val="002060"/>
                </a:solidFill>
              </a:rPr>
            </a:br>
            <a:r>
              <a:rPr lang="el-GR" sz="2400" dirty="0" smtClean="0">
                <a:solidFill>
                  <a:srgbClr val="002060"/>
                </a:solidFill>
              </a:rPr>
              <a:t>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2400" dirty="0">
                <a:latin typeface="Comic Sans MS" pitchFamily="66" charset="0"/>
              </a:rPr>
              <a:t>Διδάσκων: Μιχαήλ Παρούσης, </a:t>
            </a:r>
            <a:r>
              <a:rPr lang="el-GR" sz="2400" dirty="0" err="1">
                <a:latin typeface="Comic Sans MS" pitchFamily="66" charset="0"/>
              </a:rPr>
              <a:t>Αναπλ</a:t>
            </a:r>
            <a:r>
              <a:rPr lang="el-GR" sz="2400" dirty="0">
                <a:latin typeface="Comic Sans MS" pitchFamily="66" charset="0"/>
              </a:rPr>
              <a:t>. Καθηγητής</a:t>
            </a:r>
          </a:p>
          <a:p>
            <a:pPr algn="ctr"/>
            <a:endParaRPr lang="el-GR" sz="2000" dirty="0" smtClean="0"/>
          </a:p>
          <a:p>
            <a:pPr algn="ctr"/>
            <a:endParaRPr lang="el-GR" sz="2000" dirty="0"/>
          </a:p>
          <a:p>
            <a:pPr algn="ctr"/>
            <a:r>
              <a:rPr lang="el-GR" sz="2000" dirty="0" smtClean="0"/>
              <a:t>Σχολή </a:t>
            </a:r>
            <a:r>
              <a:rPr lang="el-GR" sz="2000" dirty="0" smtClean="0"/>
              <a:t>Ανθρωπιστικών και Κοινωνικών Σπουδών</a:t>
            </a:r>
            <a:br>
              <a:rPr lang="el-GR" sz="2000" dirty="0" smtClean="0"/>
            </a:br>
            <a:r>
              <a:rPr lang="el-GR" sz="2000" dirty="0" smtClean="0"/>
              <a:t>Τμήμα Φιλοσοφίας</a:t>
            </a:r>
            <a:endParaRPr lang="el-GR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>
                <a:solidFill>
                  <a:srgbClr val="FF0000"/>
                </a:solidFill>
              </a:rPr>
              <a:t>8. </a:t>
            </a:r>
            <a:r>
              <a:rPr lang="el-GR" sz="4000" dirty="0" err="1" smtClean="0">
                <a:solidFill>
                  <a:srgbClr val="FF0000"/>
                </a:solidFill>
              </a:rPr>
              <a:t>Αιτιακή</a:t>
            </a:r>
            <a:r>
              <a:rPr lang="el-GR" sz="4000" dirty="0" smtClean="0">
                <a:solidFill>
                  <a:srgbClr val="FF0000"/>
                </a:solidFill>
              </a:rPr>
              <a:t> αλυσίδα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l-GR" dirty="0" smtClean="0"/>
              <a:t>Ο </a:t>
            </a:r>
            <a:r>
              <a:rPr lang="el-GR" dirty="0"/>
              <a:t>άνθρωπος </a:t>
            </a:r>
            <a:r>
              <a:rPr lang="el-GR" dirty="0" err="1"/>
              <a:t>αυτοαντιλαμβάνεται</a:t>
            </a:r>
            <a:r>
              <a:rPr lang="el-GR" dirty="0"/>
              <a:t> τον εαυτό του μέσα από τη </a:t>
            </a:r>
            <a:r>
              <a:rPr lang="el-GR" dirty="0" err="1"/>
              <a:t>ζωϊκή</a:t>
            </a:r>
            <a:r>
              <a:rPr lang="el-GR" dirty="0"/>
              <a:t> του </a:t>
            </a:r>
            <a:r>
              <a:rPr lang="el-GR" dirty="0" smtClean="0"/>
              <a:t>φύση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 Έχει </a:t>
            </a:r>
            <a:r>
              <a:rPr lang="el-GR" dirty="0"/>
              <a:t>τη δυνατότητα να παρεμβαίνει σε αυτή την </a:t>
            </a:r>
            <a:r>
              <a:rPr lang="el-GR" dirty="0" smtClean="0"/>
              <a:t>αλυσίδα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Μέσα από το πνεύμα του μπορεί να απελευθερωθεί από την κανονικότητα</a:t>
            </a:r>
          </a:p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FF0000"/>
                </a:solidFill>
              </a:rPr>
              <a:t>10. Σχέση θετικού νόμου </a:t>
            </a:r>
            <a:r>
              <a:rPr lang="el-GR" dirty="0">
                <a:solidFill>
                  <a:srgbClr val="FF0000"/>
                </a:solidFill>
              </a:rPr>
              <a:t>με την </a:t>
            </a:r>
            <a:r>
              <a:rPr lang="el-GR" dirty="0" smtClean="0">
                <a:solidFill>
                  <a:srgbClr val="FF0000"/>
                </a:solidFill>
              </a:rPr>
              <a:t>ελευθερία</a:t>
            </a:r>
            <a:r>
              <a:rPr lang="el-GR" sz="4000" dirty="0" smtClean="0"/>
              <a:t>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l-GR" dirty="0"/>
              <a:t>Ελεύθερος είναι κάποιος όταν μπορεί να πράττει ότι </a:t>
            </a:r>
            <a:r>
              <a:rPr lang="el-GR" dirty="0" smtClean="0"/>
              <a:t>βούλεται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Απόλυτη </a:t>
            </a:r>
            <a:r>
              <a:rPr lang="el-GR" dirty="0"/>
              <a:t>ελευθερία είναι το να σκέφτομαι ότι </a:t>
            </a:r>
            <a:r>
              <a:rPr lang="el-GR" dirty="0" smtClean="0"/>
              <a:t>θέλω</a:t>
            </a:r>
          </a:p>
          <a:p>
            <a:pPr>
              <a:lnSpc>
                <a:spcPct val="150000"/>
              </a:lnSpc>
            </a:pPr>
            <a:r>
              <a:rPr lang="el-GR" dirty="0"/>
              <a:t>Περιορισμοί υπάρχουν στην εξωτερίκευση της σκέψης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11.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Αυτονομία </a:t>
            </a:r>
            <a:r>
              <a:rPr lang="el-GR" dirty="0">
                <a:solidFill>
                  <a:srgbClr val="FF0000"/>
                </a:solidFill>
              </a:rPr>
              <a:t>στον ανθρώπινο </a:t>
            </a:r>
            <a:r>
              <a:rPr lang="el-GR" dirty="0" smtClean="0">
                <a:solidFill>
                  <a:srgbClr val="FF0000"/>
                </a:solidFill>
              </a:rPr>
              <a:t>νόμο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l-GR" dirty="0" smtClean="0"/>
              <a:t>   Αυτονομία </a:t>
            </a:r>
            <a:r>
              <a:rPr lang="el-GR" dirty="0"/>
              <a:t>είναι εκείνη η κατάσταση στην οποία κανείς </a:t>
            </a:r>
            <a:r>
              <a:rPr lang="el-GR" dirty="0" smtClean="0"/>
              <a:t>είναι: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dirty="0" smtClean="0"/>
              <a:t> </a:t>
            </a:r>
            <a:r>
              <a:rPr lang="el-GR" dirty="0"/>
              <a:t>κύριος του εαυτού του </a:t>
            </a:r>
            <a:endParaRPr lang="el-G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dirty="0" smtClean="0"/>
              <a:t> </a:t>
            </a:r>
            <a:r>
              <a:rPr lang="el-GR" dirty="0"/>
              <a:t>υπόλογος στη συνείδησή </a:t>
            </a:r>
            <a:r>
              <a:rPr lang="el-GR" dirty="0" smtClean="0"/>
              <a:t>του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dirty="0" smtClean="0"/>
              <a:t> </a:t>
            </a:r>
            <a:r>
              <a:rPr lang="el-GR" dirty="0"/>
              <a:t>η βούλησή του δεν είναι ανεξέλεγκτη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>
                <a:solidFill>
                  <a:srgbClr val="FF0000"/>
                </a:solidFill>
              </a:rPr>
              <a:t>12. Δίκαιο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 </a:t>
            </a:r>
            <a:r>
              <a:rPr lang="el-GR" dirty="0"/>
              <a:t>Ως σύνολο κανόνων </a:t>
            </a:r>
            <a:r>
              <a:rPr lang="el-GR" dirty="0" smtClean="0"/>
              <a:t>→ θεσμός</a:t>
            </a:r>
            <a:endParaRPr lang="el-GR" dirty="0"/>
          </a:p>
          <a:p>
            <a:r>
              <a:rPr lang="el-GR" dirty="0" smtClean="0"/>
              <a:t> </a:t>
            </a:r>
            <a:r>
              <a:rPr lang="el-GR" dirty="0"/>
              <a:t>Ως σύνολο ρυθμίσεων </a:t>
            </a:r>
            <a:r>
              <a:rPr lang="el-GR" dirty="0" smtClean="0"/>
              <a:t>→ ουσία +περιεχόμενο</a:t>
            </a:r>
          </a:p>
          <a:p>
            <a:r>
              <a:rPr lang="el-GR" dirty="0"/>
              <a:t>Ρ</a:t>
            </a:r>
            <a:r>
              <a:rPr lang="el-GR" dirty="0" smtClean="0"/>
              <a:t>ύθμιση → </a:t>
            </a:r>
            <a:r>
              <a:rPr lang="el-GR" dirty="0" err="1"/>
              <a:t>διυποκειμενικές</a:t>
            </a:r>
            <a:r>
              <a:rPr lang="el-GR" dirty="0"/>
              <a:t> </a:t>
            </a:r>
            <a:r>
              <a:rPr lang="el-GR" dirty="0" smtClean="0"/>
              <a:t>σχέσεις</a:t>
            </a:r>
          </a:p>
          <a:p>
            <a:r>
              <a:rPr lang="el-GR" dirty="0" smtClean="0"/>
              <a:t>Ορθό περιεχόμενο → δεν </a:t>
            </a:r>
            <a:r>
              <a:rPr lang="el-GR" dirty="0"/>
              <a:t>παραβιάζει την </a:t>
            </a:r>
            <a:r>
              <a:rPr lang="el-GR" dirty="0" smtClean="0"/>
              <a:t>αρχή </a:t>
            </a:r>
            <a:r>
              <a:rPr lang="el-GR" dirty="0"/>
              <a:t>της ισότητας </a:t>
            </a:r>
            <a:r>
              <a:rPr lang="el-GR" dirty="0" smtClean="0"/>
              <a:t>και της ελευθερίας → αξιοπρέπεια</a:t>
            </a:r>
          </a:p>
          <a:p>
            <a:pPr marL="514350" indent="-514350">
              <a:lnSpc>
                <a:spcPct val="150000"/>
              </a:lnSpc>
            </a:pPr>
            <a:r>
              <a:rPr lang="en-US" dirty="0" smtClean="0"/>
              <a:t>T</a:t>
            </a:r>
            <a:r>
              <a:rPr lang="el-GR" dirty="0" err="1" smtClean="0"/>
              <a:t>ρεις</a:t>
            </a:r>
            <a:r>
              <a:rPr lang="el-GR" dirty="0" smtClean="0"/>
              <a:t> μορφές έκφρασης δικαίου: επιβάλλεται, επιτρέπεται, απαγορεύεται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667000" y="2362200"/>
            <a:ext cx="48084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dirty="0" smtClean="0">
                <a:solidFill>
                  <a:srgbClr val="0070C0"/>
                </a:solidFill>
              </a:rPr>
              <a:t>Τέλος ενότητας</a:t>
            </a:r>
            <a:endParaRPr lang="el-GR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Copyright</a:t>
            </a:r>
            <a:r>
              <a:rPr lang="el-GR" dirty="0" smtClean="0"/>
              <a:t> Πανεπιστήμιο Πατρών</a:t>
            </a:r>
            <a:r>
              <a:rPr lang="en-US" dirty="0" smtClean="0"/>
              <a:t>,</a:t>
            </a:r>
            <a:r>
              <a:rPr lang="el-GR" dirty="0" smtClean="0"/>
              <a:t> Παρούσης Μιχαήλ 201</a:t>
            </a:r>
            <a:r>
              <a:rPr lang="en-US" dirty="0" smtClean="0"/>
              <a:t>5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«Φιλοσοφία του Δικαίου. Η σχέση λόγου - πνεύματος με την αίσθηση της ανθρώπινης ελευθερίας. Η σχέση μεταξύ νόμου και ελευθερίας.». Έκδοση: 1.0. Πάτρα 2014. Διαθέσιμο από τη δικτυακή διεύθυνση: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dirty="0" smtClean="0"/>
              <a:t>https://eclass.upatras.gr/courses/PHIL1918/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</a:t>
            </a:r>
            <a:r>
              <a:rPr lang="en-US" sz="2400" dirty="0" smtClean="0"/>
              <a:t>o</a:t>
            </a:r>
            <a:r>
              <a:rPr lang="el-GR" sz="2400" dirty="0" smtClean="0"/>
              <a:t> </a:t>
            </a:r>
            <a:r>
              <a:rPr lang="el-GR" sz="2400" dirty="0" err="1" smtClean="0"/>
              <a:t>πλαίσι</a:t>
            </a:r>
            <a:r>
              <a:rPr lang="en-US" sz="2400" dirty="0" smtClean="0"/>
              <a:t>o</a:t>
            </a:r>
            <a:r>
              <a:rPr lang="el-GR" sz="2400" dirty="0" smtClean="0"/>
              <a:t>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</a:t>
            </a:r>
            <a:r>
              <a:rPr lang="el-GR" sz="2400" b="1" dirty="0" smtClean="0"/>
              <a:t>Πατρών</a:t>
            </a:r>
            <a:r>
              <a:rPr lang="el-GR" sz="2400" dirty="0" smtClean="0"/>
              <a:t>» </a:t>
            </a:r>
            <a:r>
              <a:rPr lang="el-GR" sz="2400" dirty="0" smtClean="0"/>
              <a:t>έχει χρηματοδοτήσει μόνο την αναδιαμόρφωση του εκπαιδευτικού υλικού. </a:t>
            </a:r>
            <a:endParaRPr lang="en-US" sz="2400" dirty="0" smtClean="0"/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sz="2400" dirty="0" smtClean="0"/>
          </a:p>
          <a:p>
            <a:endParaRPr lang="el-GR" dirty="0"/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029200"/>
            <a:ext cx="5501640" cy="13868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l-GR" dirty="0" smtClean="0"/>
              <a:t>Το παρόν υλικό διατίθεται με τους όρους της άδειας χρήσης </a:t>
            </a:r>
            <a:r>
              <a:rPr lang="el-GR" dirty="0" err="1" smtClean="0"/>
              <a:t>Creative</a:t>
            </a:r>
            <a:r>
              <a:rPr lang="el-GR" dirty="0" smtClean="0"/>
              <a:t> </a:t>
            </a:r>
            <a:r>
              <a:rPr lang="el-GR" dirty="0" err="1" smtClean="0"/>
              <a:t>Commons</a:t>
            </a:r>
            <a:r>
              <a:rPr lang="el-GR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dirty="0" err="1" smtClean="0"/>
              <a:t>κ.λ.π</a:t>
            </a:r>
            <a:r>
              <a:rPr lang="el-GR" dirty="0" smtClean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   </a:t>
            </a:r>
          </a:p>
          <a:p>
            <a:pPr algn="ctr">
              <a:buNone/>
            </a:pPr>
            <a:r>
              <a:rPr lang="el-GR" sz="2400" dirty="0" smtClean="0"/>
              <a:t>                 </a:t>
            </a:r>
          </a:p>
          <a:p>
            <a:r>
              <a:rPr lang="el-GR" dirty="0" smtClean="0"/>
              <a:t>[1] http://creativecommons.org/licenses/by-nc-sa/4.0/</a:t>
            </a:r>
          </a:p>
          <a:p>
            <a:r>
              <a:rPr lang="el-GR" dirty="0" smtClean="0"/>
              <a:t> 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Ως </a:t>
            </a:r>
            <a:r>
              <a:rPr lang="el-GR" b="1" dirty="0" smtClean="0"/>
              <a:t>Μη Εμπορική</a:t>
            </a:r>
            <a:r>
              <a:rPr lang="el-GR" dirty="0" smtClean="0"/>
              <a:t> ορίζεται η χρήση:</a:t>
            </a:r>
          </a:p>
          <a:p>
            <a:pPr lvl="0"/>
            <a:r>
              <a:rPr lang="el-GR" dirty="0" smtClean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 smtClean="0"/>
              <a:t>αδειοδόχο</a:t>
            </a:r>
            <a:endParaRPr lang="el-GR" dirty="0" smtClean="0"/>
          </a:p>
          <a:p>
            <a:pPr lvl="0"/>
            <a:r>
              <a:rPr lang="el-GR" dirty="0" smtClean="0"/>
              <a:t>που</a:t>
            </a:r>
            <a:r>
              <a:rPr lang="en-GB" dirty="0" smtClean="0"/>
              <a:t> </a:t>
            </a:r>
            <a:r>
              <a:rPr lang="el-GR" dirty="0" smtClean="0"/>
              <a:t>δεν περιλαμβάνει οικονομική συναλλαγή ως προϋπόθεση για τη χρήση ή πρόσβαση στο έργο</a:t>
            </a:r>
          </a:p>
          <a:p>
            <a:pPr lvl="0"/>
            <a:r>
              <a:rPr lang="el-GR" dirty="0" smtClean="0"/>
              <a:t>που</a:t>
            </a:r>
            <a:r>
              <a:rPr lang="en-GB" dirty="0" smtClean="0"/>
              <a:t> </a:t>
            </a:r>
            <a:r>
              <a:rPr lang="el-GR" dirty="0" smtClean="0"/>
              <a:t>δεν προσπορίζει στο διανομέα του έργου και</a:t>
            </a:r>
            <a:r>
              <a:rPr lang="en-GB" dirty="0" smtClean="0"/>
              <a:t> </a:t>
            </a:r>
            <a:r>
              <a:rPr lang="el-GR" dirty="0" err="1" smtClean="0"/>
              <a:t>αδειοδόχο</a:t>
            </a:r>
            <a:r>
              <a:rPr lang="en-GB" dirty="0" smtClean="0"/>
              <a:t> </a:t>
            </a:r>
            <a:r>
              <a:rPr lang="el-GR" dirty="0" smtClean="0"/>
              <a:t>έμμεσο οικονομικό όφελος (π.χ. διαφημίσεις) από την προβολή του έργου σε διαδικτυακό τόπο</a:t>
            </a:r>
            <a:endParaRPr lang="en-US" dirty="0" smtClean="0"/>
          </a:p>
          <a:p>
            <a:pPr lvl="0"/>
            <a:endParaRPr lang="el-GR" dirty="0" smtClean="0"/>
          </a:p>
          <a:p>
            <a:r>
              <a:rPr lang="el-GR" dirty="0" smtClean="0"/>
              <a:t>Ο δικαιούχος μπορεί να παρέχει στον </a:t>
            </a:r>
            <a:r>
              <a:rPr lang="el-GR" dirty="0" err="1" smtClean="0"/>
              <a:t>αδειοδόχο</a:t>
            </a:r>
            <a:r>
              <a:rPr lang="el-GR" dirty="0" smtClean="0"/>
              <a:t> ξεχωριστή άδεια να χρησιμοποιεί το έργο για εμπορική χρήση, εφόσον αυτό του ζητηθεί.</a:t>
            </a:r>
          </a:p>
          <a:p>
            <a:endParaRPr lang="el-GR" dirty="0"/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16486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u="sng" dirty="0" smtClean="0">
                <a:solidFill>
                  <a:schemeClr val="accent5">
                    <a:lumMod val="50000"/>
                  </a:schemeClr>
                </a:solidFill>
              </a:rPr>
              <a:t>Σκοποί ενότητας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Διττός χαρακτήρας Συντάγματος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Διάκριση θεσμού-κανόνα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Η σχέση λόγου - πνεύματος με την αίσθηση της ανθρώπινης ελευθερίας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Η σχέση μεταξύ νόμου και ελευθερίας</a:t>
            </a:r>
          </a:p>
          <a:p>
            <a:pPr>
              <a:lnSpc>
                <a:spcPct val="150000"/>
              </a:lnSpc>
            </a:pP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1.Θεσμός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Σύνταγμα : </a:t>
            </a:r>
            <a:r>
              <a:rPr lang="el-GR" dirty="0"/>
              <a:t>νομικό κείμενο με </a:t>
            </a:r>
            <a:r>
              <a:rPr lang="el-GR" dirty="0" smtClean="0"/>
              <a:t>ρυθμίσεις</a:t>
            </a:r>
          </a:p>
          <a:p>
            <a:pPr>
              <a:lnSpc>
                <a:spcPct val="150000"/>
              </a:lnSpc>
            </a:pPr>
            <a:r>
              <a:rPr lang="el-GR" dirty="0"/>
              <a:t>Π</a:t>
            </a:r>
            <a:r>
              <a:rPr lang="el-GR" dirty="0" smtClean="0"/>
              <a:t>λέγμα </a:t>
            </a:r>
            <a:r>
              <a:rPr lang="el-GR" dirty="0"/>
              <a:t>δικαιωμάτων και υποχρεώσεων. </a:t>
            </a:r>
          </a:p>
          <a:p>
            <a:pPr>
              <a:lnSpc>
                <a:spcPct val="150000"/>
              </a:lnSpc>
            </a:pPr>
            <a:r>
              <a:rPr lang="el-GR" dirty="0"/>
              <a:t>Θεσμός </a:t>
            </a:r>
            <a:r>
              <a:rPr lang="el-GR" dirty="0" smtClean="0"/>
              <a:t>οικογένειας</a:t>
            </a:r>
          </a:p>
          <a:p>
            <a:pPr>
              <a:lnSpc>
                <a:spcPct val="150000"/>
              </a:lnSpc>
            </a:pPr>
            <a:r>
              <a:rPr lang="el-GR" dirty="0"/>
              <a:t>Θεσμός ιδιοκτησίας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>
                <a:solidFill>
                  <a:srgbClr val="FF0000"/>
                </a:solidFill>
              </a:rPr>
              <a:t>2. Ρύθμιση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sz="3600" dirty="0" smtClean="0"/>
              <a:t>Η </a:t>
            </a:r>
            <a:r>
              <a:rPr lang="el-GR" sz="3600" dirty="0"/>
              <a:t>ρύθμιση είναι μια επιλογή σε σχέση με δικαιώματα και </a:t>
            </a:r>
            <a:r>
              <a:rPr lang="el-GR" sz="3600" dirty="0" smtClean="0"/>
              <a:t>υποχρεώσεις</a:t>
            </a:r>
            <a:endParaRPr lang="el-GR" sz="3600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dirty="0" smtClean="0">
                <a:solidFill>
                  <a:srgbClr val="FF0000"/>
                </a:solidFill>
              </a:rPr>
              <a:t>3.Πρώτη </a:t>
            </a:r>
            <a:r>
              <a:rPr lang="el-GR" dirty="0">
                <a:solidFill>
                  <a:srgbClr val="FF0000"/>
                </a:solidFill>
              </a:rPr>
              <a:t>μορφή </a:t>
            </a:r>
            <a:r>
              <a:rPr lang="el-GR" dirty="0" smtClean="0">
                <a:solidFill>
                  <a:srgbClr val="FF0000"/>
                </a:solidFill>
              </a:rPr>
              <a:t>ρύθμισης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/>
            </a:r>
            <a:br>
              <a:rPr lang="el-GR" dirty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 smtClean="0"/>
              <a:t>Οι </a:t>
            </a:r>
            <a:r>
              <a:rPr lang="el-GR" dirty="0"/>
              <a:t>κανονισμοί ενός </a:t>
            </a:r>
            <a:r>
              <a:rPr lang="el-GR" dirty="0" smtClean="0"/>
              <a:t>παιχνιδιού</a:t>
            </a:r>
          </a:p>
          <a:p>
            <a:pPr>
              <a:lnSpc>
                <a:spcPct val="110000"/>
              </a:lnSpc>
              <a:buNone/>
            </a:pPr>
            <a:r>
              <a:rPr lang="el-GR" u="sng" dirty="0"/>
              <a:t>Και στα παιχνίδια έχουμε </a:t>
            </a:r>
            <a:r>
              <a:rPr lang="el-GR" u="sng" dirty="0" smtClean="0"/>
              <a:t>τρία επίπεδα: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el-GR" dirty="0"/>
              <a:t>Πραγματικά </a:t>
            </a:r>
            <a:r>
              <a:rPr lang="el-GR" dirty="0" smtClean="0"/>
              <a:t>περιστατικά</a:t>
            </a:r>
            <a:endParaRPr lang="el-GR" dirty="0"/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el-GR" dirty="0"/>
              <a:t>Κανόνες</a:t>
            </a:r>
          </a:p>
          <a:p>
            <a:pPr>
              <a:lnSpc>
                <a:spcPct val="110000"/>
              </a:lnSpc>
              <a:buNone/>
            </a:pPr>
            <a:r>
              <a:rPr lang="el-GR" dirty="0"/>
              <a:t>2α) επιλογή του εφαρμοστέου κανόνα</a:t>
            </a:r>
          </a:p>
          <a:p>
            <a:pPr marL="514350" lvl="0" indent="-514350">
              <a:lnSpc>
                <a:spcPct val="110000"/>
              </a:lnSpc>
              <a:buNone/>
            </a:pPr>
            <a:r>
              <a:rPr lang="el-GR" dirty="0" smtClean="0"/>
              <a:t>3.  Υπαγωγή </a:t>
            </a:r>
            <a:r>
              <a:rPr lang="el-GR" dirty="0"/>
              <a:t>πραγματικού περιστατικού στον κανόνα</a:t>
            </a:r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arenR"/>
            </a:pP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>
                <a:solidFill>
                  <a:srgbClr val="FF0000"/>
                </a:solidFill>
              </a:rPr>
              <a:t> 4. Δεύτερη </a:t>
            </a:r>
            <a:r>
              <a:rPr lang="el-GR" dirty="0">
                <a:solidFill>
                  <a:srgbClr val="FF0000"/>
                </a:solidFill>
              </a:rPr>
              <a:t>μορφή </a:t>
            </a:r>
            <a:r>
              <a:rPr lang="el-GR" dirty="0" smtClean="0">
                <a:solidFill>
                  <a:srgbClr val="FF0000"/>
                </a:solidFill>
              </a:rPr>
              <a:t>ρύθμισης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Κοινωνικές </a:t>
            </a:r>
            <a:r>
              <a:rPr lang="el-GR" dirty="0"/>
              <a:t>συνήθειες και </a:t>
            </a:r>
            <a:r>
              <a:rPr lang="el-GR" dirty="0" smtClean="0"/>
              <a:t>έθιμα</a:t>
            </a:r>
          </a:p>
          <a:p>
            <a:pPr>
              <a:lnSpc>
                <a:spcPct val="150000"/>
              </a:lnSpc>
            </a:pPr>
            <a:r>
              <a:rPr lang="el-GR" dirty="0"/>
              <a:t>Κοινωνικές </a:t>
            </a:r>
            <a:r>
              <a:rPr lang="el-GR" dirty="0" smtClean="0"/>
              <a:t>συνήθειες: ένα </a:t>
            </a:r>
            <a:r>
              <a:rPr lang="el-GR" dirty="0"/>
              <a:t>σύστημα κανονισμού συμπεριφοράς, το οποίο στηρίζεται σε κοινωνικές </a:t>
            </a:r>
            <a:r>
              <a:rPr lang="el-GR" dirty="0" smtClean="0"/>
              <a:t>συμβάσεις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5. Τρίτη </a:t>
            </a:r>
            <a:r>
              <a:rPr lang="el-GR" dirty="0">
                <a:solidFill>
                  <a:srgbClr val="FF0000"/>
                </a:solidFill>
              </a:rPr>
              <a:t>μορφή </a:t>
            </a:r>
            <a:r>
              <a:rPr lang="el-GR" dirty="0" smtClean="0">
                <a:solidFill>
                  <a:srgbClr val="FF0000"/>
                </a:solidFill>
              </a:rPr>
              <a:t>ρύθμισης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Η νομοθεσία</a:t>
            </a:r>
          </a:p>
          <a:p>
            <a:pPr>
              <a:lnSpc>
                <a:spcPct val="150000"/>
              </a:lnSpc>
            </a:pPr>
            <a:r>
              <a:rPr lang="el-GR" dirty="0"/>
              <a:t>Κ</a:t>
            </a:r>
            <a:r>
              <a:rPr lang="el-GR" dirty="0" smtClean="0"/>
              <a:t>ανόνες δικαίου</a:t>
            </a:r>
          </a:p>
          <a:p>
            <a:pPr>
              <a:lnSpc>
                <a:spcPct val="150000"/>
              </a:lnSpc>
            </a:pPr>
            <a:r>
              <a:rPr lang="el-GR" dirty="0" err="1" smtClean="0"/>
              <a:t>Κανονιστικότητα:διαφέρει</a:t>
            </a:r>
            <a:r>
              <a:rPr lang="el-GR" dirty="0" smtClean="0"/>
              <a:t> </a:t>
            </a:r>
            <a:r>
              <a:rPr lang="el-GR" dirty="0"/>
              <a:t>κατά περιεχόμενο από την </a:t>
            </a:r>
            <a:r>
              <a:rPr lang="el-GR" dirty="0" smtClean="0"/>
              <a:t>κανονικότητα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>
                <a:solidFill>
                  <a:srgbClr val="FF0000"/>
                </a:solidFill>
              </a:rPr>
              <a:t>6. Κανονικότητα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/>
              <a:t>Κ</a:t>
            </a:r>
            <a:r>
              <a:rPr lang="el-GR" dirty="0" smtClean="0"/>
              <a:t>άτι </a:t>
            </a:r>
            <a:r>
              <a:rPr lang="el-GR" dirty="0"/>
              <a:t>να επαναλαμβάνεται με μία συγκεκριμένη αλληλουχία γεγονότων, την οποία βάζουμε με το πνεύμα μας σε μια </a:t>
            </a:r>
            <a:r>
              <a:rPr lang="el-GR" dirty="0" smtClean="0"/>
              <a:t>σειρά</a:t>
            </a:r>
          </a:p>
          <a:p>
            <a:pPr>
              <a:lnSpc>
                <a:spcPct val="150000"/>
              </a:lnSpc>
            </a:pPr>
            <a:r>
              <a:rPr lang="el-GR" dirty="0" err="1"/>
              <a:t>Α</a:t>
            </a:r>
            <a:r>
              <a:rPr lang="el-GR" dirty="0" err="1" smtClean="0"/>
              <a:t>ιτιακή</a:t>
            </a:r>
            <a:r>
              <a:rPr lang="el-GR" dirty="0" smtClean="0"/>
              <a:t> αλυσίδα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7. Φυσικοί νόμοι</a:t>
            </a:r>
            <a:br>
              <a:rPr lang="el-GR" dirty="0" smtClean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απόλυτη </a:t>
            </a:r>
            <a:r>
              <a:rPr lang="el-GR" dirty="0"/>
              <a:t>έκφραση μιας </a:t>
            </a:r>
            <a:r>
              <a:rPr lang="el-GR" dirty="0" smtClean="0"/>
              <a:t>κανονικότητας</a:t>
            </a:r>
          </a:p>
          <a:p>
            <a:r>
              <a:rPr lang="el-GR" dirty="0"/>
              <a:t>Κανονικό είναι αυτό που έχει την τάση να επαναλαμβάνεται μέσα από τις εμπειρίες και την </a:t>
            </a:r>
            <a:r>
              <a:rPr lang="el-GR" dirty="0" smtClean="0"/>
              <a:t>παρατήρηση</a:t>
            </a:r>
          </a:p>
          <a:p>
            <a:r>
              <a:rPr lang="el-GR" dirty="0"/>
              <a:t>Από την κανονικότητα προέκυψε το φυσικό </a:t>
            </a:r>
            <a:r>
              <a:rPr lang="el-GR" dirty="0" smtClean="0"/>
              <a:t>δίκαιο</a:t>
            </a:r>
          </a:p>
          <a:p>
            <a:r>
              <a:rPr lang="el-GR" dirty="0"/>
              <a:t>Έτσι, ο όρος φυσικό δίκαιο ανάγεται σε κανονικότητες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543</Words>
  <Application>Microsoft Office PowerPoint</Application>
  <PresentationFormat>Προβολή στην οθόνη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Παρουσίαση του PowerPoint</vt:lpstr>
      <vt:lpstr>Σκοποί ενότητας</vt:lpstr>
      <vt:lpstr>1.Θεσμός</vt:lpstr>
      <vt:lpstr>2. Ρύθμιση</vt:lpstr>
      <vt:lpstr> 3.Πρώτη μορφή ρύθμισης  </vt:lpstr>
      <vt:lpstr>   4. Δεύτερη μορφή ρύθμισης   </vt:lpstr>
      <vt:lpstr>5. Τρίτη μορφή ρύθμισης</vt:lpstr>
      <vt:lpstr>6. Κανονικότητα</vt:lpstr>
      <vt:lpstr> 7. Φυσικοί νόμοι </vt:lpstr>
      <vt:lpstr>8. Αιτιακή αλυσίδα</vt:lpstr>
      <vt:lpstr> 10. Σχέση θετικού νόμου με την ελευθερία  </vt:lpstr>
      <vt:lpstr>11. Αυτονομία στον ανθρώπινο νόμο</vt:lpstr>
      <vt:lpstr>12. Δίκαιο</vt:lpstr>
      <vt:lpstr>Παρουσίαση του PowerPoint</vt:lpstr>
      <vt:lpstr>Σημείωμα Αναφοράς</vt:lpstr>
      <vt:lpstr>Χρηματοδότηση</vt:lpstr>
      <vt:lpstr>Σημείωμα Αδειοδότησης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Library Philosophy</dc:creator>
  <cp:lastModifiedBy>ttt</cp:lastModifiedBy>
  <cp:revision>29</cp:revision>
  <dcterms:created xsi:type="dcterms:W3CDTF">2015-05-25T08:00:43Z</dcterms:created>
  <dcterms:modified xsi:type="dcterms:W3CDTF">2015-07-22T12:40:21Z</dcterms:modified>
</cp:coreProperties>
</file>