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9A20-ED57-4B1C-ABED-FA8B34E62EFE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8E8E6-7753-4CB4-8184-73C08978181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609600" y="1843950"/>
            <a:ext cx="7924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endParaRPr lang="en-US" sz="3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 smtClean="0">
                <a:solidFill>
                  <a:srgbClr val="5075BC"/>
                </a:solidFill>
              </a:rPr>
              <a:t> Ενότητα</a:t>
            </a:r>
            <a:r>
              <a:rPr lang="en-US" sz="2400" dirty="0" smtClean="0">
                <a:solidFill>
                  <a:srgbClr val="5075BC"/>
                </a:solidFill>
              </a:rPr>
              <a:t> 8</a:t>
            </a:r>
            <a:r>
              <a:rPr lang="el-GR" sz="2400" dirty="0" smtClean="0">
                <a:solidFill>
                  <a:srgbClr val="5075BC"/>
                </a:solidFill>
              </a:rPr>
              <a:t>: </a:t>
            </a:r>
            <a:r>
              <a:rPr lang="el-GR" sz="2400" b="1" dirty="0" smtClean="0">
                <a:solidFill>
                  <a:srgbClr val="002060"/>
                </a:solidFill>
              </a:rPr>
              <a:t>Το Σύνταγμα του 1975: τα μέρη του και το περιεχόμενό του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l-GR" sz="2400" dirty="0" smtClean="0">
                <a:solidFill>
                  <a:srgbClr val="002060"/>
                </a:solidFill>
              </a:rPr>
              <a:t> 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endParaRPr lang="en-US" sz="1400" dirty="0"/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8.Σύνταγμα-δίκαιο-ηθική 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Οφείλει να είναι μια απόλυτη νίκη του θετικισμού</a:t>
            </a:r>
          </a:p>
          <a:p>
            <a:endParaRPr lang="el-GR" dirty="0" smtClean="0"/>
          </a:p>
          <a:p>
            <a:r>
              <a:rPr lang="el-GR" dirty="0" smtClean="0"/>
              <a:t>Το Σύνταγμα ο εγγυητής της ύπαρξης άμεσων σχέσεων μεταξύ δικαίου και ηθικής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9.Τέσσερα μέρη Συντάγματος 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Βασικές διατάξεις (άρθρα 1-3)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Ατομικά και Κοινωνικά δικαιώματα (άρθρα  4-25)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 Οργάνωση και λειτουργίες της πολιτείας (άρθρα 26-105)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 Ειδικές και μεταβατικές διατάξεις (άρθρα 106-119)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l-GR" dirty="0" smtClean="0"/>
              <a:t>Ακροτελεύτια διάταξη : άρθρο 120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10. Το πρώτο άρθρο βασικών διατάξεων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lnSpc>
                <a:spcPct val="200000"/>
              </a:lnSpc>
            </a:pPr>
            <a:r>
              <a:rPr lang="el-GR" dirty="0" smtClean="0"/>
              <a:t>Μορφή του πολιτεύματος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Προεδρευόμενη κοινοβουλευτική δημοκρατία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11.Δεύτερη παράγραφος του άρθρου 1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Αναφορά στο θεμέλιο του πολιτεύματος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Λαϊκή κυριαρχία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Αναγνώριση της ισότητας και της ελευθερίας όλων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12.Τρίτη παράγραφος του άρθρου 1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Όλες οι εξουσίες πηγάζουν από τον λαό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Υπέρ αυτού και του έθνους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Οι εξουσίες ασκούνται όπως ορίζει το Σύνταγμα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13.Διαφορά λαού-έθνους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u="sng" dirty="0" smtClean="0"/>
          </a:p>
          <a:p>
            <a:pPr>
              <a:buNone/>
            </a:pPr>
            <a:r>
              <a:rPr lang="el-GR" u="sng" dirty="0" smtClean="0"/>
              <a:t>Το έθνος έχει μια διττή διάσταση: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Όσοι είναι εκτός Ελλάδος αλλά διατηρούν μια σχέση με το έθνος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Ιστορική αξία, οποιαδήποτε πολιτική συμβαίνει πρέπει να μην αντιβαίνει στα λεγόμενα εθνικά συμφέροντα</a:t>
            </a:r>
          </a:p>
          <a:p>
            <a:pPr marL="514350" indent="-514350">
              <a:buNone/>
            </a:pPr>
            <a:endParaRPr lang="el-GR" dirty="0" smtClean="0"/>
          </a:p>
          <a:p>
            <a:pPr marL="514350" indent="-514350"/>
            <a:r>
              <a:rPr lang="el-GR" dirty="0" smtClean="0"/>
              <a:t>Το έθνος και ο λαός δεν είναι ταυτόσημες έννοιες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14.Δεύτερο άρθρο των βασικών διατάξεων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 Το βασικότερο κάθε ηθικής αντίληψης για την λειτουργία του νόμου και της πολιτικής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15.Η πρώτη παράγραφος του άρθρου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Σεβασμός και  προστασία της αξίας του ανθρώπου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 αξία του ανθρώπου ως όρος άσκησης των εξουσιών της πολιτείας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Σεβασμός της αξίας του ανθρώπου: να μην χρησιμοποιείται ποτέ ως μέσο αλλά πάντα ως αυτοσκοπός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16.Η δεύτερη παράγραφος του άρθρου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Εμπέδωση της δικαιοσύνης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Εμπέδωση της ειρήνης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Ανάπτυξη των φιλικών σχέσεων μεταξύ των λαών και των κρατών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17.Μέρος Β: Ατομικά και Κοινωνικά δικαιώματα άρθρα  4-25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 τίτλος για να είναι πλήρης θα έπρεπε να έχει και άλλη μια λέξη ή μια επιπλέον διάκριση: ατομικά δικαιώματα 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                                   ↓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                ατομικά  + πολιτικά δικαιώματα.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Σχέση δικαίου-ηθικής-πολιτικής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 Υπάρχει </a:t>
            </a:r>
            <a:r>
              <a:rPr lang="el-GR" dirty="0"/>
              <a:t>η ισχύς του δικαίου ισορροπημένη μεταξύ της ηθικής και της </a:t>
            </a:r>
            <a:r>
              <a:rPr lang="el-GR" dirty="0" smtClean="0"/>
              <a:t>πολιτικής;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Σύνταγμα και κράτος δικαίου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18.Η παράγραφος 1 του άρθρου 4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Αρχή της ισότητας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Αναφέρεται σε Έλληνες πολίτες/υπηκόους και όχι σε ανθρώπους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19. Στην παράγραφο 2 του άρθρου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Οι Έλληνες και οι Ελληνίδες έχουν ίσα δικαιώματα και υποχρεώσεις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20.Το άρθρο 4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Είδαμε ότι θεσπίζει ως δικαίωμα την ισότητα, ως συνέπεια κάθε καθεστώτος λαϊκής κυριαρχίας</a:t>
            </a:r>
          </a:p>
          <a:p>
            <a:r>
              <a:rPr lang="el-GR" dirty="0" smtClean="0"/>
              <a:t> Η ισότητα οφείλει να συνοδεύεται από συνθήκες ελευθερίας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21.Το άρθρο 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Ελεύθερη ανάπτυξη της προσωπικότητας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22.Στην παράγραφο 2 του άρθρου 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Προϋποθέσεις για την ελεύθερη ανάπτυξη της προσωπικότητας:</a:t>
            </a:r>
          </a:p>
          <a:p>
            <a:pPr marL="514350" indent="-514350"/>
            <a:r>
              <a:rPr lang="el-GR" dirty="0" smtClean="0"/>
              <a:t>Η ανενόχλητη απόλαυση της: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ζωής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της τιμής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της ελευθερίας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της μη ύπαρξης διακρίσεων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23. Άρθρο 16: Ελευθερία τέχνης και επιστήμης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Η έρευνα και η διδασκαλία είναι ελεύθερες</a:t>
            </a:r>
          </a:p>
          <a:p>
            <a:r>
              <a:rPr lang="el-GR" dirty="0" smtClean="0"/>
              <a:t> Η κριτική σκέψη και η έρευνα στηρίζονται στην ελευθερία και γι’ αυτό υπάρχει το Πανεπιστήμιο</a:t>
            </a:r>
          </a:p>
          <a:p>
            <a:r>
              <a:rPr lang="el-GR" dirty="0" smtClean="0"/>
              <a:t>Τα Πανεπιστήμια δεν απαλλάσσονται από την υπακοή στο Σύνταγμα</a:t>
            </a:r>
          </a:p>
          <a:p>
            <a:r>
              <a:rPr lang="el-GR" dirty="0" smtClean="0"/>
              <a:t>Το Σύνταγμα είναι το όριο στο οποίο πάντα αναφερόμαστε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24.Άρθρο 25: ανακεφαλαίωση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Σύνταγμα:  ένα νομικό θεμέλιο → άρει ουσιαστικά στην πράξη τις αγεφύρωτες διαφορές που υπήρχαν παλιά μεταξύ θετικισμού και φυσικού δικαίου </a:t>
            </a:r>
          </a:p>
          <a:p>
            <a:r>
              <a:rPr lang="el-GR" dirty="0" smtClean="0"/>
              <a:t>Εκφράζει πολιτική βούληση αλλά και ηθικές αξίες</a:t>
            </a:r>
          </a:p>
          <a:p>
            <a:r>
              <a:rPr lang="el-GR" dirty="0" smtClean="0"/>
              <a:t> Είναι μια σύμπραξη αρχών της δικαιοσύνης, της ηθικής, πολιτικών που χαρακτηρίζουν τον 20</a:t>
            </a:r>
            <a:r>
              <a:rPr lang="el-GR" baseline="-25000" dirty="0" smtClean="0"/>
              <a:t>ο</a:t>
            </a:r>
            <a:r>
              <a:rPr lang="el-GR" dirty="0" smtClean="0"/>
              <a:t> αι. αλλά και ενός σεβασμού προς τα μέσα του δικαίου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905000" y="2438400"/>
            <a:ext cx="5248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70C0"/>
                </a:solidFill>
              </a:rPr>
              <a:t>Τέλος ενότητας</a:t>
            </a:r>
            <a:endParaRPr lang="el-GR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Το Σύνταγμα του 1975: τα μέρη του και το περιεχόμενό του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l-GR" dirty="0" smtClean="0"/>
              <a:t>». Έκδοση: 1.0. Πάτρα 2014. Διαθέσιμο από τη δικτυακή διεύθυνση: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https://eclass.upatras.gr/courses/PHIL1918/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</a:t>
            </a:r>
            <a:r>
              <a:rPr lang="el-GR" dirty="0">
                <a:solidFill>
                  <a:srgbClr val="FF0000"/>
                </a:solidFill>
              </a:rPr>
              <a:t>. Σχέση </a:t>
            </a:r>
            <a:r>
              <a:rPr lang="el-GR" dirty="0" smtClean="0">
                <a:solidFill>
                  <a:srgbClr val="FF0000"/>
                </a:solidFill>
              </a:rPr>
              <a:t>δικαίου-ηθικής-πολιτικής</a:t>
            </a:r>
            <a:r>
              <a:rPr lang="el-GR" dirty="0" smtClean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l-GR" sz="5100" dirty="0" smtClean="0"/>
              <a:t>Κοινός </a:t>
            </a:r>
            <a:r>
              <a:rPr lang="el-GR" sz="5100" dirty="0"/>
              <a:t>πυρήνας μεταξύ δικαίου και ηθικής και </a:t>
            </a:r>
            <a:r>
              <a:rPr lang="el-GR" sz="5100" dirty="0" smtClean="0"/>
              <a:t>πολιτικής </a:t>
            </a:r>
          </a:p>
          <a:p>
            <a:pPr>
              <a:lnSpc>
                <a:spcPct val="160000"/>
              </a:lnSpc>
            </a:pPr>
            <a:r>
              <a:rPr lang="el-GR" sz="5100" dirty="0" smtClean="0"/>
              <a:t>Σημεία </a:t>
            </a:r>
            <a:r>
              <a:rPr lang="el-GR" sz="5100" dirty="0"/>
              <a:t>τομής μεταξύ δικαίου και πολιτικής , δικαίου και ηθικής  και ηθικής και </a:t>
            </a:r>
            <a:r>
              <a:rPr lang="el-GR" sz="5100" dirty="0" smtClean="0"/>
              <a:t>πολιτικής</a:t>
            </a:r>
          </a:p>
          <a:p>
            <a:pPr>
              <a:lnSpc>
                <a:spcPct val="160000"/>
              </a:lnSpc>
            </a:pPr>
            <a:r>
              <a:rPr lang="el-GR" sz="5100" dirty="0" smtClean="0"/>
              <a:t>Πεδία που το </a:t>
            </a:r>
            <a:r>
              <a:rPr lang="el-GR" sz="5100" dirty="0"/>
              <a:t>δίκαιο δεν παρεμβαίνει καθόλου για να </a:t>
            </a:r>
            <a:r>
              <a:rPr lang="el-GR" sz="5100" dirty="0" smtClean="0"/>
              <a:t>ρυθμίσει</a:t>
            </a:r>
            <a:endParaRPr lang="el-GR" sz="5100" dirty="0"/>
          </a:p>
          <a:p>
            <a:pPr>
              <a:lnSpc>
                <a:spcPct val="160000"/>
              </a:lnSpc>
              <a:buNone/>
            </a:pPr>
            <a:r>
              <a:rPr lang="el-GR" sz="3800" dirty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2.Ισχύς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Ηθική-δίκαιο → ζήτημα ισχύος του δικαίου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u="sng" dirty="0" smtClean="0"/>
              <a:t>Ένα </a:t>
            </a:r>
            <a:r>
              <a:rPr lang="el-GR" u="sng" dirty="0"/>
              <a:t>δίκαιο ισχύει </a:t>
            </a:r>
            <a:r>
              <a:rPr lang="el-GR" u="sng" dirty="0" smtClean="0"/>
              <a:t>μόνο: </a:t>
            </a:r>
          </a:p>
          <a:p>
            <a:r>
              <a:rPr lang="el-GR" dirty="0" smtClean="0"/>
              <a:t>αν </a:t>
            </a:r>
            <a:r>
              <a:rPr lang="el-GR" dirty="0"/>
              <a:t>έχει ηθικό </a:t>
            </a:r>
            <a:r>
              <a:rPr lang="el-GR" dirty="0" smtClean="0"/>
              <a:t>θεμέλιο; </a:t>
            </a:r>
          </a:p>
          <a:p>
            <a:r>
              <a:rPr lang="el-GR" dirty="0" smtClean="0"/>
              <a:t>ανεξάρτητα </a:t>
            </a:r>
            <a:r>
              <a:rPr lang="el-GR" dirty="0"/>
              <a:t>από ηθικό </a:t>
            </a:r>
            <a:r>
              <a:rPr lang="el-GR" dirty="0" smtClean="0"/>
              <a:t>θεμέλιο;</a:t>
            </a:r>
          </a:p>
          <a:p>
            <a:r>
              <a:rPr lang="el-GR" dirty="0" smtClean="0"/>
              <a:t> </a:t>
            </a:r>
            <a:r>
              <a:rPr lang="el-GR" dirty="0"/>
              <a:t>εναντίον της ηθικής;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3</a:t>
            </a:r>
            <a:r>
              <a:rPr lang="el-GR" dirty="0">
                <a:solidFill>
                  <a:srgbClr val="FF0000"/>
                </a:solidFill>
              </a:rPr>
              <a:t>. Σχέση </a:t>
            </a:r>
            <a:r>
              <a:rPr lang="el-GR" dirty="0" smtClean="0">
                <a:solidFill>
                  <a:srgbClr val="FF0000"/>
                </a:solidFill>
              </a:rPr>
              <a:t>δικαίου-πολιτικής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3000" u="sng" dirty="0"/>
              <a:t>Ε</a:t>
            </a:r>
            <a:r>
              <a:rPr lang="el-GR" sz="3000" u="sng" dirty="0" smtClean="0"/>
              <a:t>άν </a:t>
            </a:r>
            <a:r>
              <a:rPr lang="el-GR" sz="3000" u="sng" dirty="0"/>
              <a:t>η ισχύς του δικαίου ισχύει μόνο </a:t>
            </a:r>
            <a:r>
              <a:rPr lang="el-GR" sz="3000" u="sng" dirty="0" smtClean="0"/>
              <a:t>όταν:</a:t>
            </a:r>
          </a:p>
          <a:p>
            <a:pPr>
              <a:lnSpc>
                <a:spcPct val="150000"/>
              </a:lnSpc>
            </a:pPr>
            <a:r>
              <a:rPr lang="el-GR" sz="3000" dirty="0" smtClean="0"/>
              <a:t> </a:t>
            </a:r>
            <a:r>
              <a:rPr lang="el-GR" sz="3000" dirty="0"/>
              <a:t>Έ</a:t>
            </a:r>
            <a:r>
              <a:rPr lang="el-GR" sz="3000" dirty="0" smtClean="0"/>
              <a:t>χει </a:t>
            </a:r>
            <a:r>
              <a:rPr lang="el-GR" sz="3000" dirty="0"/>
              <a:t>ηθικό θεμέλιο </a:t>
            </a:r>
            <a:r>
              <a:rPr lang="el-GR" sz="3000" dirty="0" smtClean="0"/>
              <a:t>→ αποκομμένη </a:t>
            </a:r>
            <a:r>
              <a:rPr lang="el-GR" sz="3000" dirty="0"/>
              <a:t>σχέση δικαίου και </a:t>
            </a:r>
            <a:r>
              <a:rPr lang="el-GR" sz="3000" dirty="0" smtClean="0"/>
              <a:t>πολιτικής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Είναι ανεξάρτητη </a:t>
            </a:r>
            <a:r>
              <a:rPr lang="el-GR" sz="2800" dirty="0"/>
              <a:t>από το ηθικό θεμέλιο </a:t>
            </a:r>
            <a:r>
              <a:rPr lang="el-GR" sz="2800" dirty="0" smtClean="0"/>
              <a:t>→ σχετική επίδραση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Είναι ενάντια </a:t>
            </a:r>
            <a:r>
              <a:rPr lang="el-GR" sz="2800" dirty="0"/>
              <a:t>στην </a:t>
            </a:r>
            <a:r>
              <a:rPr lang="el-GR" sz="2800" dirty="0" smtClean="0"/>
              <a:t>ηθική → απόλυτη </a:t>
            </a:r>
            <a:r>
              <a:rPr lang="el-GR" sz="2800" dirty="0"/>
              <a:t>επικράτηση της πολιτικής έναντι του δικαίου</a:t>
            </a:r>
            <a:endParaRPr lang="el-GR" sz="3000" dirty="0" smtClean="0"/>
          </a:p>
          <a:p>
            <a:endParaRPr lang="el-GR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n-US" dirty="0" smtClean="0">
                <a:solidFill>
                  <a:srgbClr val="FF0000"/>
                </a:solidFill>
              </a:rPr>
              <a:t>4.</a:t>
            </a:r>
            <a:r>
              <a:rPr lang="el-GR" dirty="0" smtClean="0">
                <a:solidFill>
                  <a:srgbClr val="FF0000"/>
                </a:solidFill>
              </a:rPr>
              <a:t> Ισχύς του δικαίου μεταξύ της ηθικής και της πολιτικής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endParaRPr lang="el-GR" u="sng" dirty="0" smtClean="0"/>
          </a:p>
          <a:p>
            <a:pPr>
              <a:lnSpc>
                <a:spcPct val="110000"/>
              </a:lnSpc>
              <a:buNone/>
            </a:pPr>
            <a:r>
              <a:rPr lang="el-GR" u="sng" dirty="0" smtClean="0"/>
              <a:t>Το δίκαιο: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Δεν είναι αποκομμένο από την πολιτική </a:t>
            </a:r>
          </a:p>
          <a:p>
            <a:pPr>
              <a:lnSpc>
                <a:spcPct val="110000"/>
              </a:lnSpc>
              <a:buNone/>
            </a:pP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Δεν  μπορεί να ισχύει μόνο όταν έχει ηθικό θεμέλιο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5.Το δίκαιο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ως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μέσο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Ηθική – </a:t>
            </a:r>
            <a:r>
              <a:rPr lang="el-GR" b="1" dirty="0" smtClean="0">
                <a:solidFill>
                  <a:srgbClr val="002060"/>
                </a:solidFill>
              </a:rPr>
              <a:t>δίκαιο</a:t>
            </a:r>
            <a:r>
              <a:rPr lang="el-GR" dirty="0" smtClean="0"/>
              <a:t> - πολιτική </a:t>
            </a:r>
          </a:p>
          <a:p>
            <a:pPr>
              <a:buNone/>
            </a:pPr>
            <a:r>
              <a:rPr lang="el-GR" dirty="0" smtClean="0"/>
              <a:t>                      ↓</a:t>
            </a:r>
          </a:p>
          <a:p>
            <a:pPr>
              <a:buNone/>
            </a:pPr>
            <a:r>
              <a:rPr lang="el-GR" dirty="0" smtClean="0"/>
              <a:t>   μέσο ως ένα σύνολο κανόνων</a:t>
            </a:r>
          </a:p>
          <a:p>
            <a:pPr>
              <a:buNone/>
            </a:pPr>
            <a:r>
              <a:rPr lang="el-GR" dirty="0" smtClean="0"/>
              <a:t>                      ↕</a:t>
            </a:r>
          </a:p>
          <a:p>
            <a:pPr>
              <a:buNone/>
            </a:pPr>
            <a:r>
              <a:rPr lang="el-GR" dirty="0" smtClean="0"/>
              <a:t>   μια ηθική ή μια πολιτική επιλογή πραγματώνεται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6.Η συμβιβαστική άποψη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Περιπτώσεις που το δίκαιο ισχύει ανεξάρτητα από το ηθικό του θεμέλιο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Όχι όλες οι ρυθμίσεις του δικαίου ανεξάρτητες από το ηθικό θεμέλιο</a:t>
            </a:r>
          </a:p>
          <a:p>
            <a:pPr>
              <a:lnSpc>
                <a:spcPct val="150000"/>
              </a:lnSpc>
              <a:buNone/>
            </a:pPr>
            <a:r>
              <a:rPr lang="el-GR" u="sng" dirty="0" smtClean="0"/>
              <a:t>Η ισχύς του δικαίου εξαρτάται: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Βιοτική σχέση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Κοινωνικό πρόβλημα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7.Κράτος δικαίου 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Οι θεσμοί όπως τους έχει προβλέψει το δίκαιο προηγούνται των προσώπων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Ισχύει απολύτως η αρχή της νομιμότητας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Σύνταγμα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902</Words>
  <Application>Microsoft Office PowerPoint</Application>
  <PresentationFormat>Προβολή στην οθόνη (4:3)</PresentationFormat>
  <Paragraphs>164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Παρουσίαση του PowerPoint</vt:lpstr>
      <vt:lpstr>Σκοποί ενότητας</vt:lpstr>
      <vt:lpstr> 1. Σχέση δικαίου-ηθικής-πολιτικής  </vt:lpstr>
      <vt:lpstr> 2.Ισχύς του δικαίου</vt:lpstr>
      <vt:lpstr> 3. Σχέση δικαίου-πολιτικής</vt:lpstr>
      <vt:lpstr>   4. Ισχύς του δικαίου μεταξύ της ηθικής και της πολιτικής  </vt:lpstr>
      <vt:lpstr>5.Το δίκαιο ως μέσο  </vt:lpstr>
      <vt:lpstr>6.Η συμβιβαστική άποψη  </vt:lpstr>
      <vt:lpstr> 7.Κράτος δικαίου  </vt:lpstr>
      <vt:lpstr> 8.Σύνταγμα-δίκαιο-ηθική   </vt:lpstr>
      <vt:lpstr> 9.Τέσσερα μέρη Συντάγματος  </vt:lpstr>
      <vt:lpstr>  10. Το πρώτο άρθρο βασικών διατάξεων  </vt:lpstr>
      <vt:lpstr>11.Δεύτερη παράγραφος του άρθρου 1</vt:lpstr>
      <vt:lpstr>12.Τρίτη παράγραφος του άρθρου 1</vt:lpstr>
      <vt:lpstr>13.Διαφορά λαού-έθνους</vt:lpstr>
      <vt:lpstr> 14.Δεύτερο άρθρο των βασικών διατάξεων  </vt:lpstr>
      <vt:lpstr>15.Η πρώτη παράγραφος του άρθρου 2</vt:lpstr>
      <vt:lpstr>16.Η δεύτερη παράγραφος του άρθρου 2</vt:lpstr>
      <vt:lpstr> 17.Μέρος Β: Ατομικά και Κοινωνικά δικαιώματα άρθρα  4-25</vt:lpstr>
      <vt:lpstr>18.Η παράγραφος 1 του άρθρου 4 </vt:lpstr>
      <vt:lpstr>19. Στην παράγραφο 2 του άρθρου 4</vt:lpstr>
      <vt:lpstr>20.Το άρθρο 4 </vt:lpstr>
      <vt:lpstr>21.Το άρθρο 5</vt:lpstr>
      <vt:lpstr>22.Στην παράγραφο 2 του άρθρου 5</vt:lpstr>
      <vt:lpstr> 23. Άρθρο 16: Ελευθερία τέχνης και επιστήμης  </vt:lpstr>
      <vt:lpstr>24.Άρθρο 25: ανακεφαλαίωση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49</cp:revision>
  <dcterms:created xsi:type="dcterms:W3CDTF">2015-05-18T09:00:09Z</dcterms:created>
  <dcterms:modified xsi:type="dcterms:W3CDTF">2015-07-22T12:39:52Z</dcterms:modified>
</cp:coreProperties>
</file>