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DE8B-759F-4F72-84C1-54FA18532B18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C321-D016-44DF-A76E-1DFEAC329EF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95536" y="1843951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 smtClean="0">
                <a:solidFill>
                  <a:srgbClr val="0070C0"/>
                </a:solidFill>
              </a:rPr>
              <a:t>ΦΙΛΟΣΟΦΙΑ ΤΟΥ ΔΙΚΑΙΟΥ</a:t>
            </a:r>
            <a:br>
              <a:rPr lang="el-GR" sz="3200" u="sng" dirty="0" smtClean="0">
                <a:solidFill>
                  <a:srgbClr val="0070C0"/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</a:rPr>
              <a:t>7</a:t>
            </a:r>
            <a:r>
              <a:rPr lang="el-GR" sz="2800" dirty="0" smtClean="0">
                <a:solidFill>
                  <a:srgbClr val="5075BC"/>
                </a:solidFill>
              </a:rPr>
              <a:t>: </a:t>
            </a:r>
            <a:r>
              <a:rPr lang="el-GR" sz="2800" b="1" dirty="0">
                <a:solidFill>
                  <a:srgbClr val="0070C0"/>
                </a:solidFill>
              </a:rPr>
              <a:t>Σχέση δικαίου-ηθικής-πολιτικής</a:t>
            </a:r>
          </a:p>
          <a:p>
            <a:pPr algn="ctr"/>
            <a:r>
              <a:rPr lang="el-GR" sz="3600" b="1" dirty="0" smtClean="0">
                <a:solidFill>
                  <a:srgbClr val="0070C0"/>
                </a:solidFill>
              </a:rPr>
              <a:t/>
            </a:r>
            <a:br>
              <a:rPr lang="el-GR" sz="3600" b="1" dirty="0" smtClean="0">
                <a:solidFill>
                  <a:srgbClr val="0070C0"/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r>
              <a:rPr lang="el-GR" sz="1400" dirty="0" smtClean="0"/>
              <a:t/>
            </a:r>
            <a:br>
              <a:rPr lang="el-GR" sz="1400" dirty="0" smtClean="0"/>
            </a:br>
            <a:endParaRPr lang="en-US" sz="1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8.Σύνολα πρακτικών 4</a:t>
            </a:r>
            <a:br>
              <a:rPr lang="el-GR" sz="4000" dirty="0" smtClean="0">
                <a:solidFill>
                  <a:srgbClr val="FF0000"/>
                </a:solidFill>
              </a:rPr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Θετική </a:t>
            </a:r>
            <a:r>
              <a:rPr lang="el-GR" sz="2800" dirty="0" err="1" smtClean="0"/>
              <a:t>διάδραση</a:t>
            </a:r>
            <a:r>
              <a:rPr lang="el-GR" sz="2800" dirty="0" smtClean="0"/>
              <a:t>   =  σχηματισμό της βούλησης </a:t>
            </a:r>
            <a:endParaRPr lang="en-US" sz="2800" dirty="0" smtClean="0"/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διάδραση</a:t>
            </a:r>
            <a:r>
              <a:rPr lang="el-GR" sz="2800" dirty="0" smtClean="0"/>
              <a:t> γενικά  =  βάση για </a:t>
            </a:r>
            <a:r>
              <a:rPr lang="el-GR" sz="2800" dirty="0" err="1" smtClean="0"/>
              <a:t>διυποκειμενικότητα</a:t>
            </a:r>
            <a:endParaRPr lang="el-GR" sz="2800" dirty="0" smtClean="0"/>
          </a:p>
          <a:p>
            <a:r>
              <a:rPr lang="el-GR" sz="2800" dirty="0"/>
              <a:t>Θ</a:t>
            </a:r>
            <a:r>
              <a:rPr lang="el-GR" sz="2800" dirty="0" smtClean="0"/>
              <a:t>εμελιώδης εναλλακτική αντίφαση</a:t>
            </a:r>
          </a:p>
          <a:p>
            <a:r>
              <a:rPr lang="el-GR" sz="2800" dirty="0"/>
              <a:t>Γ</a:t>
            </a:r>
            <a:r>
              <a:rPr lang="el-GR" sz="2800" dirty="0" smtClean="0"/>
              <a:t>λωσσικό ιδίωμα</a:t>
            </a:r>
          </a:p>
          <a:p>
            <a:r>
              <a:rPr lang="el-GR" sz="2800" dirty="0" smtClean="0"/>
              <a:t>Στα σύνολα πρακτικών : το σκοπό, τον βασικό άξονα αντίθεσης, τους θεσμούς και την </a:t>
            </a:r>
            <a:r>
              <a:rPr lang="el-GR" sz="2800" dirty="0" err="1" smtClean="0"/>
              <a:t>ιδιόλεκτη</a:t>
            </a:r>
            <a:r>
              <a:rPr lang="el-GR" sz="2800" dirty="0" smtClean="0"/>
              <a:t> στρατηγική επιχειρημάτων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32149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9.Σχέσεις δικαίου-πολιτικής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 </a:t>
            </a:r>
            <a:r>
              <a:rPr lang="en-US" dirty="0" smtClean="0"/>
              <a:t>Kant</a:t>
            </a:r>
            <a:r>
              <a:rPr lang="el-GR" dirty="0" smtClean="0"/>
              <a:t> προσπαθεί να εξακριβώσει ποιες είναι οι σχέσεις μεταξύ της πολιτικής και του δικαίου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10.Σχέσεις δικαίου-πολιτικής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endParaRPr lang="el-GR" u="sng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Ρεπουμπλικανισμός</a:t>
            </a:r>
          </a:p>
          <a:p>
            <a:pPr lvl="0"/>
            <a:r>
              <a:rPr lang="el-GR" dirty="0"/>
              <a:t>Π</a:t>
            </a:r>
            <a:r>
              <a:rPr lang="el-GR" dirty="0" smtClean="0"/>
              <a:t>ροτεραιότητα της </a:t>
            </a:r>
            <a:r>
              <a:rPr lang="el-GR" dirty="0" err="1" smtClean="0"/>
              <a:t>θέσμισης</a:t>
            </a:r>
            <a:r>
              <a:rPr lang="el-GR" dirty="0" smtClean="0"/>
              <a:t> επί των προσώπων</a:t>
            </a:r>
          </a:p>
          <a:p>
            <a:pPr lvl="0">
              <a:buNone/>
            </a:pPr>
            <a:endParaRPr lang="el-GR" dirty="0" smtClean="0"/>
          </a:p>
          <a:p>
            <a:pPr lvl="0"/>
            <a:r>
              <a:rPr lang="el-GR" dirty="0"/>
              <a:t>Τ</a:t>
            </a:r>
            <a:r>
              <a:rPr lang="el-GR" dirty="0" smtClean="0"/>
              <a:t>ο υποκείμενο ως:</a:t>
            </a:r>
          </a:p>
          <a:p>
            <a:pPr lvl="0">
              <a:buNone/>
            </a:pPr>
            <a:r>
              <a:rPr lang="el-GR" dirty="0" smtClean="0"/>
              <a:t> άνθρωπος </a:t>
            </a:r>
            <a:r>
              <a:rPr lang="el-GR" dirty="0" smtClean="0">
                <a:latin typeface="Calibri"/>
              </a:rPr>
              <a:t>→ </a:t>
            </a:r>
            <a:r>
              <a:rPr lang="el-GR" dirty="0" smtClean="0"/>
              <a:t>ελευθερία</a:t>
            </a:r>
          </a:p>
          <a:p>
            <a:pPr lvl="0">
              <a:buNone/>
            </a:pPr>
            <a:r>
              <a:rPr lang="el-GR" dirty="0" smtClean="0"/>
              <a:t> υπήκοος → εξάρτηση</a:t>
            </a:r>
          </a:p>
          <a:p>
            <a:pPr lvl="0">
              <a:buNone/>
            </a:pPr>
            <a:r>
              <a:rPr lang="el-GR" dirty="0" smtClean="0"/>
              <a:t> πολίτης → ισότητα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43808" y="2492896"/>
            <a:ext cx="398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Τέλος ενότητας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Σχέση δικαίου-ηθικής-πολιτικής». Έκδοση: 1.0. Πάτρα 2014. Διαθέσιμο από τη δικτυακή διεύθυνση:</a:t>
            </a:r>
            <a:r>
              <a:rPr lang="en-US" dirty="0" smtClean="0"/>
              <a:t>https://eclass.upatras.gr/courses/PHIL1918/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endParaRPr lang="el-GR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Οι σχέσεις ηθικής-δικαίου-πολιτικής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Το δίκαιο ως ένα σύνολο πρακτικών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rgbClr val="FF0000"/>
                </a:solidFill>
              </a:rPr>
              <a:t>1. Δίκαιο </a:t>
            </a:r>
            <a:r>
              <a:rPr lang="el-GR" dirty="0">
                <a:solidFill>
                  <a:srgbClr val="FF0000"/>
                </a:solidFill>
              </a:rPr>
              <a:t>στον Αριστοτέλη 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 </a:t>
            </a:r>
            <a:r>
              <a:rPr lang="el-GR" dirty="0"/>
              <a:t>Αριστοτέλης λέει ότι το δίκαιο πρέπει να το δούμε στην </a:t>
            </a:r>
            <a:r>
              <a:rPr lang="el-GR" dirty="0" smtClean="0"/>
              <a:t>πόλη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Το </a:t>
            </a:r>
            <a:r>
              <a:rPr lang="el-GR" dirty="0"/>
              <a:t>ονομάζει </a:t>
            </a:r>
            <a:r>
              <a:rPr lang="el-GR" dirty="0" err="1"/>
              <a:t>πολιτικόν</a:t>
            </a:r>
            <a:r>
              <a:rPr lang="el-GR" dirty="0"/>
              <a:t> δίκαιο και το διακρίνει σε φυσικό δίκαιο και σε θετικό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2.Δίκαιο στον Θωμά τον Ακινάτη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Τριμερής </a:t>
            </a:r>
            <a:r>
              <a:rPr lang="el-GR" u="sng" dirty="0">
                <a:solidFill>
                  <a:srgbClr val="0070C0"/>
                </a:solidFill>
              </a:rPr>
              <a:t>διαίρεση του </a:t>
            </a:r>
            <a:r>
              <a:rPr lang="el-GR" u="sng" dirty="0" smtClean="0">
                <a:solidFill>
                  <a:srgbClr val="0070C0"/>
                </a:solidFill>
              </a:rPr>
              <a:t>δικαίου: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Θ</a:t>
            </a:r>
            <a:r>
              <a:rPr lang="el-GR" dirty="0" smtClean="0"/>
              <a:t>εϊκό δίκαιο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‘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/>
              <a:t>άλλο </a:t>
            </a:r>
            <a:r>
              <a:rPr lang="el-GR" dirty="0" smtClean="0"/>
              <a:t>μέρος του δικαίου </a:t>
            </a:r>
            <a:r>
              <a:rPr lang="el-GR" dirty="0"/>
              <a:t>που μας γίνεται γνωστό εξ’ </a:t>
            </a:r>
            <a:r>
              <a:rPr lang="el-GR" dirty="0" smtClean="0"/>
              <a:t>αποκαλύψεως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φυσικό δίκαιο</a:t>
            </a:r>
            <a:endParaRPr lang="el-GR" dirty="0" smtClean="0"/>
          </a:p>
          <a:p>
            <a:endParaRPr lang="el-GR" u="sng" dirty="0" smtClean="0">
              <a:solidFill>
                <a:srgbClr val="0070C0"/>
              </a:solidFill>
            </a:endParaRPr>
          </a:p>
          <a:p>
            <a:endParaRPr lang="el-GR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3.Νομικός θετικισμός</a:t>
            </a:r>
            <a:br>
              <a:rPr lang="el-GR" sz="4000" dirty="0" smtClean="0">
                <a:solidFill>
                  <a:srgbClr val="FF0000"/>
                </a:solidFill>
              </a:rPr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Κίνημα επιστημολογικό</a:t>
            </a:r>
          </a:p>
          <a:p>
            <a:pPr>
              <a:lnSpc>
                <a:spcPct val="150000"/>
              </a:lnSpc>
            </a:pPr>
            <a:r>
              <a:rPr lang="el-GR" dirty="0"/>
              <a:t>Ν</a:t>
            </a:r>
            <a:r>
              <a:rPr lang="el-GR" dirty="0" smtClean="0"/>
              <a:t>ομικές θεωρίες του δικαίου - νομική ορθολογικότητα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</a:t>
            </a:r>
            <a:r>
              <a:rPr lang="el-GR" dirty="0"/>
              <a:t>Οι θεωρίες του φυσικού δικαίου </a:t>
            </a:r>
            <a:r>
              <a:rPr lang="el-GR" dirty="0" smtClean="0"/>
              <a:t>- θεωρίες ηθικότητας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4. Δίκαιο-ηθική-πολιτική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Είναι </a:t>
            </a:r>
            <a:r>
              <a:rPr lang="el-GR" u="sng" dirty="0">
                <a:solidFill>
                  <a:srgbClr val="0070C0"/>
                </a:solidFill>
              </a:rPr>
              <a:t>τρεις διαφορετικές σφαίρες; </a:t>
            </a:r>
            <a:endParaRPr lang="el-GR" u="sng" dirty="0" smtClean="0"/>
          </a:p>
          <a:p>
            <a:pPr>
              <a:lnSpc>
                <a:spcPct val="150000"/>
              </a:lnSpc>
            </a:pPr>
            <a:r>
              <a:rPr lang="el-GR" dirty="0"/>
              <a:t>Θ</a:t>
            </a:r>
            <a:r>
              <a:rPr lang="el-GR" dirty="0" smtClean="0"/>
              <a:t>ετικιστικό μοντέλο: τρείς </a:t>
            </a:r>
            <a:r>
              <a:rPr lang="el-GR" dirty="0"/>
              <a:t>διαφορετικές σφαίρες που έχουν σαν κοινό σημείο την πρακτική </a:t>
            </a:r>
            <a:r>
              <a:rPr lang="el-GR" dirty="0" smtClean="0"/>
              <a:t>φιλοσοφία</a:t>
            </a:r>
          </a:p>
          <a:p>
            <a:pPr>
              <a:lnSpc>
                <a:spcPct val="150000"/>
              </a:lnSpc>
            </a:pPr>
            <a:r>
              <a:rPr lang="el-GR" dirty="0"/>
              <a:t>Φ</a:t>
            </a:r>
            <a:r>
              <a:rPr lang="el-GR" dirty="0" smtClean="0"/>
              <a:t>υσικό δίκαιο: όλα </a:t>
            </a:r>
            <a:r>
              <a:rPr lang="el-GR" dirty="0"/>
              <a:t>σε μία </a:t>
            </a:r>
            <a:r>
              <a:rPr lang="el-GR" dirty="0" smtClean="0"/>
              <a:t>σφαίρα</a:t>
            </a:r>
          </a:p>
          <a:p>
            <a:pPr>
              <a:lnSpc>
                <a:spcPct val="150000"/>
              </a:lnSpc>
            </a:pPr>
            <a:r>
              <a:rPr lang="el-GR" dirty="0"/>
              <a:t>Ί</a:t>
            </a:r>
            <a:r>
              <a:rPr lang="el-GR" dirty="0" smtClean="0"/>
              <a:t>σως </a:t>
            </a:r>
            <a:r>
              <a:rPr lang="el-GR" dirty="0"/>
              <a:t>θα έπρεπε να είμαστε πιο συμβιβαστικοί</a:t>
            </a:r>
            <a:endParaRPr lang="el-GR" dirty="0">
              <a:solidFill>
                <a:srgbClr val="0070C0"/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Σύνολα πρακτικών 1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δίκαιο, η ηθική και η πολιτική </a:t>
            </a:r>
            <a:r>
              <a:rPr lang="el-GR" dirty="0" smtClean="0"/>
              <a:t>= </a:t>
            </a:r>
            <a:r>
              <a:rPr lang="el-GR" dirty="0"/>
              <a:t>σύνολα </a:t>
            </a:r>
            <a:r>
              <a:rPr lang="el-GR" dirty="0" smtClean="0"/>
              <a:t>πρακτικών</a:t>
            </a:r>
          </a:p>
          <a:p>
            <a:r>
              <a:rPr lang="el-GR" dirty="0" smtClean="0"/>
              <a:t>Δεν κατανοούνται έξω </a:t>
            </a:r>
            <a:r>
              <a:rPr lang="el-GR" dirty="0"/>
              <a:t>από ορισμένες θεσμικές </a:t>
            </a:r>
            <a:r>
              <a:rPr lang="el-GR" dirty="0" smtClean="0"/>
              <a:t>πρακτικές</a:t>
            </a:r>
          </a:p>
          <a:p>
            <a:r>
              <a:rPr lang="el-GR" dirty="0" smtClean="0"/>
              <a:t>Ο </a:t>
            </a:r>
            <a:r>
              <a:rPr lang="el-GR" dirty="0"/>
              <a:t>κοινός σκοπός κάνει τις πρακτικές να </a:t>
            </a:r>
            <a:r>
              <a:rPr lang="el-GR" dirty="0" smtClean="0"/>
              <a:t>ομαδοποιούνται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 Σύνολα πρακτικών 2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Σκοπός ηθικής: </a:t>
            </a:r>
            <a:r>
              <a:rPr lang="el-GR" dirty="0"/>
              <a:t>πραγμάτωση της αυτονομίας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/>
              <a:t>Σ</a:t>
            </a:r>
            <a:r>
              <a:rPr lang="el-GR" dirty="0" smtClean="0"/>
              <a:t>το δίκαιο: </a:t>
            </a:r>
            <a:r>
              <a:rPr lang="el-GR" dirty="0"/>
              <a:t>η πραγμάτωση της αμοιβαίας ελευθερίας υπό συνθήκες ετερονομίας και της πολιτικής είναι η </a:t>
            </a:r>
            <a:r>
              <a:rPr lang="el-GR" dirty="0" smtClean="0"/>
              <a:t>εξουσία</a:t>
            </a:r>
          </a:p>
          <a:p>
            <a:pPr>
              <a:lnSpc>
                <a:spcPct val="150000"/>
              </a:lnSpc>
            </a:pPr>
            <a:r>
              <a:rPr lang="el-GR" dirty="0"/>
              <a:t>Κεντρικό </a:t>
            </a:r>
            <a:r>
              <a:rPr lang="el-GR" dirty="0" smtClean="0"/>
              <a:t>ζήτημα της πολιτικής: πώς </a:t>
            </a:r>
            <a:r>
              <a:rPr lang="el-GR" dirty="0"/>
              <a:t>οφείλει κανείς να διαχειρίζεται την εξουσία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7.Σύνολα πρακτικών 3</a:t>
            </a:r>
            <a:r>
              <a:rPr lang="el-GR" sz="4000" dirty="0" smtClean="0"/>
              <a:t> </a:t>
            </a:r>
            <a:br>
              <a:rPr lang="el-GR" sz="4000" dirty="0" smtClean="0"/>
            </a:br>
            <a:r>
              <a:rPr lang="el-GR" dirty="0" smtClean="0"/>
              <a:t>[από 33:29]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εξουσία δεν είναι </a:t>
            </a:r>
            <a:r>
              <a:rPr lang="el-GR" dirty="0" smtClean="0"/>
              <a:t>αυτοσκοπός</a:t>
            </a:r>
          </a:p>
          <a:p>
            <a:r>
              <a:rPr lang="el-GR" dirty="0"/>
              <a:t>Ε</a:t>
            </a:r>
            <a:r>
              <a:rPr lang="el-GR" dirty="0" smtClean="0"/>
              <a:t>ξωτερική ασφάλεια + Εσωτερική τάξη</a:t>
            </a:r>
          </a:p>
          <a:p>
            <a:pPr>
              <a:buNone/>
            </a:pPr>
            <a:r>
              <a:rPr lang="el-GR" dirty="0" smtClean="0"/>
              <a:t>                                       </a:t>
            </a:r>
            <a:endParaRPr lang="el-GR" dirty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ειρήνη 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σύνολο πρακτικών δεν υπάρχει χωρίς </a:t>
            </a:r>
            <a:r>
              <a:rPr lang="el-GR" dirty="0" err="1" smtClean="0"/>
              <a:t>διάδραση</a:t>
            </a:r>
            <a:endParaRPr lang="el-GR" dirty="0" smtClean="0"/>
          </a:p>
          <a:p>
            <a:r>
              <a:rPr lang="el-GR" dirty="0"/>
              <a:t>Θ</a:t>
            </a:r>
            <a:r>
              <a:rPr lang="el-GR" dirty="0" smtClean="0"/>
              <a:t>ετική </a:t>
            </a:r>
            <a:r>
              <a:rPr lang="el-GR" dirty="0"/>
              <a:t>ή </a:t>
            </a:r>
            <a:r>
              <a:rPr lang="el-GR" dirty="0" smtClean="0"/>
              <a:t>αρνητική </a:t>
            </a:r>
            <a:r>
              <a:rPr lang="el-GR" dirty="0" err="1" smtClean="0"/>
              <a:t>διάδραση</a:t>
            </a:r>
            <a:endParaRPr lang="el-GR" dirty="0" smtClean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419600" y="266700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505</Words>
  <Application>Microsoft Office PowerPoint</Application>
  <PresentationFormat>Προβολή στην οθόνη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Παρουσίαση του PowerPoint</vt:lpstr>
      <vt:lpstr>Σκοποί ενότητας</vt:lpstr>
      <vt:lpstr>  1. Δίκαιο στον Αριστοτέλη   </vt:lpstr>
      <vt:lpstr>2.Δίκαιο στον Θωμά τον Ακινάτη </vt:lpstr>
      <vt:lpstr> 3.Νομικός θετικισμός </vt:lpstr>
      <vt:lpstr> 4. Δίκαιο-ηθική-πολιτική   </vt:lpstr>
      <vt:lpstr>5. Σύνολα πρακτικών 1  </vt:lpstr>
      <vt:lpstr>6. Σύνολα πρακτικών 2  </vt:lpstr>
      <vt:lpstr>7.Σύνολα πρακτικών 3  [από 33:29] </vt:lpstr>
      <vt:lpstr>8.Σύνολα πρακτικών 4 </vt:lpstr>
      <vt:lpstr> 9.Σχέσεις δικαίου-πολιτικής </vt:lpstr>
      <vt:lpstr>10.Σχέσεις δικαίου-πολιτικής 2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26</cp:revision>
  <dcterms:created xsi:type="dcterms:W3CDTF">2015-05-15T15:15:40Z</dcterms:created>
  <dcterms:modified xsi:type="dcterms:W3CDTF">2015-07-22T12:39:27Z</dcterms:modified>
</cp:coreProperties>
</file>