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25EE-9ED3-4B8B-836F-23DA6FB39BE0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1709-3B4E-4D9A-B511-C7DB7591BAE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25EE-9ED3-4B8B-836F-23DA6FB39BE0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1709-3B4E-4D9A-B511-C7DB7591BAE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25EE-9ED3-4B8B-836F-23DA6FB39BE0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1709-3B4E-4D9A-B511-C7DB7591BAE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25EE-9ED3-4B8B-836F-23DA6FB39BE0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1709-3B4E-4D9A-B511-C7DB7591BAE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25EE-9ED3-4B8B-836F-23DA6FB39BE0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1709-3B4E-4D9A-B511-C7DB7591BAE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25EE-9ED3-4B8B-836F-23DA6FB39BE0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1709-3B4E-4D9A-B511-C7DB7591BAE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25EE-9ED3-4B8B-836F-23DA6FB39BE0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1709-3B4E-4D9A-B511-C7DB7591BAE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25EE-9ED3-4B8B-836F-23DA6FB39BE0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1709-3B4E-4D9A-B511-C7DB7591BAE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25EE-9ED3-4B8B-836F-23DA6FB39BE0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1709-3B4E-4D9A-B511-C7DB7591BAE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25EE-9ED3-4B8B-836F-23DA6FB39BE0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1709-3B4E-4D9A-B511-C7DB7591BAE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25EE-9ED3-4B8B-836F-23DA6FB39BE0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1709-3B4E-4D9A-B511-C7DB7591BAE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A25EE-9ED3-4B8B-836F-23DA6FB39BE0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61709-3B4E-4D9A-B511-C7DB7591BAE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685800" y="1843951"/>
            <a:ext cx="8077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 smtClean="0">
                <a:solidFill>
                  <a:schemeClr val="tx2">
                    <a:lumMod val="75000"/>
                  </a:schemeClr>
                </a:solidFill>
              </a:rPr>
              <a:t>ΦΙΛΟΣΟΦΙΑ ΤΟΥ ΔΙΚΑΙΟΥ</a:t>
            </a:r>
            <a: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2800" dirty="0" smtClean="0">
                <a:solidFill>
                  <a:srgbClr val="5075BC"/>
                </a:solidFill>
              </a:rPr>
              <a:t> Ενότητα </a:t>
            </a:r>
            <a:r>
              <a:rPr lang="en-US" sz="2800" dirty="0" smtClean="0">
                <a:solidFill>
                  <a:srgbClr val="5075BC"/>
                </a:solidFill>
              </a:rPr>
              <a:t>6</a:t>
            </a:r>
            <a:r>
              <a:rPr lang="el-GR" sz="2800" dirty="0" smtClean="0">
                <a:solidFill>
                  <a:srgbClr val="5075BC"/>
                </a:solidFill>
              </a:rPr>
              <a:t>: </a:t>
            </a:r>
            <a:r>
              <a:rPr lang="el-GR" sz="2800" b="1" dirty="0">
                <a:solidFill>
                  <a:srgbClr val="002060"/>
                </a:solidFill>
              </a:rPr>
              <a:t>Θ</a:t>
            </a:r>
            <a:r>
              <a:rPr lang="el-GR" sz="2800" b="1" dirty="0" smtClean="0">
                <a:solidFill>
                  <a:srgbClr val="002060"/>
                </a:solidFill>
              </a:rPr>
              <a:t>ετικιστικές </a:t>
            </a:r>
            <a:r>
              <a:rPr lang="el-GR" sz="2800" b="1" dirty="0">
                <a:solidFill>
                  <a:srgbClr val="002060"/>
                </a:solidFill>
              </a:rPr>
              <a:t>σχολές </a:t>
            </a:r>
            <a:r>
              <a:rPr lang="el-GR" sz="2800" b="1" dirty="0" smtClean="0">
                <a:solidFill>
                  <a:srgbClr val="002060"/>
                </a:solidFill>
              </a:rPr>
              <a:t>δικαίου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2400" dirty="0">
                <a:latin typeface="Comic Sans MS" pitchFamily="66" charset="0"/>
              </a:rPr>
              <a:t>Διδάσκων: Μιχαήλ Παρούσης, </a:t>
            </a:r>
            <a:r>
              <a:rPr lang="el-GR" sz="2400" dirty="0" err="1">
                <a:latin typeface="Comic Sans MS" pitchFamily="66" charset="0"/>
              </a:rPr>
              <a:t>Αναπλ</a:t>
            </a:r>
            <a:r>
              <a:rPr lang="el-GR" sz="2400" dirty="0">
                <a:latin typeface="Comic Sans MS" pitchFamily="66" charset="0"/>
              </a:rPr>
              <a:t>. Καθηγητής</a:t>
            </a:r>
          </a:p>
          <a:p>
            <a:pPr algn="ctr"/>
            <a:r>
              <a:rPr lang="el-GR" sz="2400" dirty="0">
                <a:latin typeface="Comic Sans MS" pitchFamily="66" charset="0"/>
              </a:rPr>
              <a:t/>
            </a:r>
            <a:br>
              <a:rPr lang="el-GR" sz="2400" dirty="0">
                <a:latin typeface="Comic Sans MS" pitchFamily="66" charset="0"/>
              </a:rPr>
            </a:br>
            <a:r>
              <a:rPr lang="el-GR" sz="1600" dirty="0" smtClean="0">
                <a:latin typeface="Comic Sans MS" pitchFamily="66" charset="0"/>
              </a:rPr>
              <a:t/>
            </a:r>
            <a:br>
              <a:rPr lang="el-GR" sz="1600" dirty="0" smtClean="0">
                <a:latin typeface="Comic Sans MS" pitchFamily="66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sz="2000" dirty="0" smtClean="0"/>
              <a:t>Σχολή Ανθρωπιστικών και Κοινωνικών Σπουδών</a:t>
            </a:r>
            <a:br>
              <a:rPr lang="el-GR" sz="2000" dirty="0" smtClean="0"/>
            </a:br>
            <a:r>
              <a:rPr lang="el-GR" sz="2000" dirty="0" smtClean="0"/>
              <a:t>Τμήμα Φιλοσοφίας</a:t>
            </a:r>
            <a:br>
              <a:rPr lang="el-GR" sz="2000" dirty="0" smtClean="0"/>
            </a:br>
            <a:endParaRPr lang="el-GR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8. Τρία βασικά </a:t>
            </a:r>
            <a:r>
              <a:rPr lang="el-GR" dirty="0">
                <a:solidFill>
                  <a:srgbClr val="FF0000"/>
                </a:solidFill>
              </a:rPr>
              <a:t>κριτήρια ισχύος του νόμου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el-GR" dirty="0"/>
              <a:t>Ιεραρχικό: ο ανώτερος νόμος καταργεί τον κατώτερο</a:t>
            </a:r>
          </a:p>
          <a:p>
            <a:pPr lvl="0">
              <a:lnSpc>
                <a:spcPct val="150000"/>
              </a:lnSpc>
            </a:pPr>
            <a:r>
              <a:rPr lang="el-GR" dirty="0"/>
              <a:t>Χρονικό: ο νεότερος νόμος καταργεί τον παλιότερο</a:t>
            </a:r>
          </a:p>
          <a:p>
            <a:pPr lvl="0">
              <a:lnSpc>
                <a:spcPct val="150000"/>
              </a:lnSpc>
            </a:pPr>
            <a:r>
              <a:rPr lang="el-GR" dirty="0" err="1"/>
              <a:t>Περιεχομενικό</a:t>
            </a:r>
            <a:r>
              <a:rPr lang="el-GR" dirty="0"/>
              <a:t>: ο ειδικότερος νόμος καταργεί τον γενικότερο</a:t>
            </a:r>
          </a:p>
          <a:p>
            <a:pPr>
              <a:lnSpc>
                <a:spcPct val="150000"/>
              </a:lnSpc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90800" y="2438400"/>
            <a:ext cx="5206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800" dirty="0" smtClean="0">
                <a:solidFill>
                  <a:srgbClr val="0070C0"/>
                </a:solidFill>
              </a:rPr>
              <a:t>Τέλος ενότητας</a:t>
            </a:r>
            <a:endParaRPr lang="el-GR" sz="4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</a:t>
            </a:r>
            <a:r>
              <a:rPr lang="en-US" dirty="0" smtClean="0"/>
              <a:t>,</a:t>
            </a:r>
            <a:r>
              <a:rPr lang="el-GR" dirty="0" smtClean="0"/>
              <a:t> Παρούσης Μιχαήλ 201</a:t>
            </a:r>
            <a:r>
              <a:rPr lang="en-US" dirty="0" smtClean="0"/>
              <a:t>5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«Φιλοσοφία του Δικαίου. Θετικιστικές σχολές δικαίου». Έκδοση: 1.0. Πάτρα 2014. Διαθέσιμο από τη δικτυακή διεύθυνση:</a:t>
            </a:r>
            <a:r>
              <a:rPr lang="en-US" dirty="0" smtClean="0"/>
              <a:t>https</a:t>
            </a:r>
            <a:r>
              <a:rPr lang="en-US" dirty="0"/>
              <a:t>://eclass.upatras.gr/courses/PHIL1918/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</a:t>
            </a:r>
            <a:r>
              <a:rPr lang="el-GR" sz="2000" b="1" dirty="0" smtClean="0"/>
              <a:t>Πατρών</a:t>
            </a:r>
            <a:r>
              <a:rPr lang="el-GR" sz="2000" dirty="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dirty="0"/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029200"/>
            <a:ext cx="5501640" cy="13868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 dirty="0" smtClean="0"/>
              <a:t>Το παρόν υλικό διατίθεται με τους όρους της άδειας χρήσης </a:t>
            </a:r>
            <a:r>
              <a:rPr lang="el-GR" dirty="0" err="1" smtClean="0"/>
              <a:t>Creative</a:t>
            </a:r>
            <a:r>
              <a:rPr lang="el-GR" dirty="0" smtClean="0"/>
              <a:t> </a:t>
            </a:r>
            <a:r>
              <a:rPr lang="el-GR" dirty="0" err="1" smtClean="0"/>
              <a:t>Commons</a:t>
            </a:r>
            <a:r>
              <a:rPr lang="el-GR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dirty="0" err="1" smtClean="0"/>
              <a:t>κ.λ.π</a:t>
            </a:r>
            <a:r>
              <a:rPr lang="el-GR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  </a:t>
            </a:r>
          </a:p>
          <a:p>
            <a:pPr algn="ctr">
              <a:buNone/>
            </a:pPr>
            <a:r>
              <a:rPr lang="el-GR" sz="2400" dirty="0" smtClean="0"/>
              <a:t>                 </a:t>
            </a:r>
          </a:p>
          <a:p>
            <a:r>
              <a:rPr lang="el-GR" dirty="0" smtClean="0"/>
              <a:t>[1] http://creativecommons.org/licenses/by-nc-sa/4.0/</a:t>
            </a:r>
          </a:p>
          <a:p>
            <a:r>
              <a:rPr lang="el-GR" dirty="0" smtClean="0"/>
              <a:t> 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Ως </a:t>
            </a:r>
            <a:r>
              <a:rPr lang="el-GR" b="1" dirty="0" smtClean="0"/>
              <a:t>Μη Εμπορική</a:t>
            </a:r>
            <a:r>
              <a:rPr lang="el-GR" dirty="0" smtClean="0"/>
              <a:t> ορίζεται η χρήση:</a:t>
            </a:r>
          </a:p>
          <a:p>
            <a:pPr lvl="0"/>
            <a:r>
              <a:rPr lang="el-GR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 smtClean="0"/>
              <a:t>αδειοδόχο</a:t>
            </a:r>
            <a:endParaRPr lang="el-GR" dirty="0" smtClean="0"/>
          </a:p>
          <a:p>
            <a:pPr lvl="0"/>
            <a:r>
              <a:rPr lang="el-GR" dirty="0" smtClean="0"/>
              <a:t>που</a:t>
            </a:r>
            <a:r>
              <a:rPr lang="en-GB" dirty="0" smtClean="0"/>
              <a:t> </a:t>
            </a:r>
            <a:r>
              <a:rPr lang="el-GR" dirty="0" smtClean="0"/>
              <a:t>δεν περιλαμβάνει οικονομική συναλλαγή ως προϋπόθεση για τη χρήση ή πρόσβαση στο έργο</a:t>
            </a:r>
          </a:p>
          <a:p>
            <a:pPr lvl="0"/>
            <a:r>
              <a:rPr lang="el-GR" dirty="0" smtClean="0"/>
              <a:t>που</a:t>
            </a:r>
            <a:r>
              <a:rPr lang="en-GB" dirty="0" smtClean="0"/>
              <a:t> </a:t>
            </a:r>
            <a:r>
              <a:rPr lang="el-GR" dirty="0" smtClean="0"/>
              <a:t>δεν προσπορίζει στο διανομέα του έργου και</a:t>
            </a:r>
            <a:r>
              <a:rPr lang="en-GB" dirty="0" smtClean="0"/>
              <a:t> </a:t>
            </a:r>
            <a:r>
              <a:rPr lang="el-GR" dirty="0" err="1" smtClean="0"/>
              <a:t>αδειοδόχο</a:t>
            </a:r>
            <a:r>
              <a:rPr lang="en-GB" dirty="0" smtClean="0"/>
              <a:t> </a:t>
            </a:r>
            <a:r>
              <a:rPr lang="el-GR" dirty="0" smtClean="0"/>
              <a:t>έμμεσο οικονομικό όφελος (π.χ. διαφημίσεις) από την προβολή του έργου σε διαδικτυακό τόπο</a:t>
            </a:r>
            <a:endParaRPr lang="en-US" dirty="0" smtClean="0"/>
          </a:p>
          <a:p>
            <a:pPr lvl="0"/>
            <a:endParaRPr lang="el-GR" dirty="0" smtClean="0"/>
          </a:p>
          <a:p>
            <a:r>
              <a:rPr lang="el-GR" dirty="0" smtClean="0"/>
              <a:t>Ο δικαιούχος μπορεί να παρέχει στον </a:t>
            </a:r>
            <a:r>
              <a:rPr lang="el-GR" dirty="0" err="1" smtClean="0"/>
              <a:t>αδειοδόχο</a:t>
            </a:r>
            <a:r>
              <a:rPr lang="el-GR" dirty="0" smtClean="0"/>
              <a:t> ξεχωριστή άδεια να χρησιμοποιεί το έργο για εμπορική χρήση, εφόσον αυτό του ζητηθεί.</a:t>
            </a:r>
          </a:p>
          <a:p>
            <a:endParaRPr lang="el-GR" dirty="0"/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002060"/>
                </a:solidFill>
              </a:rPr>
              <a:t>Σκοποί ενότητας</a:t>
            </a:r>
            <a:endParaRPr lang="el-GR" sz="4000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Το δίκαιο και η φύση του</a:t>
            </a:r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Θετικιστικές σχολές δικαίου</a:t>
            </a:r>
          </a:p>
          <a:p>
            <a:pPr marL="514350" indent="-514350"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1.</a:t>
            </a:r>
            <a:r>
              <a:rPr lang="el-GR" dirty="0" smtClean="0">
                <a:solidFill>
                  <a:srgbClr val="FF0000"/>
                </a:solidFill>
              </a:rPr>
              <a:t>Τί </a:t>
            </a:r>
            <a:r>
              <a:rPr lang="el-GR" dirty="0">
                <a:solidFill>
                  <a:srgbClr val="FF0000"/>
                </a:solidFill>
              </a:rPr>
              <a:t>ονομάζουμε δίκαιο;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Ποιά είναι η φύση </a:t>
            </a:r>
            <a:r>
              <a:rPr lang="el-GR" dirty="0">
                <a:solidFill>
                  <a:srgbClr val="FF0000"/>
                </a:solidFill>
              </a:rPr>
              <a:t>του;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>
              <a:buNone/>
            </a:pPr>
            <a:endParaRPr lang="el-GR" b="1" u="sng" dirty="0" smtClean="0"/>
          </a:p>
          <a:p>
            <a:pPr marL="0" indent="0">
              <a:buNone/>
            </a:pPr>
            <a:r>
              <a:rPr lang="el-GR" b="1" u="sng" dirty="0" smtClean="0"/>
              <a:t>κοινωνιολογικές θεωρίες δικαίου:</a:t>
            </a:r>
          </a:p>
          <a:p>
            <a:r>
              <a:rPr lang="el-GR" dirty="0"/>
              <a:t>Θ</a:t>
            </a:r>
            <a:r>
              <a:rPr lang="el-GR" dirty="0" smtClean="0"/>
              <a:t>έτουν </a:t>
            </a:r>
            <a:r>
              <a:rPr lang="el-GR" dirty="0"/>
              <a:t>ένα πρόβλημα πηγών του </a:t>
            </a:r>
            <a:r>
              <a:rPr lang="el-GR" dirty="0" smtClean="0"/>
              <a:t>δικαίου</a:t>
            </a:r>
          </a:p>
          <a:p>
            <a:r>
              <a:rPr lang="el-GR" dirty="0"/>
              <a:t>Π</a:t>
            </a:r>
            <a:r>
              <a:rPr lang="el-GR" dirty="0" smtClean="0"/>
              <a:t>όσο </a:t>
            </a:r>
            <a:r>
              <a:rPr lang="el-GR" dirty="0"/>
              <a:t>μπορούμε να το αντιμετωπίσουμε ως σύστημα </a:t>
            </a:r>
            <a:r>
              <a:rPr lang="el-GR" dirty="0" smtClean="0"/>
              <a:t>κανόνων</a:t>
            </a:r>
          </a:p>
          <a:p>
            <a:r>
              <a:rPr lang="el-GR" dirty="0" smtClean="0"/>
              <a:t> Το </a:t>
            </a:r>
            <a:r>
              <a:rPr lang="el-GR" dirty="0"/>
              <a:t>δίκαιο ως κοινωνικό </a:t>
            </a:r>
            <a:r>
              <a:rPr lang="el-GR" dirty="0" smtClean="0"/>
              <a:t>φαινόμενο</a:t>
            </a:r>
          </a:p>
          <a:p>
            <a:r>
              <a:rPr lang="el-GR" dirty="0" smtClean="0"/>
              <a:t>Παρατηρούμε </a:t>
            </a:r>
            <a:r>
              <a:rPr lang="el-GR" dirty="0"/>
              <a:t>κάποιες κανονικότητες στον κοινωνικό </a:t>
            </a:r>
            <a:r>
              <a:rPr lang="el-GR" dirty="0" smtClean="0"/>
              <a:t>χώρο</a:t>
            </a:r>
            <a:endParaRPr lang="el-GR" dirty="0"/>
          </a:p>
          <a:p>
            <a:pPr lvl="0"/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2.</a:t>
            </a:r>
            <a:r>
              <a:rPr lang="el-GR" dirty="0" smtClean="0">
                <a:solidFill>
                  <a:srgbClr val="FF0000"/>
                </a:solidFill>
              </a:rPr>
              <a:t>Θετικισμός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πλειοψηφία δρα με συγκεκριμένο </a:t>
            </a:r>
            <a:r>
              <a:rPr lang="el-GR" dirty="0" smtClean="0"/>
              <a:t>τρόπο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/>
              <a:t>Έ</a:t>
            </a:r>
            <a:r>
              <a:rPr lang="el-GR" dirty="0" smtClean="0"/>
              <a:t>χει </a:t>
            </a:r>
            <a:r>
              <a:rPr lang="el-GR" dirty="0"/>
              <a:t>σημασία το γιατί ακολουθεί η πλειοψηφία τη συγκεκριμένη συμπεριφορά και </a:t>
            </a:r>
            <a:r>
              <a:rPr lang="el-GR" dirty="0" smtClean="0"/>
              <a:t>ένα μικρό ποσοστό ακολουθεί  </a:t>
            </a:r>
            <a:r>
              <a:rPr lang="el-GR" dirty="0"/>
              <a:t>μια </a:t>
            </a:r>
            <a:r>
              <a:rPr lang="el-GR" dirty="0" smtClean="0"/>
              <a:t>άλλη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FF0000"/>
                </a:solidFill>
              </a:rPr>
              <a:t>3. Φιλοσοφική παράδοση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l-GR" dirty="0" smtClean="0"/>
          </a:p>
          <a:p>
            <a:pPr>
              <a:lnSpc>
                <a:spcPct val="110000"/>
              </a:lnSpc>
            </a:pPr>
            <a:r>
              <a:rPr lang="el-GR" dirty="0" smtClean="0"/>
              <a:t>Τηρώ </a:t>
            </a:r>
            <a:r>
              <a:rPr lang="el-GR" dirty="0"/>
              <a:t>το δίκαιο γιατί έτσι μπορώ να είμαι </a:t>
            </a:r>
            <a:r>
              <a:rPr lang="el-GR" dirty="0" smtClean="0"/>
              <a:t>δίκαιος</a:t>
            </a:r>
          </a:p>
          <a:p>
            <a:pPr>
              <a:lnSpc>
                <a:spcPct val="110000"/>
              </a:lnSpc>
            </a:pPr>
            <a:r>
              <a:rPr lang="el-GR" dirty="0"/>
              <a:t>Τ</a:t>
            </a:r>
            <a:r>
              <a:rPr lang="el-GR" dirty="0" smtClean="0"/>
              <a:t>εκμήριο </a:t>
            </a:r>
            <a:r>
              <a:rPr lang="el-GR" dirty="0"/>
              <a:t>δίκαιης συμπεριφοράς αποτελεί το να τηρούμε το νόμο και έτσι θεμελιώνουμε την ανθρώπινη </a:t>
            </a:r>
            <a:r>
              <a:rPr lang="el-GR" dirty="0" smtClean="0"/>
              <a:t>ηθικότητα</a:t>
            </a:r>
          </a:p>
          <a:p>
            <a:pPr>
              <a:lnSpc>
                <a:spcPct val="110000"/>
              </a:lnSpc>
            </a:pPr>
            <a:r>
              <a:rPr lang="el-GR" dirty="0"/>
              <a:t>Σ</a:t>
            </a:r>
            <a:r>
              <a:rPr lang="el-GR" dirty="0" smtClean="0"/>
              <a:t>χέση </a:t>
            </a:r>
            <a:r>
              <a:rPr lang="el-GR" dirty="0"/>
              <a:t>αμοιβαιότητας και </a:t>
            </a:r>
            <a:r>
              <a:rPr lang="el-GR" dirty="0" smtClean="0"/>
              <a:t>ισότητας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FF0000"/>
                </a:solidFill>
              </a:rPr>
              <a:t>4. Δικαιοσύνη-φρόνηση- ενάρετος άνδρας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Αριστοτέλης: ο </a:t>
            </a:r>
            <a:r>
              <a:rPr lang="el-GR" dirty="0"/>
              <a:t>ενάρετος θα πρέπει να διαθέτει </a:t>
            </a:r>
            <a:r>
              <a:rPr lang="el-GR" dirty="0" smtClean="0"/>
              <a:t>φρόνηση</a:t>
            </a:r>
          </a:p>
          <a:p>
            <a:pPr>
              <a:lnSpc>
                <a:spcPct val="150000"/>
              </a:lnSpc>
            </a:pPr>
            <a:r>
              <a:rPr lang="el-GR" dirty="0"/>
              <a:t>Φρόνηση μου δίνει η </a:t>
            </a:r>
            <a:r>
              <a:rPr lang="el-GR" dirty="0" smtClean="0"/>
              <a:t>παιδεία</a:t>
            </a:r>
          </a:p>
          <a:p>
            <a:pPr>
              <a:lnSpc>
                <a:spcPct val="150000"/>
              </a:lnSpc>
            </a:pPr>
            <a:r>
              <a:rPr lang="el-GR" dirty="0"/>
              <a:t>Η φρόνηση είναι το μέσο για την επιλογή των πράξεων που δείχνουν ότι είμαι </a:t>
            </a:r>
            <a:r>
              <a:rPr lang="el-GR" dirty="0" smtClean="0"/>
              <a:t>ενάρετος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5. Επίκουρος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</a:t>
            </a:r>
            <a:r>
              <a:rPr lang="el-GR" dirty="0" smtClean="0"/>
              <a:t> </a:t>
            </a:r>
            <a:r>
              <a:rPr lang="el-GR" dirty="0"/>
              <a:t>φρόνηση είναι πιο σημαντική από την </a:t>
            </a:r>
            <a:r>
              <a:rPr lang="el-GR" dirty="0" smtClean="0"/>
              <a:t>φιλοσοφία</a:t>
            </a:r>
          </a:p>
          <a:p>
            <a:r>
              <a:rPr lang="el-GR" dirty="0"/>
              <a:t>Η δικαιοσύνη προκύπτει από την αίσθηση που μας δίνει η φρόνηση στο να είμαστε ανταποδοτικοί στις συμφωνίες </a:t>
            </a:r>
            <a:r>
              <a:rPr lang="el-GR" dirty="0" smtClean="0"/>
              <a:t>μας</a:t>
            </a:r>
          </a:p>
          <a:p>
            <a:r>
              <a:rPr lang="el-GR" dirty="0"/>
              <a:t>Η</a:t>
            </a:r>
            <a:r>
              <a:rPr lang="el-GR" dirty="0" smtClean="0"/>
              <a:t> </a:t>
            </a:r>
            <a:r>
              <a:rPr lang="el-GR" dirty="0"/>
              <a:t>σκοπιμότητα ταυτίζεται με τη </a:t>
            </a:r>
            <a:r>
              <a:rPr lang="el-GR" dirty="0" err="1"/>
              <a:t>ρυθμιστικότητα</a:t>
            </a:r>
            <a:r>
              <a:rPr lang="el-GR" dirty="0"/>
              <a:t> ως ιδιότητα του </a:t>
            </a:r>
            <a:r>
              <a:rPr lang="el-GR" dirty="0" smtClean="0"/>
              <a:t>νόμου</a:t>
            </a:r>
          </a:p>
          <a:p>
            <a:r>
              <a:rPr lang="el-GR" dirty="0"/>
              <a:t>Α</a:t>
            </a:r>
            <a:r>
              <a:rPr lang="el-GR" dirty="0" smtClean="0"/>
              <a:t>σφάλεια δικαίου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FF0000"/>
                </a:solidFill>
              </a:rPr>
              <a:t>6.</a:t>
            </a:r>
            <a:r>
              <a:rPr lang="en-US" dirty="0" smtClean="0">
                <a:solidFill>
                  <a:srgbClr val="FF0000"/>
                </a:solidFill>
              </a:rPr>
              <a:t>Gustav </a:t>
            </a:r>
            <a:r>
              <a:rPr lang="en-US" dirty="0" err="1" smtClean="0">
                <a:solidFill>
                  <a:srgbClr val="FF0000"/>
                </a:solidFill>
              </a:rPr>
              <a:t>Radbruch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</a:t>
            </a:r>
            <a:r>
              <a:rPr lang="el-GR" dirty="0" smtClean="0"/>
              <a:t>χει </a:t>
            </a:r>
            <a:r>
              <a:rPr lang="el-GR" dirty="0" err="1"/>
              <a:t>θεματοποιήσει</a:t>
            </a:r>
            <a:r>
              <a:rPr lang="el-GR" dirty="0"/>
              <a:t> 2 φορές  την </a:t>
            </a:r>
            <a:r>
              <a:rPr lang="el-GR" dirty="0" smtClean="0"/>
              <a:t>σχέση ασφάλειας δικαίου-δικαιοσύνης-σκοπιμότητας: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 1</a:t>
            </a:r>
            <a:r>
              <a:rPr lang="el-GR" baseline="30000" dirty="0" smtClean="0"/>
              <a:t>η</a:t>
            </a:r>
            <a:r>
              <a:rPr lang="el-GR" dirty="0" smtClean="0"/>
              <a:t> φάση: η </a:t>
            </a:r>
            <a:r>
              <a:rPr lang="el-GR" dirty="0"/>
              <a:t>ασφάλεια δικαίου είναι </a:t>
            </a:r>
            <a:r>
              <a:rPr lang="el-GR" dirty="0" smtClean="0"/>
              <a:t>   σημαντική → πρέπει </a:t>
            </a:r>
            <a:r>
              <a:rPr lang="el-GR" dirty="0"/>
              <a:t>να αποδεχόμαστε την τυπική ισχύ του </a:t>
            </a:r>
            <a:r>
              <a:rPr lang="el-GR" dirty="0" smtClean="0"/>
              <a:t>νόμου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φάση: όταν </a:t>
            </a:r>
            <a:r>
              <a:rPr lang="el-GR" dirty="0"/>
              <a:t>το περιεχόμενο του δικαίου αντανακλά αδικία δεν γίνεται </a:t>
            </a:r>
            <a:r>
              <a:rPr lang="el-GR" dirty="0" smtClean="0"/>
              <a:t>αποδεκτό</a:t>
            </a:r>
            <a:endParaRPr lang="el-GR" dirty="0"/>
          </a:p>
          <a:p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 smtClean="0">
                <a:solidFill>
                  <a:srgbClr val="FF0000"/>
                </a:solidFill>
              </a:rPr>
              <a:t>7. </a:t>
            </a:r>
            <a:r>
              <a:rPr lang="en-US" dirty="0">
                <a:solidFill>
                  <a:srgbClr val="FF0000"/>
                </a:solidFill>
              </a:rPr>
              <a:t>H.L.A.  </a:t>
            </a:r>
            <a:r>
              <a:rPr lang="en-US" dirty="0" smtClean="0">
                <a:solidFill>
                  <a:srgbClr val="FF0000"/>
                </a:solidFill>
              </a:rPr>
              <a:t>Hart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i="1" dirty="0"/>
              <a:t>The Concept of </a:t>
            </a:r>
            <a:r>
              <a:rPr lang="en-US" i="1" dirty="0" smtClean="0"/>
              <a:t>Law</a:t>
            </a:r>
            <a:endParaRPr lang="el-GR" i="1" dirty="0" smtClean="0"/>
          </a:p>
          <a:p>
            <a:pPr>
              <a:lnSpc>
                <a:spcPct val="150000"/>
              </a:lnSpc>
            </a:pPr>
            <a:r>
              <a:rPr lang="el-GR" dirty="0"/>
              <a:t>Α</a:t>
            </a:r>
            <a:r>
              <a:rPr lang="el-GR" dirty="0" smtClean="0"/>
              <a:t>ν </a:t>
            </a:r>
            <a:r>
              <a:rPr lang="el-GR" dirty="0"/>
              <a:t>το δίκαιο υφίσταται ως σύστημα </a:t>
            </a:r>
            <a:r>
              <a:rPr lang="el-GR" dirty="0" smtClean="0"/>
              <a:t>κανόνων το </a:t>
            </a:r>
            <a:r>
              <a:rPr lang="el-GR" dirty="0"/>
              <a:t>πρόβλημα είναι πώς θα ξεπεράσουμε την αντίφαση του </a:t>
            </a:r>
            <a:r>
              <a:rPr lang="en-US" dirty="0"/>
              <a:t>Austin</a:t>
            </a:r>
            <a:r>
              <a:rPr lang="el-GR" dirty="0"/>
              <a:t> και </a:t>
            </a:r>
            <a:r>
              <a:rPr lang="en-US" dirty="0" err="1" smtClean="0"/>
              <a:t>Kelsen</a:t>
            </a: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/>
              <a:t>Υ</a:t>
            </a:r>
            <a:r>
              <a:rPr lang="el-GR" dirty="0" smtClean="0"/>
              <a:t>πάρχουν </a:t>
            </a:r>
            <a:r>
              <a:rPr lang="el-GR" dirty="0"/>
              <a:t>συστήματα κανόνων, πρωτογενών, και δευτερογενών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483</Words>
  <Application>Microsoft Office PowerPoint</Application>
  <PresentationFormat>Προβολή στην οθόνη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Παρουσίαση του PowerPoint</vt:lpstr>
      <vt:lpstr>Σκοποί ενότητας</vt:lpstr>
      <vt:lpstr>.  1.Τί ονομάζουμε δίκαιο;  Ποιά είναι η φύση του;  </vt:lpstr>
      <vt:lpstr> 2.Θετικισμός</vt:lpstr>
      <vt:lpstr> 3. Φιλοσοφική παράδοση  </vt:lpstr>
      <vt:lpstr> 4. Δικαιοσύνη-φρόνηση- ενάρετος άνδρας  </vt:lpstr>
      <vt:lpstr>5. Επίκουρος</vt:lpstr>
      <vt:lpstr> 6.Gustav Radbruch  </vt:lpstr>
      <vt:lpstr>7. H.L.A.  Hart</vt:lpstr>
      <vt:lpstr>8. Τρία βασικά κριτήρια ισχύος του νόμου</vt:lpstr>
      <vt:lpstr>Παρουσίαση του PowerPoint</vt:lpstr>
      <vt:lpstr>Σημείωμα Αναφοράς</vt:lpstr>
      <vt:lpstr>Χρηματοδότηση</vt:lpstr>
      <vt:lpstr>Σημείωμα Αδειοδότησης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Library Philosophy</dc:creator>
  <cp:lastModifiedBy>ttt</cp:lastModifiedBy>
  <cp:revision>12</cp:revision>
  <dcterms:created xsi:type="dcterms:W3CDTF">2015-05-13T12:29:08Z</dcterms:created>
  <dcterms:modified xsi:type="dcterms:W3CDTF">2015-07-22T12:38:46Z</dcterms:modified>
</cp:coreProperties>
</file>