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5316-3ACE-4368-A8EC-119FF2088DB4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5027-F5E3-463E-BC0C-3794E38EBE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609600" y="1982450"/>
            <a:ext cx="8001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l-GR" sz="32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2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</a:rPr>
              <a:t>5</a:t>
            </a:r>
            <a:r>
              <a:rPr lang="el-GR" sz="2800" dirty="0" smtClean="0">
                <a:solidFill>
                  <a:srgbClr val="002060"/>
                </a:solidFill>
              </a:rPr>
              <a:t>: </a:t>
            </a:r>
            <a:r>
              <a:rPr lang="el-GR" sz="2800" b="1" dirty="0">
                <a:solidFill>
                  <a:srgbClr val="002060"/>
                </a:solidFill>
              </a:rPr>
              <a:t>Ισχύς του δικαίου: πότε και πώς ισχύει ο νόμος </a:t>
            </a:r>
            <a:r>
              <a:rPr lang="el-GR" sz="2800" dirty="0" smtClean="0">
                <a:solidFill>
                  <a:srgbClr val="002060"/>
                </a:solidFill>
              </a:rPr>
              <a:t/>
            </a:r>
            <a:br>
              <a:rPr lang="el-GR" sz="2800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8.Αριστοτέλης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l-GR" dirty="0"/>
              <a:t>Ηθικά </a:t>
            </a:r>
            <a:r>
              <a:rPr lang="el-GR" dirty="0" err="1" smtClean="0"/>
              <a:t>Νικομάχεια</a:t>
            </a:r>
            <a:r>
              <a:rPr lang="el-GR" dirty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πολιτικόν</a:t>
            </a:r>
            <a:r>
              <a:rPr lang="el-GR" dirty="0" smtClean="0"/>
              <a:t> </a:t>
            </a:r>
            <a:r>
              <a:rPr lang="el-GR" dirty="0"/>
              <a:t>δίκαιο 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 1) φυσικό δίκαιο</a:t>
            </a:r>
          </a:p>
          <a:p>
            <a:pPr marL="0" indent="0">
              <a:buNone/>
            </a:pPr>
            <a:r>
              <a:rPr lang="el-GR" dirty="0" smtClean="0"/>
              <a:t>  2) θετικό δίκαιο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Το θετικό δίκαιο </a:t>
            </a:r>
            <a:r>
              <a:rPr lang="el-GR" dirty="0" smtClean="0"/>
              <a:t>: νομικό</a:t>
            </a:r>
            <a:r>
              <a:rPr lang="el-GR" dirty="0"/>
              <a:t>, δηλαδή παίρνει το περιεχόμενό του όταν το </a:t>
            </a:r>
            <a:r>
              <a:rPr lang="el-GR" dirty="0" smtClean="0"/>
              <a:t>ψηφίσουμε</a:t>
            </a:r>
          </a:p>
          <a:p>
            <a:r>
              <a:rPr lang="el-GR" dirty="0"/>
              <a:t>Το φυσικό δίκαιο είναι μέρος του πολιτικού δικαίου </a:t>
            </a:r>
            <a:r>
              <a:rPr lang="el-GR" dirty="0" smtClean="0"/>
              <a:t>δικαιωματικά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676400" y="3244572"/>
            <a:ext cx="5476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70C0"/>
                </a:solidFill>
              </a:rPr>
              <a:t>Τέλος ενότητας</a:t>
            </a:r>
            <a:endParaRPr lang="el-G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Ισχύς του δικαίου: πότε και πώς ισχύει ο νόμος». Έκδοση: 1.0. Πάτρα 2014. Διαθέσιμο από τη δικτυακή διεύθυνση: </a:t>
            </a:r>
            <a:r>
              <a:rPr lang="en-US" dirty="0"/>
              <a:t>https://eclass.upatras.gr/courses/PHIL1918/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endParaRPr lang="el-GR" dirty="0" smtClean="0"/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Από </a:t>
            </a:r>
            <a:r>
              <a:rPr lang="el-GR" dirty="0"/>
              <a:t>την  έννοια του θεσμού στην έννοια του νόμου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/>
              <a:t>Νομικός θετικισμός 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/>
              <a:t>Επιστήμη δικαίου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dirty="0" smtClean="0"/>
              <a:t>Austin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Hans </a:t>
            </a:r>
            <a:r>
              <a:rPr lang="en-US" dirty="0" err="1" smtClean="0"/>
              <a:t>Kelsen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H.L.A </a:t>
            </a:r>
            <a:r>
              <a:rPr lang="en-US" dirty="0" smtClean="0"/>
              <a:t>HART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/>
              <a:t>Αριστοτέλης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Ισχύς του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Ο νόμος συνδέεται με την </a:t>
            </a:r>
            <a:r>
              <a:rPr lang="el-GR" dirty="0" smtClean="0"/>
              <a:t>ελευθερία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/>
              <a:t>Μέσα από το δίκαιο σήμερα προκύπτουν </a:t>
            </a:r>
            <a:r>
              <a:rPr lang="el-GR" dirty="0" smtClean="0"/>
              <a:t>θεσμοί</a:t>
            </a:r>
          </a:p>
          <a:p>
            <a:pPr>
              <a:lnSpc>
                <a:spcPct val="150000"/>
              </a:lnSpc>
            </a:pPr>
            <a:r>
              <a:rPr lang="el-GR" dirty="0"/>
              <a:t>Όταν συζητάμε για το κατά πόσο το δίκαιο έχει ισχύ είναι σαν να λέμε </a:t>
            </a:r>
            <a:r>
              <a:rPr lang="el-GR" dirty="0" smtClean="0"/>
              <a:t>πότε και πώς </a:t>
            </a:r>
            <a:r>
              <a:rPr lang="el-GR" dirty="0"/>
              <a:t>ισχύει ο νόμος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>2. Νομικός θετικισμός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Οι </a:t>
            </a:r>
            <a:r>
              <a:rPr lang="el-GR" dirty="0"/>
              <a:t>νόμοι ισχύουν κυρίως </a:t>
            </a:r>
            <a:r>
              <a:rPr lang="el-GR" dirty="0" smtClean="0"/>
              <a:t>τυπικά</a:t>
            </a:r>
          </a:p>
          <a:p>
            <a:pPr>
              <a:lnSpc>
                <a:spcPct val="150000"/>
              </a:lnSpc>
            </a:pPr>
            <a:r>
              <a:rPr lang="el-GR" dirty="0"/>
              <a:t>Μ</a:t>
            </a:r>
            <a:r>
              <a:rPr lang="el-GR" dirty="0" smtClean="0"/>
              <a:t>πορεί </a:t>
            </a:r>
            <a:r>
              <a:rPr lang="el-GR" dirty="0"/>
              <a:t>να ισχύει οποιοσδήποτε </a:t>
            </a:r>
            <a:r>
              <a:rPr lang="el-GR" dirty="0" smtClean="0"/>
              <a:t>νόμος 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 </a:t>
            </a:r>
            <a:r>
              <a:rPr lang="el-GR" dirty="0"/>
              <a:t>Δ</a:t>
            </a:r>
            <a:r>
              <a:rPr lang="el-GR" dirty="0" smtClean="0"/>
              <a:t>εν </a:t>
            </a:r>
            <a:r>
              <a:rPr lang="el-GR" dirty="0"/>
              <a:t>χρειάζεται να τον κρίνω ως ακολουθητέο ή μη βάσει </a:t>
            </a:r>
            <a:r>
              <a:rPr lang="el-GR" dirty="0" smtClean="0"/>
              <a:t>περιεχομένου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 Σχολή </a:t>
            </a:r>
            <a:r>
              <a:rPr lang="el-GR" sz="4000" dirty="0">
                <a:solidFill>
                  <a:srgbClr val="FF0000"/>
                </a:solidFill>
              </a:rPr>
              <a:t>φυσικού </a:t>
            </a:r>
            <a:r>
              <a:rPr lang="el-GR" sz="4000" dirty="0" smtClean="0">
                <a:solidFill>
                  <a:srgbClr val="FF0000"/>
                </a:solidFill>
              </a:rPr>
              <a:t>δικαίου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Να </a:t>
            </a:r>
            <a:r>
              <a:rPr lang="el-GR" dirty="0"/>
              <a:t>μην υπάρχει σύγκρουση μεταξύ του περιεχομένου του δικαίου και των θεμελιωδών </a:t>
            </a:r>
            <a:r>
              <a:rPr lang="el-GR" dirty="0" err="1"/>
              <a:t>δικαιοπολιτικοηθικών</a:t>
            </a:r>
            <a:r>
              <a:rPr lang="el-GR" dirty="0"/>
              <a:t> αρχών </a:t>
            </a:r>
            <a:r>
              <a:rPr lang="el-GR" dirty="0" smtClean="0"/>
              <a:t>δικαιοσύνης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/>
              <a:t>Άρα, κρίνει την ισχύ του νόμου με την ιδέα της δικαιοσύνης</a:t>
            </a:r>
            <a:endParaRPr lang="el-G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>4. Επιστήμη δικαίου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Π</a:t>
            </a:r>
            <a:r>
              <a:rPr lang="el-GR" dirty="0" smtClean="0"/>
              <a:t>ρέπει </a:t>
            </a:r>
            <a:r>
              <a:rPr lang="el-GR" dirty="0"/>
              <a:t>να ξεχωρίσω το δίκαιο από την </a:t>
            </a:r>
            <a:r>
              <a:rPr lang="el-GR" dirty="0" smtClean="0"/>
              <a:t>ηθική</a:t>
            </a:r>
          </a:p>
          <a:p>
            <a:pPr>
              <a:lnSpc>
                <a:spcPct val="150000"/>
              </a:lnSpc>
            </a:pPr>
            <a:r>
              <a:rPr lang="el-GR" dirty="0"/>
              <a:t>Το να περάσω από μια επιστημολογική ανάγκη διάκρισης του </a:t>
            </a:r>
            <a:r>
              <a:rPr lang="el-GR" dirty="0" smtClean="0"/>
              <a:t>δικαίου, </a:t>
            </a:r>
            <a:r>
              <a:rPr lang="el-GR" dirty="0"/>
              <a:t>σε ένα </a:t>
            </a:r>
            <a:r>
              <a:rPr lang="el-GR" dirty="0" smtClean="0"/>
              <a:t>συμπέρασμα, </a:t>
            </a:r>
            <a:r>
              <a:rPr lang="el-GR" dirty="0"/>
              <a:t>όπου να λέει </a:t>
            </a:r>
            <a:r>
              <a:rPr lang="el-GR" dirty="0" smtClean="0"/>
              <a:t>,ότι </a:t>
            </a:r>
            <a:r>
              <a:rPr lang="el-GR" dirty="0"/>
              <a:t>το δίκαιο ισχύει ανεξάρτητα από </a:t>
            </a:r>
            <a:r>
              <a:rPr lang="el-GR" dirty="0" smtClean="0"/>
              <a:t>το, </a:t>
            </a:r>
            <a:r>
              <a:rPr lang="el-GR" dirty="0"/>
              <a:t>αν και κατά πόσο συγκρούεται με την </a:t>
            </a:r>
            <a:r>
              <a:rPr lang="el-GR" dirty="0" smtClean="0"/>
              <a:t>ηθική, </a:t>
            </a:r>
            <a:r>
              <a:rPr lang="el-GR" dirty="0"/>
              <a:t>είναι ένα τεράστιο χάσμα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5. </a:t>
            </a:r>
            <a:r>
              <a:rPr lang="en-US" sz="4000" dirty="0" smtClean="0">
                <a:solidFill>
                  <a:srgbClr val="FF0000"/>
                </a:solidFill>
              </a:rPr>
              <a:t>John Austin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</a:t>
            </a:r>
            <a:r>
              <a:rPr lang="el-GR" dirty="0" smtClean="0"/>
              <a:t>ομικός θετικισμός</a:t>
            </a:r>
          </a:p>
          <a:p>
            <a:r>
              <a:rPr lang="el-GR" dirty="0"/>
              <a:t>Θ</a:t>
            </a:r>
            <a:r>
              <a:rPr lang="el-GR" dirty="0" smtClean="0"/>
              <a:t>εωρία προσταγών</a:t>
            </a:r>
          </a:p>
          <a:p>
            <a:r>
              <a:rPr lang="el-GR" dirty="0" smtClean="0"/>
              <a:t>Για </a:t>
            </a:r>
            <a:r>
              <a:rPr lang="el-GR" dirty="0"/>
              <a:t>να κατανοήσω μια κοινωνία πρέπει να έχω τη θέση ενός </a:t>
            </a:r>
            <a:r>
              <a:rPr lang="el-GR" dirty="0" smtClean="0"/>
              <a:t>παρατηρητή</a:t>
            </a:r>
          </a:p>
          <a:p>
            <a:r>
              <a:rPr lang="el-GR" dirty="0"/>
              <a:t>Π</a:t>
            </a:r>
            <a:r>
              <a:rPr lang="el-GR" dirty="0" smtClean="0"/>
              <a:t>ρώτη </a:t>
            </a:r>
            <a:r>
              <a:rPr lang="el-GR" dirty="0"/>
              <a:t>θετικιστική προσέγγιση του </a:t>
            </a:r>
            <a:r>
              <a:rPr lang="el-GR" dirty="0" smtClean="0"/>
              <a:t>δικαίου</a:t>
            </a:r>
          </a:p>
          <a:p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dirty="0"/>
              <a:t>νομικός θετικισμός ξεκινάει σαν μια επιστημονική ανάγκη ανάλυσης του δικαίου.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6.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Hans </a:t>
            </a:r>
            <a:r>
              <a:rPr lang="en-US" dirty="0" err="1">
                <a:solidFill>
                  <a:srgbClr val="FF0000"/>
                </a:solidFill>
              </a:rPr>
              <a:t>Kelsen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Κ</a:t>
            </a:r>
            <a:r>
              <a:rPr lang="el-GR" dirty="0" smtClean="0"/>
              <a:t>αθαρή </a:t>
            </a:r>
            <a:r>
              <a:rPr lang="el-GR" dirty="0"/>
              <a:t>θεωρία του </a:t>
            </a:r>
            <a:r>
              <a:rPr lang="el-GR" dirty="0" smtClean="0"/>
              <a:t>δικαίου</a:t>
            </a:r>
          </a:p>
          <a:p>
            <a:pPr>
              <a:lnSpc>
                <a:spcPct val="150000"/>
              </a:lnSpc>
            </a:pPr>
            <a:r>
              <a:rPr lang="el-GR" dirty="0"/>
              <a:t>Γ</a:t>
            </a:r>
            <a:r>
              <a:rPr lang="el-GR" dirty="0" smtClean="0"/>
              <a:t>ια </a:t>
            </a:r>
            <a:r>
              <a:rPr lang="el-GR" dirty="0"/>
              <a:t>να καταλάβουμε το δίκαιο πρέπει να το δούμε από τη σκοπιά εκείνων που αφορά, ανεξάρτητα από αξιολογήσεις και </a:t>
            </a:r>
            <a:r>
              <a:rPr lang="el-GR" dirty="0" smtClean="0"/>
              <a:t>συστήματα</a:t>
            </a:r>
          </a:p>
          <a:p>
            <a:pPr>
              <a:lnSpc>
                <a:spcPct val="150000"/>
              </a:lnSpc>
            </a:pPr>
            <a:r>
              <a:rPr lang="el-GR" dirty="0"/>
              <a:t>Α</a:t>
            </a:r>
            <a:r>
              <a:rPr lang="el-GR" dirty="0" smtClean="0"/>
              <a:t>πό </a:t>
            </a:r>
            <a:r>
              <a:rPr lang="el-GR" dirty="0"/>
              <a:t>πού έλκει την ισχύ του το </a:t>
            </a:r>
            <a:r>
              <a:rPr lang="el-GR" dirty="0" smtClean="0"/>
              <a:t>σύνταγμα;</a:t>
            </a:r>
          </a:p>
          <a:p>
            <a:pPr>
              <a:lnSpc>
                <a:spcPct val="150000"/>
              </a:lnSpc>
            </a:pPr>
            <a:r>
              <a:rPr lang="el-GR" dirty="0"/>
              <a:t>Το θεμέλιο του είναι πρέπει να είναι μια δεοντολογική </a:t>
            </a:r>
            <a:r>
              <a:rPr lang="el-GR" dirty="0" smtClean="0"/>
              <a:t>επιταγή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Κριτική στη θεωρία του </a:t>
            </a:r>
            <a:r>
              <a:rPr lang="en-US" dirty="0" smtClean="0"/>
              <a:t>Austin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7.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H.L.A </a:t>
            </a:r>
            <a:r>
              <a:rPr lang="en-US" dirty="0">
                <a:solidFill>
                  <a:srgbClr val="FF0000"/>
                </a:solidFill>
              </a:rPr>
              <a:t>HART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Υπεράσπιση της θεωρίας του </a:t>
            </a:r>
            <a:r>
              <a:rPr lang="en-US" dirty="0" smtClean="0"/>
              <a:t>Austin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l-GR" dirty="0"/>
              <a:t>Ε</a:t>
            </a:r>
            <a:r>
              <a:rPr lang="el-GR" dirty="0" smtClean="0"/>
              <a:t>παναφέρει </a:t>
            </a:r>
            <a:r>
              <a:rPr lang="el-GR" dirty="0"/>
              <a:t>το δίκαιο στη σκοπιά που έχει κανείς ως </a:t>
            </a:r>
            <a:r>
              <a:rPr lang="el-GR" dirty="0" smtClean="0"/>
              <a:t>πολίτης</a:t>
            </a:r>
          </a:p>
          <a:p>
            <a:pPr>
              <a:lnSpc>
                <a:spcPct val="150000"/>
              </a:lnSpc>
            </a:pPr>
            <a:r>
              <a:rPr lang="el-GR" dirty="0"/>
              <a:t>Το κύριο πρόβλημα </a:t>
            </a:r>
            <a:r>
              <a:rPr lang="el-GR" dirty="0" smtClean="0"/>
              <a:t>: πώς </a:t>
            </a:r>
            <a:r>
              <a:rPr lang="el-GR" dirty="0"/>
              <a:t>γίνεται να τηρείται και να αναγνωρίζεται ένας κανόνας ως κανόνας </a:t>
            </a:r>
            <a:r>
              <a:rPr lang="el-GR" dirty="0" smtClean="0"/>
              <a:t>δικαίου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542</Words>
  <Application>Microsoft Office PowerPoint</Application>
  <PresentationFormat>Προβολή στην οθόνη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Σκοποί ενότητας</vt:lpstr>
      <vt:lpstr> 1. Ισχύς του δικαίου </vt:lpstr>
      <vt:lpstr>2. Νομικός θετικισμός</vt:lpstr>
      <vt:lpstr>3. Σχολή φυσικού δικαίου</vt:lpstr>
      <vt:lpstr>4. Επιστήμη δικαίου</vt:lpstr>
      <vt:lpstr>5. John Austin</vt:lpstr>
      <vt:lpstr> 6. Hans Kelsen </vt:lpstr>
      <vt:lpstr> 7. H.L.A HART </vt:lpstr>
      <vt:lpstr> 8.Αριστοτέλης  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13</cp:revision>
  <dcterms:created xsi:type="dcterms:W3CDTF">2015-05-13T11:45:38Z</dcterms:created>
  <dcterms:modified xsi:type="dcterms:W3CDTF">2015-07-22T12:38:20Z</dcterms:modified>
</cp:coreProperties>
</file>