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717B-42E7-4035-B973-6670CCF583E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198E-D284-4B1E-8665-8DE0C2412B1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066800" y="198245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rgbClr val="5075BC"/>
                </a:solidFill>
              </a:rPr>
              <a:t> Ενότητα </a:t>
            </a:r>
            <a:r>
              <a:rPr lang="en-US" sz="2800" dirty="0" smtClean="0">
                <a:solidFill>
                  <a:srgbClr val="5075BC"/>
                </a:solidFill>
              </a:rPr>
              <a:t>4</a:t>
            </a:r>
            <a:r>
              <a:rPr lang="el-GR" sz="2800" dirty="0" smtClean="0">
                <a:solidFill>
                  <a:srgbClr val="5075BC"/>
                </a:solidFill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</a:rPr>
              <a:t>Η έννοια της δικαιοσύνης</a:t>
            </a:r>
          </a:p>
          <a:p>
            <a:pPr algn="ctr"/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8.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dirty="0" err="1" smtClean="0">
                <a:solidFill>
                  <a:srgbClr val="FF0000"/>
                </a:solidFill>
              </a:rPr>
              <a:t>ρχή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της </a:t>
            </a:r>
            <a:r>
              <a:rPr lang="el-GR" dirty="0" smtClean="0">
                <a:solidFill>
                  <a:srgbClr val="FF0000"/>
                </a:solidFill>
              </a:rPr>
              <a:t>νομιμότητας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Κ</a:t>
            </a:r>
            <a:r>
              <a:rPr lang="el-GR" dirty="0" smtClean="0"/>
              <a:t>αμία </a:t>
            </a:r>
            <a:r>
              <a:rPr lang="el-GR" dirty="0"/>
              <a:t>ενέργεια του κράτους χωρίς νομοθετική </a:t>
            </a:r>
            <a:r>
              <a:rPr lang="el-GR" dirty="0" smtClean="0"/>
              <a:t>πρόβλεψη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 Καμία </a:t>
            </a:r>
            <a:r>
              <a:rPr lang="el-GR" dirty="0"/>
              <a:t>ενέργεια ενάντια σε νομοθετική </a:t>
            </a:r>
            <a:r>
              <a:rPr lang="el-GR" dirty="0" smtClean="0"/>
              <a:t>πρόβλεψη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/>
              <a:t>Το Σύνταγμα θέτει τους όρους ώστε να υπάρχει νομοθετική πρόβλεψη για </a:t>
            </a:r>
            <a:r>
              <a:rPr lang="el-GR" dirty="0" smtClean="0"/>
              <a:t>κάτι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667000" y="2438400"/>
            <a:ext cx="4808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0070C0"/>
                </a:solidFill>
              </a:rPr>
              <a:t>Τέλος ενότητας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Η έννοια της δικαιοσύνης». Έκδοση: 1.0. Πάτρα 2014. Διαθέσιμο από τη δικτυακή διεύθυνση: </a:t>
            </a:r>
            <a:r>
              <a:rPr lang="en-US" dirty="0"/>
              <a:t>https://eclass.upatras.gr/courses/PHIL1918/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l-GR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/>
              <a:t>Η </a:t>
            </a:r>
            <a:r>
              <a:rPr lang="el-GR" sz="3600" dirty="0"/>
              <a:t>έννοια της δικαιοσύνης στον </a:t>
            </a:r>
            <a:r>
              <a:rPr lang="el-GR" sz="3600" dirty="0" smtClean="0"/>
              <a:t>Πλάτωνα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l-GR" sz="3600" dirty="0"/>
              <a:t>Δικαιοσύνη σε σχέση με νόμους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1.Η </a:t>
            </a:r>
            <a:r>
              <a:rPr lang="el-GR" dirty="0">
                <a:solidFill>
                  <a:srgbClr val="FF0000"/>
                </a:solidFill>
              </a:rPr>
              <a:t>έννοια της δικαιοσύνης στον </a:t>
            </a:r>
            <a:r>
              <a:rPr lang="el-GR" dirty="0" smtClean="0">
                <a:solidFill>
                  <a:srgbClr val="FF0000"/>
                </a:solidFill>
              </a:rPr>
              <a:t>Πλάτωνα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Δικαιοσύνη </a:t>
            </a:r>
            <a:r>
              <a:rPr lang="el-GR" dirty="0" err="1" smtClean="0"/>
              <a:t>→ευδαιμονία</a:t>
            </a:r>
            <a:endParaRPr lang="en-US" dirty="0" smtClean="0"/>
          </a:p>
          <a:p>
            <a:r>
              <a:rPr lang="el-GR" dirty="0"/>
              <a:t>Η</a:t>
            </a:r>
            <a:r>
              <a:rPr lang="el-GR" dirty="0" smtClean="0"/>
              <a:t> πολιτεία κατά τον </a:t>
            </a:r>
            <a:r>
              <a:rPr lang="el-GR" dirty="0"/>
              <a:t>Α</a:t>
            </a:r>
            <a:r>
              <a:rPr lang="el-GR" dirty="0" smtClean="0"/>
              <a:t>θηναίο φιλόσοφο = ανθρώπινο οργανισμό   → </a:t>
            </a:r>
            <a:r>
              <a:rPr lang="el-GR" dirty="0"/>
              <a:t>το </a:t>
            </a:r>
            <a:r>
              <a:rPr lang="el-GR" dirty="0" smtClean="0"/>
              <a:t>επιθυμητικό</a:t>
            </a:r>
          </a:p>
          <a:p>
            <a:pPr>
              <a:buNone/>
            </a:pPr>
            <a:r>
              <a:rPr lang="el-GR" dirty="0" smtClean="0"/>
              <a:t>                                               → </a:t>
            </a:r>
            <a:r>
              <a:rPr lang="el-GR" dirty="0"/>
              <a:t>το </a:t>
            </a:r>
            <a:r>
              <a:rPr lang="el-GR" dirty="0" smtClean="0"/>
              <a:t>θυμοειδές</a:t>
            </a:r>
          </a:p>
          <a:p>
            <a:pPr>
              <a:buNone/>
            </a:pPr>
            <a:r>
              <a:rPr lang="el-GR" dirty="0" smtClean="0"/>
              <a:t>                                               → </a:t>
            </a:r>
            <a:r>
              <a:rPr lang="el-GR" dirty="0"/>
              <a:t>το </a:t>
            </a:r>
            <a:r>
              <a:rPr lang="el-GR" dirty="0" err="1" smtClean="0"/>
              <a:t>λογιστικόν</a:t>
            </a:r>
            <a:endParaRPr lang="el-GR" dirty="0" smtClean="0"/>
          </a:p>
          <a:p>
            <a:r>
              <a:rPr lang="el-GR" dirty="0"/>
              <a:t>Δικαιοσύνη για τον Πλάτωνα =</a:t>
            </a:r>
            <a:r>
              <a:rPr lang="el-GR" dirty="0" smtClean="0"/>
              <a:t>ισορροπίες </a:t>
            </a:r>
            <a:r>
              <a:rPr lang="el-GR" dirty="0"/>
              <a:t>ανάμεσα σε αυτά </a:t>
            </a:r>
            <a:r>
              <a:rPr lang="el-GR" dirty="0" smtClean="0"/>
              <a:t>στα τρία μέρη της ψυχής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smtClean="0">
                <a:solidFill>
                  <a:srgbClr val="FF0000"/>
                </a:solidFill>
              </a:rPr>
              <a:t>Παιδεία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παιδεία είναι </a:t>
            </a:r>
            <a:r>
              <a:rPr lang="el-GR" dirty="0" smtClean="0"/>
              <a:t>απαραίτητη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Φ</a:t>
            </a:r>
            <a:r>
              <a:rPr lang="el-GR" dirty="0" smtClean="0"/>
              <a:t>ιλοσοφία: το αγαθό για τη μόρφωση των κυβερνητών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 Όρκος εφήβων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Προστασία πολιτεύματος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Υπακοή στους νόμους</a:t>
            </a:r>
          </a:p>
          <a:p>
            <a:pPr>
              <a:lnSpc>
                <a:spcPct val="150000"/>
              </a:lnSpc>
            </a:pPr>
            <a:r>
              <a:rPr lang="el-GR" dirty="0"/>
              <a:t>Το πολίτευμα εκφράζεται μέσα από </a:t>
            </a:r>
            <a:r>
              <a:rPr lang="el-GR" dirty="0" smtClean="0"/>
              <a:t>νόμους</a:t>
            </a:r>
          </a:p>
          <a:p>
            <a:pPr>
              <a:lnSpc>
                <a:spcPct val="150000"/>
              </a:lnSpc>
            </a:pPr>
            <a:r>
              <a:rPr lang="el-GR" dirty="0"/>
              <a:t>Σ</a:t>
            </a:r>
            <a:r>
              <a:rPr lang="el-GR" dirty="0" smtClean="0"/>
              <a:t>ύζευξη </a:t>
            </a:r>
            <a:r>
              <a:rPr lang="el-GR" dirty="0"/>
              <a:t>της δικαιοσύνης με την έννοια των νόμων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4. Δικαιοσύνη </a:t>
            </a:r>
            <a:r>
              <a:rPr lang="el-GR" dirty="0">
                <a:solidFill>
                  <a:srgbClr val="FF0000"/>
                </a:solidFill>
              </a:rPr>
              <a:t>σε σχέση </a:t>
            </a:r>
            <a:r>
              <a:rPr lang="el-GR" dirty="0" smtClean="0">
                <a:solidFill>
                  <a:srgbClr val="FF0000"/>
                </a:solidFill>
              </a:rPr>
              <a:t>με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 νόμους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Νόμοι = </a:t>
            </a:r>
            <a:r>
              <a:rPr lang="el-GR" dirty="0"/>
              <a:t>δημόσια </a:t>
            </a:r>
            <a:r>
              <a:rPr lang="el-GR" dirty="0" smtClean="0"/>
              <a:t>δέσμευση</a:t>
            </a:r>
          </a:p>
          <a:p>
            <a:pPr>
              <a:buNone/>
            </a:pPr>
            <a:r>
              <a:rPr lang="el-GR" dirty="0" smtClean="0"/>
              <a:t>                =παράγουν </a:t>
            </a:r>
            <a:r>
              <a:rPr lang="el-GR" dirty="0"/>
              <a:t>το καθεστώς της </a:t>
            </a:r>
            <a:r>
              <a:rPr lang="el-GR" dirty="0" smtClean="0"/>
              <a:t>νομιμότητας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Νομιμότητα νόμου- Νομιμοποίηση νόμου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5.Προϋποθέσεις ισχύος νόμου</a:t>
            </a:r>
            <a:r>
              <a:rPr lang="el-GR" sz="4000" dirty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Να </a:t>
            </a:r>
            <a:r>
              <a:rPr lang="el-GR" dirty="0"/>
              <a:t>έχει προκύψει από μια τυπική νομιμοποίηση διαδικαστικού </a:t>
            </a:r>
            <a:r>
              <a:rPr lang="el-GR" dirty="0" smtClean="0"/>
              <a:t>τύπου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Τ</a:t>
            </a:r>
            <a:r>
              <a:rPr lang="el-GR" dirty="0" smtClean="0"/>
              <a:t>υπική </a:t>
            </a:r>
            <a:r>
              <a:rPr lang="el-GR" dirty="0"/>
              <a:t>νομιμοποίηση δημοσιότητας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6.Ουσιαστική </a:t>
            </a:r>
            <a:r>
              <a:rPr lang="el-GR" sz="4000" dirty="0">
                <a:solidFill>
                  <a:srgbClr val="FF0000"/>
                </a:solidFill>
              </a:rPr>
              <a:t>ισχύς του </a:t>
            </a:r>
            <a:r>
              <a:rPr lang="el-GR" sz="4000" dirty="0" smtClean="0">
                <a:solidFill>
                  <a:srgbClr val="FF0000"/>
                </a:solidFill>
              </a:rPr>
              <a:t>νόμου</a:t>
            </a:r>
            <a:r>
              <a:rPr lang="el-GR" sz="4000" dirty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βασικό θέμα της νομιμοποίησης του </a:t>
            </a:r>
            <a:r>
              <a:rPr lang="el-GR" dirty="0" smtClean="0"/>
              <a:t>νόμου= σεβασμός για το νόμο </a:t>
            </a:r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ουσιαστική ισχύς ως νομιμοποίηση του νόμου </a:t>
            </a:r>
            <a:endParaRPr lang="el-GR" dirty="0" smtClean="0"/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κοινωνική ισχύς του </a:t>
            </a:r>
            <a:r>
              <a:rPr lang="el-GR" dirty="0" smtClean="0"/>
              <a:t>νόμου</a:t>
            </a:r>
          </a:p>
          <a:p>
            <a:r>
              <a:rPr lang="el-GR" dirty="0"/>
              <a:t>Ξ</a:t>
            </a:r>
            <a:r>
              <a:rPr lang="el-GR" dirty="0" smtClean="0"/>
              <a:t>εχωρίζουμε </a:t>
            </a:r>
            <a:r>
              <a:rPr lang="el-GR" dirty="0"/>
              <a:t>την ουσιαστική ισχύ του νόμου σε δύο </a:t>
            </a:r>
            <a:r>
              <a:rPr lang="el-GR" dirty="0" smtClean="0"/>
              <a:t>στάδια	: 1)</a:t>
            </a:r>
            <a:r>
              <a:rPr lang="el-GR" dirty="0"/>
              <a:t> αναγνώριση της </a:t>
            </a:r>
            <a:r>
              <a:rPr lang="el-GR" dirty="0" smtClean="0"/>
              <a:t>  αναγκαιότητας </a:t>
            </a:r>
            <a:r>
              <a:rPr lang="el-GR" dirty="0"/>
              <a:t>του </a:t>
            </a:r>
            <a:r>
              <a:rPr lang="el-GR" dirty="0" smtClean="0"/>
              <a:t>νόμου</a:t>
            </a:r>
          </a:p>
          <a:p>
            <a:pPr>
              <a:buNone/>
            </a:pPr>
            <a:r>
              <a:rPr lang="el-GR" dirty="0" smtClean="0"/>
              <a:t>                                2)</a:t>
            </a:r>
            <a:r>
              <a:rPr lang="el-GR" dirty="0"/>
              <a:t> η κοινωνική ισχύς του νόμου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7. Το </a:t>
            </a:r>
            <a:r>
              <a:rPr lang="el-GR" dirty="0">
                <a:solidFill>
                  <a:srgbClr val="FF0000"/>
                </a:solidFill>
              </a:rPr>
              <a:t>Σύνταγμα ως ανώτερη πηγή </a:t>
            </a:r>
            <a:r>
              <a:rPr lang="el-GR" dirty="0" smtClean="0">
                <a:solidFill>
                  <a:srgbClr val="FF0000"/>
                </a:solidFill>
              </a:rPr>
              <a:t>νομιμοποίησης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Νομιμοποίηση νόμου </a:t>
            </a:r>
            <a:r>
              <a:rPr lang="el-GR" dirty="0"/>
              <a:t>τυπικά μέσα από την αναγωγή του </a:t>
            </a:r>
            <a:r>
              <a:rPr lang="el-GR" dirty="0" smtClean="0"/>
              <a:t>στο Σύνταγμα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Το θεμέλιο ισχύος του Συντάγματος είναι η πλειοψηφία της </a:t>
            </a:r>
            <a:r>
              <a:rPr lang="el-GR" dirty="0" smtClean="0"/>
              <a:t>λαϊκής βούλησης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432</Words>
  <Application>Microsoft Office PowerPoint</Application>
  <PresentationFormat>Προβολή στην οθόνη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Σκοποί ενότητας</vt:lpstr>
      <vt:lpstr> 1.Η έννοια της δικαιοσύνης στον Πλάτωνα  </vt:lpstr>
      <vt:lpstr>2. Παιδεία</vt:lpstr>
      <vt:lpstr>3. Όρκος εφήβων</vt:lpstr>
      <vt:lpstr> 4. Δικαιοσύνη σε σχέση με  νόμους  </vt:lpstr>
      <vt:lpstr>5.Προϋποθέσεις ισχύος νόμου  </vt:lpstr>
      <vt:lpstr>6.Ουσιαστική ισχύς του νόμου  </vt:lpstr>
      <vt:lpstr>7. Το Σύνταγμα ως ανώτερη πηγή νομιμοποίησης</vt:lpstr>
      <vt:lpstr>8. Aρχή της νομιμότητας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16</cp:revision>
  <dcterms:created xsi:type="dcterms:W3CDTF">2015-05-13T09:00:07Z</dcterms:created>
  <dcterms:modified xsi:type="dcterms:W3CDTF">2015-07-22T12:37:54Z</dcterms:modified>
</cp:coreProperties>
</file>