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FE62-29E0-4D4F-AE7C-F99454523B71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C7A0-97C7-4201-AF8C-E51863E83C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FE62-29E0-4D4F-AE7C-F99454523B71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C7A0-97C7-4201-AF8C-E51863E83C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FE62-29E0-4D4F-AE7C-F99454523B71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C7A0-97C7-4201-AF8C-E51863E83C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FE62-29E0-4D4F-AE7C-F99454523B71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C7A0-97C7-4201-AF8C-E51863E83C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FE62-29E0-4D4F-AE7C-F99454523B71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C7A0-97C7-4201-AF8C-E51863E83C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FE62-29E0-4D4F-AE7C-F99454523B71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C7A0-97C7-4201-AF8C-E51863E83C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FE62-29E0-4D4F-AE7C-F99454523B71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C7A0-97C7-4201-AF8C-E51863E83C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FE62-29E0-4D4F-AE7C-F99454523B71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C7A0-97C7-4201-AF8C-E51863E83C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FE62-29E0-4D4F-AE7C-F99454523B71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C7A0-97C7-4201-AF8C-E51863E83C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FE62-29E0-4D4F-AE7C-F99454523B71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C7A0-97C7-4201-AF8C-E51863E83C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FE62-29E0-4D4F-AE7C-F99454523B71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C7A0-97C7-4201-AF8C-E51863E83C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FE62-29E0-4D4F-AE7C-F99454523B71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5C7A0-97C7-4201-AF8C-E51863E83C2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533400" y="1982450"/>
            <a:ext cx="7924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chemeClr val="tx2">
                    <a:lumMod val="75000"/>
                  </a:schemeClr>
                </a:solidFill>
              </a:rPr>
              <a:t>ΦΙΛΟΣΟΦΙΑ ΤΟΥ ΔΙΚΑΙΟΥ</a:t>
            </a:r>
          </a:p>
          <a:p>
            <a:pPr algn="ctr"/>
            <a:r>
              <a:rPr lang="el-GR" sz="28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8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800" dirty="0" smtClean="0">
                <a:solidFill>
                  <a:srgbClr val="5075BC"/>
                </a:solidFill>
              </a:rPr>
              <a:t> Ενότητα 3: </a:t>
            </a:r>
            <a:r>
              <a:rPr lang="el-GR" sz="2800" b="1" dirty="0" err="1" smtClean="0">
                <a:solidFill>
                  <a:srgbClr val="002060"/>
                </a:solidFill>
              </a:rPr>
              <a:t>Δισσοί</a:t>
            </a:r>
            <a:r>
              <a:rPr lang="el-GR" sz="2800" b="1" dirty="0" smtClean="0">
                <a:solidFill>
                  <a:srgbClr val="002060"/>
                </a:solidFill>
              </a:rPr>
              <a:t> λόγοι για το δίκαιο και το άδικο </a:t>
            </a:r>
            <a:br>
              <a:rPr lang="el-GR" sz="2800" b="1" dirty="0" smtClean="0">
                <a:solidFill>
                  <a:srgbClr val="002060"/>
                </a:solidFill>
              </a:rPr>
            </a:b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dirty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>
                <a:latin typeface="Comic Sans MS" pitchFamily="66" charset="0"/>
              </a:rPr>
              <a:t>Αναπλ</a:t>
            </a:r>
            <a:r>
              <a:rPr lang="el-GR" sz="2400" dirty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sz="2400" dirty="0">
                <a:latin typeface="Comic Sans MS" pitchFamily="66" charset="0"/>
              </a:rPr>
              <a:t/>
            </a:r>
            <a:br>
              <a:rPr lang="el-GR" sz="2400" dirty="0">
                <a:latin typeface="Comic Sans MS" pitchFamily="66" charset="0"/>
              </a:rPr>
            </a:br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endParaRPr lang="el-G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/>
            </a:r>
            <a:br>
              <a:rPr lang="el-GR" sz="3600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8.τρία κριτήρια Αρχύτα για ένα σωστό νομοθετικό έργο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endParaRPr lang="el-GR" dirty="0" smtClean="0"/>
          </a:p>
          <a:p>
            <a:pPr>
              <a:lnSpc>
                <a:spcPct val="200000"/>
              </a:lnSpc>
            </a:pPr>
            <a:r>
              <a:rPr lang="el-GR" dirty="0" smtClean="0"/>
              <a:t>Να </a:t>
            </a:r>
            <a:r>
              <a:rPr lang="el-GR" dirty="0"/>
              <a:t>είναι σύμφωνος με τη </a:t>
            </a:r>
            <a:r>
              <a:rPr lang="el-GR" dirty="0" smtClean="0"/>
              <a:t>φύση</a:t>
            </a:r>
          </a:p>
          <a:p>
            <a:pPr>
              <a:lnSpc>
                <a:spcPct val="200000"/>
              </a:lnSpc>
            </a:pPr>
            <a:r>
              <a:rPr lang="el-GR" dirty="0"/>
              <a:t>Ν</a:t>
            </a:r>
            <a:r>
              <a:rPr lang="el-GR" dirty="0" smtClean="0"/>
              <a:t>α </a:t>
            </a:r>
            <a:r>
              <a:rPr lang="el-GR" dirty="0"/>
              <a:t>έχει πραγματική ισχύ </a:t>
            </a:r>
            <a:endParaRPr lang="el-GR" dirty="0" smtClean="0"/>
          </a:p>
          <a:p>
            <a:pPr>
              <a:lnSpc>
                <a:spcPct val="200000"/>
              </a:lnSpc>
            </a:pPr>
            <a:r>
              <a:rPr lang="el-GR" dirty="0"/>
              <a:t>Ν</a:t>
            </a:r>
            <a:r>
              <a:rPr lang="el-GR" dirty="0" smtClean="0"/>
              <a:t>α </a:t>
            </a:r>
            <a:r>
              <a:rPr lang="el-GR" dirty="0"/>
              <a:t>συμφέρει στην οργανωμένη </a:t>
            </a:r>
            <a:r>
              <a:rPr lang="el-GR" dirty="0" smtClean="0"/>
              <a:t>κοινωνία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905000" y="2286000"/>
            <a:ext cx="55704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dirty="0" smtClean="0">
                <a:solidFill>
                  <a:srgbClr val="0070C0"/>
                </a:solidFill>
              </a:rPr>
              <a:t>Τέλος ενότητας</a:t>
            </a:r>
            <a:endParaRPr lang="el-GR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Παρούσης Μιχαήλ 201</a:t>
            </a:r>
            <a:r>
              <a:rPr lang="en-US" dirty="0" smtClean="0"/>
              <a:t>5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«Φιλοσοφία του Δικαίου. </a:t>
            </a:r>
            <a:r>
              <a:rPr lang="el-GR" dirty="0" err="1"/>
              <a:t>Δισσοί</a:t>
            </a:r>
            <a:r>
              <a:rPr lang="el-GR" dirty="0"/>
              <a:t> λόγοι για το δίκαιο και το </a:t>
            </a:r>
            <a:r>
              <a:rPr lang="el-GR" dirty="0" smtClean="0"/>
              <a:t>άδικο». Έκδοση: 1.0. Πάτρα 2014. Διαθέσιμο από τη δικτυακή διεύθυνση: </a:t>
            </a:r>
            <a:r>
              <a:rPr lang="en-US" dirty="0"/>
              <a:t>https://eclass.upatras.gr/courses/PHIL1918/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29200"/>
            <a:ext cx="5501640" cy="1386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</a:p>
          <a:p>
            <a:pPr algn="ctr">
              <a:buNone/>
            </a:pPr>
            <a:r>
              <a:rPr lang="el-GR" sz="2400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r>
              <a:rPr lang="el-GR" dirty="0" smtClean="0"/>
              <a:t> 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Ως </a:t>
            </a:r>
            <a:r>
              <a:rPr lang="el-GR" b="1" dirty="0" smtClean="0"/>
              <a:t>Μη Εμπορική</a:t>
            </a:r>
            <a:r>
              <a:rPr lang="el-GR" dirty="0" smtClean="0"/>
              <a:t> ορίζεται η χρήση:</a:t>
            </a:r>
          </a:p>
          <a:p>
            <a:pPr lvl="0"/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περιλαμβάνει οικονομική συναλλαγή ως προϋπόθεση για τη χρήση ή πρόσβαση στο έργο</a:t>
            </a:r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προσπορίζει στο διανομέα του έργου και</a:t>
            </a:r>
            <a:r>
              <a:rPr lang="en-GB" dirty="0" smtClean="0"/>
              <a:t> </a:t>
            </a:r>
            <a:r>
              <a:rPr lang="el-GR" dirty="0" err="1" smtClean="0"/>
              <a:t>αδειοδόχο</a:t>
            </a:r>
            <a:r>
              <a:rPr lang="en-GB" dirty="0" smtClean="0"/>
              <a:t> </a:t>
            </a:r>
            <a:r>
              <a:rPr lang="el-GR" dirty="0" smtClean="0"/>
              <a:t>έμμεσο οικονομικό όφελος (π.χ. διαφημίσεις) από την προβολή του έργου σε διαδικτυακό τόπο</a:t>
            </a:r>
            <a:endParaRPr lang="en-US" dirty="0" smtClean="0"/>
          </a:p>
          <a:p>
            <a:pPr lvl="0"/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/>
          </a:bodyPr>
          <a:lstStyle/>
          <a:p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b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endParaRPr lang="el-GR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l-GR" sz="3600" dirty="0" err="1" smtClean="0"/>
              <a:t>Δισσοί</a:t>
            </a:r>
            <a:r>
              <a:rPr lang="el-GR" sz="3600" dirty="0" smtClean="0"/>
              <a:t> λόγοι: τί σημαίνει  έχω δίκιο ή άδικο</a:t>
            </a:r>
          </a:p>
          <a:p>
            <a:pPr marL="0" indent="0">
              <a:buNone/>
            </a:pPr>
            <a:endParaRPr lang="el-GR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l-GR" sz="3600" dirty="0" smtClean="0"/>
              <a:t>Δίκαιο και εξουσία</a:t>
            </a:r>
          </a:p>
          <a:p>
            <a:endParaRPr lang="el-GR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/>
            </a:r>
            <a:br>
              <a:rPr lang="el-GR" sz="4000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1.Τί σημαίνει  έχω δίκιο ή άδικο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 numCol="1">
            <a:normAutofit/>
          </a:bodyPr>
          <a:lstStyle/>
          <a:p>
            <a:endParaRPr lang="el-GR" sz="4000" dirty="0" smtClean="0"/>
          </a:p>
          <a:p>
            <a:r>
              <a:rPr lang="el-GR" sz="4000" dirty="0" smtClean="0"/>
              <a:t>Πρέπει </a:t>
            </a:r>
            <a:r>
              <a:rPr lang="el-GR" sz="4000" dirty="0"/>
              <a:t>να έχει δίκιο ή πρέπει να έχει άδικο </a:t>
            </a:r>
            <a:endParaRPr lang="el-GR" sz="4000" dirty="0" smtClean="0"/>
          </a:p>
          <a:p>
            <a:pPr marL="0" indent="0">
              <a:buNone/>
            </a:pPr>
            <a:endParaRPr lang="el-GR" sz="4000" dirty="0" smtClean="0"/>
          </a:p>
          <a:p>
            <a:r>
              <a:rPr lang="el-GR" sz="4000" dirty="0"/>
              <a:t>Δ</a:t>
            </a:r>
            <a:r>
              <a:rPr lang="el-GR" sz="4000" dirty="0" smtClean="0"/>
              <a:t>εοντολογία </a:t>
            </a:r>
            <a:r>
              <a:rPr lang="el-GR" sz="4000" dirty="0"/>
              <a:t>και </a:t>
            </a:r>
            <a:r>
              <a:rPr lang="el-GR" sz="4000" dirty="0" err="1" smtClean="0"/>
              <a:t>κανονιστικότητα</a:t>
            </a:r>
            <a:r>
              <a:rPr lang="el-GR" sz="4000" dirty="0" smtClean="0"/>
              <a:t>  </a:t>
            </a:r>
            <a:endParaRPr lang="el-GR" sz="4000" dirty="0"/>
          </a:p>
          <a:p>
            <a:pPr algn="just"/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/>
            </a:r>
            <a:br>
              <a:rPr lang="el-GR" sz="4000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FF0000"/>
                </a:solidFill>
              </a:rPr>
              <a:t>2</a:t>
            </a:r>
            <a:r>
              <a:rPr lang="el-GR" sz="4000" dirty="0">
                <a:solidFill>
                  <a:srgbClr val="FF0000"/>
                </a:solidFill>
              </a:rPr>
              <a:t>. Πραγματικά </a:t>
            </a:r>
            <a:r>
              <a:rPr lang="el-GR" sz="4000" dirty="0" smtClean="0">
                <a:solidFill>
                  <a:srgbClr val="FF0000"/>
                </a:solidFill>
              </a:rPr>
              <a:t>περιστατικά 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3600" dirty="0"/>
              <a:t>Με βάση τα πραγματικά περιστατικά θα δούμε τί ισχύει κάθε </a:t>
            </a:r>
            <a:r>
              <a:rPr lang="el-GR" sz="3600" dirty="0" smtClean="0"/>
              <a:t>φορά</a:t>
            </a:r>
          </a:p>
          <a:p>
            <a:pPr>
              <a:lnSpc>
                <a:spcPct val="150000"/>
              </a:lnSpc>
            </a:pPr>
            <a:r>
              <a:rPr lang="el-GR" sz="3600" dirty="0" smtClean="0"/>
              <a:t>‘</a:t>
            </a:r>
            <a:r>
              <a:rPr lang="el-GR" sz="3600" dirty="0" err="1" smtClean="0"/>
              <a:t>Ενα</a:t>
            </a:r>
            <a:r>
              <a:rPr lang="el-GR" sz="3600" dirty="0" smtClean="0"/>
              <a:t> </a:t>
            </a:r>
            <a:r>
              <a:rPr lang="el-GR" sz="3600" dirty="0"/>
              <a:t>έγκλημα </a:t>
            </a:r>
            <a:r>
              <a:rPr lang="el-GR" sz="3600" dirty="0" smtClean="0"/>
              <a:t>→ τιμή αλήθειας</a:t>
            </a:r>
          </a:p>
          <a:p>
            <a:pPr>
              <a:lnSpc>
                <a:spcPct val="150000"/>
              </a:lnSpc>
            </a:pPr>
            <a:r>
              <a:rPr lang="el-GR" sz="3600" dirty="0" smtClean="0"/>
              <a:t>Ατύχημα με αυτοκίνητο → </a:t>
            </a:r>
            <a:r>
              <a:rPr lang="el-GR" sz="3600" dirty="0"/>
              <a:t>αξιολογικές κρίσεις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3.Νομική </a:t>
            </a:r>
            <a:r>
              <a:rPr lang="el-GR" dirty="0">
                <a:solidFill>
                  <a:srgbClr val="FF0000"/>
                </a:solidFill>
              </a:rPr>
              <a:t>έννοια ευθύνης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Προϋπόθεση → υπαιτιότητα</a:t>
            </a:r>
          </a:p>
          <a:p>
            <a:r>
              <a:rPr lang="el-GR" dirty="0" smtClean="0"/>
              <a:t>Δίκαιο → συσχέτιση </a:t>
            </a:r>
            <a:r>
              <a:rPr lang="el-GR" dirty="0"/>
              <a:t>διαπίστωσης πραγματικών </a:t>
            </a:r>
            <a:r>
              <a:rPr lang="el-GR" dirty="0" smtClean="0"/>
              <a:t>περιστατικών</a:t>
            </a:r>
            <a:r>
              <a:rPr lang="el-GR" dirty="0"/>
              <a:t> </a:t>
            </a:r>
            <a:r>
              <a:rPr lang="el-GR" dirty="0" smtClean="0"/>
              <a:t>Νόμος </a:t>
            </a:r>
            <a:r>
              <a:rPr lang="el-GR" dirty="0" err="1" smtClean="0"/>
              <a:t>→προϋποθέσεις</a:t>
            </a:r>
            <a:r>
              <a:rPr lang="el-GR" dirty="0" smtClean="0"/>
              <a:t> + συνέπειες</a:t>
            </a:r>
          </a:p>
          <a:p>
            <a:r>
              <a:rPr lang="el-GR" dirty="0"/>
              <a:t>Ε</a:t>
            </a:r>
            <a:r>
              <a:rPr lang="el-GR" dirty="0" smtClean="0"/>
              <a:t>υθύνη </a:t>
            </a:r>
            <a:r>
              <a:rPr lang="el-GR" dirty="0"/>
              <a:t>από </a:t>
            </a:r>
            <a:r>
              <a:rPr lang="el-GR" dirty="0" smtClean="0"/>
              <a:t>αδικοπραξία</a:t>
            </a:r>
            <a:r>
              <a:rPr lang="el-GR" dirty="0"/>
              <a:t> </a:t>
            </a:r>
            <a:r>
              <a:rPr lang="el-GR" dirty="0" smtClean="0"/>
              <a:t>Δίκαιο </a:t>
            </a:r>
            <a:r>
              <a:rPr lang="el-GR" dirty="0" err="1" smtClean="0"/>
              <a:t>→αποκατάσταση</a:t>
            </a:r>
            <a:r>
              <a:rPr lang="el-GR" dirty="0" smtClean="0"/>
              <a:t> </a:t>
            </a:r>
            <a:r>
              <a:rPr lang="el-GR" dirty="0"/>
              <a:t>της </a:t>
            </a:r>
            <a:r>
              <a:rPr lang="el-GR" dirty="0" smtClean="0"/>
              <a:t>αλήθειας+ </a:t>
            </a:r>
            <a:r>
              <a:rPr lang="el-GR" dirty="0"/>
              <a:t>η ρητορική της έκθεση </a:t>
            </a:r>
            <a:r>
              <a:rPr lang="el-GR" dirty="0" smtClean="0"/>
              <a:t>+ </a:t>
            </a:r>
            <a:r>
              <a:rPr lang="el-GR" dirty="0"/>
              <a:t>λογική και επιστημονική </a:t>
            </a:r>
            <a:r>
              <a:rPr lang="el-GR" dirty="0" smtClean="0"/>
              <a:t>εφαρμογή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4</a:t>
            </a:r>
            <a:r>
              <a:rPr lang="el-GR" dirty="0">
                <a:solidFill>
                  <a:srgbClr val="FF0000"/>
                </a:solidFill>
              </a:rPr>
              <a:t>. </a:t>
            </a:r>
            <a:r>
              <a:rPr lang="el-GR" dirty="0" err="1">
                <a:solidFill>
                  <a:srgbClr val="FF0000"/>
                </a:solidFill>
              </a:rPr>
              <a:t>Δισσοί</a:t>
            </a:r>
            <a:r>
              <a:rPr lang="el-GR" dirty="0">
                <a:solidFill>
                  <a:srgbClr val="FF0000"/>
                </a:solidFill>
              </a:rPr>
              <a:t> λόγοι </a:t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l-GR" sz="3600" dirty="0" smtClean="0"/>
          </a:p>
          <a:p>
            <a:pPr>
              <a:lnSpc>
                <a:spcPct val="150000"/>
              </a:lnSpc>
            </a:pPr>
            <a:r>
              <a:rPr lang="el-GR" sz="3600" dirty="0" smtClean="0"/>
              <a:t>Επιχειρήματα με σκοπό την πειθώ</a:t>
            </a:r>
            <a:r>
              <a:rPr lang="el-GR" sz="3600" dirty="0"/>
              <a:t> </a:t>
            </a:r>
            <a:endParaRPr lang="el-GR" sz="3600" dirty="0" smtClean="0"/>
          </a:p>
          <a:p>
            <a:pPr>
              <a:lnSpc>
                <a:spcPct val="150000"/>
              </a:lnSpc>
            </a:pPr>
            <a:r>
              <a:rPr lang="el-GR" sz="3600" dirty="0" smtClean="0"/>
              <a:t>Μηχανισμός δικαίου → αντιθέτουμε </a:t>
            </a:r>
            <a:r>
              <a:rPr lang="el-GR" sz="3600" dirty="0"/>
              <a:t>ένα επιχείρημα πάντα σε ένα </a:t>
            </a:r>
            <a:r>
              <a:rPr lang="el-GR" sz="3600" dirty="0" smtClean="0"/>
              <a:t>άλλο</a:t>
            </a:r>
          </a:p>
          <a:p>
            <a:pPr algn="just">
              <a:lnSpc>
                <a:spcPct val="150000"/>
              </a:lnSpc>
              <a:buNone/>
            </a:pP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5. </a:t>
            </a:r>
            <a:r>
              <a:rPr lang="el-GR" dirty="0" err="1">
                <a:solidFill>
                  <a:srgbClr val="FF0000"/>
                </a:solidFill>
              </a:rPr>
              <a:t>Δισσοί</a:t>
            </a:r>
            <a:r>
              <a:rPr lang="el-GR" dirty="0">
                <a:solidFill>
                  <a:srgbClr val="FF0000"/>
                </a:solidFill>
              </a:rPr>
              <a:t> λόγοι για το δίκαιο και το </a:t>
            </a:r>
            <a:r>
              <a:rPr lang="el-GR" dirty="0" smtClean="0">
                <a:solidFill>
                  <a:srgbClr val="FF0000"/>
                </a:solidFill>
              </a:rPr>
              <a:t>άδικο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Σοφιστική μέθοδος → ανταλλαγή </a:t>
            </a:r>
            <a:r>
              <a:rPr lang="el-GR" dirty="0"/>
              <a:t>του απολύτου με το </a:t>
            </a:r>
            <a:r>
              <a:rPr lang="el-GR" dirty="0" smtClean="0"/>
              <a:t>σχετικό</a:t>
            </a:r>
          </a:p>
          <a:p>
            <a:r>
              <a:rPr lang="el-GR" dirty="0"/>
              <a:t>Ό</a:t>
            </a:r>
            <a:r>
              <a:rPr lang="el-GR" dirty="0" smtClean="0"/>
              <a:t>φελος </a:t>
            </a:r>
            <a:r>
              <a:rPr lang="el-GR" dirty="0"/>
              <a:t>και την </a:t>
            </a:r>
            <a:r>
              <a:rPr lang="el-GR" dirty="0" smtClean="0"/>
              <a:t>σκοπιμότητα</a:t>
            </a:r>
          </a:p>
          <a:p>
            <a:r>
              <a:rPr lang="el-GR" dirty="0" smtClean="0"/>
              <a:t>Αμφιβολία</a:t>
            </a:r>
          </a:p>
          <a:p>
            <a:r>
              <a:rPr lang="el-GR" dirty="0"/>
              <a:t>Δ</a:t>
            </a:r>
            <a:r>
              <a:rPr lang="el-GR" dirty="0" smtClean="0"/>
              <a:t>ιαπλαστική ικανότητα</a:t>
            </a:r>
            <a:endParaRPr lang="en-US" dirty="0" smtClean="0"/>
          </a:p>
          <a:p>
            <a:r>
              <a:rPr lang="el-GR" dirty="0"/>
              <a:t>Υ</a:t>
            </a:r>
            <a:r>
              <a:rPr lang="el-GR" dirty="0" smtClean="0"/>
              <a:t>ποκειμενική </a:t>
            </a:r>
            <a:r>
              <a:rPr lang="el-GR" dirty="0"/>
              <a:t>βελτιστοποίηση</a:t>
            </a:r>
            <a:endParaRPr lang="el-GR" dirty="0" smtClean="0"/>
          </a:p>
          <a:p>
            <a:pPr algn="just"/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l-GR" dirty="0" smtClean="0">
                <a:solidFill>
                  <a:srgbClr val="FF0000"/>
                </a:solidFill>
              </a:rPr>
              <a:t>. </a:t>
            </a:r>
            <a:r>
              <a:rPr lang="el-GR" dirty="0">
                <a:solidFill>
                  <a:srgbClr val="FF0000"/>
                </a:solidFill>
              </a:rPr>
              <a:t>Δίκαιο και </a:t>
            </a:r>
            <a:r>
              <a:rPr lang="el-GR" dirty="0" smtClean="0">
                <a:solidFill>
                  <a:srgbClr val="FF0000"/>
                </a:solidFill>
              </a:rPr>
              <a:t>εξουσία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Το δίκαιο →</a:t>
            </a:r>
            <a:r>
              <a:rPr lang="el-GR" dirty="0"/>
              <a:t> εξουσιαστικό τρόπο ρύθμισης της </a:t>
            </a:r>
            <a:r>
              <a:rPr lang="el-GR" dirty="0" smtClean="0"/>
              <a:t>συμπεριφοράς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/>
              <a:t>Τ</a:t>
            </a:r>
            <a:r>
              <a:rPr lang="el-GR" dirty="0" smtClean="0"/>
              <a:t>ο δίκαιο → ο </a:t>
            </a:r>
            <a:r>
              <a:rPr lang="el-GR" dirty="0"/>
              <a:t>μηχανισμός που εγγυάται την άσκησης μιας συγκεκριμένης εξουσίας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7</a:t>
            </a:r>
            <a:r>
              <a:rPr lang="el-GR" dirty="0" smtClean="0">
                <a:solidFill>
                  <a:srgbClr val="FF0000"/>
                </a:solidFill>
              </a:rPr>
              <a:t>. </a:t>
            </a:r>
            <a:r>
              <a:rPr lang="el-GR" dirty="0">
                <a:solidFill>
                  <a:srgbClr val="FF0000"/>
                </a:solidFill>
              </a:rPr>
              <a:t>το δίκαιο ως </a:t>
            </a:r>
            <a:r>
              <a:rPr lang="el-GR" dirty="0" smtClean="0">
                <a:solidFill>
                  <a:srgbClr val="FF0000"/>
                </a:solidFill>
              </a:rPr>
              <a:t>μέσο</a:t>
            </a:r>
            <a:r>
              <a:rPr lang="el-GR" dirty="0" smtClean="0"/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Το δίκαιο →  </a:t>
            </a:r>
            <a:r>
              <a:rPr lang="el-GR" dirty="0"/>
              <a:t>έκφραση </a:t>
            </a:r>
            <a:r>
              <a:rPr lang="el-GR" dirty="0" smtClean="0"/>
              <a:t>κυριαρχίας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/>
              <a:t>Ε</a:t>
            </a:r>
            <a:r>
              <a:rPr lang="el-GR" dirty="0" smtClean="0"/>
              <a:t>κφάνσεις </a:t>
            </a:r>
            <a:r>
              <a:rPr lang="el-GR" dirty="0"/>
              <a:t>της ύπαρξης του </a:t>
            </a:r>
            <a:r>
              <a:rPr lang="el-GR" dirty="0" smtClean="0"/>
              <a:t>κράτους</a:t>
            </a:r>
            <a:r>
              <a:rPr lang="en-US" dirty="0" smtClean="0"/>
              <a:t> </a:t>
            </a:r>
            <a:r>
              <a:rPr lang="el-GR" dirty="0" smtClean="0"/>
              <a:t>→</a:t>
            </a:r>
            <a:r>
              <a:rPr lang="en-US" dirty="0" smtClean="0"/>
              <a:t> </a:t>
            </a:r>
            <a:r>
              <a:rPr lang="el-GR" dirty="0" smtClean="0"/>
              <a:t>η εξουσία, </a:t>
            </a:r>
            <a:r>
              <a:rPr lang="el-GR" dirty="0"/>
              <a:t>ο λαός και η χώρα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396</Words>
  <Application>Microsoft Office PowerPoint</Application>
  <PresentationFormat>Προβολή στην οθόνη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Παρουσίαση του PowerPoint</vt:lpstr>
      <vt:lpstr>Σκοποί ενότητας</vt:lpstr>
      <vt:lpstr> 1.Τί σημαίνει  έχω δίκιο ή άδικο  </vt:lpstr>
      <vt:lpstr> 2. Πραγματικά περιστατικά  </vt:lpstr>
      <vt:lpstr> 3.Νομική έννοια ευθύνης  </vt:lpstr>
      <vt:lpstr> 4. Δισσοί λόγοι  </vt:lpstr>
      <vt:lpstr>5. Δισσοί λόγοι για το δίκαιο και το άδικο</vt:lpstr>
      <vt:lpstr> 6. Δίκαιο και εξουσία  </vt:lpstr>
      <vt:lpstr> 7. το δίκαιο ως μέσο  </vt:lpstr>
      <vt:lpstr> 8.τρία κριτήρια Αρχύτα για ένα σωστό νομοθετικό έργο  </vt:lpstr>
      <vt:lpstr>Παρουσίαση του PowerPoint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 3</dc:title>
  <dc:creator>Library Philosophy</dc:creator>
  <cp:lastModifiedBy>ttt</cp:lastModifiedBy>
  <cp:revision>24</cp:revision>
  <dcterms:created xsi:type="dcterms:W3CDTF">2015-05-06T07:17:50Z</dcterms:created>
  <dcterms:modified xsi:type="dcterms:W3CDTF">2015-07-22T12:37:29Z</dcterms:modified>
</cp:coreProperties>
</file>