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6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9636-13E0-4C1F-8F28-33013688DF0D}" type="datetimeFigureOut">
              <a:rPr lang="el-GR" smtClean="0"/>
              <a:pPr/>
              <a:t>22/7/2015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654D4-72A5-4CB4-917D-D50CEA47903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31242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user\Downloads\logo_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304800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Ορθογώνιο"/>
          <p:cNvSpPr/>
          <p:nvPr/>
        </p:nvSpPr>
        <p:spPr>
          <a:xfrm>
            <a:off x="457200" y="1659284"/>
            <a:ext cx="82296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3600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  <a:t>ΦΙΛΟΣΟΦΙΑ ΤΟΥ ΔΙΚΑΙΟΥ</a:t>
            </a:r>
            <a:br>
              <a:rPr lang="el-GR" sz="36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2400" u="sng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dirty="0" smtClean="0">
                <a:solidFill>
                  <a:srgbClr val="5075BC"/>
                </a:solidFill>
              </a:rPr>
              <a:t> </a:t>
            </a:r>
            <a:r>
              <a:rPr lang="el-GR" sz="2800" dirty="0" smtClean="0">
                <a:solidFill>
                  <a:srgbClr val="5075BC"/>
                </a:solidFill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</a:rPr>
              <a:t>2</a:t>
            </a:r>
            <a:r>
              <a:rPr lang="el-GR" sz="2800" dirty="0" smtClean="0">
                <a:solidFill>
                  <a:srgbClr val="5075BC"/>
                </a:solidFill>
              </a:rPr>
              <a:t>: </a:t>
            </a:r>
            <a:r>
              <a:rPr lang="el-GR" sz="2800" b="1" dirty="0" smtClean="0">
                <a:solidFill>
                  <a:srgbClr val="002060"/>
                </a:solidFill>
              </a:rPr>
              <a:t>Ορισμός του δικαίου</a:t>
            </a:r>
          </a:p>
          <a:p>
            <a:pPr algn="ctr"/>
            <a: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l-GR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2400" dirty="0">
                <a:latin typeface="Comic Sans MS" pitchFamily="66" charset="0"/>
              </a:rPr>
              <a:t>Διδάσκων: Μιχαήλ Παρούσης, </a:t>
            </a:r>
            <a:r>
              <a:rPr lang="el-GR" sz="2400" dirty="0" err="1">
                <a:latin typeface="Comic Sans MS" pitchFamily="66" charset="0"/>
              </a:rPr>
              <a:t>Αναπλ</a:t>
            </a:r>
            <a:r>
              <a:rPr lang="el-GR" sz="2400" dirty="0">
                <a:latin typeface="Comic Sans MS" pitchFamily="66" charset="0"/>
              </a:rPr>
              <a:t>. Καθηγητής</a:t>
            </a:r>
          </a:p>
          <a:p>
            <a:pPr algn="ctr"/>
            <a:r>
              <a:rPr lang="el-GR" sz="2400" dirty="0">
                <a:latin typeface="Comic Sans MS" pitchFamily="66" charset="0"/>
              </a:rPr>
              <a:t/>
            </a:r>
            <a:br>
              <a:rPr lang="el-GR" sz="2400" dirty="0">
                <a:latin typeface="Comic Sans MS" pitchFamily="66" charset="0"/>
              </a:rPr>
            </a:br>
            <a:r>
              <a:rPr lang="el-GR" sz="2000" dirty="0" smtClean="0"/>
              <a:t>Σχολή Ανθρωπιστικών και Κοινωνικών Σπουδών</a:t>
            </a:r>
            <a:br>
              <a:rPr lang="el-GR" sz="2000" dirty="0" smtClean="0"/>
            </a:br>
            <a:r>
              <a:rPr lang="el-GR" sz="2000" dirty="0" smtClean="0"/>
              <a:t>Τμήμα Φιλοσοφίας</a:t>
            </a:r>
            <a:br>
              <a:rPr lang="el-GR" sz="2000" dirty="0" smtClean="0"/>
            </a:br>
            <a:endParaRPr lang="el-GR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8.Ρύθμιση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u="sng" dirty="0" smtClean="0"/>
              <a:t>Ρυθμίζω κάτι σημαίνει ότι</a:t>
            </a:r>
            <a:r>
              <a:rPr lang="el-GR" dirty="0" smtClean="0"/>
              <a:t>: </a:t>
            </a:r>
          </a:p>
          <a:p>
            <a:r>
              <a:rPr lang="el-GR" dirty="0"/>
              <a:t>Π</a:t>
            </a:r>
            <a:r>
              <a:rPr lang="el-GR" dirty="0" smtClean="0"/>
              <a:t>αρεμβαίνω στα πράγματα και λέω ότι κάτι θα  είναι Α και όχι Β</a:t>
            </a:r>
          </a:p>
          <a:p>
            <a:r>
              <a:rPr lang="el-GR" dirty="0" smtClean="0"/>
              <a:t>Το δίκαιο, η ηθική και οι συνήθειες υφίστανται στην </a:t>
            </a:r>
            <a:r>
              <a:rPr lang="el-GR" dirty="0" err="1" smtClean="0"/>
              <a:t>διυποκειμενικότητα</a:t>
            </a:r>
            <a:endParaRPr lang="el-GR" dirty="0" smtClean="0"/>
          </a:p>
          <a:p>
            <a:r>
              <a:rPr lang="el-GR" dirty="0" smtClean="0"/>
              <a:t>Η ρύθμιση έχει να κάνει με συμφωνία/συμβιβασμό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9. Σχέσεις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 smtClean="0"/>
              <a:t>Οτιδήποτε έχει να κάνει με πρακτικά ζητήματα στηρίζεται σε μία σχεσιακή βάση</a:t>
            </a:r>
          </a:p>
          <a:p>
            <a:pPr lvl="0"/>
            <a:r>
              <a:rPr lang="el-GR" dirty="0" smtClean="0"/>
              <a:t>Είναι το σημείο αναφοράς για οποιαδήποτε ανάγκη </a:t>
            </a:r>
            <a:r>
              <a:rPr lang="el-GR" dirty="0" err="1" smtClean="0"/>
              <a:t>κανονιστικότητας</a:t>
            </a:r>
            <a:r>
              <a:rPr lang="el-GR" dirty="0" smtClean="0"/>
              <a:t> και </a:t>
            </a:r>
            <a:r>
              <a:rPr lang="el-GR" dirty="0" err="1" smtClean="0"/>
              <a:t>ρυθμιστικότητας</a:t>
            </a:r>
            <a:endParaRPr lang="el-GR" dirty="0" smtClean="0"/>
          </a:p>
          <a:p>
            <a:pPr lvl="0"/>
            <a:r>
              <a:rPr lang="el-GR" dirty="0" smtClean="0"/>
              <a:t>Οι σχέσεις του δικαίου είναι περιορισμένες</a:t>
            </a:r>
          </a:p>
          <a:p>
            <a:pPr lvl="0"/>
            <a:r>
              <a:rPr lang="el-GR" dirty="0" smtClean="0"/>
              <a:t>Τις σχέσεις δικαίου τις θεσμοθετεί το ίδιο το δίκαιο</a:t>
            </a:r>
          </a:p>
          <a:p>
            <a:pPr lvl="0"/>
            <a:r>
              <a:rPr lang="el-GR" dirty="0" smtClean="0"/>
              <a:t>Σχέση δικαιωμάτων και υποχρεώσεων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10. ανθρώπων κοινωνία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l-GR" dirty="0" smtClean="0"/>
              <a:t>Η κοινωνία στηρίζεται σε σχέσεις</a:t>
            </a:r>
          </a:p>
          <a:p>
            <a:pPr lvl="0"/>
            <a:r>
              <a:rPr lang="el-GR" dirty="0" smtClean="0"/>
              <a:t>Οι σχέσεις εκφράζουν την έννοια της </a:t>
            </a:r>
            <a:r>
              <a:rPr lang="el-GR" dirty="0" err="1" smtClean="0"/>
              <a:t>διυποκειμενικότητας</a:t>
            </a:r>
            <a:endParaRPr lang="el-GR" dirty="0" smtClean="0"/>
          </a:p>
          <a:p>
            <a:pPr lvl="0"/>
            <a:r>
              <a:rPr lang="el-GR" dirty="0" smtClean="0"/>
              <a:t>Η </a:t>
            </a:r>
            <a:r>
              <a:rPr lang="el-GR" dirty="0" err="1" smtClean="0"/>
              <a:t>διυποκειμενικότητα</a:t>
            </a:r>
            <a:r>
              <a:rPr lang="el-GR" dirty="0" smtClean="0"/>
              <a:t> ανάγεται σε υποκείμενα που λέγονται πρόσωπα</a:t>
            </a:r>
          </a:p>
          <a:p>
            <a:pPr lvl="0"/>
            <a:r>
              <a:rPr lang="el-GR" dirty="0" smtClean="0"/>
              <a:t>Τα πρόσωπα είναι άνθρωποι</a:t>
            </a:r>
          </a:p>
          <a:p>
            <a:pPr lvl="0"/>
            <a:r>
              <a:rPr lang="el-GR" dirty="0" smtClean="0"/>
              <a:t>Σήμερα το ότι το δίκαιο ρυθμίζει τις σχέσεις των ανθρώπων θεωρείται λανθασμένα αυτονόητο. Στο δίκαιο δεν υπάρχει τίποτα το αυτονόητο.</a:t>
            </a:r>
          </a:p>
          <a:p>
            <a:pPr lvl="0"/>
            <a:r>
              <a:rPr lang="el-GR" dirty="0" smtClean="0"/>
              <a:t>Όλοι οι άνθρωποι μετέχουν στο δίκαιο αλλά αυτό δεν σημαίνει ότι θα εξακολουθήσει να είναι έτσι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11. Σύνολο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r>
              <a:rPr lang="el-GR" dirty="0" smtClean="0"/>
              <a:t>Το δίκαιο για να έχει λειτουργικότητα οφείλει να μην έχει αντιφάσεις και κενά</a:t>
            </a:r>
          </a:p>
          <a:p>
            <a:pPr marL="0" lvl="0" indent="0">
              <a:buNone/>
            </a:pPr>
            <a:endParaRPr lang="el-GR" dirty="0" smtClean="0"/>
          </a:p>
          <a:p>
            <a:pPr lvl="0"/>
            <a:r>
              <a:rPr lang="el-GR" dirty="0" smtClean="0"/>
              <a:t>Με τη λέξη σύνολο εννοείται ένα λογικά ορθό σύνολο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13. Ανακεφαλαίωση 1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l-GR" u="sng" dirty="0" smtClean="0"/>
          </a:p>
          <a:p>
            <a:pPr lvl="0">
              <a:buNone/>
            </a:pPr>
            <a:r>
              <a:rPr lang="el-GR" u="sng" dirty="0" smtClean="0"/>
              <a:t>Τρία κοινωνικά κανονιστικά συστήματα:</a:t>
            </a:r>
          </a:p>
          <a:p>
            <a:r>
              <a:rPr lang="el-GR" dirty="0" smtClean="0"/>
              <a:t>Κοινωνικές συνήθειες</a:t>
            </a:r>
          </a:p>
          <a:p>
            <a:pPr lvl="0"/>
            <a:r>
              <a:rPr lang="el-GR" dirty="0" smtClean="0"/>
              <a:t>Κοινωνική ηθική</a:t>
            </a:r>
          </a:p>
          <a:p>
            <a:pPr lvl="0"/>
            <a:r>
              <a:rPr lang="el-GR" dirty="0" smtClean="0"/>
              <a:t>Δίκαιο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14. Ανακεφαλαίωση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l-GR" dirty="0" smtClean="0"/>
          </a:p>
          <a:p>
            <a:pPr lvl="0">
              <a:buNone/>
            </a:pPr>
            <a:r>
              <a:rPr lang="el-GR" dirty="0" smtClean="0"/>
              <a:t>Το δίκαιο είναι ένα σύνολο κανόνων που διέπεται από μία αρχή:</a:t>
            </a:r>
          </a:p>
          <a:p>
            <a:pPr lvl="0"/>
            <a:r>
              <a:rPr lang="el-GR" dirty="0" smtClean="0"/>
              <a:t>Συστηματικότητας: ιεραρχική δομή πηγών δικαίου</a:t>
            </a:r>
          </a:p>
          <a:p>
            <a:pPr lvl="0"/>
            <a:r>
              <a:rPr lang="el-GR" dirty="0" smtClean="0"/>
              <a:t>Ενότητας: έλλειψη αντιφάσεων</a:t>
            </a:r>
          </a:p>
          <a:p>
            <a:r>
              <a:rPr lang="el-GR" dirty="0" smtClean="0"/>
              <a:t>Πληρότητας : έλλειψη ρυθμιστικών κενών</a:t>
            </a:r>
            <a:endParaRPr lang="el-G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15. Ανακεφαλαίωση 3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el-GR" u="sng" dirty="0" smtClean="0"/>
          </a:p>
          <a:p>
            <a:pPr lvl="0">
              <a:buNone/>
            </a:pPr>
            <a:r>
              <a:rPr lang="el-GR" u="sng" dirty="0" smtClean="0"/>
              <a:t>Κράτος δικαίου: </a:t>
            </a:r>
          </a:p>
          <a:p>
            <a:pPr lvl="0"/>
            <a:r>
              <a:rPr lang="el-GR" dirty="0"/>
              <a:t>Μ</a:t>
            </a:r>
            <a:r>
              <a:rPr lang="el-GR" dirty="0" smtClean="0"/>
              <a:t>ία κοινωνία οργανωμένη σε κράτος</a:t>
            </a:r>
          </a:p>
          <a:p>
            <a:pPr lvl="0"/>
            <a:r>
              <a:rPr lang="el-GR" dirty="0"/>
              <a:t>Η</a:t>
            </a:r>
            <a:r>
              <a:rPr lang="el-GR" dirty="0" smtClean="0"/>
              <a:t> μορφή της πολιτείας στην οποία το δίκαιο είναι πάνω από τα πρόσωπα</a:t>
            </a:r>
          </a:p>
          <a:p>
            <a:pPr lvl="0"/>
            <a:r>
              <a:rPr lang="el-GR" dirty="0" smtClean="0"/>
              <a:t>Απρόσωποι θεσμοί</a:t>
            </a:r>
          </a:p>
          <a:p>
            <a:pPr lvl="0"/>
            <a:r>
              <a:rPr lang="el-GR" dirty="0"/>
              <a:t>Σ</a:t>
            </a:r>
            <a:r>
              <a:rPr lang="el-GR" dirty="0" smtClean="0"/>
              <a:t>τηρίζεται σε ένα σύνταγμα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16. Ανακεφαλαίωση 4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>
              <a:buNone/>
            </a:pPr>
            <a:endParaRPr lang="el-GR" sz="4000" u="sng" dirty="0" smtClean="0"/>
          </a:p>
          <a:p>
            <a:pPr lvl="0">
              <a:buNone/>
            </a:pPr>
            <a:r>
              <a:rPr lang="el-GR" sz="7000" u="sng" dirty="0" smtClean="0"/>
              <a:t>Σύνταγμα: </a:t>
            </a:r>
            <a:r>
              <a:rPr lang="el-GR" sz="7000" dirty="0" smtClean="0"/>
              <a:t>στηρίζεται στην αρχή της νομιμότητας: </a:t>
            </a:r>
          </a:p>
          <a:p>
            <a:pPr lvl="0"/>
            <a:r>
              <a:rPr lang="el-GR" sz="7000" dirty="0"/>
              <a:t>Κ</a:t>
            </a:r>
            <a:r>
              <a:rPr lang="el-GR" sz="7000" dirty="0" smtClean="0"/>
              <a:t>αμία απόφαση δεν μπορεί να γίνει χωρίς προηγούμενο νόμο</a:t>
            </a:r>
          </a:p>
          <a:p>
            <a:pPr lvl="0"/>
            <a:r>
              <a:rPr lang="el-GR" sz="7000" dirty="0"/>
              <a:t>Τ</a:t>
            </a:r>
            <a:r>
              <a:rPr lang="el-GR" sz="7000" dirty="0" smtClean="0"/>
              <a:t>ίποτα ενάντια στον νόμο</a:t>
            </a:r>
          </a:p>
          <a:p>
            <a:pPr lvl="0"/>
            <a:r>
              <a:rPr lang="el-GR" sz="7000" dirty="0" smtClean="0"/>
              <a:t>Περιλαμβάνει 1)τα ανθρώπινα δικαιώματα ,  2) τη δομή της πολιτείας</a:t>
            </a:r>
          </a:p>
          <a:p>
            <a:pPr marL="0" lvl="0" indent="0">
              <a:buNone/>
            </a:pPr>
            <a:endParaRPr lang="el-GR" sz="7000" dirty="0" smtClean="0"/>
          </a:p>
          <a:p>
            <a:pPr lvl="0"/>
            <a:r>
              <a:rPr lang="el-GR" sz="7000" u="sng" dirty="0" smtClean="0"/>
              <a:t>Κάτω από το Σύνταγμα είναι:</a:t>
            </a:r>
          </a:p>
          <a:p>
            <a:pPr lvl="0"/>
            <a:r>
              <a:rPr lang="el-GR" sz="7000" dirty="0"/>
              <a:t>Ο</a:t>
            </a:r>
            <a:r>
              <a:rPr lang="el-GR" sz="7000" dirty="0" smtClean="0"/>
              <a:t>ι νόμοι</a:t>
            </a:r>
          </a:p>
          <a:p>
            <a:pPr lvl="0"/>
            <a:r>
              <a:rPr lang="el-GR" sz="7000" dirty="0"/>
              <a:t>Τ</a:t>
            </a:r>
            <a:r>
              <a:rPr lang="el-GR" sz="7000" dirty="0" smtClean="0"/>
              <a:t>α προεδρικά διατάγματα</a:t>
            </a:r>
          </a:p>
          <a:p>
            <a:pPr lvl="0"/>
            <a:r>
              <a:rPr lang="el-GR" sz="7000" dirty="0"/>
              <a:t>Ο</a:t>
            </a:r>
            <a:r>
              <a:rPr lang="el-GR" sz="7000" dirty="0" smtClean="0"/>
              <a:t>ι υπουργικές αποφάσεις</a:t>
            </a:r>
          </a:p>
          <a:p>
            <a:pPr lvl="0"/>
            <a:r>
              <a:rPr lang="el-GR" sz="7000" dirty="0"/>
              <a:t>Ο</a:t>
            </a:r>
            <a:r>
              <a:rPr lang="el-GR" sz="7000" dirty="0" smtClean="0"/>
              <a:t>ι διοικητικές πράξεις</a:t>
            </a:r>
          </a:p>
          <a:p>
            <a:pPr>
              <a:buNone/>
            </a:pPr>
            <a:r>
              <a:rPr lang="el-GR" dirty="0" smtClean="0"/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17. Ανακεφαλαίωση 5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r>
              <a:rPr lang="el-GR" dirty="0" smtClean="0"/>
              <a:t>Το δίκαιο είναι δημόσιο και </a:t>
            </a:r>
            <a:r>
              <a:rPr lang="el-GR" dirty="0" err="1" smtClean="0"/>
              <a:t>προσβάσιμο</a:t>
            </a:r>
            <a:r>
              <a:rPr lang="el-GR" dirty="0" smtClean="0"/>
              <a:t> σε όλους </a:t>
            </a:r>
          </a:p>
          <a:p>
            <a:pPr marL="0" lvl="0" indent="0">
              <a:buNone/>
            </a:pPr>
            <a:endParaRPr lang="el-GR" dirty="0" smtClean="0"/>
          </a:p>
          <a:p>
            <a:pPr lvl="0"/>
            <a:r>
              <a:rPr lang="el-GR" dirty="0" smtClean="0"/>
              <a:t>Η επιστήμη του δικαίου είναι ένα σύνολο αποφάσεων που αναλύουμε τους κλάδους του δικαίου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2590800" y="2590800"/>
            <a:ext cx="42385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dirty="0" smtClean="0">
                <a:solidFill>
                  <a:srgbClr val="0070C0"/>
                </a:solidFill>
              </a:rPr>
              <a:t>Τέλος ενότητας</a:t>
            </a:r>
            <a:endParaRPr lang="el-GR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u="sng" dirty="0" smtClean="0">
                <a:solidFill>
                  <a:schemeClr val="accent5">
                    <a:lumMod val="50000"/>
                  </a:schemeClr>
                </a:solidFill>
              </a:rPr>
              <a:t>Σκοποί ενότητας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l-GR" dirty="0" smtClean="0"/>
              <a:t>Το αντικείμενο της φιλοσοφίας του δικαίου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l-GR" dirty="0" smtClean="0"/>
              <a:t>Ένας πρώτος ορισμός του δικαίου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l-GR" dirty="0" smtClean="0"/>
              <a:t>Επεξήγηση του ορισμού του δικαίου</a:t>
            </a:r>
          </a:p>
          <a:p>
            <a:pPr>
              <a:lnSpc>
                <a:spcPct val="200000"/>
              </a:lnSpc>
            </a:pPr>
            <a:endParaRPr lang="el-G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Copyright</a:t>
            </a:r>
            <a:r>
              <a:rPr lang="el-GR" dirty="0" smtClean="0"/>
              <a:t> Πανεπιστήμιο Πατρών</a:t>
            </a:r>
            <a:r>
              <a:rPr lang="en-US" dirty="0" smtClean="0"/>
              <a:t>,</a:t>
            </a:r>
            <a:r>
              <a:rPr lang="el-GR" dirty="0" smtClean="0"/>
              <a:t> Παρούσης Μιχαήλ 201</a:t>
            </a:r>
            <a:r>
              <a:rPr lang="en-US" dirty="0" smtClean="0"/>
              <a:t>5</a:t>
            </a:r>
            <a:r>
              <a:rPr lang="el-GR" dirty="0" smtClean="0"/>
              <a:t>.</a:t>
            </a:r>
            <a:r>
              <a:rPr lang="en-US" dirty="0" smtClean="0"/>
              <a:t> </a:t>
            </a:r>
            <a:r>
              <a:rPr lang="el-GR" dirty="0" smtClean="0"/>
              <a:t>«Φιλοσοφία του Δικαίου. Ορισμός του δικαίου». Έκδοση: 1.0. Πάτρα 2014. Διαθέσιμο από τη δικτυακή διεύθυνση: </a:t>
            </a:r>
            <a:r>
              <a:rPr lang="en-US" dirty="0"/>
              <a:t>https://eclass.upatras.gr/courses/PHIL1918/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Πατρών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</a:t>
            </a:r>
            <a:r>
              <a:rPr lang="el-GR" sz="2000" dirty="0"/>
              <a:t>.</a:t>
            </a:r>
            <a:endParaRPr lang="el-GR" sz="2400" dirty="0"/>
          </a:p>
          <a:p>
            <a:pPr marL="0" indent="0">
              <a:buNone/>
            </a:pPr>
            <a:endParaRPr lang="el-GR" sz="2400" dirty="0" smtClean="0"/>
          </a:p>
          <a:p>
            <a:endParaRPr lang="el-GR" sz="2400" dirty="0" smtClean="0"/>
          </a:p>
          <a:p>
            <a:endParaRPr lang="el-GR" dirty="0" smtClean="0"/>
          </a:p>
          <a:p>
            <a:endParaRPr lang="el-GR" dirty="0"/>
          </a:p>
        </p:txBody>
      </p:sp>
      <p:pic>
        <p:nvPicPr>
          <p:cNvPr id="5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029200"/>
            <a:ext cx="5501640" cy="138684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dirty="0" smtClean="0"/>
              <a:t>Το παρόν υλικό διατίθεται με τους όρους της άδειας χρήσης </a:t>
            </a:r>
            <a:r>
              <a:rPr lang="el-GR" dirty="0" err="1" smtClean="0"/>
              <a:t>Creative</a:t>
            </a:r>
            <a:r>
              <a:rPr lang="el-GR" dirty="0" smtClean="0"/>
              <a:t> </a:t>
            </a:r>
            <a:r>
              <a:rPr lang="el-GR" dirty="0" err="1" smtClean="0"/>
              <a:t>Commons</a:t>
            </a:r>
            <a:r>
              <a:rPr lang="el-GR" dirty="0" smtClean="0"/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dirty="0" err="1" smtClean="0"/>
              <a:t>κ.λ.π</a:t>
            </a:r>
            <a:r>
              <a:rPr lang="el-GR" dirty="0" smtClean="0"/>
              <a:t>.,  τα οποία εμπεριέχονται σε αυτό και τα οποία αναφέρονται μαζί με τους όρους χρήσης τους στο «Σημείωμα Χρήσης Έργων Τρίτων».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pPr>
              <a:buNone/>
            </a:pPr>
            <a:r>
              <a:rPr lang="el-GR" dirty="0" smtClean="0"/>
              <a:t>    </a:t>
            </a:r>
          </a:p>
          <a:p>
            <a:pPr algn="ctr">
              <a:buNone/>
            </a:pPr>
            <a:r>
              <a:rPr lang="el-GR" sz="2400" dirty="0" smtClean="0"/>
              <a:t>                 </a:t>
            </a:r>
          </a:p>
          <a:p>
            <a:r>
              <a:rPr lang="el-GR" dirty="0" smtClean="0"/>
              <a:t>[1] http://creativecommons.org/licenses/by-nc-sa/4.0/</a:t>
            </a:r>
          </a:p>
          <a:p>
            <a:r>
              <a:rPr lang="el-GR" dirty="0" smtClean="0"/>
              <a:t> 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Ως </a:t>
            </a:r>
            <a:r>
              <a:rPr lang="el-GR" b="1" dirty="0" smtClean="0"/>
              <a:t>Μη Εμπορική</a:t>
            </a:r>
            <a:r>
              <a:rPr lang="el-GR" dirty="0" smtClean="0"/>
              <a:t> ορίζεται η χρήση:</a:t>
            </a:r>
          </a:p>
          <a:p>
            <a:pPr lvl="0"/>
            <a:r>
              <a:rPr lang="el-GR" dirty="0" smtClean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 smtClean="0"/>
              <a:t>αδειοδόχο</a:t>
            </a:r>
            <a:endParaRPr lang="el-GR" dirty="0" smtClean="0"/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περιλαμβάνει οικονομική συναλλαγή ως προϋπόθεση για τη χρήση ή πρόσβαση στο έργο</a:t>
            </a:r>
          </a:p>
          <a:p>
            <a:pPr lvl="0"/>
            <a:r>
              <a:rPr lang="el-GR" dirty="0" smtClean="0"/>
              <a:t>που</a:t>
            </a:r>
            <a:r>
              <a:rPr lang="en-GB" dirty="0" smtClean="0"/>
              <a:t> </a:t>
            </a:r>
            <a:r>
              <a:rPr lang="el-GR" dirty="0" smtClean="0"/>
              <a:t>δεν προσπορίζει στο διανομέα του έργου και</a:t>
            </a:r>
            <a:r>
              <a:rPr lang="en-GB" dirty="0" smtClean="0"/>
              <a:t> </a:t>
            </a:r>
            <a:r>
              <a:rPr lang="el-GR" dirty="0" err="1" smtClean="0"/>
              <a:t>αδειοδόχο</a:t>
            </a:r>
            <a:r>
              <a:rPr lang="en-GB" dirty="0" smtClean="0"/>
              <a:t> </a:t>
            </a:r>
            <a:r>
              <a:rPr lang="el-GR" dirty="0" smtClean="0"/>
              <a:t>έμμεσο οικονομικό όφελος (π.χ. διαφημίσεις) από την προβολή του έργου σε διαδικτυακό τόπο</a:t>
            </a:r>
            <a:endParaRPr lang="en-US" dirty="0" smtClean="0"/>
          </a:p>
          <a:p>
            <a:pPr lvl="0"/>
            <a:endParaRPr lang="el-GR" dirty="0" smtClean="0"/>
          </a:p>
          <a:p>
            <a:r>
              <a:rPr lang="el-GR" dirty="0" smtClean="0"/>
              <a:t>Ο δικαιούχος μπορεί να παρέχει στον </a:t>
            </a:r>
            <a:r>
              <a:rPr lang="el-GR" dirty="0" err="1" smtClean="0"/>
              <a:t>αδειοδόχο</a:t>
            </a:r>
            <a:r>
              <a:rPr lang="el-GR" dirty="0" smtClean="0"/>
              <a:t> ξεχωριστή άδεια να χρησιμοποιεί το έργο για εμπορική χρήση, εφόσον αυτό του ζητηθεί.</a:t>
            </a:r>
          </a:p>
          <a:p>
            <a:endParaRPr lang="el-GR" dirty="0"/>
          </a:p>
        </p:txBody>
      </p:sp>
      <p:pic>
        <p:nvPicPr>
          <p:cNvPr id="5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438400"/>
            <a:ext cx="164866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371599"/>
          </a:xfrm>
        </p:spPr>
        <p:txBody>
          <a:bodyPr>
            <a:normAutofit/>
          </a:bodyPr>
          <a:lstStyle/>
          <a:p>
            <a:r>
              <a:rPr lang="el-GR" sz="4000" dirty="0" smtClean="0">
                <a:solidFill>
                  <a:srgbClr val="FF0000"/>
                </a:solidFill>
              </a:rPr>
              <a:t>1.Πινακίδες Μυκηναϊκής γραφής</a:t>
            </a: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7" name="6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4 - Εικόνα" descr="E:\eclass\dialexi 2_0001.t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75438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2.Πρόβλημα της διαφοράς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 </a:t>
            </a:r>
            <a:r>
              <a:rPr lang="el-GR" dirty="0" smtClean="0"/>
              <a:t>διαφορετική μας αντίληψη για το ποιος δικαιούται τί ,είναι αυτό που συνδέει την έννοια του νόμου, του δικαίου και της δικαιοσύνης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Ρύθμιση: Ανάγεται απόφαση της εξουσίας και στο νόμο</a:t>
            </a:r>
          </a:p>
          <a:p>
            <a:pPr>
              <a:buNone/>
            </a:pP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3. Πρόβλημα Φιλοσοφίας Δικαίου</a:t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sz="3200" dirty="0" smtClean="0">
                <a:solidFill>
                  <a:srgbClr val="FF0000"/>
                </a:solidFill>
              </a:rPr>
              <a:t/>
            </a:r>
            <a:br>
              <a:rPr lang="el-GR" sz="3200" dirty="0" smtClean="0">
                <a:solidFill>
                  <a:srgbClr val="FF0000"/>
                </a:solidFill>
              </a:rPr>
            </a:br>
            <a:endParaRPr lang="el-GR" sz="3200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Πώς θα μεταβούμε από τον νόμο στη δικαιοσύνη </a:t>
            </a:r>
          </a:p>
          <a:p>
            <a:r>
              <a:rPr lang="el-GR" dirty="0" smtClean="0"/>
              <a:t>Στο νόμο υπάρχει σκοπιμότητα στη ρύθμιση </a:t>
            </a:r>
          </a:p>
          <a:p>
            <a:r>
              <a:rPr lang="el-GR" dirty="0" smtClean="0"/>
              <a:t>Η έννοια της </a:t>
            </a:r>
            <a:r>
              <a:rPr lang="el-GR" dirty="0" err="1" smtClean="0"/>
              <a:t>αποβλεπτικότητας</a:t>
            </a:r>
            <a:endParaRPr lang="el-GR" dirty="0" smtClean="0"/>
          </a:p>
          <a:p>
            <a:r>
              <a:rPr lang="el-GR" dirty="0" smtClean="0"/>
              <a:t>Η αξιολογική αποτίμηση του νόμου στηρίζεται στην αξία της δικαιοσύνης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4</a:t>
            </a:r>
            <a:r>
              <a:rPr lang="el-GR" sz="4000" dirty="0" smtClean="0">
                <a:solidFill>
                  <a:srgbClr val="FF0000"/>
                </a:solidFill>
              </a:rPr>
              <a:t>.Ορισμός του δικαίου</a:t>
            </a:r>
            <a:endParaRPr lang="el-GR" sz="40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l-GR" dirty="0" smtClean="0"/>
              <a:t>Το δίκαιο αποτελεί ένα σύνολο κανόνων , οι οποίοι ρυθμίζουν με τρόπο υποχρεωτικό τις σχέσεις των ανθρώπων που συμβιώνουν σε μία κοινωνία οργανωμένη σε κράτος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/>
            </a:r>
            <a:br>
              <a:rPr lang="en-US" sz="3600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l-GR" dirty="0" smtClean="0">
                <a:solidFill>
                  <a:srgbClr val="FF0000"/>
                </a:solidFill>
              </a:rPr>
              <a:t>. Υπάρχουν άλλοι κανόνες εκτός από αυτούς του δικαίου;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l-GR" dirty="0" smtClean="0"/>
          </a:p>
          <a:p>
            <a:pPr lvl="0"/>
            <a:r>
              <a:rPr lang="el-GR" dirty="0" smtClean="0"/>
              <a:t>Κανόνες παράγονται και μέσα από συνήθειες</a:t>
            </a:r>
          </a:p>
          <a:p>
            <a:pPr marL="0" lvl="0" indent="0">
              <a:buNone/>
            </a:pPr>
            <a:r>
              <a:rPr lang="el-GR" dirty="0" smtClean="0"/>
              <a:t> </a:t>
            </a:r>
          </a:p>
          <a:p>
            <a:pPr lvl="0"/>
            <a:r>
              <a:rPr lang="el-GR" dirty="0"/>
              <a:t>Ο</a:t>
            </a:r>
            <a:r>
              <a:rPr lang="el-GR" dirty="0" smtClean="0"/>
              <a:t>ι νομικοί κανόνες είναι μέρος μια γενικής κατηγορίας κανόνων που αποτελούνται από κοινωνικές συνήθειες, ηθική και δίκαιο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/>
            </a:r>
            <a:br>
              <a:rPr lang="el-GR" dirty="0" smtClean="0">
                <a:solidFill>
                  <a:srgbClr val="FF0000"/>
                </a:solidFill>
              </a:rPr>
            </a:br>
            <a:r>
              <a:rPr lang="el-GR" dirty="0" smtClean="0">
                <a:solidFill>
                  <a:srgbClr val="FF0000"/>
                </a:solidFill>
              </a:rPr>
              <a:t>6. Ρυθμιστική βούληση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endParaRPr lang="el-GR" dirty="0" smtClean="0"/>
          </a:p>
          <a:p>
            <a:pPr lvl="0"/>
            <a:r>
              <a:rPr lang="el-GR" dirty="0" smtClean="0"/>
              <a:t>Οι κανόνες δικαίου εκφράζουν μία συγκεκριμένη ρυθμιστική βούληση</a:t>
            </a:r>
          </a:p>
          <a:p>
            <a:pPr marL="0" lvl="0" indent="0">
              <a:buNone/>
            </a:pPr>
            <a:endParaRPr lang="el-GR" dirty="0" smtClean="0"/>
          </a:p>
          <a:p>
            <a:pPr lvl="0"/>
            <a:r>
              <a:rPr lang="el-GR" dirty="0"/>
              <a:t>Υ</a:t>
            </a:r>
            <a:r>
              <a:rPr lang="el-GR" dirty="0" smtClean="0"/>
              <a:t>πάρχει κάτι εξωτερικό που δημιουργεί τους κανόνες και τους επιβάλλει </a:t>
            </a:r>
          </a:p>
          <a:p>
            <a:pPr marL="0" lvl="0" indent="0">
              <a:buNone/>
            </a:pPr>
            <a:endParaRPr lang="el-GR" dirty="0" smtClean="0"/>
          </a:p>
          <a:p>
            <a:pPr lvl="0"/>
            <a:r>
              <a:rPr lang="el-GR" dirty="0" smtClean="0"/>
              <a:t>Τίθενται εκτός της δικής μας βούλησης και επιβάλλονται βίαια 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7. Υποχρεωτικότητα νόμου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l-GR" dirty="0" smtClean="0"/>
              <a:t>Υποχρεωτικότητα δεν έχουν οι συνήθειες και η ηθική </a:t>
            </a:r>
          </a:p>
          <a:p>
            <a:pPr lvl="0"/>
            <a:r>
              <a:rPr lang="el-GR" dirty="0" smtClean="0"/>
              <a:t>Ο νόμος είναι υποχρεωτικός και απρόσωπος εκ φύσεως αλλιώς δεν θα είχε αξία</a:t>
            </a:r>
          </a:p>
          <a:p>
            <a:pPr lvl="0"/>
            <a:r>
              <a:rPr lang="el-GR" dirty="0" smtClean="0"/>
              <a:t>Είναι υποχρεωτικό στο δίκαιο και να το ακολουθήσεις και να θες να το ακολουθήσεις </a:t>
            </a:r>
          </a:p>
          <a:p>
            <a:pPr lvl="0"/>
            <a:r>
              <a:rPr lang="el-GR" dirty="0" smtClean="0"/>
              <a:t> Ο κανόνας της ηθικής είναι υποχρεωτικός να τον ακολουθήσεις αλά όχι υποχρεωτικός στη υποχρέωση να τον ακολουθήσεις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741</Words>
  <Application>Microsoft Office PowerPoint</Application>
  <PresentationFormat>Προβολή στην οθόνη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3" baseType="lpstr">
      <vt:lpstr>Θέμα του Office</vt:lpstr>
      <vt:lpstr>Παρουσίαση του PowerPoint</vt:lpstr>
      <vt:lpstr>Σκοποί ενότητας</vt:lpstr>
      <vt:lpstr>1.Πινακίδες Μυκηναϊκής γραφής</vt:lpstr>
      <vt:lpstr> 2.Πρόβλημα της διαφοράς</vt:lpstr>
      <vt:lpstr> 3. Πρόβλημα Φιλοσοφίας Δικαίου  </vt:lpstr>
      <vt:lpstr>4.Ορισμός του δικαίου</vt:lpstr>
      <vt:lpstr> 5. Υπάρχουν άλλοι κανόνες εκτός από αυτούς του δικαίου;  </vt:lpstr>
      <vt:lpstr> 6. Ρυθμιστική βούληση</vt:lpstr>
      <vt:lpstr>7. Υποχρεωτικότητα νόμου</vt:lpstr>
      <vt:lpstr> 8.Ρύθμιση</vt:lpstr>
      <vt:lpstr>9. Σχέσεις</vt:lpstr>
      <vt:lpstr>10. ανθρώπων κοινωνία</vt:lpstr>
      <vt:lpstr>11. Σύνολο</vt:lpstr>
      <vt:lpstr> 13. Ανακεφαλαίωση 1  </vt:lpstr>
      <vt:lpstr>14. Ανακεφαλαίωση 2</vt:lpstr>
      <vt:lpstr>15. Ανακεφαλαίωση 3</vt:lpstr>
      <vt:lpstr>16. Ανακεφαλαίωση 4</vt:lpstr>
      <vt:lpstr>17. Ανακεφαλαίωση 5</vt:lpstr>
      <vt:lpstr>Παρουσίαση του PowerPoint</vt:lpstr>
      <vt:lpstr>Σημείωμα Αναφοράς</vt:lpstr>
      <vt:lpstr>Χρηματοδότηση</vt:lpstr>
      <vt:lpstr>Σημείωμα Αδειοδότησης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Πινακίδες Μυκηναϊκής γραφής</dc:title>
  <dc:creator>Library Philosophy</dc:creator>
  <cp:lastModifiedBy>ttt</cp:lastModifiedBy>
  <cp:revision>41</cp:revision>
  <dcterms:created xsi:type="dcterms:W3CDTF">2015-05-05T07:13:12Z</dcterms:created>
  <dcterms:modified xsi:type="dcterms:W3CDTF">2015-07-22T12:37:07Z</dcterms:modified>
</cp:coreProperties>
</file>