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E19E-7A43-4F96-A688-99BA5971809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6F09-4347-4898-812B-A40F255CBA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533400" y="1843950"/>
            <a:ext cx="8305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</a:p>
          <a:p>
            <a:pPr algn="ctr"/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rgbClr val="5075BC"/>
                </a:solidFill>
              </a:rPr>
              <a:t> Ενότητα 12: </a:t>
            </a:r>
            <a:r>
              <a:rPr lang="el-GR" sz="2800" b="1" dirty="0">
                <a:solidFill>
                  <a:srgbClr val="002060"/>
                </a:solidFill>
              </a:rPr>
              <a:t>Δικαστής και διαδικασίας </a:t>
            </a:r>
            <a:r>
              <a:rPr lang="el-GR" sz="2800" b="1" dirty="0" smtClean="0">
                <a:solidFill>
                  <a:srgbClr val="002060"/>
                </a:solidFill>
              </a:rPr>
              <a:t>δίκης</a:t>
            </a:r>
          </a:p>
          <a:p>
            <a:pPr algn="ctr"/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1600" dirty="0" smtClean="0">
                <a:latin typeface="Comic Sans MS" pitchFamily="66" charset="0"/>
              </a:rPr>
              <a:t/>
            </a:r>
            <a:br>
              <a:rPr lang="el-GR" sz="16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pPr algn="ctr"/>
            <a:r>
              <a:rPr lang="el-GR" sz="2000" dirty="0" smtClean="0"/>
              <a:t>Σχολή </a:t>
            </a:r>
            <a:r>
              <a:rPr lang="el-GR" sz="2000" dirty="0" smtClean="0"/>
              <a:t>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8.Νομικοί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Βιώνουν, χτίζουν και επεξεργάζονται διαφορετικά την πραγματικότητα απ’ ότι τη οι υπόλοιποι άνθρωποι</a:t>
            </a:r>
          </a:p>
          <a:p>
            <a:endParaRPr lang="el-GR" dirty="0"/>
          </a:p>
          <a:p>
            <a:r>
              <a:rPr lang="el-GR" dirty="0"/>
              <a:t>Ο νομικός βλέπει όρους και θεσμούς και σε κάθε θεσμικό όρο κοιτάει να δει αν ταιριάζουν κάποια θεσμικά </a:t>
            </a:r>
            <a:r>
              <a:rPr lang="el-GR" dirty="0" smtClean="0"/>
              <a:t>περιστατικά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667000" y="2438400"/>
            <a:ext cx="4808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solidFill>
                  <a:srgbClr val="0070C0"/>
                </a:solidFill>
              </a:rPr>
              <a:t>Τέλος ενότητας</a:t>
            </a:r>
            <a:endParaRPr lang="el-GR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Δικαστής και διαδικασίας δίκης». Έκδοση: 1.0. Πάτρα 2014. Διαθέσιμο από τη δικτυακή διεύθυνση:</a:t>
            </a:r>
            <a:r>
              <a:rPr lang="en-US" dirty="0" smtClean="0"/>
              <a:t> https://eclass.upatras.gr/courses/PHIL1918/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</a:t>
            </a:r>
            <a:r>
              <a:rPr lang="en-US" sz="2400" dirty="0" smtClean="0"/>
              <a:t>o</a:t>
            </a:r>
            <a:r>
              <a:rPr lang="el-GR" sz="2400" dirty="0" smtClean="0"/>
              <a:t>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</a:t>
            </a:r>
            <a:r>
              <a:rPr lang="el-GR" sz="2400" b="1" dirty="0" smtClean="0"/>
              <a:t>Πατρών</a:t>
            </a:r>
            <a:r>
              <a:rPr lang="el-GR" sz="2400" dirty="0" smtClean="0"/>
              <a:t>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  <a:endParaRPr lang="en-US" sz="2400" dirty="0" smtClean="0"/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u="sng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Ποια </a:t>
            </a:r>
            <a:r>
              <a:rPr lang="el-GR" dirty="0"/>
              <a:t>είναι η διαδικασία σύμφωνα με την οποία ένας δικαστής μπορεί να </a:t>
            </a:r>
            <a:r>
              <a:rPr lang="el-GR" dirty="0" smtClean="0"/>
              <a:t>δικάσει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Δυσκολίες που αντιμετωπίζει ένας δικαστής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1.Λόγοι αναίρεσης απόφασης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Επειδή </a:t>
            </a:r>
            <a:r>
              <a:rPr lang="el-GR" dirty="0"/>
              <a:t>οι δικαστές δεν έχουν εργαστεί σωστά πάνω στη λήψη αυτής της </a:t>
            </a:r>
            <a:r>
              <a:rPr lang="el-GR" dirty="0" smtClean="0"/>
              <a:t>απόφασης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rgbClr val="FF0000"/>
                </a:solidFill>
              </a:rPr>
              <a:t>2.Δικαστής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Οφείλει </a:t>
            </a:r>
            <a:r>
              <a:rPr lang="el-GR" dirty="0"/>
              <a:t>κάθε του απόφαση να την </a:t>
            </a:r>
            <a:r>
              <a:rPr lang="el-GR" dirty="0" smtClean="0"/>
              <a:t>αιτιολογεί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δικαιοδοτική πράξη </a:t>
            </a:r>
            <a:r>
              <a:rPr lang="el-GR" dirty="0" smtClean="0"/>
              <a:t>→ η </a:t>
            </a:r>
            <a:r>
              <a:rPr lang="el-GR" dirty="0"/>
              <a:t>διαδικασία που ακολουθεί ο δικαστής από την έκθεση κάποιων πραγματικών περιστατικών στην τελική λήψη μιας </a:t>
            </a:r>
            <a:r>
              <a:rPr lang="el-GR" dirty="0" smtClean="0"/>
              <a:t>απόφασης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3.Δικαστής (συνέχεια)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u="sng" dirty="0" smtClean="0"/>
              <a:t> Ο δικαστής: </a:t>
            </a:r>
          </a:p>
          <a:p>
            <a:r>
              <a:rPr lang="el-GR" dirty="0" smtClean="0"/>
              <a:t>πραγματικά </a:t>
            </a:r>
            <a:r>
              <a:rPr lang="el-GR" dirty="0"/>
              <a:t>περιστατικά </a:t>
            </a:r>
            <a:r>
              <a:rPr lang="el-GR" dirty="0" smtClean="0"/>
              <a:t> =  το συγκεκριμένο </a:t>
            </a:r>
          </a:p>
          <a:p>
            <a:pPr>
              <a:buNone/>
            </a:pPr>
            <a:r>
              <a:rPr lang="el-GR" dirty="0" smtClean="0"/>
              <a:t>                                                 ↓</a:t>
            </a:r>
          </a:p>
          <a:p>
            <a:pPr>
              <a:buNone/>
            </a:pPr>
            <a:r>
              <a:rPr lang="el-GR" dirty="0" smtClean="0"/>
              <a:t>                 τη </a:t>
            </a:r>
            <a:r>
              <a:rPr lang="el-GR" dirty="0"/>
              <a:t>νομική </a:t>
            </a:r>
            <a:r>
              <a:rPr lang="el-GR" dirty="0" smtClean="0"/>
              <a:t>διάταξη = το </a:t>
            </a:r>
            <a:r>
              <a:rPr lang="el-GR" dirty="0"/>
              <a:t>αφηρημένο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4.Ο </a:t>
            </a:r>
            <a:r>
              <a:rPr lang="el-GR" dirty="0">
                <a:solidFill>
                  <a:srgbClr val="FF0000"/>
                </a:solidFill>
              </a:rPr>
              <a:t>νομικός χαρακτηρισμός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Φτάνοντας στη νομική διάταξη προσπαθούμε  να κάνουμε το λεγόμενο </a:t>
            </a:r>
            <a:r>
              <a:rPr lang="el-GR" dirty="0" smtClean="0"/>
              <a:t>χαρακτηρισμό</a:t>
            </a:r>
          </a:p>
          <a:p>
            <a:r>
              <a:rPr lang="el-GR" dirty="0"/>
              <a:t>Ο νομικός χαρακτηρισμός μας δίνει τη </a:t>
            </a:r>
            <a:r>
              <a:rPr lang="el-GR" dirty="0" smtClean="0"/>
              <a:t>δυνατότητα: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να </a:t>
            </a:r>
            <a:r>
              <a:rPr lang="el-GR" dirty="0"/>
              <a:t>συγκρίνουμε  τα πραγματικά περιστατικά με τις νομικές διατάξεις 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/>
              <a:t>να φτάσουμε στην υπαγωγή των πραγματικών περιστατικών στην νομική ρύθμιση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5.Υπαγωγή </a:t>
            </a:r>
            <a:r>
              <a:rPr lang="el-GR" sz="4000" dirty="0">
                <a:solidFill>
                  <a:srgbClr val="FF0000"/>
                </a:solidFill>
              </a:rPr>
              <a:t>των πραγματικών περιστατικών στην νομική </a:t>
            </a:r>
            <a:r>
              <a:rPr lang="el-GR" sz="4000" dirty="0" smtClean="0">
                <a:solidFill>
                  <a:srgbClr val="FF0000"/>
                </a:solidFill>
              </a:rPr>
              <a:t>ρύθμιση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l-GR" u="sng" dirty="0"/>
              <a:t>Ο νόμος έχει δύο </a:t>
            </a:r>
            <a:r>
              <a:rPr lang="el-GR" u="sng" dirty="0" smtClean="0"/>
              <a:t>μέρη: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πραγματικό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την </a:t>
            </a:r>
            <a:r>
              <a:rPr lang="el-GR" dirty="0"/>
              <a:t>έννομη συνέπεια </a:t>
            </a:r>
            <a:endParaRPr lang="el-GR" dirty="0" smtClean="0"/>
          </a:p>
          <a:p>
            <a:pPr marL="514350" indent="-514350">
              <a:buNone/>
            </a:pPr>
            <a:endParaRPr lang="el-GR" dirty="0" smtClean="0"/>
          </a:p>
          <a:p>
            <a:r>
              <a:rPr lang="el-GR" dirty="0" smtClean="0"/>
              <a:t>υπαγάγουμε </a:t>
            </a:r>
            <a:r>
              <a:rPr lang="el-GR" dirty="0"/>
              <a:t>τα πραγματικά περιστατικά </a:t>
            </a:r>
            <a:r>
              <a:rPr lang="el-GR" dirty="0" smtClean="0"/>
              <a:t>στο </a:t>
            </a:r>
            <a:r>
              <a:rPr lang="el-GR" dirty="0"/>
              <a:t>πραγματικό του νόμου </a:t>
            </a:r>
          </a:p>
          <a:p>
            <a:r>
              <a:rPr lang="el-GR" dirty="0" smtClean="0"/>
              <a:t> μετά ενώνουμε </a:t>
            </a:r>
            <a:r>
              <a:rPr lang="el-GR" dirty="0"/>
              <a:t>την έννομη συνέπεια με τη βιοτική περίπτωση της </a:t>
            </a:r>
            <a:r>
              <a:rPr lang="el-GR" dirty="0" smtClean="0"/>
              <a:t>υπαγωγής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6.Απόφαση </a:t>
            </a:r>
            <a:r>
              <a:rPr lang="el-GR" dirty="0">
                <a:solidFill>
                  <a:srgbClr val="FF0000"/>
                </a:solidFill>
              </a:rPr>
              <a:t>και Δικαιοδοτική </a:t>
            </a:r>
            <a:r>
              <a:rPr lang="el-GR" dirty="0" smtClean="0">
                <a:solidFill>
                  <a:srgbClr val="FF0000"/>
                </a:solidFill>
              </a:rPr>
              <a:t>πράξη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Προκύπτει </a:t>
            </a:r>
            <a:r>
              <a:rPr lang="el-GR" dirty="0"/>
              <a:t>από την εφαρμογή και την ερμηνεία του </a:t>
            </a:r>
            <a:r>
              <a:rPr lang="el-GR" dirty="0" smtClean="0"/>
              <a:t>δικαίου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Η δικαιοδοτική πράξη είναι το σύνολο αυτής της διαδικασίας </a:t>
            </a:r>
            <a:endParaRPr lang="el-GR" dirty="0" smtClean="0"/>
          </a:p>
          <a:p>
            <a:pPr>
              <a:buNone/>
            </a:pPr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απόφαση είναι η κατάληξή </a:t>
            </a:r>
            <a:r>
              <a:rPr lang="el-GR" dirty="0" smtClean="0"/>
              <a:t>της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7.Σχόλιο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Το σχόλιο </a:t>
            </a:r>
            <a:r>
              <a:rPr lang="el-GR" dirty="0" smtClean="0"/>
              <a:t>= </a:t>
            </a:r>
            <a:r>
              <a:rPr lang="el-GR" dirty="0"/>
              <a:t>κομμάτι της νομικής ορθολογικότητας μέσα από το οποίο αναπαράγεται ο νομικός </a:t>
            </a:r>
            <a:r>
              <a:rPr lang="el-GR" dirty="0" smtClean="0"/>
              <a:t>λόγος</a:t>
            </a:r>
          </a:p>
          <a:p>
            <a:pPr>
              <a:buNone/>
            </a:pPr>
            <a:r>
              <a:rPr lang="el-GR" dirty="0" smtClean="0"/>
              <a:t>  </a:t>
            </a:r>
          </a:p>
          <a:p>
            <a:pPr>
              <a:buNone/>
            </a:pPr>
            <a:r>
              <a:rPr lang="el-GR" dirty="0" smtClean="0"/>
              <a:t>                         κριτική                          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3429000" y="38100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459</Words>
  <Application>Microsoft Office PowerPoint</Application>
  <PresentationFormat>Προβολή στην οθόνη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Σκοποί ενότητας</vt:lpstr>
      <vt:lpstr>  1.Λόγοι αναίρεσης απόφασης   </vt:lpstr>
      <vt:lpstr>2.Δικαστής</vt:lpstr>
      <vt:lpstr>3.Δικαστής (συνέχεια)</vt:lpstr>
      <vt:lpstr> 4.Ο νομικός χαρακτηρισμός  </vt:lpstr>
      <vt:lpstr>5.Υπαγωγή των πραγματικών περιστατικών στην νομική ρύθμιση</vt:lpstr>
      <vt:lpstr>6.Απόφαση και Δικαιοδοτική πράξη</vt:lpstr>
      <vt:lpstr>7.Σχόλιο</vt:lpstr>
      <vt:lpstr>8.Νομικοί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15</cp:revision>
  <dcterms:created xsi:type="dcterms:W3CDTF">2015-06-02T19:43:20Z</dcterms:created>
  <dcterms:modified xsi:type="dcterms:W3CDTF">2015-07-22T12:42:06Z</dcterms:modified>
</cp:coreProperties>
</file>