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C534-D4DB-4B27-8215-EE119F43CD7C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E964-A333-47EE-8C69-DAB0CFAE7B3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04800" y="198245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Ενότητα 11: </a:t>
            </a:r>
            <a:r>
              <a:rPr lang="el-GR" sz="2800" b="1" dirty="0">
                <a:solidFill>
                  <a:srgbClr val="002060"/>
                </a:solidFill>
              </a:rPr>
              <a:t>Το δίκαιο </a:t>
            </a:r>
            <a:r>
              <a:rPr lang="el-GR" sz="2800" b="1" dirty="0" smtClean="0">
                <a:solidFill>
                  <a:srgbClr val="002060"/>
                </a:solidFill>
              </a:rPr>
              <a:t>ως επιστήμη</a:t>
            </a:r>
          </a:p>
          <a:p>
            <a:pPr algn="ctr"/>
            <a:r>
              <a:rPr lang="el-GR" sz="2800" dirty="0" smtClean="0"/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 smtClean="0"/>
          </a:p>
          <a:p>
            <a:pPr algn="ctr"/>
            <a:r>
              <a:rPr lang="el-GR" sz="2000" dirty="0" smtClean="0"/>
              <a:t>Σχολή </a:t>
            </a:r>
            <a:r>
              <a:rPr lang="el-GR" sz="2000" dirty="0" smtClean="0"/>
              <a:t>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8.Κοινωνιολογία </a:t>
            </a:r>
            <a:r>
              <a:rPr lang="el-GR" dirty="0">
                <a:solidFill>
                  <a:srgbClr val="FF0000"/>
                </a:solidFill>
              </a:rPr>
              <a:t>του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Θέλουμε </a:t>
            </a:r>
            <a:r>
              <a:rPr lang="el-GR" dirty="0"/>
              <a:t>να ξέρουμε πώς λειτουργεί το δίκαιο σε μια κοινωνία σαν ρυθμιστικό </a:t>
            </a:r>
            <a:r>
              <a:rPr lang="el-GR" dirty="0" smtClean="0"/>
              <a:t>σύστημα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Άρα, θέλουμε μια κοινωνιολογία του δικαίου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9.Επεξεργασία </a:t>
            </a:r>
            <a:r>
              <a:rPr lang="el-GR" dirty="0">
                <a:solidFill>
                  <a:srgbClr val="FF0000"/>
                </a:solidFill>
              </a:rPr>
              <a:t>της ιστορίας του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Θέλουμε </a:t>
            </a:r>
            <a:r>
              <a:rPr lang="el-GR" dirty="0"/>
              <a:t>να ξέρουμε τι έχει ισχύσει μέχρι σήμερα στην ιστορία του </a:t>
            </a:r>
            <a:r>
              <a:rPr lang="el-GR" dirty="0" smtClean="0"/>
              <a:t>δικαίου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Άρα</a:t>
            </a:r>
            <a:r>
              <a:rPr lang="el-GR" dirty="0"/>
              <a:t>, θέλουμε και μια επεξεργασία της ιστορίας του </a:t>
            </a:r>
            <a:r>
              <a:rPr lang="el-GR" dirty="0" smtClean="0"/>
              <a:t>δικαίου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10. </a:t>
            </a:r>
            <a:r>
              <a:rPr lang="el-GR" dirty="0">
                <a:solidFill>
                  <a:srgbClr val="FF0000"/>
                </a:solidFill>
              </a:rPr>
              <a:t>Νομική </a:t>
            </a:r>
            <a:r>
              <a:rPr lang="el-GR" dirty="0" smtClean="0">
                <a:solidFill>
                  <a:srgbClr val="FF0000"/>
                </a:solidFill>
              </a:rPr>
              <a:t>κρίση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/>
              <a:t>νομικά τελικά είναι </a:t>
            </a:r>
            <a:r>
              <a:rPr lang="el-GR" dirty="0" smtClean="0"/>
              <a:t>κρίση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Ν</a:t>
            </a:r>
            <a:r>
              <a:rPr lang="el-GR" dirty="0" smtClean="0"/>
              <a:t>ομική φυσιολογία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Ν</a:t>
            </a:r>
            <a:r>
              <a:rPr lang="el-GR" dirty="0" smtClean="0"/>
              <a:t>ομική παθολογία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Σ</a:t>
            </a:r>
            <a:r>
              <a:rPr lang="el-GR" dirty="0" smtClean="0"/>
              <a:t>τηρίζεται </a:t>
            </a:r>
            <a:r>
              <a:rPr lang="el-GR" dirty="0"/>
              <a:t>στην έννοια του </a:t>
            </a:r>
            <a:r>
              <a:rPr lang="el-GR" dirty="0" smtClean="0"/>
              <a:t>δικαιώματος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11.Δομή </a:t>
            </a:r>
            <a:r>
              <a:rPr lang="el-GR" dirty="0">
                <a:solidFill>
                  <a:srgbClr val="FF0000"/>
                </a:solidFill>
              </a:rPr>
              <a:t>κανόνων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κανόνες του δικαίου έχουν όρους και </a:t>
            </a:r>
            <a:r>
              <a:rPr lang="el-GR" dirty="0" smtClean="0"/>
              <a:t>αποτελέσματα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Η κρίση που στηρίζεται σε μια </a:t>
            </a:r>
            <a:r>
              <a:rPr lang="el-GR" dirty="0" err="1"/>
              <a:t>φρονητική</a:t>
            </a:r>
            <a:r>
              <a:rPr lang="el-GR" dirty="0"/>
              <a:t> λειτουργία εξαρτάται από την πλήρωση των όρων ενός κανόνα </a:t>
            </a:r>
            <a:r>
              <a:rPr lang="el-GR" dirty="0" smtClean="0"/>
              <a:t>δικαίου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Και αυτή είναι η λεγόμενη δικαιοδοτική </a:t>
            </a:r>
            <a:r>
              <a:rPr lang="el-GR" dirty="0" smtClean="0"/>
              <a:t>πράξη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12. Τα </a:t>
            </a:r>
            <a:r>
              <a:rPr lang="el-GR" dirty="0">
                <a:solidFill>
                  <a:srgbClr val="FF0000"/>
                </a:solidFill>
              </a:rPr>
              <a:t>πέντε μέρη </a:t>
            </a:r>
            <a:r>
              <a:rPr lang="el-GR" dirty="0" smtClean="0">
                <a:solidFill>
                  <a:srgbClr val="FF0000"/>
                </a:solidFill>
              </a:rPr>
              <a:t>του αστικού δικαίου</a:t>
            </a:r>
            <a:r>
              <a:rPr lang="el-GR" dirty="0" smtClean="0"/>
              <a:t>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endParaRPr lang="el-GR" dirty="0" smtClean="0"/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Γενικές αρχές</a:t>
            </a:r>
            <a:endParaRPr lang="el-GR" dirty="0"/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Ενοχικό </a:t>
            </a:r>
            <a:r>
              <a:rPr lang="el-GR" dirty="0"/>
              <a:t>δίκαιο </a:t>
            </a:r>
            <a:endParaRPr lang="el-GR" dirty="0" smtClean="0"/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Εμπράγματο δίκαιο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Οικογενειακό δίκαιο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Κληρονομικό δίκαιο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13.Επιστημονικότητα δικαίου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λύσεις διαφέρουν αλλά οι κατηγοριοποιήσεις υπάρχουν για </a:t>
            </a:r>
            <a:r>
              <a:rPr lang="el-GR" dirty="0" smtClean="0"/>
              <a:t>χρόνια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Γι</a:t>
            </a:r>
            <a:r>
              <a:rPr lang="el-GR" dirty="0"/>
              <a:t>’ αυτό και αυτό που θεωρείται μεταβλητό στο δίκαιο δεν αλλοιώνει </a:t>
            </a:r>
            <a:r>
              <a:rPr lang="el-GR" dirty="0" smtClean="0"/>
              <a:t>την </a:t>
            </a:r>
            <a:r>
              <a:rPr lang="el-GR" dirty="0" err="1" smtClean="0"/>
              <a:t>επιστημονικότητα</a:t>
            </a:r>
            <a:r>
              <a:rPr lang="el-GR" dirty="0" smtClean="0"/>
              <a:t> </a:t>
            </a:r>
            <a:r>
              <a:rPr lang="el-GR" dirty="0"/>
              <a:t>και την συστηματικότητα του δικαίου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14.Ο δικαστής</a:t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/>
              <a:t>Δ</a:t>
            </a:r>
            <a:r>
              <a:rPr lang="el-GR" dirty="0" smtClean="0"/>
              <a:t>ικαστής = </a:t>
            </a:r>
            <a:r>
              <a:rPr lang="el-GR" dirty="0"/>
              <a:t>δημόσιος </a:t>
            </a:r>
            <a:r>
              <a:rPr lang="el-GR" dirty="0" smtClean="0"/>
              <a:t>λειτουργός  </a:t>
            </a:r>
            <a:r>
              <a:rPr lang="el-GR" dirty="0" smtClean="0">
                <a:latin typeface="Calibri"/>
              </a:rPr>
              <a:t>→ </a:t>
            </a:r>
            <a:r>
              <a:rPr lang="el-GR" dirty="0" smtClean="0"/>
              <a:t>του </a:t>
            </a:r>
            <a:r>
              <a:rPr lang="el-GR" dirty="0"/>
              <a:t>έχει εμπιστευτεί η πολιτεία μία συγκεκριμένη δημόσια λειτουργία</a:t>
            </a:r>
            <a:r>
              <a:rPr lang="el-GR" dirty="0" smtClean="0"/>
              <a:t>  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r>
              <a:rPr lang="el-GR" dirty="0"/>
              <a:t>Δ</a:t>
            </a:r>
            <a:r>
              <a:rPr lang="el-GR" dirty="0" smtClean="0"/>
              <a:t>ικαιοδοτική πράξη: </a:t>
            </a:r>
            <a:r>
              <a:rPr lang="el-GR" dirty="0"/>
              <a:t>μορφή μιας απόφασης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l-GR" sz="4000" dirty="0" smtClean="0">
                <a:solidFill>
                  <a:srgbClr val="FF0000"/>
                </a:solidFill>
              </a:rPr>
              <a:t>15.Νομικός </a:t>
            </a:r>
            <a:r>
              <a:rPr lang="el-GR" sz="4000" dirty="0">
                <a:solidFill>
                  <a:srgbClr val="FF0000"/>
                </a:solidFill>
              </a:rPr>
              <a:t>τρόπος </a:t>
            </a:r>
            <a:r>
              <a:rPr lang="el-GR" sz="4000" dirty="0" smtClean="0">
                <a:solidFill>
                  <a:srgbClr val="FF0000"/>
                </a:solidFill>
              </a:rPr>
              <a:t>σκέψη </a:t>
            </a:r>
            <a:br>
              <a:rPr lang="el-GR" sz="4000" dirty="0" smtClean="0">
                <a:solidFill>
                  <a:srgbClr val="FF0000"/>
                </a:solidFill>
              </a:rPr>
            </a:b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Για </a:t>
            </a:r>
            <a:r>
              <a:rPr lang="el-GR" dirty="0"/>
              <a:t>να εκδοθεί μια απόφαση έχουμε τον λεγόμενο νομικό τρόπο </a:t>
            </a:r>
            <a:r>
              <a:rPr lang="el-GR" dirty="0" smtClean="0"/>
              <a:t>σκέψης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Κρίση </a:t>
            </a:r>
            <a:r>
              <a:rPr lang="el-GR" dirty="0"/>
              <a:t>για το παραδεκτό της </a:t>
            </a:r>
            <a:r>
              <a:rPr lang="el-GR" dirty="0" smtClean="0"/>
              <a:t>αγωγής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Κ</a:t>
            </a:r>
            <a:r>
              <a:rPr lang="el-GR" dirty="0" smtClean="0"/>
              <a:t>ρίση </a:t>
            </a:r>
            <a:r>
              <a:rPr lang="el-GR" dirty="0"/>
              <a:t>για το βάσιμο της αγωγής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16.Βασικές </a:t>
            </a:r>
            <a:r>
              <a:rPr lang="el-GR" dirty="0">
                <a:solidFill>
                  <a:srgbClr val="FF0000"/>
                </a:solidFill>
              </a:rPr>
              <a:t>κατηγορίες του παραδεκτού μιας </a:t>
            </a:r>
            <a:r>
              <a:rPr lang="el-GR" dirty="0" smtClean="0">
                <a:solidFill>
                  <a:srgbClr val="FF0000"/>
                </a:solidFill>
              </a:rPr>
              <a:t>αγωγής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pPr>
              <a:buNone/>
            </a:pPr>
            <a:r>
              <a:rPr lang="el-GR" u="sng" dirty="0" smtClean="0"/>
              <a:t>Ένας </a:t>
            </a:r>
            <a:r>
              <a:rPr lang="el-GR" u="sng" dirty="0"/>
              <a:t>δικαστής κοιτάει αν έχει </a:t>
            </a:r>
            <a:r>
              <a:rPr lang="el-GR" u="sng" dirty="0" smtClean="0"/>
              <a:t>αρμοδιότητα: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καθ</a:t>
            </a:r>
            <a:r>
              <a:rPr lang="el-GR" dirty="0"/>
              <a:t>’ </a:t>
            </a:r>
            <a:r>
              <a:rPr lang="el-GR" dirty="0" err="1"/>
              <a:t>ύλην</a:t>
            </a:r>
            <a:r>
              <a:rPr lang="el-GR" dirty="0"/>
              <a:t> </a:t>
            </a:r>
            <a:endParaRPr lang="el-GR" dirty="0" smtClean="0"/>
          </a:p>
          <a:p>
            <a:pPr marL="514350" indent="-514350">
              <a:buNone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 </a:t>
            </a:r>
            <a:r>
              <a:rPr lang="el-GR" dirty="0"/>
              <a:t>κατά τόπον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17.Το </a:t>
            </a:r>
            <a:r>
              <a:rPr lang="el-GR" dirty="0">
                <a:solidFill>
                  <a:srgbClr val="FF0000"/>
                </a:solidFill>
              </a:rPr>
              <a:t>βάσιμο της </a:t>
            </a:r>
            <a:r>
              <a:rPr lang="el-GR" dirty="0" smtClean="0">
                <a:solidFill>
                  <a:srgbClr val="FF0000"/>
                </a:solidFill>
              </a:rPr>
              <a:t>αγωγής</a:t>
            </a:r>
            <a:r>
              <a:rPr lang="el-GR" dirty="0" smtClean="0"/>
              <a:t> </a:t>
            </a:r>
            <a:br>
              <a:rPr lang="el-GR" dirty="0" smtClean="0"/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βάσιμο της αγωγής είναι το τελικό στοιχείο, το οποίο κρίνει ο δικαστής για να κάνει δεκτή ή όχι μια αγωγή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Επιστημονικότητα</a:t>
            </a:r>
            <a:r>
              <a:rPr lang="el-GR" dirty="0" smtClean="0"/>
              <a:t> δικαίου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</a:t>
            </a:r>
            <a:r>
              <a:rPr lang="el-GR" dirty="0" smtClean="0"/>
              <a:t>ανόνες </a:t>
            </a:r>
            <a:r>
              <a:rPr lang="el-GR" dirty="0"/>
              <a:t>ουσίας/περιεχομένου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Κανόνες δικονομικοί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Νομική </a:t>
            </a:r>
            <a:r>
              <a:rPr lang="el-GR" dirty="0" smtClean="0"/>
              <a:t>κρίση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 </a:t>
            </a:r>
            <a:r>
              <a:rPr lang="el-GR" dirty="0" smtClean="0"/>
              <a:t>δικαστής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Νομικός τρόπος σκέψης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18.Ευθύνη </a:t>
            </a:r>
            <a:r>
              <a:rPr lang="el-GR" dirty="0">
                <a:solidFill>
                  <a:srgbClr val="FF0000"/>
                </a:solidFill>
              </a:rPr>
              <a:t>από </a:t>
            </a:r>
            <a:r>
              <a:rPr lang="el-GR" dirty="0" smtClean="0">
                <a:solidFill>
                  <a:srgbClr val="FF0000"/>
                </a:solidFill>
              </a:rPr>
              <a:t>αδικοπραξία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endParaRPr lang="el-GR" b="1" dirty="0" smtClean="0"/>
          </a:p>
          <a:p>
            <a:r>
              <a:rPr lang="el-GR" b="1" dirty="0" smtClean="0"/>
              <a:t>Αδικοπραξία</a:t>
            </a:r>
            <a:r>
              <a:rPr lang="el-GR" dirty="0" smtClean="0"/>
              <a:t> → η </a:t>
            </a:r>
            <a:r>
              <a:rPr lang="el-GR" dirty="0"/>
              <a:t>βιοτική περίπτωση στην οποία έχουμε ζημιώσει ή περιορίσει την ελευθερία του άλλου χωρίς να έχουμε πριν κάποια σχέση μαζί </a:t>
            </a:r>
            <a:r>
              <a:rPr lang="el-GR" dirty="0" smtClean="0"/>
              <a:t>του → έχουμε </a:t>
            </a:r>
            <a:r>
              <a:rPr lang="el-GR" dirty="0"/>
              <a:t>τη γέννηση μιας πρωτότυπης διαφοράς μεταξύ </a:t>
            </a:r>
            <a:r>
              <a:rPr lang="el-GR" dirty="0" smtClean="0"/>
              <a:t>προσώπων</a:t>
            </a:r>
          </a:p>
          <a:p>
            <a:r>
              <a:rPr lang="el-GR" b="1" dirty="0" smtClean="0"/>
              <a:t>Ευθύνη</a:t>
            </a:r>
            <a:r>
              <a:rPr lang="el-GR" dirty="0" smtClean="0"/>
              <a:t> → η  υποχρέωσή μου απέναντι σε κάποιον άλλον να αποκαταστήσω την βλάβη που του προκάλεσα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4600" y="2133600"/>
            <a:ext cx="4960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dirty="0" smtClean="0">
                <a:solidFill>
                  <a:srgbClr val="0070C0"/>
                </a:solidFill>
              </a:rPr>
              <a:t>Τέλος ενότητας</a:t>
            </a:r>
            <a:endParaRPr lang="el-GR" sz="4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Το δίκαιο ως επιστήμη». Έκδοση: 1.0. Πάτρα 2014. Διαθέσιμο από τη δικτυακή διεύθυνση: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https://eclass.upatras.gr/courses/PHIL1918/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 err="1" smtClean="0"/>
              <a:t>πλαίσι</a:t>
            </a:r>
            <a:r>
              <a:rPr lang="en-US" sz="2400" dirty="0" smtClean="0"/>
              <a:t>o</a:t>
            </a:r>
            <a:r>
              <a:rPr lang="el-GR" sz="2400" dirty="0" smtClean="0"/>
              <a:t>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</a:t>
            </a:r>
            <a:r>
              <a:rPr lang="el-GR" sz="2400" b="1" dirty="0" smtClean="0"/>
              <a:t>Πατρών</a:t>
            </a:r>
            <a:r>
              <a:rPr lang="el-GR" sz="2400" dirty="0" smtClean="0"/>
              <a:t>» </a:t>
            </a:r>
            <a:r>
              <a:rPr lang="el-GR" sz="2400" dirty="0" smtClean="0"/>
              <a:t>έχει χρηματοδοτήσει μόνο την αναδιαμόρφωση του εκπαιδευτικού υλικού. </a:t>
            </a:r>
            <a:endParaRPr lang="en-US" sz="2400" dirty="0" smtClean="0"/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1.Το </a:t>
            </a:r>
            <a:r>
              <a:rPr lang="el-GR" dirty="0">
                <a:solidFill>
                  <a:srgbClr val="FF0000"/>
                </a:solidFill>
              </a:rPr>
              <a:t>δίκαιο και η φιλοσοφία είναι επιστήμη</a:t>
            </a:r>
            <a:r>
              <a:rPr lang="el-GR" dirty="0" smtClean="0">
                <a:solidFill>
                  <a:srgbClr val="FF0000"/>
                </a:solidFill>
              </a:rPr>
              <a:t>;</a:t>
            </a:r>
            <a:r>
              <a:rPr lang="el-GR" dirty="0" smtClean="0"/>
              <a:t> </a:t>
            </a:r>
            <a:r>
              <a:rPr lang="el-GR" dirty="0">
                <a:solidFill>
                  <a:srgbClr val="FF0000"/>
                </a:solidFill>
              </a:rPr>
              <a:t/>
            </a:r>
            <a:br>
              <a:rPr lang="el-GR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Μπορεί </a:t>
            </a:r>
            <a:r>
              <a:rPr lang="el-GR" dirty="0"/>
              <a:t>να διδάσκουμε και να διδασκόμαστε </a:t>
            </a:r>
            <a:r>
              <a:rPr lang="el-GR" dirty="0" smtClean="0"/>
              <a:t>φιλοσοφία και δίκαιο </a:t>
            </a:r>
            <a:r>
              <a:rPr lang="el-GR" dirty="0"/>
              <a:t>στο πανεπιστήμιο αλλά αυτό δεν την κάνει αυτομάτως </a:t>
            </a:r>
            <a:r>
              <a:rPr lang="el-GR" dirty="0" smtClean="0"/>
              <a:t>επιστήμη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Θα δούμε αν το δίκαιο και η φιλοσοφία έχουν τουλάχιστον ένα μέρος το οποίο μπορεί να υποστεί επιστημονική επεξεργασία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 Σχετικά </a:t>
            </a:r>
            <a:r>
              <a:rPr lang="el-GR" dirty="0">
                <a:solidFill>
                  <a:srgbClr val="FF0000"/>
                </a:solidFill>
              </a:rPr>
              <a:t>με την απαξία της νομικής ως </a:t>
            </a:r>
            <a:r>
              <a:rPr lang="el-GR" dirty="0" smtClean="0">
                <a:solidFill>
                  <a:srgbClr val="FF0000"/>
                </a:solidFill>
              </a:rPr>
              <a:t>επιστήμης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Kirkchman</a:t>
            </a:r>
            <a:r>
              <a:rPr lang="el-GR" dirty="0" smtClean="0"/>
              <a:t>: </a:t>
            </a:r>
            <a:r>
              <a:rPr lang="el-GR" dirty="0"/>
              <a:t>η νομική δεν είναι </a:t>
            </a:r>
            <a:r>
              <a:rPr lang="el-GR" dirty="0" smtClean="0"/>
              <a:t>επιστήμη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      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                έχει μεταβλητό αντικείμενο</a:t>
            </a:r>
          </a:p>
          <a:p>
            <a:endParaRPr lang="el-GR" dirty="0"/>
          </a:p>
          <a:p>
            <a:r>
              <a:rPr lang="el-GR" b="1" dirty="0" smtClean="0"/>
              <a:t>«Αρκούν </a:t>
            </a:r>
            <a:r>
              <a:rPr lang="el-GR" b="1" dirty="0"/>
              <a:t>τρεις αλλαγές λέξεων σε ένα νόμο και ολόκληρες βιβλιοθήκες νομικής δεν έχουν </a:t>
            </a:r>
            <a:r>
              <a:rPr lang="el-GR" b="1" dirty="0" smtClean="0"/>
              <a:t>αξία»</a:t>
            </a:r>
            <a:endParaRPr lang="el-GR" b="1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953000" y="23622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1524000" y="2438400"/>
            <a:ext cx="0" cy="1524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>
                <a:solidFill>
                  <a:srgbClr val="FF0000"/>
                </a:solidFill>
              </a:rPr>
              <a:t>3</a:t>
            </a:r>
            <a:r>
              <a:rPr lang="el-GR" dirty="0" smtClean="0">
                <a:solidFill>
                  <a:srgbClr val="FF0000"/>
                </a:solidFill>
              </a:rPr>
              <a:t>.Η </a:t>
            </a:r>
            <a:r>
              <a:rPr lang="el-GR" dirty="0">
                <a:solidFill>
                  <a:srgbClr val="FF0000"/>
                </a:solidFill>
              </a:rPr>
              <a:t>νομική ονομάζεται </a:t>
            </a:r>
            <a:r>
              <a:rPr lang="el-GR" dirty="0" smtClean="0">
                <a:solidFill>
                  <a:srgbClr val="FF0000"/>
                </a:solidFill>
              </a:rPr>
              <a:t>επιστήμη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</a:t>
            </a:r>
            <a:r>
              <a:rPr lang="el-GR" dirty="0" smtClean="0"/>
              <a:t> νομομαθής: μεγάλο όγκο γνώσης</a:t>
            </a:r>
          </a:p>
          <a:p>
            <a:pPr>
              <a:buNone/>
            </a:pPr>
            <a:endParaRPr lang="el-GR" dirty="0" smtClean="0"/>
          </a:p>
          <a:p>
            <a:r>
              <a:rPr lang="en-US" dirty="0" err="1" smtClean="0"/>
              <a:t>Juris</a:t>
            </a:r>
            <a:r>
              <a:rPr lang="el-GR" dirty="0" smtClean="0"/>
              <a:t> </a:t>
            </a:r>
            <a:r>
              <a:rPr lang="en-US" dirty="0" err="1" smtClean="0"/>
              <a:t>consultus</a:t>
            </a:r>
            <a:r>
              <a:rPr lang="el-GR" dirty="0" smtClean="0"/>
              <a:t> → ο </a:t>
            </a:r>
            <a:r>
              <a:rPr lang="el-GR" dirty="0"/>
              <a:t>νομομαθής συμβουλεύει για νομικά </a:t>
            </a:r>
            <a:r>
              <a:rPr lang="el-GR" dirty="0" smtClean="0"/>
              <a:t>ζητήματα</a:t>
            </a:r>
          </a:p>
          <a:p>
            <a:pPr>
              <a:buNone/>
            </a:pPr>
            <a:endParaRPr lang="el-GR" dirty="0" smtClean="0"/>
          </a:p>
          <a:p>
            <a:r>
              <a:rPr lang="en-US" dirty="0" err="1" smtClean="0"/>
              <a:t>Juris</a:t>
            </a:r>
            <a:r>
              <a:rPr lang="en-US" dirty="0" smtClean="0"/>
              <a:t> </a:t>
            </a:r>
            <a:r>
              <a:rPr lang="en-US" dirty="0" err="1" smtClean="0"/>
              <a:t>consulta</a:t>
            </a:r>
            <a:r>
              <a:rPr lang="el-GR" dirty="0" smtClean="0"/>
              <a:t> → οι </a:t>
            </a:r>
            <a:r>
              <a:rPr lang="el-GR" dirty="0"/>
              <a:t>γνώμες των </a:t>
            </a:r>
            <a:r>
              <a:rPr lang="el-GR" dirty="0" smtClean="0"/>
              <a:t>νομικών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Η έκφραση γνώμης δεν κάνει κάτι αντιεπιστημονικό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4.</a:t>
            </a:r>
            <a:r>
              <a:rPr lang="en-US" dirty="0" err="1" smtClean="0">
                <a:solidFill>
                  <a:srgbClr val="FF0000"/>
                </a:solidFill>
              </a:rPr>
              <a:t>Juris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praecepta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haecsunt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 lvl="0"/>
            <a:r>
              <a:rPr lang="en-US" dirty="0" err="1" smtClean="0"/>
              <a:t>Honeste</a:t>
            </a:r>
            <a:r>
              <a:rPr lang="el-GR" dirty="0" smtClean="0"/>
              <a:t> </a:t>
            </a:r>
            <a:r>
              <a:rPr lang="en-US" dirty="0" err="1" smtClean="0"/>
              <a:t>vivere</a:t>
            </a:r>
            <a:r>
              <a:rPr lang="el-GR" dirty="0" smtClean="0"/>
              <a:t> = </a:t>
            </a:r>
            <a:r>
              <a:rPr lang="el-GR" dirty="0"/>
              <a:t>να ζεις </a:t>
            </a:r>
            <a:r>
              <a:rPr lang="el-GR" dirty="0" smtClean="0"/>
              <a:t>νόμιμα</a:t>
            </a:r>
          </a:p>
          <a:p>
            <a:pPr lvl="0">
              <a:buNone/>
            </a:pPr>
            <a:endParaRPr lang="el-GR" dirty="0"/>
          </a:p>
          <a:p>
            <a:pPr lvl="0"/>
            <a:r>
              <a:rPr lang="en-US" dirty="0" err="1" smtClean="0"/>
              <a:t>Neminem</a:t>
            </a:r>
            <a:r>
              <a:rPr lang="el-GR" dirty="0" smtClean="0"/>
              <a:t> </a:t>
            </a:r>
            <a:r>
              <a:rPr lang="en-US" dirty="0" err="1" smtClean="0"/>
              <a:t>laedere</a:t>
            </a:r>
            <a:r>
              <a:rPr lang="el-GR" dirty="0" smtClean="0"/>
              <a:t> = </a:t>
            </a:r>
            <a:r>
              <a:rPr lang="el-GR" dirty="0"/>
              <a:t>να μην </a:t>
            </a:r>
            <a:r>
              <a:rPr lang="el-GR" dirty="0" smtClean="0"/>
              <a:t>βλάπτεις</a:t>
            </a:r>
          </a:p>
          <a:p>
            <a:pPr lvl="0">
              <a:buNone/>
            </a:pPr>
            <a:endParaRPr lang="el-GR" dirty="0"/>
          </a:p>
          <a:p>
            <a:pPr lvl="0"/>
            <a:r>
              <a:rPr lang="en-US" dirty="0" err="1" smtClean="0"/>
              <a:t>Suum</a:t>
            </a:r>
            <a:r>
              <a:rPr lang="el-GR" dirty="0" smtClean="0"/>
              <a:t> </a:t>
            </a:r>
            <a:r>
              <a:rPr lang="en-US" dirty="0" err="1" smtClean="0"/>
              <a:t>quiquo</a:t>
            </a:r>
            <a:r>
              <a:rPr lang="el-GR" dirty="0" smtClean="0"/>
              <a:t> </a:t>
            </a:r>
            <a:r>
              <a:rPr lang="en-US" dirty="0" err="1" smtClean="0"/>
              <a:t>tribuere</a:t>
            </a:r>
            <a:r>
              <a:rPr lang="el-GR" dirty="0" smtClean="0"/>
              <a:t> = να αποδίδεις </a:t>
            </a:r>
            <a:r>
              <a:rPr lang="el-GR" dirty="0"/>
              <a:t>στον καθένα αυτό που του αξίζει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>5.Διαίρεση </a:t>
            </a:r>
            <a:r>
              <a:rPr lang="el-GR" dirty="0">
                <a:solidFill>
                  <a:srgbClr val="FF0000"/>
                </a:solidFill>
              </a:rPr>
              <a:t>των νομικών </a:t>
            </a:r>
            <a:r>
              <a:rPr lang="el-GR" dirty="0" smtClean="0">
                <a:solidFill>
                  <a:srgbClr val="FF0000"/>
                </a:solidFill>
              </a:rPr>
              <a:t>πραγμάτων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Πρόσωπα</a:t>
            </a:r>
          </a:p>
          <a:p>
            <a:r>
              <a:rPr lang="el-GR" dirty="0" smtClean="0"/>
              <a:t>Πράγματα              πολλές </a:t>
            </a:r>
            <a:r>
              <a:rPr lang="el-GR" dirty="0"/>
              <a:t>βασικές </a:t>
            </a:r>
            <a:r>
              <a:rPr lang="el-GR" dirty="0" smtClean="0"/>
              <a:t>κατηγορίες </a:t>
            </a:r>
          </a:p>
          <a:p>
            <a:r>
              <a:rPr lang="el-GR" dirty="0" smtClean="0"/>
              <a:t>Αδικήματα             για τους νομικούς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3352800" y="2362200"/>
            <a:ext cx="384048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6.Φιλοσοφία </a:t>
            </a:r>
            <a:r>
              <a:rPr lang="el-GR" dirty="0">
                <a:solidFill>
                  <a:srgbClr val="FF0000"/>
                </a:solidFill>
              </a:rPr>
              <a:t>και μια θεωρία του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Στο </a:t>
            </a:r>
            <a:r>
              <a:rPr lang="el-GR" dirty="0"/>
              <a:t>δίκαιο θέλουμε να ξέρουμε και τι είναι ένας </a:t>
            </a:r>
            <a:r>
              <a:rPr lang="el-GR" dirty="0" smtClean="0"/>
              <a:t>κανόνας</a:t>
            </a:r>
            <a:endParaRPr lang="el-GR" dirty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Άρα</a:t>
            </a:r>
            <a:r>
              <a:rPr lang="el-GR" dirty="0"/>
              <a:t>, χρειαζόμαστε μια φιλοσοφία και μια θεωρία του δικαίου που να μας λέει τι είναι αυτοί οι </a:t>
            </a:r>
            <a:r>
              <a:rPr lang="el-GR" dirty="0" smtClean="0"/>
              <a:t>κανόνες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7. </a:t>
            </a:r>
            <a:r>
              <a:rPr lang="el-GR" dirty="0">
                <a:solidFill>
                  <a:srgbClr val="FF0000"/>
                </a:solidFill>
              </a:rPr>
              <a:t>Μ</a:t>
            </a:r>
            <a:r>
              <a:rPr lang="el-GR" dirty="0" smtClean="0">
                <a:solidFill>
                  <a:srgbClr val="FF0000"/>
                </a:solidFill>
              </a:rPr>
              <a:t>εθοδολογία </a:t>
            </a:r>
            <a:r>
              <a:rPr lang="el-GR" dirty="0">
                <a:solidFill>
                  <a:srgbClr val="FF0000"/>
                </a:solidFill>
              </a:rPr>
              <a:t>του </a:t>
            </a:r>
            <a:r>
              <a:rPr lang="el-GR" dirty="0" smtClean="0">
                <a:solidFill>
                  <a:srgbClr val="FF0000"/>
                </a:solidFill>
              </a:rPr>
              <a:t>δικαίου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Θέλουμε </a:t>
            </a:r>
            <a:r>
              <a:rPr lang="el-GR" dirty="0"/>
              <a:t>επίσης να ξέρουμε πώς ένας νομικός εφαρμόζει και ερμηνεύει τους </a:t>
            </a:r>
            <a:r>
              <a:rPr lang="el-GR" dirty="0" smtClean="0"/>
              <a:t>κανόνες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Άρα</a:t>
            </a:r>
            <a:r>
              <a:rPr lang="el-GR" dirty="0"/>
              <a:t>, θέλουμε μια μεθοδολογία του </a:t>
            </a:r>
            <a:r>
              <a:rPr lang="el-GR" dirty="0" smtClean="0"/>
              <a:t>δικαίου</a:t>
            </a:r>
            <a:endParaRPr lang="el-GR" dirty="0"/>
          </a:p>
          <a:p>
            <a:pPr>
              <a:buNone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705</Words>
  <Application>Microsoft Office PowerPoint</Application>
  <PresentationFormat>Προβολή στην οθόνη (4:3)</PresentationFormat>
  <Paragraphs>142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Παρουσίαση του PowerPoint</vt:lpstr>
      <vt:lpstr>Σκοποί ενότητας</vt:lpstr>
      <vt:lpstr>  1.Το δίκαιο και η φιλοσοφία είναι επιστήμη;  </vt:lpstr>
      <vt:lpstr>2. Σχετικά με την απαξία της νομικής ως επιστήμης</vt:lpstr>
      <vt:lpstr> 3.Η νομική ονομάζεται επιστήμη  </vt:lpstr>
      <vt:lpstr>4.Juris praecepta haecsunt</vt:lpstr>
      <vt:lpstr> 5.Διαίρεση των νομικών πραγμάτων  </vt:lpstr>
      <vt:lpstr>6.Φιλοσοφία και μια θεωρία του δικαίου</vt:lpstr>
      <vt:lpstr>7. Μεθοδολογία του δικαίου</vt:lpstr>
      <vt:lpstr>  8.Κοινωνιολογία του δικαίου  </vt:lpstr>
      <vt:lpstr>9.Επεξεργασία της ιστορίας του δικαίου</vt:lpstr>
      <vt:lpstr>10. Νομική κρίση</vt:lpstr>
      <vt:lpstr>11.Δομή κανόνων δικαίου</vt:lpstr>
      <vt:lpstr>  12. Τα πέντε μέρη του αστικού δικαίου  </vt:lpstr>
      <vt:lpstr> 13.Επιστημονικότητα δικαίου </vt:lpstr>
      <vt:lpstr> 14.Ο δικαστής </vt:lpstr>
      <vt:lpstr> 15.Νομικός τρόπος σκέψη  </vt:lpstr>
      <vt:lpstr>16.Βασικές κατηγορίες του παραδεκτού μιας αγωγής</vt:lpstr>
      <vt:lpstr> 17.Το βάσιμο της αγωγής  </vt:lpstr>
      <vt:lpstr> 18.Ευθύνη από αδικοπραξία  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26</cp:revision>
  <dcterms:created xsi:type="dcterms:W3CDTF">2015-06-02T18:10:55Z</dcterms:created>
  <dcterms:modified xsi:type="dcterms:W3CDTF">2015-07-22T12:41:28Z</dcterms:modified>
</cp:coreProperties>
</file>