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1BDF-915A-4DCD-A2C4-680B0D11DBC9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4C4B-388D-4285-BA26-D30C77B9229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04800" y="1843951"/>
            <a:ext cx="822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Ενότητα 10: </a:t>
            </a:r>
            <a:r>
              <a:rPr lang="el-GR" sz="2800" b="1" dirty="0">
                <a:solidFill>
                  <a:srgbClr val="002060"/>
                </a:solidFill>
              </a:rPr>
              <a:t>Οι δύο ορισμοί του δικαίου σε αντιπαραβολή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8.Τυπική ισχύς δικαίου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Προκύπτει  από το να έχουν τηρηθεί οι    κανόνες παραγωγής του δικαίου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Font typeface="Wingdings" pitchFamily="2" charset="2"/>
              <a:buChar char="Ø"/>
            </a:pPr>
            <a:r>
              <a:rPr lang="el-GR" dirty="0" smtClean="0"/>
              <a:t>Αρμοδιότητα οργάνων</a:t>
            </a:r>
          </a:p>
          <a:p>
            <a:pPr algn="ctr">
              <a:buFont typeface="Wingdings" pitchFamily="2" charset="2"/>
              <a:buChar char="Ø"/>
            </a:pPr>
            <a:r>
              <a:rPr lang="el-GR" dirty="0" smtClean="0"/>
              <a:t>Διαδικασία παραγωγής</a:t>
            </a:r>
          </a:p>
          <a:p>
            <a:pPr algn="ctr">
              <a:buFont typeface="Wingdings" pitchFamily="2" charset="2"/>
              <a:buChar char="Ø"/>
            </a:pPr>
            <a:r>
              <a:rPr lang="el-GR" dirty="0" smtClean="0"/>
              <a:t>Δημοσιότητα νόμου</a:t>
            </a:r>
          </a:p>
          <a:p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572000" y="3124200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9. Ουσιαστική ισχύς δικαίου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Κάνει ένα νόμο να έχει ζωή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Απαραίτητη η εφαρμογή του νόμου από τους ανθρώπους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Κ</a:t>
            </a:r>
            <a:r>
              <a:rPr lang="el-GR" dirty="0" smtClean="0"/>
              <a:t>οινωνικές πρακτικές σύμφωνες ή ασύμφωνες με το νόμο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10.Εξαναγκασμός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l-GR" dirty="0" smtClean="0"/>
              <a:t>εταξύ προσώπων</a:t>
            </a:r>
          </a:p>
          <a:p>
            <a:r>
              <a:rPr lang="el-GR" dirty="0"/>
              <a:t>Μ</a:t>
            </a:r>
            <a:r>
              <a:rPr lang="el-GR" dirty="0" smtClean="0"/>
              <a:t>εταξύ εξουσίας και κοινωνίας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Δίκαιο </a:t>
            </a:r>
            <a:r>
              <a:rPr lang="el-GR" dirty="0" smtClean="0">
                <a:latin typeface="Calibri"/>
              </a:rPr>
              <a:t>→ βία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                </a:t>
            </a:r>
            <a:r>
              <a:rPr lang="el-GR" dirty="0" smtClean="0"/>
              <a:t>→</a:t>
            </a:r>
            <a:r>
              <a:rPr lang="el-GR" dirty="0" smtClean="0">
                <a:latin typeface="Calibri"/>
              </a:rPr>
              <a:t>  καταστολή        Κοινό καλό</a:t>
            </a:r>
          </a:p>
          <a:p>
            <a:pPr>
              <a:buNone/>
            </a:pPr>
            <a:r>
              <a:rPr lang="el-GR" dirty="0" smtClean="0">
                <a:latin typeface="Calibri"/>
              </a:rPr>
              <a:t>                </a:t>
            </a:r>
            <a:r>
              <a:rPr lang="el-GR" dirty="0" smtClean="0"/>
              <a:t>→</a:t>
            </a:r>
            <a:r>
              <a:rPr lang="el-GR" dirty="0" smtClean="0">
                <a:latin typeface="Calibri"/>
              </a:rPr>
              <a:t>  στέρηση</a:t>
            </a:r>
            <a:endParaRPr lang="el-GR" dirty="0" smtClean="0"/>
          </a:p>
        </p:txBody>
      </p:sp>
      <p:sp>
        <p:nvSpPr>
          <p:cNvPr id="18" name="17 - Δεξιό άγκιστρο"/>
          <p:cNvSpPr/>
          <p:nvPr/>
        </p:nvSpPr>
        <p:spPr>
          <a:xfrm>
            <a:off x="4800600" y="3124200"/>
            <a:ext cx="76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11. Ειδοποιός διαφορά  του δικαίου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εξαναγκαστό</a:t>
            </a:r>
            <a:r>
              <a:rPr lang="el-GR" dirty="0" smtClean="0"/>
              <a:t> του δικαίου είναι εκείνο που αποτελεί την ειδοποιό διαφορά του από όλα τα άλλα είδη κανόνων και προκύπτει από τη δομή δικαίωμα-αξίωση-απαίτηση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12. Αναδιατύπωση του ορισμού του δικαίου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δίκαιο είναι ένα σύνολο κανόνων τεθειμένων με προκαθορισμένες διαδικασίες και στηριζόμενων σε </a:t>
            </a:r>
            <a:r>
              <a:rPr lang="el-GR" dirty="0" err="1" smtClean="0"/>
              <a:t>ηθικοπολιτικές</a:t>
            </a:r>
            <a:r>
              <a:rPr lang="el-GR" dirty="0" smtClean="0"/>
              <a:t> αρχές δικαιοσύνης, οι οποίοι ρυθμίζουν κατά τρόπο </a:t>
            </a:r>
            <a:r>
              <a:rPr lang="el-GR" dirty="0" err="1" smtClean="0"/>
              <a:t>εξαναγκαστό</a:t>
            </a:r>
            <a:r>
              <a:rPr lang="el-GR" dirty="0" smtClean="0"/>
              <a:t> τις σχέσεις των ανθρώπων που συμβιώνουν σε μια κοινωνία οργανωμένη σε κράτος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13.«τεθειμένων με προκαθορισμένες διαδικασίες»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Καθετί το οποίο γίνεται στην κοινωνία πρέπει να έχει μία νομιμότητα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ίδιο </a:t>
            </a:r>
            <a:r>
              <a:rPr lang="el-GR" dirty="0" smtClean="0"/>
              <a:t>το δίκαιο προβλέπει τον τρόπο με τον οποίο θα παραχθεί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14.«στηριζόμενων σε </a:t>
            </a:r>
            <a:r>
              <a:rPr lang="el-GR" dirty="0" err="1" smtClean="0">
                <a:solidFill>
                  <a:srgbClr val="FF0000"/>
                </a:solidFill>
              </a:rPr>
              <a:t>ηθικοπολιτικές</a:t>
            </a:r>
            <a:r>
              <a:rPr lang="el-GR" dirty="0" smtClean="0">
                <a:solidFill>
                  <a:srgbClr val="FF0000"/>
                </a:solidFill>
              </a:rPr>
              <a:t> αρχές δικαιοσύνης»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endParaRPr lang="el-GR" dirty="0" smtClean="0"/>
          </a:p>
          <a:p>
            <a:pPr marL="514350" lvl="0" indent="-514350"/>
            <a:r>
              <a:rPr lang="el-GR" u="sng" dirty="0" smtClean="0"/>
              <a:t>Κάτι ισχύει: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l-GR" dirty="0" smtClean="0"/>
              <a:t>επειδή «τέθηκε με προκαθορισμένες διαδικασίες»</a:t>
            </a:r>
          </a:p>
          <a:p>
            <a:pPr marL="514350" lvl="0" indent="-514350">
              <a:buNone/>
            </a:pPr>
            <a:r>
              <a:rPr lang="el-GR" dirty="0" smtClean="0"/>
              <a:t>                                  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l-GR" dirty="0" smtClean="0"/>
              <a:t> επειδή «στηρίζεται σε </a:t>
            </a:r>
            <a:r>
              <a:rPr lang="el-GR" dirty="0" err="1" smtClean="0"/>
              <a:t>ηθικοπολιτικές</a:t>
            </a:r>
            <a:r>
              <a:rPr lang="el-GR" dirty="0" smtClean="0"/>
              <a:t> αρχές δικαιοσύνης»</a:t>
            </a:r>
          </a:p>
          <a:p>
            <a:pPr marL="514350" lvl="0" indent="-514350">
              <a:buNone/>
            </a:pPr>
            <a:r>
              <a:rPr lang="el-GR" dirty="0" smtClean="0"/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15.Ολοκλήρωση ορισμού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u="sng" dirty="0" smtClean="0"/>
              <a:t>Το δίκαιο είναι: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Ένα σύνολο κανόνων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‘</a:t>
            </a:r>
            <a:r>
              <a:rPr lang="el-GR" dirty="0" err="1" smtClean="0"/>
              <a:t>Ενα</a:t>
            </a:r>
            <a:r>
              <a:rPr lang="el-GR" dirty="0" smtClean="0"/>
              <a:t> σύνολο πρακτικών, άρα ένα σύνολο θεσμών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Ένα σύνολο λόγου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16.Θέματα που θα μας απασχολήσουν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                                          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                  κανόνες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λόγος                                           θεσμοί</a:t>
            </a:r>
            <a:endParaRPr lang="el-GR" dirty="0"/>
          </a:p>
        </p:txBody>
      </p:sp>
      <p:sp>
        <p:nvSpPr>
          <p:cNvPr id="4" name="3 - Ισοσκελές τρίγωνο"/>
          <p:cNvSpPr/>
          <p:nvPr/>
        </p:nvSpPr>
        <p:spPr>
          <a:xfrm>
            <a:off x="2895600" y="2590800"/>
            <a:ext cx="2590800" cy="220980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ΔΙΚΑΙΟ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667000" y="2667000"/>
            <a:ext cx="4808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solidFill>
                  <a:srgbClr val="0070C0"/>
                </a:solidFill>
              </a:rPr>
              <a:t>Τέλος ενότητας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endParaRPr lang="el-G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Ορισμός </a:t>
            </a:r>
            <a:r>
              <a:rPr lang="el-GR" dirty="0"/>
              <a:t>του </a:t>
            </a:r>
            <a:r>
              <a:rPr lang="el-GR" dirty="0" smtClean="0"/>
              <a:t>δικαίου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Επαναδιατύπωση ορισμού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Σ</a:t>
            </a:r>
            <a:r>
              <a:rPr lang="el-GR" dirty="0" smtClean="0"/>
              <a:t>ύγκριση μεταξύ των δύο ορισμών</a:t>
            </a:r>
            <a:r>
              <a:rPr lang="en-US" dirty="0" smtClean="0"/>
              <a:t> </a:t>
            </a:r>
            <a:r>
              <a:rPr lang="el-GR" dirty="0" smtClean="0"/>
              <a:t>του δικαίου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Ειδοποιός </a:t>
            </a:r>
            <a:r>
              <a:rPr lang="el-GR" dirty="0"/>
              <a:t>διαφορά του </a:t>
            </a:r>
            <a:r>
              <a:rPr lang="el-GR" dirty="0" smtClean="0"/>
              <a:t>δικαίου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Οι δύο ορισμοί του δικαίου σε αντιπαραβολή». Έκδοση: 1.0. Πάτρα 2014. Διαθέσιμο από τη δικτυακή διεύθυνση: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https://eclass.upatras.gr/courses/PHIL1918/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</a:t>
            </a:r>
            <a:r>
              <a:rPr lang="en-US" sz="2400" dirty="0" smtClean="0"/>
              <a:t>o</a:t>
            </a:r>
            <a:r>
              <a:rPr lang="el-GR" sz="2400" dirty="0" smtClean="0"/>
              <a:t>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</a:t>
            </a:r>
            <a:r>
              <a:rPr lang="el-GR" sz="2400" b="1" dirty="0" smtClean="0"/>
              <a:t>Πατρών</a:t>
            </a:r>
            <a:r>
              <a:rPr lang="el-GR" sz="2400" dirty="0" smtClean="0"/>
              <a:t>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  <a:endParaRPr lang="en-US" sz="2400" dirty="0" smtClean="0"/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1</a:t>
            </a:r>
            <a:r>
              <a:rPr lang="el-GR" dirty="0" smtClean="0">
                <a:solidFill>
                  <a:srgbClr val="FF0000"/>
                </a:solidFill>
              </a:rPr>
              <a:t>. Ο πρώτος</a:t>
            </a:r>
            <a:r>
              <a:rPr lang="el-GR" baseline="-25000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ορισμός του </a:t>
            </a:r>
            <a:r>
              <a:rPr lang="el-GR" dirty="0" smtClean="0">
                <a:solidFill>
                  <a:srgbClr val="FF0000"/>
                </a:solidFill>
              </a:rPr>
              <a:t>δικαίου 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δίκαιο είναι ένα σύνολο κανόνων οι οποίοι ρυθμίζουν δεσμευτικά τις σχέσεις </a:t>
            </a:r>
            <a:r>
              <a:rPr lang="el-GR" sz="2800" dirty="0" smtClean="0"/>
              <a:t>των ανθρώπων </a:t>
            </a:r>
            <a:r>
              <a:rPr lang="el-GR" sz="2800" dirty="0"/>
              <a:t>που συμβιώνουν σε μια οργανωμένη σε κράτος </a:t>
            </a:r>
            <a:r>
              <a:rPr lang="el-GR" sz="2800" dirty="0" smtClean="0"/>
              <a:t>κοινωνία (</a:t>
            </a:r>
            <a:r>
              <a:rPr lang="el-GR" sz="2400" i="1" dirty="0" smtClean="0"/>
              <a:t>βλ. διάλεξη 2</a:t>
            </a:r>
            <a:r>
              <a:rPr lang="el-GR" sz="2800" dirty="0" smtClean="0"/>
              <a:t>)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800" dirty="0"/>
              <a:t>Το δίκαιο μοιάζει με τα άλλα σύνολα κανόνων αλλά πρέπει να βρούμε και την ειδοποιό του διαφορά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2. Πρώτη προσπάθεια αναδιατύπωσης ορισμού του δικαίου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sz="3600" dirty="0" smtClean="0"/>
          </a:p>
          <a:p>
            <a:r>
              <a:rPr lang="el-GR" sz="3600" dirty="0" smtClean="0"/>
              <a:t>Το δίκαιο είναι </a:t>
            </a:r>
            <a:r>
              <a:rPr lang="el-GR" sz="3600" dirty="0"/>
              <a:t>ένα σύνολο κανόνων πρακτικών και επιστημονικών </a:t>
            </a:r>
            <a:r>
              <a:rPr lang="el-GR" sz="3600" dirty="0" smtClean="0"/>
              <a:t>προτάσεων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3.Ρύθμιση και δεσμευτικότητα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Κάθε </a:t>
            </a:r>
            <a:r>
              <a:rPr lang="el-GR" dirty="0"/>
              <a:t>βιοτική σχέση πρέπει να είναι </a:t>
            </a:r>
            <a:r>
              <a:rPr lang="el-GR" dirty="0" err="1"/>
              <a:t>ρυθμίσιμη</a:t>
            </a:r>
            <a:r>
              <a:rPr lang="el-GR" dirty="0"/>
              <a:t> από το </a:t>
            </a:r>
            <a:r>
              <a:rPr lang="el-GR" dirty="0" smtClean="0"/>
              <a:t>δίκαιο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Δεσμευτικότητα: </a:t>
            </a:r>
            <a:r>
              <a:rPr lang="el-GR" dirty="0"/>
              <a:t>η αντίληψη που σχηματίζουμε ότι κάτι πρέπει να είναι έτσι κι όχι </a:t>
            </a:r>
            <a:r>
              <a:rPr lang="el-GR" dirty="0" smtClean="0"/>
              <a:t>αλλιώς</a:t>
            </a:r>
          </a:p>
          <a:p>
            <a:pPr>
              <a:lnSpc>
                <a:spcPct val="150000"/>
              </a:lnSpc>
            </a:pPr>
            <a:r>
              <a:rPr lang="el-GR" dirty="0"/>
              <a:t>Θα μπορούσε να είναι η δεσμευτικότητα η ειδοποιός διαφορά του δικαίου; </a:t>
            </a:r>
            <a:r>
              <a:rPr lang="el-GR" dirty="0" smtClean="0"/>
              <a:t>-Όχι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4.Τριπλή </a:t>
            </a:r>
            <a:r>
              <a:rPr lang="el-GR" dirty="0">
                <a:solidFill>
                  <a:srgbClr val="FF0000"/>
                </a:solidFill>
              </a:rPr>
              <a:t>δομή δικαίου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Υποχρεώσεις</a:t>
            </a:r>
          </a:p>
          <a:p>
            <a:pPr>
              <a:lnSpc>
                <a:spcPct val="150000"/>
              </a:lnSpc>
            </a:pPr>
            <a:r>
              <a:rPr lang="el-GR" dirty="0"/>
              <a:t>Α</a:t>
            </a:r>
            <a:r>
              <a:rPr lang="el-GR" dirty="0" smtClean="0"/>
              <a:t>ξιώσεις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Α</a:t>
            </a:r>
            <a:r>
              <a:rPr lang="el-GR" dirty="0" smtClean="0"/>
              <a:t>παιτήσεις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5. Δικαιώματα και αξιώσεις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αξιώσεις προκύπτουν από τα </a:t>
            </a:r>
            <a:r>
              <a:rPr lang="el-GR" dirty="0" smtClean="0"/>
              <a:t>δικαιώματα </a:t>
            </a:r>
            <a:endParaRPr lang="el-GR" dirty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Παράδειγμα</a:t>
            </a:r>
            <a:r>
              <a:rPr lang="el-GR" dirty="0" smtClean="0"/>
              <a:t>: έχω </a:t>
            </a:r>
            <a:r>
              <a:rPr lang="el-GR" dirty="0"/>
              <a:t>δικαίωμα στην </a:t>
            </a:r>
            <a:r>
              <a:rPr lang="el-GR" dirty="0" smtClean="0"/>
              <a:t>υγεία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↓</a:t>
            </a:r>
          </a:p>
          <a:p>
            <a:pPr>
              <a:buNone/>
            </a:pPr>
            <a:r>
              <a:rPr lang="el-GR" dirty="0" smtClean="0"/>
              <a:t>                           αν </a:t>
            </a:r>
            <a:r>
              <a:rPr lang="el-GR" dirty="0"/>
              <a:t>κάποιος με </a:t>
            </a:r>
            <a:r>
              <a:rPr lang="el-GR" dirty="0" smtClean="0"/>
              <a:t>τραυματίσει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↓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αξίωση </a:t>
            </a:r>
            <a:r>
              <a:rPr lang="el-GR" dirty="0"/>
              <a:t>για </a:t>
            </a:r>
            <a:r>
              <a:rPr lang="el-GR" dirty="0" smtClean="0"/>
              <a:t>αποζημίωση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6.</a:t>
            </a:r>
            <a:r>
              <a:rPr lang="el-GR" dirty="0" smtClean="0">
                <a:solidFill>
                  <a:srgbClr val="FF0000"/>
                </a:solidFill>
              </a:rPr>
              <a:t>Μηχανισμός δικαστηρίων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Αναγνωρίζει       δικαιώματα</a:t>
            </a:r>
          </a:p>
          <a:p>
            <a:pPr>
              <a:buNone/>
            </a:pPr>
            <a:r>
              <a:rPr lang="el-GR" dirty="0" smtClean="0"/>
              <a:t>                                 αξιώσεις</a:t>
            </a:r>
          </a:p>
          <a:p>
            <a:r>
              <a:rPr lang="el-GR" dirty="0" smtClean="0"/>
              <a:t>Καθορίζει       απαιτήσεις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δικαίωμα        αξίωση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αξίωση          απαίτηση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δικαιώματα + αξιώσεις     νομικά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απαιτήσεις      υλικές</a:t>
            </a:r>
          </a:p>
          <a:p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V="1">
            <a:off x="3048000" y="1828800"/>
            <a:ext cx="4572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3048000" y="1981200"/>
            <a:ext cx="3810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2590800" y="29718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2590800" y="40386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2362200" y="45720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>
            <a:off x="4800600" y="5105400"/>
            <a:ext cx="228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>
            <a:off x="2895600" y="5638800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7. Οι 3 νόμιμες αιτίες του δικαίου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 lvl="0"/>
            <a:r>
              <a:rPr lang="en-US" dirty="0" err="1" smtClean="0"/>
              <a:t>Donandi</a:t>
            </a:r>
            <a:r>
              <a:rPr lang="el-GR" dirty="0" smtClean="0"/>
              <a:t> </a:t>
            </a:r>
            <a:r>
              <a:rPr lang="en-US" dirty="0" smtClean="0"/>
              <a:t>=</a:t>
            </a:r>
            <a:r>
              <a:rPr lang="el-GR" dirty="0" smtClean="0"/>
              <a:t> δωρίζω</a:t>
            </a:r>
          </a:p>
          <a:p>
            <a:pPr lvl="0"/>
            <a:r>
              <a:rPr lang="en-US" dirty="0" smtClean="0"/>
              <a:t>Credenda</a:t>
            </a:r>
            <a:r>
              <a:rPr lang="el-GR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πιστώνω           ορθολογικότητα</a:t>
            </a:r>
          </a:p>
          <a:p>
            <a:pPr lvl="0"/>
            <a:r>
              <a:rPr lang="en-US" dirty="0" err="1" smtClean="0"/>
              <a:t>Solvendi</a:t>
            </a:r>
            <a:r>
              <a:rPr lang="el-GR" dirty="0" smtClean="0"/>
              <a:t> </a:t>
            </a:r>
            <a:r>
              <a:rPr lang="en-US" dirty="0" smtClean="0"/>
              <a:t>=</a:t>
            </a:r>
            <a:r>
              <a:rPr lang="el-GR" dirty="0" smtClean="0"/>
              <a:t> εξοφλώ                       δικαίου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Δεξιό άγκιστρο"/>
          <p:cNvSpPr/>
          <p:nvPr/>
        </p:nvSpPr>
        <p:spPr>
          <a:xfrm>
            <a:off x="4800600" y="2819400"/>
            <a:ext cx="155448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618</Words>
  <Application>Microsoft Office PowerPoint</Application>
  <PresentationFormat>Προβολή στην οθόνη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Παρουσίαση του PowerPoint</vt:lpstr>
      <vt:lpstr>Σκοποί ενότητας</vt:lpstr>
      <vt:lpstr>1. Ο πρώτος ορισμός του δικαίου  </vt:lpstr>
      <vt:lpstr>2. Πρώτη προσπάθεια αναδιατύπωσης ορισμού του δικαίου</vt:lpstr>
      <vt:lpstr>3.Ρύθμιση και δεσμευτικότητα</vt:lpstr>
      <vt:lpstr> 4.Τριπλή δομή δικαίου </vt:lpstr>
      <vt:lpstr> 5. Δικαιώματα και αξιώσεις  </vt:lpstr>
      <vt:lpstr> 6.Μηχανισμός δικαστηρίων  </vt:lpstr>
      <vt:lpstr>7. Οι 3 νόμιμες αιτίες του δικαίου</vt:lpstr>
      <vt:lpstr>  8.Τυπική ισχύς δικαίου  </vt:lpstr>
      <vt:lpstr>  9. Ουσιαστική ισχύς δικαίου  </vt:lpstr>
      <vt:lpstr>  10.Εξαναγκασμός</vt:lpstr>
      <vt:lpstr>  11. Ειδοποιός διαφορά  του δικαίου</vt:lpstr>
      <vt:lpstr>  12. Αναδιατύπωση του ορισμού του δικαίου  </vt:lpstr>
      <vt:lpstr>13.«τεθειμένων με προκαθορισμένες διαδικασίες»</vt:lpstr>
      <vt:lpstr>14.«στηριζόμενων σε ηθικοπολιτικές αρχές δικαιοσύνης»</vt:lpstr>
      <vt:lpstr>15.Ολοκλήρωση ορισμού</vt:lpstr>
      <vt:lpstr>16.Θέματα που θα μας απασχολήσουν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57</cp:revision>
  <dcterms:created xsi:type="dcterms:W3CDTF">2015-06-02T08:11:18Z</dcterms:created>
  <dcterms:modified xsi:type="dcterms:W3CDTF">2015-07-22T12:40:48Z</dcterms:modified>
</cp:coreProperties>
</file>