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72" r:id="rId14"/>
    <p:sldId id="275" r:id="rId15"/>
    <p:sldId id="273" r:id="rId16"/>
    <p:sldId id="27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34C1-3F6E-438F-A2B6-A3665D058AE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C2F09-93CA-4D80-9060-8420F42DB64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05600"/>
          </a:xfrm>
        </p:spPr>
        <p:txBody>
          <a:bodyPr>
            <a:noAutofit/>
          </a:bodyPr>
          <a:lstStyle/>
          <a:p>
            <a:r>
              <a:rPr lang="el-GR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48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Ενότητα 1: </a:t>
            </a:r>
            <a:r>
              <a:rPr lang="el-GR" sz="2800" b="1" dirty="0" smtClean="0">
                <a:solidFill>
                  <a:srgbClr val="002060"/>
                </a:solidFill>
              </a:rPr>
              <a:t>Εισαγωγή στην έννοια της Φιλοσοφίας του Δικαίου</a:t>
            </a:r>
            <a:r>
              <a:rPr lang="el-GR" sz="2800" dirty="0" smtClean="0">
                <a:solidFill>
                  <a:srgbClr val="002060"/>
                </a:solidFill>
              </a:rPr>
              <a:t/>
            </a:r>
            <a:br>
              <a:rPr lang="el-GR" sz="2800" dirty="0" smtClean="0">
                <a:solidFill>
                  <a:srgbClr val="002060"/>
                </a:solidFill>
              </a:rPr>
            </a:br>
            <a:r>
              <a:rPr lang="el-GR" sz="2800" dirty="0" smtClean="0">
                <a:solidFill>
                  <a:srgbClr val="002060"/>
                </a:solidFill>
              </a:rPr>
              <a:t> </a:t>
            </a:r>
            <a:r>
              <a:rPr lang="el-GR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  <a:br>
              <a:rPr lang="el-GR" sz="2400" dirty="0">
                <a:latin typeface="Comic Sans MS" pitchFamily="66" charset="0"/>
              </a:rPr>
            </a:br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sz="2000" dirty="0" smtClean="0"/>
              <a:t>Σχολή </a:t>
            </a:r>
            <a:r>
              <a:rPr lang="el-GR" sz="2000" dirty="0" smtClean="0"/>
              <a:t>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8. </a:t>
            </a:r>
            <a:r>
              <a:rPr lang="el-GR" dirty="0">
                <a:solidFill>
                  <a:srgbClr val="FF0000"/>
                </a:solidFill>
              </a:rPr>
              <a:t>Ερμηνεία του </a:t>
            </a:r>
            <a:r>
              <a:rPr lang="el-GR" dirty="0" smtClean="0">
                <a:solidFill>
                  <a:srgbClr val="FF0000"/>
                </a:solidFill>
              </a:rPr>
              <a:t>δικαίου (μέρος 1)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Το δίκαιο στηρίζεται στην </a:t>
            </a:r>
            <a:r>
              <a:rPr lang="el-GR" dirty="0" smtClean="0"/>
              <a:t>ερμηνεία</a:t>
            </a:r>
          </a:p>
          <a:p>
            <a:pPr>
              <a:lnSpc>
                <a:spcPct val="150000"/>
              </a:lnSpc>
            </a:pPr>
            <a:r>
              <a:rPr lang="el-GR" dirty="0"/>
              <a:t>Δ</a:t>
            </a:r>
            <a:r>
              <a:rPr lang="el-GR" dirty="0" smtClean="0"/>
              <a:t>εν </a:t>
            </a:r>
            <a:r>
              <a:rPr lang="el-GR" dirty="0"/>
              <a:t>υπάρχει σαν ένα άμεσο </a:t>
            </a:r>
            <a:r>
              <a:rPr lang="el-GR" dirty="0" smtClean="0"/>
              <a:t>αποτέλεσμα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Συνδέει </a:t>
            </a:r>
            <a:r>
              <a:rPr lang="el-GR" dirty="0"/>
              <a:t>δύο διαφορετικές δομές: </a:t>
            </a:r>
            <a:endParaRPr lang="el-GR" dirty="0" smtClean="0"/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l-GR" dirty="0" smtClean="0"/>
              <a:t>την πραγματικότητα 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l-GR" dirty="0" smtClean="0"/>
              <a:t> </a:t>
            </a:r>
            <a:r>
              <a:rPr lang="el-GR" dirty="0"/>
              <a:t>την </a:t>
            </a:r>
            <a:r>
              <a:rPr lang="el-GR" dirty="0" err="1" smtClean="0"/>
              <a:t>κανονιστικότητα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8. Ερμηνεία του δικαίου (μέρος 2)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 smtClean="0"/>
          </a:p>
          <a:p>
            <a:r>
              <a:rPr lang="el-GR" u="sng" dirty="0" smtClean="0"/>
              <a:t>Παράδειγμα αγοράς εφημερίδας </a:t>
            </a:r>
            <a:r>
              <a:rPr lang="el-GR" dirty="0" smtClean="0"/>
              <a:t>:</a:t>
            </a:r>
          </a:p>
          <a:p>
            <a:pPr lvl="0"/>
            <a:r>
              <a:rPr lang="el-GR" dirty="0" smtClean="0"/>
              <a:t>Σύμβαση πωλήσεως: πρόταση</a:t>
            </a:r>
          </a:p>
          <a:p>
            <a:pPr>
              <a:buNone/>
            </a:pPr>
            <a:r>
              <a:rPr lang="el-GR" dirty="0" smtClean="0"/>
              <a:t>                                         :αποδοχή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 lvl="0"/>
            <a:r>
              <a:rPr lang="el-GR" dirty="0" smtClean="0"/>
              <a:t>Ενοχική υποσχετική σύμβαση</a:t>
            </a:r>
          </a:p>
          <a:p>
            <a:pPr lvl="0"/>
            <a:r>
              <a:rPr lang="el-GR" dirty="0" smtClean="0"/>
              <a:t>Εμπράγματη σύμβαση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524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9. τέσσερις αρχές ερμηνείας </a:t>
            </a:r>
            <a:r>
              <a:rPr lang="el-GR" dirty="0">
                <a:solidFill>
                  <a:srgbClr val="FF0000"/>
                </a:solidFill>
              </a:rPr>
              <a:t>του δικαίου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l-GR" dirty="0" smtClean="0"/>
          </a:p>
          <a:p>
            <a:pPr algn="just">
              <a:lnSpc>
                <a:spcPct val="150000"/>
              </a:lnSpc>
            </a:pPr>
            <a:r>
              <a:rPr lang="el-GR" dirty="0" smtClean="0"/>
              <a:t>Γραμματική ερμηνεία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dirty="0" smtClean="0"/>
              <a:t>Συστηματική ερμηνεία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dirty="0" smtClean="0"/>
              <a:t>Ιστορική ερμηνεία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dirty="0" smtClean="0"/>
              <a:t>Τελεολογική ερμηνεία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Τέλος ενότητας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Εισαγωγή στην έννοια της Φιλοσοφίας του Δικαίου». Έκδοση: 1.0. Πάτρα 2014. Διαθέσιμο από τη δικτυακή διεύθυνση: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https://eclass.upatras.gr/courses/PHIL1918/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</a:t>
            </a:r>
            <a:r>
              <a:rPr lang="en-US" sz="2400" dirty="0" smtClean="0"/>
              <a:t>o</a:t>
            </a:r>
            <a:r>
              <a:rPr lang="el-GR" sz="2400" dirty="0" smtClean="0"/>
              <a:t>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Πατρών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  <a:endParaRPr lang="en-US" sz="2400" dirty="0" smtClean="0"/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2900" dirty="0" smtClean="0"/>
              <a:t>Το παρόν υλικό διατίθεται με τους όρους της άδειας χρήσης </a:t>
            </a:r>
            <a:r>
              <a:rPr lang="el-GR" sz="2900" dirty="0" err="1" smtClean="0"/>
              <a:t>Creative</a:t>
            </a:r>
            <a:r>
              <a:rPr lang="el-GR" sz="2900" dirty="0" smtClean="0"/>
              <a:t> </a:t>
            </a:r>
            <a:r>
              <a:rPr lang="el-GR" sz="2900" dirty="0" err="1" smtClean="0"/>
              <a:t>Commons</a:t>
            </a:r>
            <a:r>
              <a:rPr lang="el-GR" sz="2900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900" dirty="0" err="1" smtClean="0"/>
              <a:t>κ.λ.π</a:t>
            </a:r>
            <a:r>
              <a:rPr lang="el-GR" sz="2900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sz="2900" dirty="0" smtClean="0"/>
          </a:p>
          <a:p>
            <a:endParaRPr lang="el-GR" sz="2900" dirty="0" smtClean="0"/>
          </a:p>
          <a:p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    </a:t>
            </a:r>
          </a:p>
          <a:p>
            <a:pPr algn="ctr">
              <a:buNone/>
            </a:pPr>
            <a:r>
              <a:rPr lang="el-GR" sz="2000" dirty="0" smtClean="0"/>
              <a:t>                 </a:t>
            </a:r>
          </a:p>
          <a:p>
            <a:r>
              <a:rPr lang="el-GR" sz="2900" dirty="0" smtClean="0"/>
              <a:t>[1] http://creativecommons.org/licenses/by-nc-sa/4.0/</a:t>
            </a:r>
          </a:p>
          <a:p>
            <a:r>
              <a:rPr lang="el-GR" sz="2900" dirty="0" smtClean="0"/>
              <a:t> </a:t>
            </a:r>
            <a:endParaRPr lang="en-US" sz="2900" dirty="0" smtClean="0"/>
          </a:p>
          <a:p>
            <a:endParaRPr lang="el-GR" sz="2900" dirty="0" smtClean="0"/>
          </a:p>
          <a:p>
            <a:r>
              <a:rPr lang="el-GR" sz="2900" dirty="0" smtClean="0"/>
              <a:t>Ως </a:t>
            </a:r>
            <a:r>
              <a:rPr lang="el-GR" sz="2900" b="1" dirty="0" smtClean="0"/>
              <a:t>Μη Εμπορική</a:t>
            </a:r>
            <a:r>
              <a:rPr lang="el-GR" sz="2900" dirty="0" smtClean="0"/>
              <a:t> ορίζεται η χρήση:</a:t>
            </a:r>
          </a:p>
          <a:p>
            <a:pPr lvl="0"/>
            <a:r>
              <a:rPr lang="el-GR" sz="2900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2900" dirty="0" err="1" smtClean="0"/>
              <a:t>αδειοδόχο</a:t>
            </a:r>
            <a:endParaRPr lang="el-GR" sz="2900" dirty="0" smtClean="0"/>
          </a:p>
          <a:p>
            <a:pPr lvl="0"/>
            <a:r>
              <a:rPr lang="el-GR" sz="2900" dirty="0" smtClean="0"/>
              <a:t>που</a:t>
            </a:r>
            <a:r>
              <a:rPr lang="en-GB" sz="2900" dirty="0" smtClean="0"/>
              <a:t> </a:t>
            </a:r>
            <a:r>
              <a:rPr lang="el-GR" sz="2900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sz="2900" dirty="0" smtClean="0"/>
              <a:t>που</a:t>
            </a:r>
            <a:r>
              <a:rPr lang="en-GB" sz="2900" dirty="0" smtClean="0"/>
              <a:t> </a:t>
            </a:r>
            <a:r>
              <a:rPr lang="el-GR" sz="2900" dirty="0" smtClean="0"/>
              <a:t>δεν προσπορίζει στο διανομέα του έργου και</a:t>
            </a:r>
            <a:r>
              <a:rPr lang="en-GB" sz="2900" dirty="0" smtClean="0"/>
              <a:t> </a:t>
            </a:r>
            <a:r>
              <a:rPr lang="el-GR" sz="2900" dirty="0" err="1" smtClean="0"/>
              <a:t>αδειοδόχο</a:t>
            </a:r>
            <a:r>
              <a:rPr lang="en-GB" sz="2900" dirty="0" smtClean="0"/>
              <a:t> </a:t>
            </a:r>
            <a:r>
              <a:rPr lang="el-GR" sz="2900" dirty="0" smtClean="0"/>
              <a:t>έμμεσο οικονομικό όφελος (π.χ. διαφημίσεις) από την προβολή του έργου σε διαδικτυακό τόπο</a:t>
            </a:r>
            <a:endParaRPr lang="en-US" sz="2900" dirty="0" smtClean="0"/>
          </a:p>
          <a:p>
            <a:pPr lvl="0"/>
            <a:endParaRPr lang="el-GR" sz="2900" dirty="0" smtClean="0"/>
          </a:p>
          <a:p>
            <a:r>
              <a:rPr lang="el-GR" sz="2900" dirty="0" smtClean="0"/>
              <a:t>Ο δικαιούχος μπορεί να παρέχει στον </a:t>
            </a:r>
            <a:r>
              <a:rPr lang="el-GR" sz="2900" dirty="0" err="1" smtClean="0"/>
              <a:t>αδειοδόχο</a:t>
            </a:r>
            <a:r>
              <a:rPr lang="el-GR" sz="2900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6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l-GR" dirty="0" smtClean="0"/>
              <a:t>   </a:t>
            </a:r>
          </a:p>
          <a:p>
            <a:pPr>
              <a:buNone/>
            </a:pPr>
            <a:r>
              <a:rPr lang="el-GR" sz="12800" dirty="0" smtClean="0">
                <a:latin typeface="Times New Roman" pitchFamily="18" charset="0"/>
                <a:cs typeface="Times New Roman" pitchFamily="18" charset="0"/>
              </a:rPr>
              <a:t>Το μάθημα είναι εισαγωγικό και στοχεύει να καταγράψει τα εξής:</a:t>
            </a:r>
          </a:p>
          <a:p>
            <a:pPr marL="1371600" indent="-1371600">
              <a:buNone/>
            </a:pPr>
            <a:endParaRPr lang="en-US" sz="1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indent="-1371600"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12800" dirty="0" smtClean="0">
                <a:latin typeface="Times New Roman" pitchFamily="18" charset="0"/>
                <a:cs typeface="Times New Roman" pitchFamily="18" charset="0"/>
              </a:rPr>
              <a:t>Τι είναι η Φιλοσοφία του Δικαίου</a:t>
            </a:r>
          </a:p>
          <a:p>
            <a:pPr>
              <a:buNone/>
            </a:pPr>
            <a:endParaRPr lang="el-GR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l-GR" sz="12800" dirty="0" smtClean="0">
                <a:latin typeface="Times New Roman" pitchFamily="18" charset="0"/>
                <a:cs typeface="Times New Roman" pitchFamily="18" charset="0"/>
              </a:rPr>
              <a:t>Ορισμός Φιλοσοφίας Δικαίου</a:t>
            </a:r>
          </a:p>
          <a:p>
            <a:pPr>
              <a:buNone/>
            </a:pPr>
            <a:endParaRPr lang="el-GR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12800" dirty="0" smtClean="0">
                <a:latin typeface="Times New Roman" pitchFamily="18" charset="0"/>
                <a:cs typeface="Times New Roman" pitchFamily="18" charset="0"/>
              </a:rPr>
              <a:t>Ερμηνεία του δικαίου</a:t>
            </a:r>
          </a:p>
          <a:p>
            <a:pPr>
              <a:buNone/>
            </a:pPr>
            <a:endParaRPr lang="el-GR" sz="1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>
              <a:solidFill>
                <a:srgbClr val="FF0000"/>
              </a:solidFill>
            </a:endParaRPr>
          </a:p>
          <a:p>
            <a:pPr algn="just"/>
            <a:endParaRPr lang="el-GR" dirty="0" smtClean="0"/>
          </a:p>
          <a:p>
            <a:pPr algn="just"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1.  Τι είναι η Φιλοσοφία του Δικαίου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</a:t>
            </a:r>
            <a:endParaRPr lang="el-GR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l-GR" dirty="0" smtClean="0"/>
              <a:t> Ένα</a:t>
            </a:r>
            <a:r>
              <a:rPr lang="en-US" dirty="0" smtClean="0"/>
              <a:t> </a:t>
            </a:r>
            <a:r>
              <a:rPr lang="el-GR" dirty="0" smtClean="0"/>
              <a:t>σύνολο </a:t>
            </a:r>
            <a:r>
              <a:rPr lang="el-GR" dirty="0"/>
              <a:t>σκέψεων, </a:t>
            </a:r>
            <a:r>
              <a:rPr lang="el-GR" dirty="0" smtClean="0"/>
              <a:t>προτάσεων λόγου</a:t>
            </a:r>
            <a:r>
              <a:rPr lang="el-GR" dirty="0"/>
              <a:t>, ιστορικού διαλόγου , που έχει ένα κεντρικό σημείο, την έννοια της </a:t>
            </a:r>
            <a:r>
              <a:rPr lang="el-GR" dirty="0" smtClean="0"/>
              <a:t>δικαιοσύνης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/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2</a:t>
            </a:r>
            <a:r>
              <a:rPr lang="el-GR" sz="4000" dirty="0">
                <a:solidFill>
                  <a:srgbClr val="FF0000"/>
                </a:solidFill>
              </a:rPr>
              <a:t>. Πρακτική Φιλοσοφία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 smtClean="0"/>
          </a:p>
          <a:p>
            <a:pPr algn="just"/>
            <a:r>
              <a:rPr lang="el-GR" dirty="0" smtClean="0"/>
              <a:t>Τρία πεδία: </a:t>
            </a:r>
            <a:r>
              <a:rPr lang="el-GR" dirty="0"/>
              <a:t>την </a:t>
            </a:r>
            <a:r>
              <a:rPr lang="el-GR" dirty="0" smtClean="0"/>
              <a:t>ηθική, το δίκαιο, και </a:t>
            </a:r>
            <a:r>
              <a:rPr lang="el-GR" dirty="0"/>
              <a:t>την </a:t>
            </a:r>
            <a:r>
              <a:rPr lang="el-GR" dirty="0" smtClean="0"/>
              <a:t>πολιτική</a:t>
            </a:r>
          </a:p>
          <a:p>
            <a:pPr algn="just"/>
            <a:r>
              <a:rPr lang="el-GR" dirty="0" smtClean="0"/>
              <a:t>Σήμερα </a:t>
            </a:r>
            <a:r>
              <a:rPr lang="el-GR" dirty="0"/>
              <a:t>το δίκαιο είναι </a:t>
            </a:r>
            <a:r>
              <a:rPr lang="el-GR" dirty="0" smtClean="0"/>
              <a:t>επιστήμη</a:t>
            </a:r>
          </a:p>
          <a:p>
            <a:pPr algn="just"/>
            <a:r>
              <a:rPr lang="el-GR" dirty="0" smtClean="0"/>
              <a:t>Στηρίζεται </a:t>
            </a:r>
            <a:r>
              <a:rPr lang="el-GR" dirty="0"/>
              <a:t>στο αποδεικτικό </a:t>
            </a:r>
            <a:r>
              <a:rPr lang="el-GR" dirty="0" smtClean="0"/>
              <a:t>μοντέλο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dirty="0">
                <a:solidFill>
                  <a:srgbClr val="FF0000"/>
                </a:solidFill>
              </a:rPr>
              <a:t>. Ηθικοί και νομικοί κανόνες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/>
            <a:endParaRPr lang="el-GR" dirty="0" smtClean="0"/>
          </a:p>
          <a:p>
            <a:pPr algn="just"/>
            <a:r>
              <a:rPr lang="el-GR" dirty="0" smtClean="0"/>
              <a:t>Δεσμευτικότητα </a:t>
            </a:r>
            <a:r>
              <a:rPr lang="el-GR" dirty="0"/>
              <a:t>των </a:t>
            </a:r>
            <a:r>
              <a:rPr lang="el-GR" dirty="0" smtClean="0"/>
              <a:t>κανόνων </a:t>
            </a:r>
          </a:p>
          <a:p>
            <a:pPr algn="just"/>
            <a:r>
              <a:rPr lang="el-GR" dirty="0" smtClean="0"/>
              <a:t>Οι </a:t>
            </a:r>
            <a:r>
              <a:rPr lang="el-GR" dirty="0"/>
              <a:t>κανόνες είναι οι ηθικές επιταγές και οι </a:t>
            </a:r>
            <a:r>
              <a:rPr lang="el-GR" dirty="0" smtClean="0"/>
              <a:t>νόμοι</a:t>
            </a:r>
          </a:p>
          <a:p>
            <a:pPr algn="just"/>
            <a:r>
              <a:rPr lang="el-GR" dirty="0" smtClean="0"/>
              <a:t>Το </a:t>
            </a:r>
            <a:r>
              <a:rPr lang="el-GR" dirty="0"/>
              <a:t>κοινό τους σημείο είναι ότι και τα δύο σου λένε τι πρέπει να </a:t>
            </a:r>
            <a:r>
              <a:rPr lang="el-GR" dirty="0" smtClean="0"/>
              <a:t>κάνεις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4.Κανονιστικότητα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</a:t>
            </a:r>
          </a:p>
          <a:p>
            <a:pPr algn="just"/>
            <a:r>
              <a:rPr lang="el-GR" dirty="0" smtClean="0"/>
              <a:t> Και </a:t>
            </a:r>
            <a:r>
              <a:rPr lang="el-GR" dirty="0"/>
              <a:t>οι δύο μορφές κανόνων μαζί συνιστούν την </a:t>
            </a:r>
            <a:r>
              <a:rPr lang="el-GR" dirty="0" err="1" smtClean="0"/>
              <a:t>κανονιστικότητα</a:t>
            </a:r>
            <a:endParaRPr lang="en-US" dirty="0" smtClean="0"/>
          </a:p>
          <a:p>
            <a:pPr algn="just"/>
            <a:r>
              <a:rPr lang="el-GR" dirty="0" smtClean="0"/>
              <a:t> </a:t>
            </a:r>
            <a:r>
              <a:rPr lang="el-GR" dirty="0"/>
              <a:t>Η </a:t>
            </a:r>
            <a:r>
              <a:rPr lang="el-GR" dirty="0" err="1"/>
              <a:t>κανονιστικότητα</a:t>
            </a:r>
            <a:r>
              <a:rPr lang="el-GR" dirty="0"/>
              <a:t> είναι εκείνη η κατάσταση που δεν μας αφήνει την επιλογή αν θα πράξουμε έτσι ή </a:t>
            </a:r>
            <a:r>
              <a:rPr lang="el-GR" dirty="0" smtClean="0"/>
              <a:t>αλλιώς</a:t>
            </a:r>
            <a:endParaRPr lang="el-GR" dirty="0"/>
          </a:p>
          <a:p>
            <a:pPr algn="just"/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5.Νομική εκδοχή </a:t>
            </a:r>
            <a:r>
              <a:rPr lang="el-GR" dirty="0" err="1" smtClean="0">
                <a:solidFill>
                  <a:srgbClr val="FF0000"/>
                </a:solidFill>
              </a:rPr>
              <a:t>κανονιστικότητας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πιο ισχυρή από την ηθική εκδοχή της </a:t>
            </a:r>
            <a:r>
              <a:rPr lang="el-GR" dirty="0" err="1" smtClean="0"/>
              <a:t>κανονιστικότητας</a:t>
            </a:r>
            <a:endParaRPr lang="el-GR" dirty="0" smtClean="0"/>
          </a:p>
          <a:p>
            <a:r>
              <a:rPr lang="el-GR" dirty="0" smtClean="0"/>
              <a:t>Προϋπόθεση </a:t>
            </a:r>
            <a:r>
              <a:rPr lang="el-GR" dirty="0"/>
              <a:t>είναι να υπαγόμαστε όλοι στο </a:t>
            </a:r>
            <a:r>
              <a:rPr lang="el-GR" dirty="0" smtClean="0"/>
              <a:t>νόμο</a:t>
            </a:r>
          </a:p>
          <a:p>
            <a:r>
              <a:rPr lang="el-GR" dirty="0" smtClean="0"/>
              <a:t>Πρέπει </a:t>
            </a:r>
            <a:r>
              <a:rPr lang="el-GR" dirty="0"/>
              <a:t>να θέλουμε να </a:t>
            </a:r>
            <a:r>
              <a:rPr lang="el-GR" dirty="0" smtClean="0"/>
              <a:t>υπαγόμαστε στο νόμο</a:t>
            </a:r>
          </a:p>
          <a:p>
            <a:r>
              <a:rPr lang="el-GR" dirty="0" smtClean="0"/>
              <a:t>Πρέπει </a:t>
            </a:r>
            <a:r>
              <a:rPr lang="el-GR" dirty="0"/>
              <a:t>να ψάξουμε για το θεμέλιο της ισχύος </a:t>
            </a:r>
            <a:r>
              <a:rPr lang="el-GR" dirty="0" smtClean="0"/>
              <a:t>του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/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6</a:t>
            </a:r>
            <a:r>
              <a:rPr lang="el-GR" dirty="0">
                <a:solidFill>
                  <a:srgbClr val="FF0000"/>
                </a:solidFill>
              </a:rPr>
              <a:t>. Ορισμός Φιλοσοφίας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r>
              <a:rPr lang="el-GR" dirty="0" smtClean="0"/>
              <a:t> </a:t>
            </a:r>
            <a:r>
              <a:rPr lang="el-GR" sz="3200" dirty="0">
                <a:solidFill>
                  <a:srgbClr val="FF0000"/>
                </a:solidFill>
              </a:rPr>
              <a:t/>
            </a:r>
            <a:br>
              <a:rPr lang="el-GR" sz="3200" dirty="0">
                <a:solidFill>
                  <a:srgbClr val="FF0000"/>
                </a:solidFill>
              </a:rPr>
            </a:b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Ένα </a:t>
            </a:r>
            <a:r>
              <a:rPr lang="el-GR" dirty="0"/>
              <a:t>σύνολο αποφάνσεων μέσω των οποίων προσπαθούμε να βρούμε το θεμέλιο της ισχύος του </a:t>
            </a:r>
            <a:r>
              <a:rPr lang="el-GR" dirty="0" smtClean="0"/>
              <a:t>νόμου</a:t>
            </a:r>
            <a:endParaRPr lang="el-GR" dirty="0"/>
          </a:p>
          <a:p>
            <a:r>
              <a:rPr lang="el-GR" dirty="0"/>
              <a:t>Το θεμέλιο της ισχύος ενός νόμου είναι η έννοια της </a:t>
            </a:r>
            <a:r>
              <a:rPr lang="el-GR" dirty="0" smtClean="0"/>
              <a:t>δικαιοσύνης </a:t>
            </a:r>
            <a:endParaRPr lang="el-GR" dirty="0"/>
          </a:p>
          <a:p>
            <a:r>
              <a:rPr lang="el-GR" dirty="0"/>
              <a:t>Η δικαιοσύνη είναι το κριτήριο με το οποίο θα ελέγξουμε εάν το θεμέλιο ισχύος του νόμου είναι ισχυρό ή </a:t>
            </a:r>
            <a:r>
              <a:rPr lang="el-GR" dirty="0" smtClean="0"/>
              <a:t>όχι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/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7</a:t>
            </a:r>
            <a:r>
              <a:rPr lang="el-GR" sz="4000" dirty="0">
                <a:solidFill>
                  <a:srgbClr val="FF0000"/>
                </a:solidFill>
              </a:rPr>
              <a:t>. Εισαγωγή στη νομική </a:t>
            </a:r>
            <a:r>
              <a:rPr lang="el-GR" sz="4000" dirty="0" smtClean="0">
                <a:solidFill>
                  <a:srgbClr val="FF0000"/>
                </a:solidFill>
              </a:rPr>
              <a:t>σκέψη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Με μια πρώτη ματιά, η νομική σκέψη επιβάλλει νόμους με τη μορφή </a:t>
            </a:r>
            <a:r>
              <a:rPr lang="el-GR" dirty="0" smtClean="0"/>
              <a:t>βίας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Η γλώσσα </a:t>
            </a:r>
            <a:r>
              <a:rPr lang="el-GR" dirty="0"/>
              <a:t>του δικαίου </a:t>
            </a:r>
            <a:r>
              <a:rPr lang="el-GR" dirty="0" smtClean="0"/>
              <a:t>έχει </a:t>
            </a:r>
            <a:r>
              <a:rPr lang="el-GR" dirty="0"/>
              <a:t>να κάνει με νομικούς όρους, προτάσεις , </a:t>
            </a:r>
            <a:r>
              <a:rPr lang="el-GR" dirty="0" smtClean="0"/>
              <a:t>κείμενα</a:t>
            </a:r>
            <a:endParaRPr lang="el-GR" dirty="0"/>
          </a:p>
          <a:p>
            <a:pPr>
              <a:lnSpc>
                <a:spcPct val="150000"/>
              </a:lnSpc>
              <a:buNone/>
            </a:pP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510</Words>
  <Application>Microsoft Office PowerPoint</Application>
  <PresentationFormat>Προβολή στην οθόνη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   ΦΙΛΟΣΟΦΙΑ ΤΟΥ ΔΙΚΑΙΟΥ   Ενότητα 1: Εισαγωγή στην έννοια της Φιλοσοφίας του Δικαίου   Διδάσκων: Μιχαήλ Παρούσης, Αναπλ. Καθηγητής  Σχολή Ανθρωπιστικών και Κοινωνικών Σπουδών Τμήμα Φιλοσοφίας </vt:lpstr>
      <vt:lpstr>Σκοποί ενότητας</vt:lpstr>
      <vt:lpstr>1.  Τι είναι η Φιλοσοφία του Δικαίου</vt:lpstr>
      <vt:lpstr> 2. Πρακτική Φιλοσοφία </vt:lpstr>
      <vt:lpstr> 3. Ηθικοί και νομικοί κανόνες  </vt:lpstr>
      <vt:lpstr>4.Κανονιστικότητα</vt:lpstr>
      <vt:lpstr>5.Νομική εκδοχή κανονιστικότητας </vt:lpstr>
      <vt:lpstr> 6. Ορισμός Φιλοσοφίας Δικαίου  </vt:lpstr>
      <vt:lpstr> 7. Εισαγωγή στη νομική σκέψη</vt:lpstr>
      <vt:lpstr> 8. Ερμηνεία του δικαίου (μέρος 1)  </vt:lpstr>
      <vt:lpstr>8. Ερμηνεία του δικαίου (μέρος 2)</vt:lpstr>
      <vt:lpstr> 9. τέσσερις αρχές ερμηνείας του δικαίου  </vt:lpstr>
      <vt:lpstr>Τέλος ενότητας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έννοια της Φιλοσοφίας του Δικαίου</dc:title>
  <dc:creator>Library Philosophy</dc:creator>
  <cp:lastModifiedBy>ttt</cp:lastModifiedBy>
  <cp:revision>85</cp:revision>
  <dcterms:created xsi:type="dcterms:W3CDTF">2015-05-05T07:26:37Z</dcterms:created>
  <dcterms:modified xsi:type="dcterms:W3CDTF">2015-07-22T12:36:47Z</dcterms:modified>
</cp:coreProperties>
</file>