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5" r:id="rId4"/>
    <p:sldId id="301" r:id="rId5"/>
    <p:sldId id="302" r:id="rId6"/>
    <p:sldId id="303" r:id="rId7"/>
    <p:sldId id="308" r:id="rId8"/>
    <p:sldId id="304" r:id="rId9"/>
    <p:sldId id="309" r:id="rId10"/>
    <p:sldId id="310" r:id="rId11"/>
    <p:sldId id="311" r:id="rId12"/>
    <p:sldId id="312" r:id="rId13"/>
    <p:sldId id="29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." initials=".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12/1/2015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917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Kant</a:t>
            </a:r>
            <a:r>
              <a:rPr lang="el-GR" dirty="0" smtClean="0">
                <a:solidFill>
                  <a:srgbClr val="5075BC"/>
                </a:solidFill>
              </a:rPr>
              <a:t>: Ηθική Φιλοσοφία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24497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Ενότητες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: Η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2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εκδοχή της κατηγορικής προστακτικής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Παύλος </a:t>
            </a:r>
            <a:r>
              <a:rPr lang="el-GR" sz="2800" dirty="0" err="1" smtClean="0"/>
              <a:t>Κόντος</a:t>
            </a:r>
            <a:endParaRPr lang="el-GR" sz="2800" dirty="0" smtClean="0"/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</a:t>
            </a:r>
            <a:r>
              <a:rPr lang="el-GR" sz="2000" dirty="0" smtClean="0"/>
              <a:t> Παύλος </a:t>
            </a:r>
            <a:r>
              <a:rPr lang="el-GR" sz="2000" dirty="0" err="1" smtClean="0"/>
              <a:t>Κόντος</a:t>
            </a:r>
            <a:r>
              <a:rPr lang="el-GR" sz="2000" dirty="0" smtClean="0"/>
              <a:t>. «Καντιανή Ηθική».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smtClean="0"/>
              <a:t>Πάτρα 2015</a:t>
            </a:r>
            <a:r>
              <a:rPr lang="el-GR" sz="200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https://eclass.upatras.gr/courses/PHIL1917/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>
              <a:buNone/>
            </a:pPr>
            <a:r>
              <a:rPr lang="el-GR" dirty="0" smtClean="0"/>
              <a:t>Σκοπός όσων ακολουθούν είναι να διευκρινισθεί η 2</a:t>
            </a:r>
            <a:r>
              <a:rPr lang="el-GR" baseline="30000" dirty="0" smtClean="0"/>
              <a:t>η</a:t>
            </a:r>
            <a:r>
              <a:rPr lang="el-GR" dirty="0" smtClean="0"/>
              <a:t> εκδοχή της κατηγορικής προστακτικής στη σχέση της με την 1</a:t>
            </a:r>
            <a:r>
              <a:rPr lang="el-GR" baseline="30000" dirty="0" smtClean="0"/>
              <a:t>η</a:t>
            </a:r>
            <a:r>
              <a:rPr lang="el-GR" i="1" dirty="0" smtClean="0"/>
              <a:t>.</a:t>
            </a:r>
          </a:p>
          <a:p>
            <a:pPr marL="0" algn="just">
              <a:buNone/>
            </a:pPr>
            <a:endParaRPr lang="el-GR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3635896" y="1700808"/>
            <a:ext cx="453650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87"/>
              <a:gd name="adj6" fmla="val -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Μελετήστε αυτό το υλικό αφού διαβάσετε τις ενότητες 6-8.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Όλες οι εκδοχές λένε το ίδιο πράγμα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Ενάντια σε κάποιες διαφορετικές ερμηνείες της σχέσης ανάμεσα στις εκδοχές της κατηγορικής προσταγής, θα πρέπει κανείς να θεωρήσει ότι: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Είναι αδύνατον η χρήση των 2 εκδοχών να παράγει διαφορετικό συμπέρασμα ως προς την ηθικότητα μιας πράξης.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Όλες οι εκδοχές είναι απαραίτητες, διότι συμβάλλουν με διαφορετικό τρόπο στη διασάφηση της κατηγορικής προστακτικής.</a:t>
            </a:r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r>
              <a:rPr lang="en-US" dirty="0" err="1" smtClean="0"/>
              <a:t>vs</a:t>
            </a:r>
            <a:r>
              <a:rPr lang="el-GR" dirty="0" smtClean="0"/>
              <a:t> 2</a:t>
            </a:r>
            <a:r>
              <a:rPr lang="el-GR" baseline="30000" dirty="0" smtClean="0"/>
              <a:t>η</a:t>
            </a:r>
            <a:r>
              <a:rPr lang="el-GR" dirty="0" smtClean="0"/>
              <a:t> εκδοχή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</a:p>
          <a:p>
            <a:r>
              <a:rPr lang="el-GR" sz="2400" b="1" dirty="0" smtClean="0"/>
              <a:t>Η 1 εκδοχή </a:t>
            </a:r>
            <a:r>
              <a:rPr lang="el-GR" sz="2400" dirty="0" smtClean="0"/>
              <a:t>εξασφαλίζει μια </a:t>
            </a:r>
            <a:r>
              <a:rPr lang="el-GR" sz="2400" b="1" dirty="0" smtClean="0">
                <a:solidFill>
                  <a:srgbClr val="FF0000"/>
                </a:solidFill>
              </a:rPr>
              <a:t>θεωρητική θέση </a:t>
            </a:r>
            <a:r>
              <a:rPr lang="el-GR" sz="2400" dirty="0" smtClean="0"/>
              <a:t>από την οποία μπορεί κάποιος να κρίνει τις πράξεις και τους γνώμονες με καθαρότητα από την οπτική γωνία ενός θεατή (βλ. </a:t>
            </a:r>
            <a:r>
              <a:rPr lang="el-GR" sz="2400" i="1" dirty="0" smtClean="0"/>
              <a:t>Μεταφυσική των ηθών</a:t>
            </a:r>
            <a:r>
              <a:rPr lang="el-GR" sz="2400" dirty="0" smtClean="0"/>
              <a:t>, 218).</a:t>
            </a:r>
          </a:p>
          <a:p>
            <a:r>
              <a:rPr lang="el-GR" sz="2400" b="1" dirty="0" smtClean="0"/>
              <a:t>Η 2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 εκδοχή</a:t>
            </a:r>
            <a:r>
              <a:rPr lang="el-GR" sz="2400" dirty="0" smtClean="0"/>
              <a:t> υιοθετεί την οπτική γωνία του </a:t>
            </a:r>
            <a:r>
              <a:rPr lang="el-GR" sz="2400" b="1" dirty="0" err="1" smtClean="0">
                <a:solidFill>
                  <a:srgbClr val="FF0000"/>
                </a:solidFill>
              </a:rPr>
              <a:t>πράττοντος</a:t>
            </a:r>
            <a:r>
              <a:rPr lang="el-GR" sz="2400" dirty="0" smtClean="0"/>
              <a:t> που βλέπει τον εαυτό του και τους άλλους, ταυτόχρονα, ως </a:t>
            </a:r>
            <a:r>
              <a:rPr lang="el-GR" sz="2400" b="1" dirty="0" smtClean="0">
                <a:solidFill>
                  <a:srgbClr val="FF0000"/>
                </a:solidFill>
              </a:rPr>
              <a:t>πάσχοντες</a:t>
            </a:r>
            <a:r>
              <a:rPr lang="el-GR" sz="2400" dirty="0" smtClean="0"/>
              <a:t> και εξετάζει πώς επηρεάζεται η ανθρωπότητα στο πρόσωπό του από τις πράξεις και τους γνώμονές τους.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r>
              <a:rPr lang="en-US" dirty="0" err="1" smtClean="0"/>
              <a:t>vs</a:t>
            </a:r>
            <a:r>
              <a:rPr lang="el-GR" dirty="0" smtClean="0"/>
              <a:t> 2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Η 1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 εκδοχή </a:t>
            </a:r>
            <a:r>
              <a:rPr lang="el-GR" sz="2400" dirty="0" smtClean="0"/>
              <a:t>εισάγει ένα «μορφικό» κριτήριο, ορίζοντας ότι ο γνώμονας πρέπει να μπορεί να γίνει καθολικός νόμος. Η </a:t>
            </a:r>
            <a:r>
              <a:rPr lang="el-GR" sz="2400" b="1" dirty="0" smtClean="0">
                <a:solidFill>
                  <a:srgbClr val="FF0000"/>
                </a:solidFill>
              </a:rPr>
              <a:t>μορφή</a:t>
            </a:r>
            <a:r>
              <a:rPr lang="el-GR" sz="2400" b="1" dirty="0" smtClean="0"/>
              <a:t> </a:t>
            </a:r>
            <a:r>
              <a:rPr lang="el-GR" sz="2400" dirty="0" smtClean="0"/>
              <a:t>του νόμου είναι η καθολικότητα.</a:t>
            </a:r>
            <a:r>
              <a:rPr lang="el-GR" sz="2400" b="1" dirty="0" smtClean="0">
                <a:solidFill>
                  <a:srgbClr val="FF0000"/>
                </a:solidFill>
              </a:rPr>
              <a:t>	</a:t>
            </a:r>
          </a:p>
          <a:p>
            <a:endParaRPr lang="el-GR" sz="2400" b="1" dirty="0" smtClean="0"/>
          </a:p>
          <a:p>
            <a:r>
              <a:rPr lang="el-GR" sz="2400" b="1" dirty="0" smtClean="0"/>
              <a:t>Η 2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 εκδοχή</a:t>
            </a:r>
            <a:r>
              <a:rPr lang="el-GR" sz="2400" dirty="0" smtClean="0"/>
              <a:t> εισάγει ένα «</a:t>
            </a:r>
            <a:r>
              <a:rPr lang="el-GR" sz="2400" dirty="0" err="1" smtClean="0"/>
              <a:t>περιεχομενικό</a:t>
            </a:r>
            <a:r>
              <a:rPr lang="el-GR" sz="2400" dirty="0" smtClean="0"/>
              <a:t>» κριτήριο, ορίζοντας ότι το </a:t>
            </a:r>
            <a:r>
              <a:rPr lang="el-GR" sz="2400" b="1" dirty="0" smtClean="0">
                <a:solidFill>
                  <a:srgbClr val="FF0000"/>
                </a:solidFill>
              </a:rPr>
              <a:t>περιεχόμενο</a:t>
            </a:r>
            <a:r>
              <a:rPr lang="el-GR" sz="2400" dirty="0" smtClean="0"/>
              <a:t> του καθολικού νόμου επιβάλλει την υιοθέτηση ενός σκοπού </a:t>
            </a:r>
            <a:r>
              <a:rPr lang="el-GR" sz="2400" dirty="0" err="1" smtClean="0"/>
              <a:t>καθαυτόν</a:t>
            </a:r>
            <a:r>
              <a:rPr lang="el-GR" sz="2400" dirty="0" smtClean="0"/>
              <a:t>. Η ανθρωπότητα είναι αυτός ο μοναδικός σκοπός </a:t>
            </a:r>
            <a:r>
              <a:rPr lang="el-GR" sz="2400" dirty="0" err="1" smtClean="0"/>
              <a:t>καθαυτόν</a:t>
            </a:r>
            <a:r>
              <a:rPr lang="el-GR" sz="2400" dirty="0" smtClean="0"/>
              <a:t>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r>
              <a:rPr lang="en-US" dirty="0" err="1" smtClean="0"/>
              <a:t>vs</a:t>
            </a:r>
            <a:r>
              <a:rPr lang="el-GR" dirty="0" smtClean="0"/>
              <a:t> 2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Μορφή και περιεχόμενο συμπίπτουν</a:t>
            </a:r>
            <a:r>
              <a:rPr lang="el-GR" sz="2400" dirty="0" smtClean="0"/>
              <a:t>, διότι: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Η καθολικότητα ως μορφή δεν θα μπορούσε να συμβαδίζει με κανένα άλλο περιεχόμενο παρά μόνο με ένα σκοπό </a:t>
            </a:r>
            <a:r>
              <a:rPr lang="el-GR" sz="2400" dirty="0" err="1" smtClean="0"/>
              <a:t>καθαυτόν</a:t>
            </a:r>
            <a:r>
              <a:rPr lang="el-GR" sz="2400" dirty="0" smtClean="0"/>
              <a:t>,</a:t>
            </a:r>
          </a:p>
          <a:p>
            <a:r>
              <a:rPr lang="el-GR" sz="2400" dirty="0" smtClean="0"/>
              <a:t>Ο σκοπός </a:t>
            </a:r>
            <a:r>
              <a:rPr lang="el-GR" sz="2400" dirty="0" err="1" smtClean="0"/>
              <a:t>καθαυτόν</a:t>
            </a:r>
            <a:r>
              <a:rPr lang="el-GR" sz="2400" dirty="0" smtClean="0"/>
              <a:t> ως περιεχόμενο δεν θα μπορούσε να έχει άλλη μορφή εκτός από την καθολικότητα.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r>
              <a:rPr lang="en-US" dirty="0" err="1" smtClean="0"/>
              <a:t>vs</a:t>
            </a:r>
            <a:r>
              <a:rPr lang="el-GR" dirty="0" smtClean="0"/>
              <a:t> 2</a:t>
            </a:r>
            <a:r>
              <a:rPr lang="el-GR" baseline="30000" dirty="0" smtClean="0"/>
              <a:t>η</a:t>
            </a:r>
            <a:r>
              <a:rPr lang="el-GR" dirty="0" smtClean="0"/>
              <a:t> εκδοχή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Η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εκδοχή προσφέρει </a:t>
            </a:r>
            <a:r>
              <a:rPr lang="el-GR" sz="2400" b="1" dirty="0" smtClean="0">
                <a:solidFill>
                  <a:srgbClr val="FF0000"/>
                </a:solidFill>
              </a:rPr>
              <a:t>«την πιο αυστηρή μέθοδο» </a:t>
            </a:r>
            <a:r>
              <a:rPr lang="el-GR" sz="2400" dirty="0" smtClean="0"/>
              <a:t>της ΚΠ και, υπό αυτή την έννοια, το θεμέλιό της. </a:t>
            </a:r>
          </a:p>
          <a:p>
            <a:pPr>
              <a:buNone/>
            </a:pPr>
            <a:r>
              <a:rPr lang="el-GR" sz="2400" dirty="0" smtClean="0"/>
              <a:t>	(</a:t>
            </a:r>
            <a:r>
              <a:rPr lang="el-GR" sz="2400" i="1" dirty="0" smtClean="0"/>
              <a:t>ΘΜΗ</a:t>
            </a:r>
            <a:r>
              <a:rPr lang="el-GR" sz="2400" dirty="0" smtClean="0"/>
              <a:t>, 4: 436-437)</a:t>
            </a:r>
          </a:p>
          <a:p>
            <a:endParaRPr lang="el-GR" sz="2400" dirty="0" smtClean="0"/>
          </a:p>
          <a:p>
            <a:r>
              <a:rPr lang="el-GR" sz="2400" dirty="0" smtClean="0"/>
              <a:t>Η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εκδοχή προσφέρει </a:t>
            </a:r>
            <a:r>
              <a:rPr lang="el-GR" sz="2400" b="1" dirty="0" smtClean="0">
                <a:solidFill>
                  <a:srgbClr val="FF0000"/>
                </a:solidFill>
              </a:rPr>
              <a:t>«το ανώτατο πρακτικό αξίωμα» </a:t>
            </a:r>
            <a:r>
              <a:rPr lang="el-GR" sz="2400" dirty="0" smtClean="0"/>
              <a:t>που, πάλι ως θεμέλιο, στηρίζει όλες τις εκδοχές της ΚΠ. </a:t>
            </a:r>
          </a:p>
          <a:p>
            <a:pPr>
              <a:buNone/>
            </a:pPr>
            <a:r>
              <a:rPr lang="el-GR" sz="2400" dirty="0" smtClean="0"/>
              <a:t>	(</a:t>
            </a:r>
            <a:r>
              <a:rPr lang="el-GR" sz="2400" i="1" dirty="0" smtClean="0"/>
              <a:t>ΘΜΗ</a:t>
            </a:r>
            <a:r>
              <a:rPr lang="el-GR" sz="2400" dirty="0" smtClean="0"/>
              <a:t>, 4: 428)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και η 2</a:t>
            </a:r>
            <a:r>
              <a:rPr lang="el-GR" baseline="30000" dirty="0" smtClean="0"/>
              <a:t>η</a:t>
            </a:r>
            <a:r>
              <a:rPr lang="el-GR" dirty="0" smtClean="0"/>
              <a:t> εκδοχή είναι παράλληλες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l-G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Η παραλληλία των δύο εκδοχών της ΚΠ είναι προφανής</a:t>
            </a:r>
            <a:r>
              <a:rPr lang="el-GR" sz="2400" dirty="0" smtClean="0">
                <a:solidFill>
                  <a:srgbClr val="FF0000"/>
                </a:solidFill>
              </a:rPr>
              <a:t>:</a:t>
            </a:r>
            <a:r>
              <a:rPr lang="el-GR" sz="2400" dirty="0" smtClean="0"/>
              <a:t> </a:t>
            </a:r>
          </a:p>
          <a:p>
            <a:pPr algn="just">
              <a:buNone/>
            </a:pPr>
            <a:r>
              <a:rPr lang="el-GR" sz="2400" dirty="0" smtClean="0"/>
              <a:t>	Το να χρησιμοποιήσεις τον άνθρωπο ως απλό μέσον σημαίνει να πράττεις με βάση ένα γνώμονα που ο άλλος </a:t>
            </a:r>
            <a:r>
              <a:rPr lang="el-GR" sz="2400" i="1" dirty="0" smtClean="0"/>
              <a:t>δεν μπορεί</a:t>
            </a:r>
            <a:r>
              <a:rPr lang="el-GR" sz="2400" dirty="0" smtClean="0"/>
              <a:t> να υιοθετήσει, δηλαδή που </a:t>
            </a:r>
            <a:r>
              <a:rPr lang="el-GR" sz="2400" i="1" dirty="0" smtClean="0"/>
              <a:t>δεν μπορεί</a:t>
            </a:r>
            <a:r>
              <a:rPr lang="el-GR" sz="2400" dirty="0" smtClean="0"/>
              <a:t> να βούλεται ταυτόχρονα ως καθολικό νόμο. Γνώμονες και πράξεις μέσω των οποίων μεταχειριζόμαστε τους άλλους ως απλά μέσα μάς οδηγούν σε ‘αντιφάσεις ως προς την έννοια’ όταν προσπαθούμε να τους </a:t>
            </a:r>
            <a:r>
              <a:rPr lang="el-GR" sz="2400" dirty="0" err="1" smtClean="0"/>
              <a:t>καθολικοποιήσουμε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	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406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Kant: Ηθική Φιλοσοφία</vt:lpstr>
      <vt:lpstr>Σκοποί  ενότητας</vt:lpstr>
      <vt:lpstr>Όλες οι εκδοχές λένε το ίδιο πράγμα </vt:lpstr>
      <vt:lpstr>1η εκδοχή vs 2η εκδοχή</vt:lpstr>
      <vt:lpstr>1η εκδοχή vs 2η εκδοχή </vt:lpstr>
      <vt:lpstr> 1η εκδοχή vs 2η εκδοχή </vt:lpstr>
      <vt:lpstr> 1η εκδοχή vs 2η εκδοχή </vt:lpstr>
      <vt:lpstr>1η και η 2η εκδοχή είναι παράλληλες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.</cp:lastModifiedBy>
  <cp:revision>216</cp:revision>
  <dcterms:created xsi:type="dcterms:W3CDTF">2012-09-06T09:03:05Z</dcterms:created>
  <dcterms:modified xsi:type="dcterms:W3CDTF">2015-01-12T07:24:02Z</dcterms:modified>
</cp:coreProperties>
</file>