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98" r:id="rId3"/>
    <p:sldId id="290" r:id="rId4"/>
    <p:sldId id="313" r:id="rId5"/>
    <p:sldId id="292" r:id="rId6"/>
    <p:sldId id="305" r:id="rId7"/>
    <p:sldId id="314" r:id="rId8"/>
    <p:sldId id="315" r:id="rId9"/>
    <p:sldId id="316" r:id="rId10"/>
    <p:sldId id="321" r:id="rId11"/>
    <p:sldId id="322" r:id="rId12"/>
    <p:sldId id="323" r:id="rId13"/>
    <p:sldId id="324" r:id="rId14"/>
    <p:sldId id="325" r:id="rId15"/>
    <p:sldId id="326" r:id="rId16"/>
    <p:sldId id="312" r:id="rId17"/>
    <p:sldId id="299" r:id="rId18"/>
    <p:sldId id="300" r:id="rId19"/>
    <p:sldId id="301" r:id="rId20"/>
    <p:sldId id="302"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092"/>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2570" autoAdjust="0"/>
  </p:normalViewPr>
  <p:slideViewPr>
    <p:cSldViewPr>
      <p:cViewPr>
        <p:scale>
          <a:sx n="70" d="100"/>
          <a:sy n="70" d="100"/>
        </p:scale>
        <p:origin x="-1050" y="-672"/>
      </p:cViewPr>
      <p:guideLst>
        <p:guide orient="horz" pos="2160"/>
        <p:guide pos="2880"/>
      </p:guideLst>
    </p:cSldViewPr>
  </p:slideViewPr>
  <p:outlineViewPr>
    <p:cViewPr>
      <p:scale>
        <a:sx n="33" d="100"/>
        <a:sy n="33" d="100"/>
      </p:scale>
      <p:origin x="48" y="551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2F09-93CA-4D80-9060-8420F42DB64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6248400"/>
          </a:xfrm>
          <a:ln>
            <a:noFill/>
          </a:ln>
        </p:spPr>
        <p:txBody>
          <a:bodyPr>
            <a:noAutofit/>
          </a:bodyPr>
          <a:lstStyle/>
          <a:p>
            <a:r>
              <a:rPr lang="el-GR" sz="4800" dirty="0" smtClean="0">
                <a:solidFill>
                  <a:schemeClr val="tx2">
                    <a:lumMod val="75000"/>
                  </a:schemeClr>
                </a:solidFill>
              </a:rPr>
              <a:t/>
            </a:r>
            <a:br>
              <a:rPr lang="el-GR" sz="4800" dirty="0" smtClean="0">
                <a:solidFill>
                  <a:schemeClr val="tx2">
                    <a:lumMod val="75000"/>
                  </a:schemeClr>
                </a:solidFill>
              </a:rPr>
            </a:br>
            <a:r>
              <a:rPr lang="el-GR" sz="4800" dirty="0" smtClean="0">
                <a:solidFill>
                  <a:schemeClr val="tx2">
                    <a:lumMod val="75000"/>
                  </a:schemeClr>
                </a:solidFill>
              </a:rPr>
              <a:t/>
            </a:r>
            <a:br>
              <a:rPr lang="el-GR" sz="4800" dirty="0" smtClean="0">
                <a:solidFill>
                  <a:schemeClr val="tx2">
                    <a:lumMod val="75000"/>
                  </a:schemeClr>
                </a:solidFill>
              </a:rPr>
            </a:br>
            <a:r>
              <a:rPr lang="en-US" sz="4800" dirty="0" smtClean="0">
                <a:solidFill>
                  <a:schemeClr val="tx2">
                    <a:lumMod val="75000"/>
                  </a:schemeClr>
                </a:solidFill>
                <a:latin typeface="Book Antiqua" pitchFamily="18" charset="0"/>
              </a:rPr>
              <a:t/>
            </a:r>
            <a:br>
              <a:rPr lang="en-US" sz="4800" dirty="0" smtClean="0">
                <a:solidFill>
                  <a:schemeClr val="tx2">
                    <a:lumMod val="75000"/>
                  </a:schemeClr>
                </a:solidFill>
                <a:latin typeface="Book Antiqua" pitchFamily="18" charset="0"/>
              </a:rPr>
            </a:br>
            <a:r>
              <a:rPr lang="el-GR" sz="3600" b="1" dirty="0" smtClean="0">
                <a:solidFill>
                  <a:srgbClr val="002060"/>
                </a:solidFill>
                <a:effectLst>
                  <a:outerShdw blurRad="38100" dist="38100" dir="2700000" algn="tl">
                    <a:srgbClr val="000000">
                      <a:alpha val="43137"/>
                    </a:srgbClr>
                  </a:outerShdw>
                </a:effectLst>
                <a:latin typeface="Book Antiqua" pitchFamily="18" charset="0"/>
              </a:rPr>
              <a:t>Χρόνος καί αἰωνιότητα στόν Πλωτῖνο</a:t>
            </a: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2400" u="sng" dirty="0" smtClean="0">
                <a:solidFill>
                  <a:schemeClr val="tx2">
                    <a:lumMod val="75000"/>
                  </a:schemeClr>
                </a:solidFill>
                <a:latin typeface="Book Antiqua" pitchFamily="18" charset="0"/>
              </a:rPr>
              <a:t/>
            </a:r>
            <a:br>
              <a:rPr lang="el-GR" sz="2400" u="sng" dirty="0" smtClean="0">
                <a:solidFill>
                  <a:schemeClr val="tx2">
                    <a:lumMod val="75000"/>
                  </a:schemeClr>
                </a:solidFill>
                <a:latin typeface="Book Antiqua" pitchFamily="18" charset="0"/>
              </a:rPr>
            </a:br>
            <a:r>
              <a:rPr lang="el-GR" sz="4800" dirty="0" smtClean="0">
                <a:solidFill>
                  <a:srgbClr val="5075BC"/>
                </a:solidFill>
                <a:latin typeface="Book Antiqua" pitchFamily="18" charset="0"/>
              </a:rPr>
              <a:t> </a:t>
            </a:r>
            <a:r>
              <a:rPr lang="el-GR" sz="3200" b="1" dirty="0">
                <a:solidFill>
                  <a:srgbClr val="C00000"/>
                </a:solidFill>
                <a:effectLst>
                  <a:outerShdw blurRad="50800" dist="38100" algn="tr" rotWithShape="0">
                    <a:prstClr val="black">
                      <a:alpha val="40000"/>
                    </a:prstClr>
                  </a:outerShdw>
                </a:effectLst>
                <a:latin typeface="Book Antiqua" pitchFamily="18" charset="0"/>
              </a:rPr>
              <a:t>Ενότητα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9</a:t>
            </a:r>
            <a:r>
              <a:rPr lang="el-GR" sz="3200" b="1" baseline="30000" dirty="0" smtClean="0">
                <a:solidFill>
                  <a:srgbClr val="C00000"/>
                </a:solidFill>
                <a:effectLst>
                  <a:outerShdw blurRad="50800" dist="38100" algn="tr" rotWithShape="0">
                    <a:prstClr val="black">
                      <a:alpha val="40000"/>
                    </a:prstClr>
                  </a:outerShdw>
                </a:effectLst>
                <a:latin typeface="Book Antiqua" pitchFamily="18" charset="0"/>
              </a:rPr>
              <a:t>η</a:t>
            </a:r>
            <a:r>
              <a:rPr lang="el-GR" sz="3200" b="1" dirty="0">
                <a:solidFill>
                  <a:srgbClr val="C00000"/>
                </a:solidFill>
                <a:effectLst>
                  <a:outerShdw blurRad="50800" dist="38100" algn="tr" rotWithShape="0">
                    <a:prstClr val="black">
                      <a:alpha val="40000"/>
                    </a:prstClr>
                  </a:outerShdw>
                </a:effectLst>
                <a:latin typeface="Book Antiqua" pitchFamily="18" charset="0"/>
              </a:rPr>
              <a:t>: </a:t>
            </a:r>
            <a:r>
              <a:rPr lang="en-US" sz="3200" b="1" dirty="0" smtClean="0">
                <a:solidFill>
                  <a:srgbClr val="C00000"/>
                </a:solidFill>
                <a:effectLst>
                  <a:outerShdw blurRad="50800" dist="38100" algn="tr" rotWithShape="0">
                    <a:prstClr val="black">
                      <a:alpha val="40000"/>
                    </a:prstClr>
                  </a:outerShdw>
                </a:effectLst>
                <a:latin typeface="Book Antiqua" pitchFamily="18" charset="0"/>
              </a:rPr>
              <a:t/>
            </a:r>
            <a:br>
              <a:rPr lang="en-US" sz="3200" b="1" dirty="0" smtClean="0">
                <a:solidFill>
                  <a:srgbClr val="C00000"/>
                </a:solidFill>
                <a:effectLst>
                  <a:outerShdw blurRad="50800" dist="38100" algn="tr" rotWithShape="0">
                    <a:prstClr val="black">
                      <a:alpha val="40000"/>
                    </a:prstClr>
                  </a:outerShdw>
                </a:effectLst>
                <a:latin typeface="Book Antiqua" pitchFamily="18" charset="0"/>
              </a:rPr>
            </a:br>
            <a:r>
              <a:rPr lang="el-GR" sz="1200" b="1" dirty="0" smtClean="0">
                <a:solidFill>
                  <a:srgbClr val="FF0000"/>
                </a:solidFill>
                <a:latin typeface="Book Antiqua" pitchFamily="18" charset="0"/>
              </a:rPr>
              <a:t/>
            </a:r>
            <a:br>
              <a:rPr lang="el-GR" sz="1200" b="1" dirty="0" smtClean="0">
                <a:solidFill>
                  <a:srgbClr val="FF0000"/>
                </a:solidFill>
                <a:latin typeface="Book Antiqua" pitchFamily="18" charset="0"/>
              </a:rPr>
            </a:br>
            <a:r>
              <a:rPr lang="el-GR" sz="3200" b="1" i="1" dirty="0" smtClean="0">
                <a:solidFill>
                  <a:srgbClr val="002060"/>
                </a:solidFill>
                <a:latin typeface="Book Antiqua"/>
                <a:ea typeface="Calibri"/>
                <a:cs typeface="Times New Roman"/>
              </a:rPr>
              <a:t>Κριτική των Πρότερων Θεωριών Περί Χρόνου ΙΙ</a:t>
            </a:r>
            <a:r>
              <a:rPr lang="el-GR" sz="2400" b="1" dirty="0" smtClean="0">
                <a:solidFill>
                  <a:srgbClr val="002060"/>
                </a:solidFill>
                <a:latin typeface="Book Antiqua" pitchFamily="18" charset="0"/>
              </a:rPr>
              <a:t/>
            </a:r>
            <a:br>
              <a:rPr lang="el-GR" sz="2400" b="1" dirty="0" smtClean="0">
                <a:solidFill>
                  <a:srgbClr val="002060"/>
                </a:solidFill>
                <a:latin typeface="Book Antiqua" pitchFamily="18" charset="0"/>
              </a:rPr>
            </a:br>
            <a:r>
              <a:rPr lang="el-GR" sz="2400" b="1" dirty="0" smtClean="0">
                <a:solidFill>
                  <a:srgbClr val="002060"/>
                </a:solidFill>
                <a:latin typeface="Book Antiqua" pitchFamily="18" charset="0"/>
              </a:rPr>
              <a:t> </a:t>
            </a:r>
            <a:r>
              <a:rPr lang="el-GR" sz="4800" b="1" dirty="0" smtClean="0">
                <a:solidFill>
                  <a:srgbClr val="002060"/>
                </a:solidFill>
                <a:latin typeface="Book Antiqua" pitchFamily="18" charset="0"/>
              </a:rPr>
              <a:t/>
            </a:r>
            <a:br>
              <a:rPr lang="el-GR" sz="4800" b="1" dirty="0" smtClean="0">
                <a:solidFill>
                  <a:srgbClr val="002060"/>
                </a:solidFill>
                <a:latin typeface="Book Antiqua" pitchFamily="18" charset="0"/>
              </a:rPr>
            </a:br>
            <a:r>
              <a:rPr lang="el-GR" sz="2800" b="1" dirty="0" smtClean="0">
                <a:solidFill>
                  <a:srgbClr val="002060"/>
                </a:solidFill>
                <a:latin typeface="Book Antiqua" pitchFamily="18" charset="0"/>
              </a:rPr>
              <a:t>Ελένη Περδικούρη</a:t>
            </a:r>
            <a:r>
              <a:rPr lang="el-GR" sz="2800" dirty="0" smtClean="0">
                <a:solidFill>
                  <a:srgbClr val="002060"/>
                </a:solidFill>
                <a:latin typeface="Book Antiqua" pitchFamily="18" charset="0"/>
              </a:rPr>
              <a:t/>
            </a:r>
            <a:br>
              <a:rPr lang="el-GR" sz="2800" dirty="0" smtClean="0">
                <a:solidFill>
                  <a:srgbClr val="002060"/>
                </a:solidFill>
                <a:latin typeface="Book Antiqua" pitchFamily="18" charset="0"/>
              </a:rPr>
            </a:br>
            <a:r>
              <a:rPr lang="en-US" sz="2400" dirty="0" smtClean="0">
                <a:solidFill>
                  <a:srgbClr val="002060"/>
                </a:solidFill>
                <a:latin typeface="Book Antiqua" pitchFamily="18" charset="0"/>
              </a:rPr>
              <a:t/>
            </a:r>
            <a:br>
              <a:rPr lang="en-US" sz="2400" dirty="0" smtClean="0">
                <a:solidFill>
                  <a:srgbClr val="002060"/>
                </a:solidFill>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Σχολή Ανθρωπιστικών και Κοινωνικών Σπουδών</a:t>
            </a:r>
            <a:br>
              <a:rPr lang="el-GR" sz="2600" dirty="0" smtClean="0">
                <a:solidFill>
                  <a:srgbClr val="002060"/>
                </a:solidFill>
                <a:effectLst>
                  <a:outerShdw blurRad="38100" dist="38100" dir="2700000" algn="tl">
                    <a:srgbClr val="000000">
                      <a:alpha val="43137"/>
                    </a:srgbClr>
                  </a:outerShdw>
                </a:effectLst>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Τμήμα Φιλοσοφίας</a:t>
            </a:r>
            <a:r>
              <a:rPr lang="el-GR" sz="3600" dirty="0" smtClean="0">
                <a:latin typeface="Book Antiqua" pitchFamily="18" charset="0"/>
              </a:rPr>
              <a:t/>
            </a:r>
            <a:br>
              <a:rPr lang="el-GR" sz="3600" dirty="0" smtClean="0">
                <a:latin typeface="Book Antiqua" pitchFamily="18" charset="0"/>
              </a:rPr>
            </a:br>
            <a:endParaRPr lang="el-GR" sz="3600" dirty="0">
              <a:latin typeface="Book Antiqua" pitchFamily="18" charset="0"/>
            </a:endParaRPr>
          </a:p>
        </p:txBody>
      </p:sp>
      <p:pic>
        <p:nvPicPr>
          <p:cNvPr id="5" name="Picture 2" descr="C:\Users\user\Downloads\logo_png.png"/>
          <p:cNvPicPr/>
          <p:nvPr/>
        </p:nvPicPr>
        <p:blipFill>
          <a:blip r:embed="rId2" cstate="print">
            <a:lum bright="-20000"/>
          </a:blip>
          <a:srcRect/>
          <a:stretch>
            <a:fillRect/>
          </a:stretch>
        </p:blipFill>
        <p:spPr bwMode="auto">
          <a:xfrm>
            <a:off x="4343400" y="457200"/>
            <a:ext cx="4038600" cy="838200"/>
          </a:xfrm>
          <a:prstGeom prst="rect">
            <a:avLst/>
          </a:prstGeom>
          <a:ln>
            <a:noFill/>
          </a:ln>
          <a:effectLst>
            <a:outerShdw blurRad="292100" dist="139700" dir="2700000" algn="tl" rotWithShape="0">
              <a:srgbClr val="333333">
                <a:alpha val="65000"/>
              </a:srgbClr>
            </a:outerShdw>
          </a:effectLst>
        </p:spPr>
      </p:pic>
      <p:pic>
        <p:nvPicPr>
          <p:cNvPr id="6" name="5 - Εικόνα"/>
          <p:cNvPicPr/>
          <p:nvPr/>
        </p:nvPicPr>
        <p:blipFill>
          <a:blip r:embed="rId3" cstate="print">
            <a:lum contrast="-1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o="urn:schemas-microsoft-com:office:office" xmlns:v="urn:schemas-microsoft-com:vml" xmlns:w10="urn:schemas-microsoft-com:office:word" xmlns:w="http://schemas.openxmlformats.org/wordprocessingml/2006/main" xmlns:a14="http://schemas.microsoft.com/office/drawing/2010/main" xmlns="" xmlns:pic="http://schemas.openxmlformats.org/drawingml/2006/picture" xmlns:lc="http://schemas.openxmlformats.org/drawingml/2006/lockedCanvas" val="0"/>
              </a:ext>
            </a:extLst>
          </a:blip>
          <a:stretch>
            <a:fillRect/>
          </a:stretch>
        </p:blipFill>
        <p:spPr>
          <a:xfrm>
            <a:off x="381000" y="381000"/>
            <a:ext cx="3357009" cy="11925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1371600"/>
            <a:ext cx="8686800" cy="5257800"/>
          </a:xfrm>
        </p:spPr>
        <p:txBody>
          <a:bodyPr>
            <a:normAutofit fontScale="92500"/>
          </a:bodyPr>
          <a:lstStyle/>
          <a:p>
            <a:pPr marL="95250" indent="19050" algn="just">
              <a:lnSpc>
                <a:spcPct val="120000"/>
              </a:lnSpc>
              <a:spcAft>
                <a:spcPts val="600"/>
              </a:spcAft>
              <a:buNone/>
            </a:pPr>
            <a:r>
              <a:rPr lang="el-GR" sz="2400" dirty="0" smtClean="0">
                <a:solidFill>
                  <a:srgbClr val="002060"/>
                </a:solidFill>
                <a:latin typeface="Book Antiqua"/>
                <a:ea typeface="Calibri"/>
                <a:cs typeface="Times New Roman"/>
              </a:rPr>
              <a:t>«</a:t>
            </a:r>
            <a:r>
              <a:rPr lang="el-GR" sz="2400" b="1" i="1" dirty="0" smtClean="0">
                <a:solidFill>
                  <a:srgbClr val="002060"/>
                </a:solidFill>
                <a:latin typeface="Book Antiqua"/>
                <a:ea typeface="Calibri"/>
                <a:cs typeface="Times New Roman"/>
              </a:rPr>
              <a:t>Και αν τούτο λέγεται προκειμένου για κάθε κίνηση, πρέπει πρώτα να προβληματιστούμε και εδώ, όπως και στην περίπτωση της διάρκειας της κίνησης, γι' αυτό το 'κάθε'. Διότι πώς μπορεί κανείς να αριθμήσει την άτακτη και ανώμαλη κίνηση; Και ποιος θα ήταν ο </a:t>
            </a:r>
            <a:r>
              <a:rPr lang="el-GR" sz="2400" b="1" i="1" dirty="0" smtClean="0">
                <a:solidFill>
                  <a:srgbClr val="002060"/>
                </a:solidFill>
                <a:latin typeface="Times New Roman"/>
                <a:ea typeface="Calibri"/>
              </a:rPr>
              <a:t>ἀ</a:t>
            </a:r>
            <a:r>
              <a:rPr lang="el-GR" sz="2400" b="1" i="1" dirty="0" smtClean="0">
                <a:solidFill>
                  <a:srgbClr val="002060"/>
                </a:solidFill>
                <a:latin typeface="Book Antiqua"/>
                <a:ea typeface="Calibri"/>
                <a:cs typeface="Times New Roman"/>
              </a:rPr>
              <a:t>ριθμός ή το μέτρο της, και το μέτρο της ως προς τι;</a:t>
            </a:r>
            <a:r>
              <a:rPr lang="el-GR" sz="2400" dirty="0" smtClean="0">
                <a:solidFill>
                  <a:srgbClr val="002060"/>
                </a:solidFill>
                <a:latin typeface="Book Antiqua"/>
                <a:ea typeface="Calibri"/>
                <a:cs typeface="Times New Roman"/>
              </a:rPr>
              <a:t>».</a:t>
            </a:r>
            <a:r>
              <a:rPr lang="el-GR" sz="2400" dirty="0" smtClean="0">
                <a:solidFill>
                  <a:srgbClr val="002060"/>
                </a:solidFill>
                <a:effectLst>
                  <a:outerShdw blurRad="38100" dist="38100" dir="2700000" algn="tl">
                    <a:srgbClr val="000000">
                      <a:alpha val="43137"/>
                    </a:srgbClr>
                  </a:outerShdw>
                </a:effectLst>
                <a:latin typeface="Book Antiqua"/>
                <a:ea typeface="Calibri"/>
                <a:cs typeface="Times New Roman"/>
              </a:rPr>
              <a:t>     </a:t>
            </a:r>
          </a:p>
          <a:p>
            <a:pPr marL="95250" indent="19050" algn="ctr">
              <a:lnSpc>
                <a:spcPct val="120000"/>
              </a:lnSpc>
              <a:spcAft>
                <a:spcPts val="600"/>
              </a:spcAft>
              <a:buNone/>
            </a:pPr>
            <a:endParaRPr lang="el-GR" sz="1300" u="sng" dirty="0" smtClean="0">
              <a:latin typeface="Book Antiqua"/>
              <a:ea typeface="Calibri"/>
              <a:cs typeface="Times New Roman"/>
            </a:endParaRPr>
          </a:p>
          <a:p>
            <a:pPr marL="95250" indent="19050" algn="ctr">
              <a:lnSpc>
                <a:spcPct val="120000"/>
              </a:lnSpc>
              <a:spcAft>
                <a:spcPts val="600"/>
              </a:spcAft>
              <a:buNone/>
            </a:pPr>
            <a:r>
              <a:rPr lang="el-GR" sz="2400" b="1" u="sng" dirty="0" smtClean="0">
                <a:solidFill>
                  <a:srgbClr val="002060"/>
                </a:solidFill>
                <a:effectLst>
                  <a:outerShdw blurRad="38100" dist="38100" dir="2700000" algn="tl">
                    <a:srgbClr val="000000">
                      <a:alpha val="43137"/>
                    </a:srgbClr>
                  </a:outerShdw>
                </a:effectLst>
                <a:latin typeface="Book Antiqua"/>
                <a:ea typeface="Calibri"/>
                <a:cs typeface="Times New Roman"/>
              </a:rPr>
              <a:t>Ο χρόνος ως μέτρο αφορά κάθε κίνηση ή όχι</a:t>
            </a:r>
            <a:r>
              <a:rPr lang="el-GR" sz="2400" b="1" dirty="0" smtClean="0">
                <a:solidFill>
                  <a:srgbClr val="002060"/>
                </a:solidFill>
                <a:effectLst>
                  <a:outerShdw blurRad="38100" dist="38100" dir="2700000" algn="tl">
                    <a:srgbClr val="000000">
                      <a:alpha val="43137"/>
                    </a:srgbClr>
                  </a:outerShdw>
                </a:effectLst>
                <a:latin typeface="Book Antiqua"/>
                <a:ea typeface="Calibri"/>
                <a:cs typeface="Times New Roman"/>
              </a:rPr>
              <a:t>;</a:t>
            </a:r>
          </a:p>
          <a:p>
            <a:pPr marL="0" indent="531813" algn="just">
              <a:lnSpc>
                <a:spcPct val="120000"/>
              </a:lnSpc>
              <a:spcAft>
                <a:spcPts val="600"/>
              </a:spcAft>
              <a:buNone/>
            </a:pPr>
            <a:r>
              <a:rPr lang="el-GR" sz="2300" b="1" dirty="0" smtClean="0">
                <a:solidFill>
                  <a:srgbClr val="C00000"/>
                </a:solidFill>
                <a:effectLst>
                  <a:outerShdw blurRad="38100" dist="38100" dir="2700000" algn="tl">
                    <a:srgbClr val="000000">
                      <a:alpha val="43137"/>
                    </a:srgbClr>
                  </a:outerShdw>
                </a:effectLst>
                <a:ea typeface="Calibri"/>
                <a:cs typeface="Times New Roman"/>
              </a:rPr>
              <a:t>  Εάν ο χρόνος είναι κάθε κίνηση, υπήρχε χρόνος πριν από το σύμπαν. </a:t>
            </a:r>
          </a:p>
          <a:p>
            <a:pPr marL="0" indent="0" algn="just">
              <a:lnSpc>
                <a:spcPct val="120000"/>
              </a:lnSpc>
              <a:spcAft>
                <a:spcPts val="600"/>
              </a:spcAft>
              <a:buNone/>
            </a:pPr>
            <a:endParaRPr lang="el-GR" sz="600" b="1" dirty="0" smtClean="0">
              <a:solidFill>
                <a:srgbClr val="002060"/>
              </a:solidFill>
              <a:effectLst>
                <a:outerShdw blurRad="38100" dist="38100" dir="2700000" algn="tl">
                  <a:srgbClr val="000000">
                    <a:alpha val="43137"/>
                  </a:srgbClr>
                </a:outerShdw>
              </a:effectLst>
              <a:ea typeface="Calibri"/>
              <a:cs typeface="Times New Roman"/>
            </a:endParaRPr>
          </a:p>
          <a:p>
            <a:pPr marL="0" indent="0" algn="just">
              <a:lnSpc>
                <a:spcPct val="120000"/>
              </a:lnSpc>
              <a:spcAft>
                <a:spcPts val="600"/>
              </a:spcAft>
              <a:buNone/>
            </a:pPr>
            <a:r>
              <a:rPr lang="el-GR" sz="2400" b="1" dirty="0" smtClean="0">
                <a:solidFill>
                  <a:srgbClr val="002060"/>
                </a:solidFill>
                <a:effectLst>
                  <a:outerShdw blurRad="38100" dist="38100" dir="2700000" algn="tl">
                    <a:srgbClr val="000000">
                      <a:alpha val="43137"/>
                    </a:srgbClr>
                  </a:outerShdw>
                </a:effectLst>
                <a:ea typeface="Calibri"/>
                <a:cs typeface="Times New Roman"/>
              </a:rPr>
              <a:t>Αυτό όμως το απορρίπτει ρητά ο Πλάτων, γιατί ο ίδιος στον </a:t>
            </a:r>
            <a:r>
              <a:rPr lang="el-GR" sz="2400" b="1" i="1" dirty="0" smtClean="0">
                <a:solidFill>
                  <a:srgbClr val="002060"/>
                </a:solidFill>
                <a:effectLst>
                  <a:outerShdw blurRad="38100" dist="38100" dir="2700000" algn="tl">
                    <a:srgbClr val="000000">
                      <a:alpha val="43137"/>
                    </a:srgbClr>
                  </a:outerShdw>
                </a:effectLst>
                <a:ea typeface="Calibri"/>
                <a:cs typeface="Times New Roman"/>
              </a:rPr>
              <a:t>Τίμαιο</a:t>
            </a:r>
            <a:r>
              <a:rPr lang="el-GR" sz="2400" b="1" dirty="0" smtClean="0">
                <a:solidFill>
                  <a:srgbClr val="002060"/>
                </a:solidFill>
                <a:effectLst>
                  <a:outerShdw blurRad="38100" dist="38100" dir="2700000" algn="tl">
                    <a:srgbClr val="000000">
                      <a:alpha val="43137"/>
                    </a:srgbClr>
                  </a:outerShdw>
                </a:effectLst>
                <a:ea typeface="Calibri"/>
                <a:cs typeface="Times New Roman"/>
              </a:rPr>
              <a:t> λέει ότι ο χρόνος γεννήθηκε μαζί με το σύμπαν.</a:t>
            </a:r>
          </a:p>
          <a:p>
            <a:pPr marL="95250" indent="19050" algn="ctr">
              <a:lnSpc>
                <a:spcPct val="120000"/>
              </a:lnSpc>
              <a:spcAft>
                <a:spcPts val="600"/>
              </a:spcAft>
              <a:buNone/>
            </a:pPr>
            <a:endParaRPr lang="el-GR" sz="2400" b="1" dirty="0" smtClean="0">
              <a:solidFill>
                <a:srgbClr val="002060"/>
              </a:solidFill>
              <a:effectLst>
                <a:outerShdw blurRad="38100" dist="38100" dir="2700000" algn="tl">
                  <a:srgbClr val="000000">
                    <a:alpha val="43137"/>
                  </a:srgbClr>
                </a:outerShdw>
              </a:effectLst>
              <a:ea typeface="Calibri"/>
              <a:cs typeface="Times New Roman"/>
            </a:endParaRPr>
          </a:p>
          <a:p>
            <a:pPr marL="95250" indent="19050" algn="ctr">
              <a:lnSpc>
                <a:spcPct val="115000"/>
              </a:lnSpc>
              <a:spcAft>
                <a:spcPts val="600"/>
              </a:spcAft>
              <a:buNone/>
            </a:pPr>
            <a:endParaRPr lang="el-GR" sz="600" dirty="0" smtClean="0">
              <a:solidFill>
                <a:srgbClr val="002060"/>
              </a:solidFill>
              <a:ea typeface="Calibri"/>
              <a:cs typeface="Times New Roman"/>
            </a:endParaRPr>
          </a:p>
        </p:txBody>
      </p:sp>
      <p:sp>
        <p:nvSpPr>
          <p:cNvPr id="4" name="3 - Τίτλος"/>
          <p:cNvSpPr>
            <a:spLocks noGrp="1"/>
          </p:cNvSpPr>
          <p:nvPr>
            <p:ph type="title"/>
          </p:nvPr>
        </p:nvSpPr>
        <p:spPr>
          <a:xfrm>
            <a:off x="228600" y="493067"/>
            <a:ext cx="86868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[45] 9. 2–6</a:t>
            </a:r>
            <a:endParaRPr lang="el-GR" sz="2400" dirty="0">
              <a:effectLst>
                <a:outerShdw blurRad="38100" dist="38100" dir="2700000" algn="tl">
                  <a:srgbClr val="000000">
                    <a:alpha val="43137"/>
                  </a:srgbClr>
                </a:outerShdw>
              </a:effectLst>
            </a:endParaRPr>
          </a:p>
        </p:txBody>
      </p:sp>
      <p:sp>
        <p:nvSpPr>
          <p:cNvPr id="12289" name="Text Box 1"/>
          <p:cNvSpPr txBox="1">
            <a:spLocks noChangeArrowheads="1"/>
          </p:cNvSpPr>
          <p:nvPr/>
        </p:nvSpPr>
        <p:spPr bwMode="auto">
          <a:xfrm>
            <a:off x="5562600" y="381000"/>
            <a:ext cx="2438400" cy="457200"/>
          </a:xfrm>
          <a:prstGeom prst="rect">
            <a:avLst/>
          </a:prstGeom>
          <a:no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2400" b="1" i="0" u="none" strike="noStrike" cap="none" normalizeH="0" baseline="0" dirty="0" smtClean="0">
                <a:ln>
                  <a:noFill/>
                </a:ln>
                <a:solidFill>
                  <a:srgbClr val="0070C0"/>
                </a:solidFill>
                <a:effectLst/>
                <a:latin typeface="Book Antiqua" pitchFamily="18" charset="0"/>
                <a:cs typeface="Arial" pitchFamily="34" charset="0"/>
              </a:rPr>
              <a:t>2</a:t>
            </a:r>
            <a:r>
              <a:rPr kumimoji="0" lang="el-GR" sz="2400" b="1" i="0" u="none" strike="noStrike" cap="none" normalizeH="0" baseline="30000" dirty="0" smtClean="0">
                <a:ln>
                  <a:noFill/>
                </a:ln>
                <a:solidFill>
                  <a:srgbClr val="0070C0"/>
                </a:solidFill>
                <a:effectLst/>
                <a:latin typeface="Book Antiqua" pitchFamily="18" charset="0"/>
                <a:cs typeface="Arial" pitchFamily="34" charset="0"/>
              </a:rPr>
              <a:t>η</a:t>
            </a:r>
            <a:r>
              <a:rPr kumimoji="0" lang="el-GR" sz="2400" b="1" i="0" u="none" strike="noStrike" cap="none" normalizeH="0" baseline="0" dirty="0" smtClean="0">
                <a:ln>
                  <a:noFill/>
                </a:ln>
                <a:solidFill>
                  <a:srgbClr val="0070C0"/>
                </a:solidFill>
                <a:effectLst/>
                <a:latin typeface="Book Antiqua" pitchFamily="18" charset="0"/>
                <a:cs typeface="Arial" pitchFamily="34" charset="0"/>
              </a:rPr>
              <a:t> παρατήρηση</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8 - Εικόνα" descr="3534516458_48e4e8595f_b.jpg"/>
          <p:cNvPicPr/>
          <p:nvPr/>
        </p:nvPicPr>
        <p:blipFill>
          <a:blip r:embed="rId2" cstate="print">
            <a:duotone>
              <a:prstClr val="black"/>
              <a:srgbClr val="00B050">
                <a:tint val="45000"/>
                <a:satMod val="400000"/>
              </a:srgbClr>
            </a:duotone>
          </a:blip>
          <a:stretch>
            <a:fillRect/>
          </a:stretch>
        </p:blipFill>
        <p:spPr>
          <a:xfrm>
            <a:off x="1143000" y="3657600"/>
            <a:ext cx="4572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818" name="AutoShape 2"/>
          <p:cNvSpPr>
            <a:spLocks noChangeArrowheads="1"/>
          </p:cNvSpPr>
          <p:nvPr/>
        </p:nvSpPr>
        <p:spPr bwMode="auto">
          <a:xfrm>
            <a:off x="158088" y="44958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762000"/>
            <a:ext cx="8686800" cy="5257800"/>
          </a:xfrm>
        </p:spPr>
        <p:txBody>
          <a:bodyPr>
            <a:normAutofit/>
          </a:bodyPr>
          <a:lstStyle/>
          <a:p>
            <a:pPr marL="95250" indent="19050" algn="ctr">
              <a:lnSpc>
                <a:spcPct val="120000"/>
              </a:lnSpc>
              <a:spcAft>
                <a:spcPts val="600"/>
              </a:spcAft>
              <a:buNone/>
            </a:pPr>
            <a:endParaRPr lang="el-GR" sz="2400" u="sng" dirty="0" smtClean="0">
              <a:latin typeface="Book Antiqua"/>
              <a:ea typeface="Calibri"/>
              <a:cs typeface="Times New Roman"/>
            </a:endParaRPr>
          </a:p>
          <a:p>
            <a:pPr marL="95250" indent="19050" algn="ctr">
              <a:lnSpc>
                <a:spcPct val="120000"/>
              </a:lnSpc>
              <a:spcAft>
                <a:spcPts val="600"/>
              </a:spcAft>
              <a:buNone/>
            </a:pPr>
            <a:r>
              <a:rPr lang="el-GR" sz="2200" b="1" u="sng" dirty="0" smtClean="0">
                <a:solidFill>
                  <a:srgbClr val="002060"/>
                </a:solidFill>
                <a:effectLst>
                  <a:outerShdw blurRad="38100" dist="38100" dir="2700000" algn="tl">
                    <a:srgbClr val="000000">
                      <a:alpha val="43137"/>
                    </a:srgbClr>
                  </a:outerShdw>
                </a:effectLst>
                <a:latin typeface="Book Antiqua"/>
                <a:ea typeface="Calibri"/>
                <a:cs typeface="Times New Roman"/>
              </a:rPr>
              <a:t>Τι σημαίνει ότι θα παρακολουθεί την κίνηση ο χρόνος;</a:t>
            </a:r>
          </a:p>
          <a:p>
            <a:pPr marL="0" indent="531813" algn="just">
              <a:lnSpc>
                <a:spcPct val="120000"/>
              </a:lnSpc>
              <a:spcAft>
                <a:spcPts val="600"/>
              </a:spcAft>
              <a:buNone/>
            </a:pPr>
            <a:endParaRPr lang="el-GR" sz="500" b="1" dirty="0" smtClean="0"/>
          </a:p>
          <a:p>
            <a:pPr marL="0" indent="0" algn="just">
              <a:lnSpc>
                <a:spcPct val="120000"/>
              </a:lnSpc>
              <a:spcAft>
                <a:spcPts val="600"/>
              </a:spcAft>
              <a:buNone/>
            </a:pPr>
            <a:r>
              <a:rPr lang="el-GR" sz="2000" b="1" dirty="0" smtClean="0">
                <a:solidFill>
                  <a:srgbClr val="C00000"/>
                </a:solidFill>
                <a:effectLst>
                  <a:outerShdw blurRad="38100" dist="38100" dir="2700000" algn="tl">
                    <a:srgbClr val="000000">
                      <a:alpha val="43137"/>
                    </a:srgbClr>
                  </a:outerShdw>
                </a:effectLst>
                <a:ea typeface="Calibri"/>
                <a:cs typeface="Times New Roman"/>
              </a:rPr>
              <a:t>Η κίνηση ορίζεται ως διάστημα της κίνησης, δηλαδή είναι το μήκος που διανύει ένα σώμα που κινείται μέσα στον χώρο (το διάστημα D</a:t>
            </a:r>
            <a:r>
              <a:rPr lang="el-GR" sz="2000" b="1" baseline="-25000" dirty="0" smtClean="0">
                <a:solidFill>
                  <a:srgbClr val="C00000"/>
                </a:solidFill>
                <a:effectLst>
                  <a:outerShdw blurRad="38100" dist="38100" dir="2700000" algn="tl">
                    <a:srgbClr val="000000">
                      <a:alpha val="43137"/>
                    </a:srgbClr>
                  </a:outerShdw>
                </a:effectLst>
                <a:ea typeface="Calibri"/>
                <a:cs typeface="Times New Roman"/>
              </a:rPr>
              <a:t>1</a:t>
            </a:r>
            <a:r>
              <a:rPr lang="el-GR" sz="2000" b="1" dirty="0" smtClean="0">
                <a:solidFill>
                  <a:srgbClr val="C00000"/>
                </a:solidFill>
                <a:effectLst>
                  <a:outerShdw blurRad="38100" dist="38100" dir="2700000" algn="tl">
                    <a:srgbClr val="000000">
                      <a:alpha val="43137"/>
                    </a:srgbClr>
                  </a:outerShdw>
                </a:effectLst>
                <a:ea typeface="Calibri"/>
                <a:cs typeface="Times New Roman"/>
              </a:rPr>
              <a:t>–D</a:t>
            </a:r>
            <a:r>
              <a:rPr lang="el-GR" sz="2000" b="1" baseline="-25000" dirty="0" smtClean="0">
                <a:solidFill>
                  <a:srgbClr val="C00000"/>
                </a:solidFill>
                <a:effectLst>
                  <a:outerShdw blurRad="38100" dist="38100" dir="2700000" algn="tl">
                    <a:srgbClr val="000000">
                      <a:alpha val="43137"/>
                    </a:srgbClr>
                  </a:outerShdw>
                </a:effectLst>
                <a:ea typeface="Calibri"/>
                <a:cs typeface="Times New Roman"/>
              </a:rPr>
              <a:t>2</a:t>
            </a:r>
            <a:r>
              <a:rPr lang="el-GR" sz="2000" b="1" dirty="0" smtClean="0">
                <a:solidFill>
                  <a:srgbClr val="C00000"/>
                </a:solidFill>
                <a:effectLst>
                  <a:outerShdw blurRad="38100" dist="38100" dir="2700000" algn="tl">
                    <a:srgbClr val="000000">
                      <a:alpha val="43137"/>
                    </a:srgbClr>
                  </a:outerShdw>
                </a:effectLst>
                <a:ea typeface="Calibri"/>
                <a:cs typeface="Times New Roman"/>
              </a:rPr>
              <a:t>):</a:t>
            </a:r>
            <a:r>
              <a:rPr lang="el-GR" sz="2100" b="1" dirty="0" smtClean="0">
                <a:solidFill>
                  <a:srgbClr val="C00000"/>
                </a:solidFill>
                <a:effectLst>
                  <a:outerShdw blurRad="38100" dist="38100" dir="2700000" algn="tl">
                    <a:srgbClr val="000000">
                      <a:alpha val="43137"/>
                    </a:srgbClr>
                  </a:outerShdw>
                </a:effectLst>
                <a:ea typeface="Calibri"/>
                <a:cs typeface="Times New Roman"/>
              </a:rPr>
              <a:t> </a:t>
            </a:r>
          </a:p>
          <a:p>
            <a:pPr marL="0" indent="0" algn="just">
              <a:lnSpc>
                <a:spcPct val="120000"/>
              </a:lnSpc>
              <a:spcAft>
                <a:spcPts val="600"/>
              </a:spcAft>
              <a:buNone/>
            </a:pPr>
            <a:endParaRPr lang="el-GR" sz="600" b="1" dirty="0" smtClean="0">
              <a:solidFill>
                <a:srgbClr val="002060"/>
              </a:solidFill>
              <a:effectLst>
                <a:outerShdw blurRad="38100" dist="38100" dir="2700000" algn="tl">
                  <a:srgbClr val="000000">
                    <a:alpha val="43137"/>
                  </a:srgbClr>
                </a:outerShdw>
              </a:effectLst>
              <a:ea typeface="Calibri"/>
              <a:cs typeface="Times New Roman"/>
            </a:endParaRPr>
          </a:p>
          <a:p>
            <a:pPr marL="95250" indent="19050" algn="ctr">
              <a:lnSpc>
                <a:spcPct val="120000"/>
              </a:lnSpc>
              <a:spcAft>
                <a:spcPts val="600"/>
              </a:spcAft>
              <a:buNone/>
            </a:pPr>
            <a:endParaRPr lang="el-GR" sz="2400" b="1" dirty="0" smtClean="0">
              <a:solidFill>
                <a:srgbClr val="002060"/>
              </a:solidFill>
              <a:effectLst>
                <a:outerShdw blurRad="38100" dist="38100" dir="2700000" algn="tl">
                  <a:srgbClr val="000000">
                    <a:alpha val="43137"/>
                  </a:srgbClr>
                </a:outerShdw>
              </a:effectLst>
              <a:ea typeface="Calibri"/>
              <a:cs typeface="Times New Roman"/>
            </a:endParaRPr>
          </a:p>
          <a:p>
            <a:pPr marL="95250" indent="19050" algn="ctr">
              <a:lnSpc>
                <a:spcPct val="115000"/>
              </a:lnSpc>
              <a:spcAft>
                <a:spcPts val="600"/>
              </a:spcAft>
              <a:buNone/>
            </a:pPr>
            <a:endParaRPr lang="el-GR" sz="600" dirty="0" smtClean="0">
              <a:solidFill>
                <a:srgbClr val="002060"/>
              </a:solidFill>
              <a:ea typeface="Calibri"/>
              <a:cs typeface="Times New Roman"/>
            </a:endParaRPr>
          </a:p>
        </p:txBody>
      </p:sp>
      <p:sp>
        <p:nvSpPr>
          <p:cNvPr id="4" name="3 - Τίτλος"/>
          <p:cNvSpPr>
            <a:spLocks noGrp="1"/>
          </p:cNvSpPr>
          <p:nvPr>
            <p:ph type="title"/>
          </p:nvPr>
        </p:nvSpPr>
        <p:spPr>
          <a:xfrm>
            <a:off x="228600" y="493067"/>
            <a:ext cx="86868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[45] 9. 17–31</a:t>
            </a:r>
            <a:endParaRPr lang="el-GR" sz="2400" dirty="0">
              <a:effectLst>
                <a:outerShdw blurRad="38100" dist="38100" dir="2700000" algn="tl">
                  <a:srgbClr val="000000">
                    <a:alpha val="43137"/>
                  </a:srgbClr>
                </a:outerShdw>
              </a:effectLst>
            </a:endParaRPr>
          </a:p>
        </p:txBody>
      </p:sp>
      <p:sp>
        <p:nvSpPr>
          <p:cNvPr id="12289" name="Text Box 1"/>
          <p:cNvSpPr txBox="1">
            <a:spLocks noChangeArrowheads="1"/>
          </p:cNvSpPr>
          <p:nvPr/>
        </p:nvSpPr>
        <p:spPr bwMode="auto">
          <a:xfrm>
            <a:off x="5562600" y="381000"/>
            <a:ext cx="2438400" cy="457200"/>
          </a:xfrm>
          <a:prstGeom prst="rect">
            <a:avLst/>
          </a:prstGeom>
          <a:no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2400" b="1" i="0" u="none" strike="noStrike" cap="none" normalizeH="0" baseline="0" dirty="0" smtClean="0">
                <a:ln>
                  <a:noFill/>
                </a:ln>
                <a:solidFill>
                  <a:srgbClr val="0070C0"/>
                </a:solidFill>
                <a:effectLst/>
                <a:latin typeface="Book Antiqua" pitchFamily="18" charset="0"/>
                <a:cs typeface="Arial" pitchFamily="34" charset="0"/>
              </a:rPr>
              <a:t>5</a:t>
            </a:r>
            <a:r>
              <a:rPr kumimoji="0" lang="el-GR" sz="2400" b="1" i="0" u="none" strike="noStrike" cap="none" normalizeH="0" baseline="30000" dirty="0" smtClean="0">
                <a:ln>
                  <a:noFill/>
                </a:ln>
                <a:solidFill>
                  <a:srgbClr val="0070C0"/>
                </a:solidFill>
                <a:effectLst/>
                <a:latin typeface="Book Antiqua" pitchFamily="18" charset="0"/>
                <a:cs typeface="Arial" pitchFamily="34" charset="0"/>
              </a:rPr>
              <a:t>η</a:t>
            </a:r>
            <a:r>
              <a:rPr kumimoji="0" lang="el-GR" sz="2400" b="1" i="0" u="none" strike="noStrike" cap="none" normalizeH="0" baseline="0" dirty="0" smtClean="0">
                <a:ln>
                  <a:noFill/>
                </a:ln>
                <a:solidFill>
                  <a:srgbClr val="0070C0"/>
                </a:solidFill>
                <a:effectLst/>
                <a:latin typeface="Book Antiqua" pitchFamily="18" charset="0"/>
                <a:cs typeface="Arial" pitchFamily="34" charset="0"/>
              </a:rPr>
              <a:t> παρατήρηση</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8 - Εικόνα" descr="3534516458_48e4e8595f_b.jpg"/>
          <p:cNvPicPr/>
          <p:nvPr/>
        </p:nvPicPr>
        <p:blipFill>
          <a:blip r:embed="rId2" cstate="print">
            <a:duotone>
              <a:prstClr val="black"/>
              <a:srgbClr val="00B050">
                <a:tint val="45000"/>
                <a:satMod val="400000"/>
              </a:srgbClr>
            </a:duotone>
          </a:blip>
          <a:stretch>
            <a:fillRect/>
          </a:stretch>
        </p:blipFill>
        <p:spPr>
          <a:xfrm>
            <a:off x="609600" y="1219200"/>
            <a:ext cx="4572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6 - Εικόνα"/>
          <p:cNvPicPr/>
          <p:nvPr/>
        </p:nvPicPr>
        <p:blipFill>
          <a:blip r:embed="rId3" cstate="print">
            <a:lum contrast="10000"/>
          </a:blip>
          <a:srcRect l="20026" t="23255" r="15679" b="44293"/>
          <a:stretch>
            <a:fillRect/>
          </a:stretch>
        </p:blipFill>
        <p:spPr bwMode="auto">
          <a:xfrm>
            <a:off x="533400" y="2971800"/>
            <a:ext cx="8153400"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914400"/>
            <a:ext cx="8686800" cy="5257800"/>
          </a:xfrm>
        </p:spPr>
        <p:txBody>
          <a:bodyPr>
            <a:normAutofit/>
          </a:bodyPr>
          <a:lstStyle/>
          <a:p>
            <a:pPr marL="95250" indent="19050" algn="ctr">
              <a:lnSpc>
                <a:spcPct val="120000"/>
              </a:lnSpc>
              <a:spcAft>
                <a:spcPts val="600"/>
              </a:spcAft>
              <a:buNone/>
            </a:pPr>
            <a:endParaRPr lang="el-GR" sz="200" b="1" dirty="0" smtClean="0">
              <a:solidFill>
                <a:srgbClr val="002060"/>
              </a:solidFill>
              <a:effectLst>
                <a:outerShdw blurRad="38100" dist="38100" dir="2700000" algn="tl">
                  <a:srgbClr val="000000">
                    <a:alpha val="43137"/>
                  </a:srgbClr>
                </a:outerShdw>
              </a:effectLst>
              <a:ea typeface="Calibri"/>
              <a:cs typeface="Times New Roman"/>
            </a:endParaRPr>
          </a:p>
          <a:p>
            <a:pPr marL="0" indent="531813" algn="just">
              <a:lnSpc>
                <a:spcPct val="120000"/>
              </a:lnSpc>
              <a:spcAft>
                <a:spcPts val="600"/>
              </a:spcAft>
              <a:buNone/>
            </a:pPr>
            <a:endParaRPr lang="el-GR" sz="500" b="1" dirty="0" smtClean="0"/>
          </a:p>
          <a:p>
            <a:pPr marL="0" indent="0" algn="just">
              <a:lnSpc>
                <a:spcPct val="120000"/>
              </a:lnSpc>
              <a:spcAft>
                <a:spcPts val="600"/>
              </a:spcAft>
              <a:buNone/>
            </a:pPr>
            <a:r>
              <a:rPr lang="el-GR" sz="2200" b="1" dirty="0" smtClean="0">
                <a:solidFill>
                  <a:srgbClr val="002060"/>
                </a:solidFill>
                <a:effectLst>
                  <a:outerShdw blurRad="38100" dist="38100" dir="2700000" algn="tl">
                    <a:srgbClr val="000000">
                      <a:alpha val="43137"/>
                    </a:srgbClr>
                  </a:outerShdw>
                </a:effectLst>
                <a:ea typeface="Calibri"/>
                <a:cs typeface="Times New Roman"/>
              </a:rPr>
              <a:t>Επιστροφή στον </a:t>
            </a:r>
            <a:r>
              <a:rPr lang="el-GR" sz="2200" b="1" dirty="0" err="1" smtClean="0">
                <a:solidFill>
                  <a:srgbClr val="002060"/>
                </a:solidFill>
                <a:effectLst>
                  <a:outerShdw blurRad="38100" dist="38100" dir="2700000" algn="tl">
                    <a:srgbClr val="000000">
                      <a:alpha val="43137"/>
                    </a:srgbClr>
                  </a:outerShdw>
                </a:effectLst>
                <a:ea typeface="Calibri"/>
                <a:cs typeface="Times New Roman"/>
              </a:rPr>
              <a:t>ἀριστοτελικό</a:t>
            </a:r>
            <a:r>
              <a:rPr lang="el-GR" sz="2200" b="1" dirty="0" smtClean="0">
                <a:solidFill>
                  <a:srgbClr val="002060"/>
                </a:solidFill>
                <a:effectLst>
                  <a:outerShdw blurRad="38100" dist="38100" dir="2700000" algn="tl">
                    <a:srgbClr val="000000">
                      <a:alpha val="43137"/>
                    </a:srgbClr>
                  </a:outerShdw>
                </a:effectLst>
                <a:ea typeface="Calibri"/>
                <a:cs typeface="Times New Roman"/>
              </a:rPr>
              <a:t> ορισμό και γενικότερη προσπάθεια του Πλωτίνου να αποσαφηνίσει την έννοια του χρόνου.</a:t>
            </a:r>
          </a:p>
          <a:p>
            <a:pPr marL="95250" indent="19050" algn="ctr">
              <a:lnSpc>
                <a:spcPct val="120000"/>
              </a:lnSpc>
              <a:spcAft>
                <a:spcPts val="600"/>
              </a:spcAft>
              <a:buNone/>
            </a:pPr>
            <a:endParaRPr lang="el-GR" sz="2400" b="1" dirty="0" smtClean="0">
              <a:solidFill>
                <a:srgbClr val="002060"/>
              </a:solidFill>
              <a:effectLst>
                <a:outerShdw blurRad="38100" dist="38100" dir="2700000" algn="tl">
                  <a:srgbClr val="000000">
                    <a:alpha val="43137"/>
                  </a:srgbClr>
                </a:outerShdw>
              </a:effectLst>
              <a:ea typeface="Calibri"/>
              <a:cs typeface="Times New Roman"/>
            </a:endParaRPr>
          </a:p>
          <a:p>
            <a:pPr marL="95250" indent="19050" algn="ctr">
              <a:lnSpc>
                <a:spcPct val="115000"/>
              </a:lnSpc>
              <a:spcAft>
                <a:spcPts val="600"/>
              </a:spcAft>
              <a:buNone/>
            </a:pPr>
            <a:endParaRPr lang="el-GR" sz="2200" b="1" dirty="0" smtClean="0">
              <a:solidFill>
                <a:srgbClr val="002060"/>
              </a:solidFill>
              <a:effectLst>
                <a:outerShdw blurRad="38100" dist="38100" dir="2700000" algn="tl">
                  <a:srgbClr val="000000">
                    <a:alpha val="43137"/>
                  </a:srgbClr>
                </a:outerShdw>
              </a:effectLst>
              <a:ea typeface="Calibri"/>
              <a:cs typeface="Times New Roman"/>
            </a:endParaRPr>
          </a:p>
        </p:txBody>
      </p:sp>
      <p:sp>
        <p:nvSpPr>
          <p:cNvPr id="4" name="3 - Τίτλος"/>
          <p:cNvSpPr>
            <a:spLocks noGrp="1"/>
          </p:cNvSpPr>
          <p:nvPr>
            <p:ph type="title"/>
          </p:nvPr>
        </p:nvSpPr>
        <p:spPr>
          <a:xfrm>
            <a:off x="228600" y="493067"/>
            <a:ext cx="86868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[45] 9. 55–68</a:t>
            </a:r>
            <a:endParaRPr lang="el-GR" sz="2400" b="1" dirty="0">
              <a:solidFill>
                <a:srgbClr val="C00000"/>
              </a:solidFill>
              <a:effectLst>
                <a:outerShdw blurRad="38100" dist="38100" dir="2700000" algn="tl">
                  <a:srgbClr val="000000">
                    <a:alpha val="43137"/>
                  </a:srgbClr>
                </a:outerShdw>
              </a:effectLst>
              <a:latin typeface="Book Antiqua"/>
              <a:ea typeface="Calibri"/>
              <a:cs typeface="Times New Roman"/>
            </a:endParaRPr>
          </a:p>
        </p:txBody>
      </p:sp>
      <p:sp>
        <p:nvSpPr>
          <p:cNvPr id="12289" name="Text Box 1"/>
          <p:cNvSpPr txBox="1">
            <a:spLocks noChangeArrowheads="1"/>
          </p:cNvSpPr>
          <p:nvPr/>
        </p:nvSpPr>
        <p:spPr bwMode="auto">
          <a:xfrm>
            <a:off x="5562600" y="381000"/>
            <a:ext cx="2438400" cy="457200"/>
          </a:xfrm>
          <a:prstGeom prst="rect">
            <a:avLst/>
          </a:prstGeom>
          <a:no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2400" b="1" i="0" u="none" strike="noStrike" cap="none" normalizeH="0" baseline="0" dirty="0" smtClean="0">
                <a:ln>
                  <a:noFill/>
                </a:ln>
                <a:solidFill>
                  <a:srgbClr val="0070C0"/>
                </a:solidFill>
                <a:effectLst/>
                <a:latin typeface="Book Antiqua" pitchFamily="18" charset="0"/>
                <a:cs typeface="Arial" pitchFamily="34" charset="0"/>
              </a:rPr>
              <a:t>9</a:t>
            </a:r>
            <a:r>
              <a:rPr kumimoji="0" lang="el-GR" sz="2400" b="1" i="0" u="none" strike="noStrike" cap="none" normalizeH="0" baseline="30000" dirty="0" smtClean="0">
                <a:ln>
                  <a:noFill/>
                </a:ln>
                <a:solidFill>
                  <a:srgbClr val="0070C0"/>
                </a:solidFill>
                <a:effectLst/>
                <a:latin typeface="Book Antiqua" pitchFamily="18" charset="0"/>
                <a:cs typeface="Arial" pitchFamily="34" charset="0"/>
              </a:rPr>
              <a:t>η</a:t>
            </a:r>
            <a:r>
              <a:rPr kumimoji="0" lang="el-GR" sz="2400" b="1" i="0" u="none" strike="noStrike" cap="none" normalizeH="0" baseline="0" dirty="0" smtClean="0">
                <a:ln>
                  <a:noFill/>
                </a:ln>
                <a:solidFill>
                  <a:srgbClr val="0070C0"/>
                </a:solidFill>
                <a:effectLst/>
                <a:latin typeface="Book Antiqua" pitchFamily="18" charset="0"/>
                <a:cs typeface="Arial" pitchFamily="34" charset="0"/>
              </a:rPr>
              <a:t> παρατήρηση</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 Εικόνα"/>
          <p:cNvPicPr/>
          <p:nvPr/>
        </p:nvPicPr>
        <p:blipFill>
          <a:blip r:embed="rId2" cstate="print">
            <a:lum contrast="10000"/>
          </a:blip>
          <a:srcRect l="19610" t="59099" r="14564" b="14710"/>
          <a:stretch>
            <a:fillRect/>
          </a:stretch>
        </p:blipFill>
        <p:spPr bwMode="auto">
          <a:xfrm>
            <a:off x="228600" y="2819400"/>
            <a:ext cx="8686800"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914400"/>
            <a:ext cx="8686800" cy="5562600"/>
          </a:xfrm>
        </p:spPr>
        <p:txBody>
          <a:bodyPr>
            <a:normAutofit fontScale="85000" lnSpcReduction="20000"/>
          </a:bodyPr>
          <a:lstStyle/>
          <a:p>
            <a:pPr marL="95250" indent="19050" algn="ctr">
              <a:lnSpc>
                <a:spcPct val="120000"/>
              </a:lnSpc>
              <a:spcAft>
                <a:spcPts val="600"/>
              </a:spcAft>
              <a:buNone/>
            </a:pPr>
            <a:endParaRPr lang="el-GR" sz="200" b="1" dirty="0" smtClean="0">
              <a:solidFill>
                <a:srgbClr val="002060"/>
              </a:solidFill>
              <a:effectLst>
                <a:outerShdw blurRad="38100" dist="38100" dir="2700000" algn="tl">
                  <a:srgbClr val="000000">
                    <a:alpha val="43137"/>
                  </a:srgbClr>
                </a:outerShdw>
              </a:effectLst>
              <a:ea typeface="Calibri"/>
              <a:cs typeface="Times New Roman"/>
            </a:endParaRPr>
          </a:p>
          <a:p>
            <a:pPr marL="0" indent="531813" algn="just">
              <a:lnSpc>
                <a:spcPct val="120000"/>
              </a:lnSpc>
              <a:spcAft>
                <a:spcPts val="600"/>
              </a:spcAft>
              <a:buNone/>
            </a:pPr>
            <a:endParaRPr lang="el-GR" sz="500" b="1" dirty="0" smtClean="0"/>
          </a:p>
          <a:p>
            <a:pPr marL="0" indent="0" algn="ctr">
              <a:lnSpc>
                <a:spcPct val="120000"/>
              </a:lnSpc>
              <a:buNone/>
            </a:pP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«...πότερον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δὲ</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μὴ</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οὔσης</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ψυχῆς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εἴη</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ἂν</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ὁ χρόνος ἢ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οὔ</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ἀπορήσειεν</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a:p>
            <a:pPr marL="0" indent="0">
              <a:buNone/>
            </a:pPr>
            <a:r>
              <a:rPr lang="el-GR" sz="2400" dirty="0" smtClean="0"/>
              <a:t> </a:t>
            </a:r>
          </a:p>
          <a:p>
            <a:pPr marL="982663" indent="0" algn="just">
              <a:lnSpc>
                <a:spcPct val="120000"/>
              </a:lnSpc>
              <a:buNone/>
            </a:pPr>
            <a:r>
              <a:rPr lang="el-GR" sz="2400" u="sng" dirty="0" smtClean="0">
                <a:solidFill>
                  <a:srgbClr val="002060"/>
                </a:solidFill>
                <a:latin typeface="Book Antiqua" pitchFamily="18" charset="0"/>
              </a:rPr>
              <a:t>Θα υπήρχε ο χρόνος, εάν δεν υπήρχε η ψυχή η </a:t>
            </a:r>
            <a:r>
              <a:rPr lang="el-GR" sz="2400" u="sng" dirty="0" err="1" smtClean="0">
                <a:solidFill>
                  <a:srgbClr val="002060"/>
                </a:solidFill>
                <a:latin typeface="Book Antiqua" pitchFamily="18" charset="0"/>
              </a:rPr>
              <a:t>οοία</a:t>
            </a:r>
            <a:r>
              <a:rPr lang="el-GR" sz="2400" u="sng" dirty="0" smtClean="0">
                <a:solidFill>
                  <a:srgbClr val="002060"/>
                </a:solidFill>
                <a:latin typeface="Book Antiqua" pitchFamily="18" charset="0"/>
              </a:rPr>
              <a:t> ακριβώς τον αντιλαμβάνεται</a:t>
            </a:r>
            <a:r>
              <a:rPr lang="el-GR" sz="2400" dirty="0" smtClean="0">
                <a:solidFill>
                  <a:srgbClr val="002060"/>
                </a:solidFill>
                <a:latin typeface="Book Antiqua" pitchFamily="18" charset="0"/>
              </a:rPr>
              <a:t>;</a:t>
            </a:r>
          </a:p>
          <a:p>
            <a:pPr marL="0" indent="0">
              <a:buNone/>
            </a:pPr>
            <a:r>
              <a:rPr lang="el-GR" sz="2400" dirty="0" smtClean="0"/>
              <a:t> </a:t>
            </a:r>
          </a:p>
          <a:p>
            <a:pPr marL="0" indent="0" algn="ctr">
              <a:lnSpc>
                <a:spcPct val="120000"/>
              </a:lnSpc>
              <a:buNone/>
            </a:pP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«...ἄν τις.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ἀδυνάτου</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γὰρ ὄντος εἶναι τοῦ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ἀριθμήσοντος</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ἀδύνατον</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καὶ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ἀριθμητόν</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τι εἶναι,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ὥστε</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δῆλον</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ὅτι</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οὐδ</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ἀριθμός».</a:t>
            </a:r>
          </a:p>
          <a:p>
            <a:pPr marL="0" indent="0">
              <a:buNone/>
            </a:pPr>
            <a:r>
              <a:rPr lang="el-GR" sz="700" dirty="0" smtClean="0"/>
              <a:t> </a:t>
            </a:r>
          </a:p>
          <a:p>
            <a:pPr marL="0" indent="0" algn="just">
              <a:buNone/>
            </a:pPr>
            <a:r>
              <a:rPr lang="el-GR" sz="2400" dirty="0" smtClean="0">
                <a:solidFill>
                  <a:srgbClr val="002060"/>
                </a:solidFill>
                <a:latin typeface="Book Antiqua" pitchFamily="18" charset="0"/>
              </a:rPr>
              <a:t>Εάν δεν υπάρχει κάποιο ὑποκείμενον που απαριθμεί, δεν μπορεί να υπάρξει ο ἀριθμός, λέει ο Ἀριστοτέλης. </a:t>
            </a:r>
          </a:p>
          <a:p>
            <a:pPr marL="0" indent="0" algn="just">
              <a:buNone/>
            </a:pPr>
            <a:endParaRPr lang="el-GR" sz="800" dirty="0" smtClean="0">
              <a:solidFill>
                <a:srgbClr val="002060"/>
              </a:solidFill>
              <a:latin typeface="Book Antiqua" pitchFamily="18" charset="0"/>
            </a:endParaRPr>
          </a:p>
          <a:p>
            <a:pPr marL="0" indent="0">
              <a:lnSpc>
                <a:spcPct val="120000"/>
              </a:lnSpc>
              <a:buNone/>
            </a:pP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ἀριθμὸς</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γὰρ ἢ τὸ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ἠριθμημένον</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ἢ τὸ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ἀριθμητόν</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εἰ</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δὲ</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μηδὲν</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ἄλλο</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πέφυκεν</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ἀριθμεῖν</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ἢ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ψυχὴ</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καὶ ψυχῆς νοῦς,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ἀδύνατον</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εἶναι χρόνον ψυχῆς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μὴ</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οὔσης</a:t>
            </a:r>
            <a:r>
              <a:rPr lang="el-G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a:p>
            <a:pPr marL="0" indent="0">
              <a:buNone/>
            </a:pPr>
            <a:r>
              <a:rPr lang="el-GR" sz="2400" dirty="0" smtClean="0"/>
              <a:t> </a:t>
            </a:r>
          </a:p>
          <a:p>
            <a:pPr marL="0" indent="0" algn="just">
              <a:buNone/>
            </a:pPr>
            <a:r>
              <a:rPr lang="el-GR" sz="2400" b="1" dirty="0" smtClean="0">
                <a:solidFill>
                  <a:srgbClr val="002060"/>
                </a:solidFill>
                <a:latin typeface="Book Antiqua" pitchFamily="18" charset="0"/>
              </a:rPr>
              <a:t>Εάν δεν είναι σε κανενός πράγματος τη φύση πλην της ψυχῆς, και μάλιστα του </a:t>
            </a:r>
            <a:r>
              <a:rPr lang="el-GR" sz="2400" b="1" dirty="0" err="1" smtClean="0">
                <a:solidFill>
                  <a:srgbClr val="002060"/>
                </a:solidFill>
                <a:latin typeface="Book Antiqua" pitchFamily="18" charset="0"/>
              </a:rPr>
              <a:t>νοῦ</a:t>
            </a:r>
            <a:r>
              <a:rPr lang="el-GR" sz="2400" b="1" dirty="0" smtClean="0">
                <a:solidFill>
                  <a:srgbClr val="002060"/>
                </a:solidFill>
                <a:latin typeface="Book Antiqua" pitchFamily="18" charset="0"/>
              </a:rPr>
              <a:t> της ψυχῆς, να αριθμεί τα πράγματα, τότε φαίνεται να είναι αδύνατο να υπάρχει ο χρόνος χωρίς να υπάρχει η ψυχή που τον αντιλαμβάνεται.</a:t>
            </a:r>
            <a:endParaRPr lang="el-GR" sz="22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endParaRPr>
          </a:p>
          <a:p>
            <a:pPr marL="95250" indent="19050" algn="ctr">
              <a:lnSpc>
                <a:spcPct val="120000"/>
              </a:lnSpc>
              <a:spcAft>
                <a:spcPts val="600"/>
              </a:spcAft>
              <a:buNone/>
            </a:pPr>
            <a:endParaRPr lang="el-GR" sz="2400" b="1" dirty="0" smtClean="0">
              <a:solidFill>
                <a:srgbClr val="002060"/>
              </a:solidFill>
              <a:effectLst>
                <a:outerShdw blurRad="38100" dist="38100" dir="2700000" algn="tl">
                  <a:srgbClr val="000000">
                    <a:alpha val="43137"/>
                  </a:srgbClr>
                </a:outerShdw>
              </a:effectLst>
              <a:ea typeface="Calibri"/>
              <a:cs typeface="Times New Roman"/>
            </a:endParaRPr>
          </a:p>
          <a:p>
            <a:pPr marL="95250" indent="19050" algn="ctr">
              <a:lnSpc>
                <a:spcPct val="115000"/>
              </a:lnSpc>
              <a:spcAft>
                <a:spcPts val="600"/>
              </a:spcAft>
              <a:buNone/>
            </a:pPr>
            <a:endParaRPr lang="el-GR" sz="2200" b="1" dirty="0" smtClean="0">
              <a:solidFill>
                <a:srgbClr val="002060"/>
              </a:solidFill>
              <a:effectLst>
                <a:outerShdw blurRad="38100" dist="38100" dir="2700000" algn="tl">
                  <a:srgbClr val="000000">
                    <a:alpha val="43137"/>
                  </a:srgbClr>
                </a:outerShdw>
              </a:effectLst>
              <a:ea typeface="Calibri"/>
              <a:cs typeface="Times New Roman"/>
            </a:endParaRPr>
          </a:p>
        </p:txBody>
      </p:sp>
      <p:sp>
        <p:nvSpPr>
          <p:cNvPr id="4" name="3 - Τίτλος"/>
          <p:cNvSpPr>
            <a:spLocks noGrp="1"/>
          </p:cNvSpPr>
          <p:nvPr>
            <p:ph type="title"/>
          </p:nvPr>
        </p:nvSpPr>
        <p:spPr>
          <a:xfrm>
            <a:off x="0" y="493067"/>
            <a:ext cx="89154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  ΙΙΙ 7 [45] 9. 68–75 </a:t>
            </a:r>
            <a:r>
              <a:rPr lang="el-GR" sz="2000" b="1" dirty="0" smtClean="0">
                <a:solidFill>
                  <a:srgbClr val="002060"/>
                </a:solidFill>
                <a:latin typeface="Book Antiqua" pitchFamily="18" charset="0"/>
              </a:rPr>
              <a:t>(Αναφορά στο Δ 14, 223 </a:t>
            </a:r>
            <a:r>
              <a:rPr lang="en-US" sz="2000" b="1" dirty="0" smtClean="0">
                <a:solidFill>
                  <a:srgbClr val="002060"/>
                </a:solidFill>
                <a:latin typeface="Book Antiqua" pitchFamily="18" charset="0"/>
              </a:rPr>
              <a:t>a</a:t>
            </a:r>
            <a:r>
              <a:rPr lang="el-GR" sz="2000" b="1" baseline="-25000" dirty="0" smtClean="0">
                <a:solidFill>
                  <a:srgbClr val="002060"/>
                </a:solidFill>
                <a:latin typeface="Book Antiqua" pitchFamily="18" charset="0"/>
              </a:rPr>
              <a:t>21–29</a:t>
            </a:r>
            <a:r>
              <a:rPr lang="el-GR" sz="2000" b="1" dirty="0" smtClean="0">
                <a:solidFill>
                  <a:srgbClr val="002060"/>
                </a:solidFill>
                <a:latin typeface="Book Antiqua" pitchFamily="18" charset="0"/>
              </a:rPr>
              <a:t>)</a:t>
            </a:r>
            <a:endPar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endParaRPr>
          </a:p>
        </p:txBody>
      </p:sp>
      <p:sp>
        <p:nvSpPr>
          <p:cNvPr id="12289" name="Text Box 1"/>
          <p:cNvSpPr txBox="1">
            <a:spLocks noChangeArrowheads="1"/>
          </p:cNvSpPr>
          <p:nvPr/>
        </p:nvSpPr>
        <p:spPr bwMode="auto">
          <a:xfrm>
            <a:off x="6248400" y="304800"/>
            <a:ext cx="2743200" cy="457200"/>
          </a:xfrm>
          <a:prstGeom prst="rect">
            <a:avLst/>
          </a:prstGeom>
          <a:no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2400" b="1" i="0" u="none" strike="noStrike" cap="none" normalizeH="0" baseline="0" dirty="0" smtClean="0">
                <a:ln>
                  <a:noFill/>
                </a:ln>
                <a:solidFill>
                  <a:srgbClr val="0070C0"/>
                </a:solidFill>
                <a:effectLst/>
                <a:latin typeface="Book Antiqua" pitchFamily="18" charset="0"/>
                <a:cs typeface="Arial" pitchFamily="34" charset="0"/>
              </a:rPr>
              <a:t>10</a:t>
            </a:r>
            <a:r>
              <a:rPr kumimoji="0" lang="el-GR" sz="2400" b="1" i="0" u="none" strike="noStrike" cap="none" normalizeH="0" baseline="30000" dirty="0" smtClean="0">
                <a:ln>
                  <a:noFill/>
                </a:ln>
                <a:solidFill>
                  <a:srgbClr val="0070C0"/>
                </a:solidFill>
                <a:effectLst/>
                <a:latin typeface="Book Antiqua" pitchFamily="18" charset="0"/>
                <a:cs typeface="Arial" pitchFamily="34" charset="0"/>
              </a:rPr>
              <a:t>η</a:t>
            </a:r>
            <a:r>
              <a:rPr kumimoji="0" lang="el-GR" sz="2400" b="1" i="0" u="none" strike="noStrike" cap="none" normalizeH="0" baseline="0" dirty="0" smtClean="0">
                <a:ln>
                  <a:noFill/>
                </a:ln>
                <a:solidFill>
                  <a:srgbClr val="0070C0"/>
                </a:solidFill>
                <a:effectLst/>
                <a:latin typeface="Book Antiqua" pitchFamily="18" charset="0"/>
                <a:cs typeface="Arial" pitchFamily="34" charset="0"/>
              </a:rPr>
              <a:t> παρατήρηση</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78 - Εικόνα" descr="3534516458_48e4e8595f_b.jpg"/>
          <p:cNvPicPr/>
          <p:nvPr/>
        </p:nvPicPr>
        <p:blipFill>
          <a:blip r:embed="rId2" cstate="print">
            <a:duotone>
              <a:prstClr val="black"/>
              <a:srgbClr val="00B050">
                <a:tint val="45000"/>
                <a:satMod val="400000"/>
              </a:srgbClr>
            </a:duotone>
          </a:blip>
          <a:stretch>
            <a:fillRect/>
          </a:stretch>
        </p:blipFill>
        <p:spPr>
          <a:xfrm>
            <a:off x="685800" y="1905000"/>
            <a:ext cx="4572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914400"/>
            <a:ext cx="8686800" cy="5257800"/>
          </a:xfrm>
        </p:spPr>
        <p:txBody>
          <a:bodyPr>
            <a:normAutofit/>
          </a:bodyPr>
          <a:lstStyle/>
          <a:p>
            <a:pPr marL="95250" indent="19050" algn="ctr">
              <a:lnSpc>
                <a:spcPct val="120000"/>
              </a:lnSpc>
              <a:spcAft>
                <a:spcPts val="600"/>
              </a:spcAft>
              <a:buNone/>
            </a:pPr>
            <a:endParaRPr lang="el-GR" sz="200" b="1" dirty="0" smtClean="0">
              <a:solidFill>
                <a:srgbClr val="002060"/>
              </a:solidFill>
              <a:effectLst>
                <a:outerShdw blurRad="38100" dist="38100" dir="2700000" algn="tl">
                  <a:srgbClr val="000000">
                    <a:alpha val="43137"/>
                  </a:srgbClr>
                </a:outerShdw>
              </a:effectLst>
              <a:ea typeface="Calibri"/>
              <a:cs typeface="Times New Roman"/>
            </a:endParaRPr>
          </a:p>
          <a:p>
            <a:pPr marL="0" indent="531813" algn="just">
              <a:lnSpc>
                <a:spcPct val="120000"/>
              </a:lnSpc>
              <a:spcAft>
                <a:spcPts val="600"/>
              </a:spcAft>
              <a:buNone/>
            </a:pPr>
            <a:endParaRPr lang="el-GR" sz="500" b="1" dirty="0" smtClean="0"/>
          </a:p>
          <a:p>
            <a:pPr marL="0" indent="0" algn="just">
              <a:lnSpc>
                <a:spcPct val="120000"/>
              </a:lnSpc>
              <a:spcAft>
                <a:spcPts val="600"/>
              </a:spcAft>
              <a:buNone/>
            </a:pPr>
            <a:r>
              <a:rPr lang="el-GR" sz="2200" dirty="0" smtClean="0">
                <a:solidFill>
                  <a:srgbClr val="002060"/>
                </a:solidFill>
                <a:latin typeface="Book Antiqua" pitchFamily="18" charset="0"/>
              </a:rPr>
              <a:t>«</a:t>
            </a:r>
            <a:r>
              <a:rPr lang="el-GR" sz="2200" b="1" i="1" dirty="0" smtClean="0">
                <a:solidFill>
                  <a:srgbClr val="002060"/>
                </a:solidFill>
                <a:latin typeface="Book Antiqua" pitchFamily="18" charset="0"/>
              </a:rPr>
              <a:t>Και αφού ο χρόνος είναι και λέγεται ότι είναι ἄπειρος, πώς μπορεί να έχει ἀριθμό; Εκτός αν κανείς πάρει ένα μέρος του και τό μετρήσει —οπότε όμως ο χρόνος θα ενυπάρχει σε αυτό και πριν να γίνει η μέτρηση</a:t>
            </a:r>
            <a:r>
              <a:rPr lang="el-GR" sz="2200" dirty="0" smtClean="0">
                <a:solidFill>
                  <a:srgbClr val="002060"/>
                </a:solidFill>
                <a:latin typeface="Book Antiqua" pitchFamily="18" charset="0"/>
              </a:rPr>
              <a:t>».</a:t>
            </a:r>
          </a:p>
          <a:p>
            <a:pPr marL="0" indent="0" algn="just">
              <a:lnSpc>
                <a:spcPct val="120000"/>
              </a:lnSpc>
              <a:spcAft>
                <a:spcPts val="600"/>
              </a:spcAft>
              <a:buNone/>
            </a:pPr>
            <a:endParaRPr lang="el-GR" sz="22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endParaRPr>
          </a:p>
          <a:p>
            <a:pPr marL="95250" indent="19050" algn="ctr">
              <a:lnSpc>
                <a:spcPct val="115000"/>
              </a:lnSpc>
              <a:spcAft>
                <a:spcPts val="600"/>
              </a:spcAft>
              <a:buNone/>
            </a:pPr>
            <a:endParaRPr lang="el-GR" sz="2200" b="1" dirty="0" smtClean="0">
              <a:solidFill>
                <a:srgbClr val="002060"/>
              </a:solidFill>
              <a:effectLst>
                <a:outerShdw blurRad="38100" dist="38100" dir="2700000" algn="tl">
                  <a:srgbClr val="000000">
                    <a:alpha val="43137"/>
                  </a:srgbClr>
                </a:outerShdw>
              </a:effectLst>
              <a:ea typeface="Calibri"/>
              <a:cs typeface="Times New Roman"/>
            </a:endParaRPr>
          </a:p>
        </p:txBody>
      </p:sp>
      <p:sp>
        <p:nvSpPr>
          <p:cNvPr id="4" name="3 - Τίτλος"/>
          <p:cNvSpPr>
            <a:spLocks noGrp="1"/>
          </p:cNvSpPr>
          <p:nvPr>
            <p:ph type="title"/>
          </p:nvPr>
        </p:nvSpPr>
        <p:spPr>
          <a:xfrm>
            <a:off x="228600" y="493067"/>
            <a:ext cx="86868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[45] 9. 75–78</a:t>
            </a:r>
          </a:p>
        </p:txBody>
      </p:sp>
      <p:sp>
        <p:nvSpPr>
          <p:cNvPr id="12289" name="Text Box 1"/>
          <p:cNvSpPr txBox="1">
            <a:spLocks noChangeArrowheads="1"/>
          </p:cNvSpPr>
          <p:nvPr/>
        </p:nvSpPr>
        <p:spPr bwMode="auto">
          <a:xfrm>
            <a:off x="5562600" y="381000"/>
            <a:ext cx="2895600" cy="457200"/>
          </a:xfrm>
          <a:prstGeom prst="rect">
            <a:avLst/>
          </a:prstGeom>
          <a:no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2400" b="1" i="0" u="none" strike="noStrike" cap="none" normalizeH="0" baseline="0" dirty="0" smtClean="0">
                <a:ln>
                  <a:noFill/>
                </a:ln>
                <a:solidFill>
                  <a:srgbClr val="0070C0"/>
                </a:solidFill>
                <a:effectLst/>
                <a:latin typeface="Book Antiqua" pitchFamily="18" charset="0"/>
                <a:cs typeface="Arial" pitchFamily="34" charset="0"/>
              </a:rPr>
              <a:t>11</a:t>
            </a:r>
            <a:r>
              <a:rPr kumimoji="0" lang="el-GR" sz="2400" b="1" i="0" u="none" strike="noStrike" cap="none" normalizeH="0" baseline="30000" dirty="0" smtClean="0">
                <a:ln>
                  <a:noFill/>
                </a:ln>
                <a:solidFill>
                  <a:srgbClr val="0070C0"/>
                </a:solidFill>
                <a:effectLst/>
                <a:latin typeface="Book Antiqua" pitchFamily="18" charset="0"/>
                <a:cs typeface="Arial" pitchFamily="34" charset="0"/>
              </a:rPr>
              <a:t>η</a:t>
            </a:r>
            <a:r>
              <a:rPr kumimoji="0" lang="el-GR" sz="2400" b="1" i="0" u="none" strike="noStrike" cap="none" normalizeH="0" baseline="0" dirty="0" smtClean="0">
                <a:ln>
                  <a:noFill/>
                </a:ln>
                <a:solidFill>
                  <a:srgbClr val="0070C0"/>
                </a:solidFill>
                <a:effectLst/>
                <a:latin typeface="Book Antiqua" pitchFamily="18" charset="0"/>
                <a:cs typeface="Arial" pitchFamily="34" charset="0"/>
              </a:rPr>
              <a:t> παρατήρηση</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 Εικόνα"/>
          <p:cNvPicPr/>
          <p:nvPr/>
        </p:nvPicPr>
        <p:blipFill>
          <a:blip r:embed="rId2" cstate="print">
            <a:lum contrast="10000"/>
          </a:blip>
          <a:srcRect l="18916" t="33969" r="15970" b="29289"/>
          <a:stretch>
            <a:fillRect/>
          </a:stretch>
        </p:blipFill>
        <p:spPr bwMode="auto">
          <a:xfrm>
            <a:off x="838200" y="3048000"/>
            <a:ext cx="7162800" cy="359481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914400" y="1143000"/>
            <a:ext cx="8001000" cy="5715000"/>
          </a:xfrm>
        </p:spPr>
        <p:txBody>
          <a:bodyPr>
            <a:normAutofit fontScale="85000" lnSpcReduction="20000"/>
          </a:bodyPr>
          <a:lstStyle/>
          <a:p>
            <a:pPr marL="95250" indent="19050" algn="ctr">
              <a:lnSpc>
                <a:spcPct val="120000"/>
              </a:lnSpc>
              <a:spcAft>
                <a:spcPts val="600"/>
              </a:spcAft>
              <a:buNone/>
            </a:pPr>
            <a:endParaRPr lang="el-GR" sz="200" b="1" dirty="0" smtClean="0">
              <a:solidFill>
                <a:srgbClr val="002060"/>
              </a:solidFill>
              <a:effectLst>
                <a:outerShdw blurRad="38100" dist="38100" dir="2700000" algn="tl">
                  <a:srgbClr val="000000">
                    <a:alpha val="43137"/>
                  </a:srgbClr>
                </a:outerShdw>
              </a:effectLst>
              <a:ea typeface="Calibri"/>
              <a:cs typeface="Times New Roman"/>
            </a:endParaRPr>
          </a:p>
          <a:p>
            <a:pPr marL="0" indent="531813" algn="just">
              <a:lnSpc>
                <a:spcPct val="120000"/>
              </a:lnSpc>
              <a:spcAft>
                <a:spcPts val="600"/>
              </a:spcAft>
              <a:buNone/>
            </a:pPr>
            <a:endParaRPr lang="el-GR" sz="500" b="1" dirty="0" smtClean="0"/>
          </a:p>
          <a:p>
            <a:pPr marL="0" indent="0" algn="just">
              <a:lnSpc>
                <a:spcPct val="120000"/>
              </a:lnSpc>
              <a:spcAft>
                <a:spcPts val="600"/>
              </a:spcAft>
              <a:buNone/>
            </a:pPr>
            <a:r>
              <a:rPr lang="el-GR" sz="2400" b="1" dirty="0" smtClean="0">
                <a:solidFill>
                  <a:srgbClr val="C00000"/>
                </a:solidFill>
                <a:effectLst>
                  <a:outerShdw blurRad="38100" dist="38100" dir="2700000" algn="tl">
                    <a:srgbClr val="000000">
                      <a:alpha val="43137"/>
                    </a:srgbClr>
                  </a:outerShdw>
                </a:effectLst>
                <a:latin typeface="Book Antiqua" pitchFamily="18" charset="0"/>
              </a:rPr>
              <a:t>Το ότι η ψυχή μετράει τον χρόνο δεν συνεπάγεται ότι ο χρόνος εξαρτάται ως προς την ύπαρξή του απ' αυτήν εκτός αν αυτή τον γεννά.</a:t>
            </a:r>
          </a:p>
          <a:p>
            <a:pPr marL="0" indent="0" algn="just">
              <a:lnSpc>
                <a:spcPct val="120000"/>
              </a:lnSpc>
              <a:spcAft>
                <a:spcPts val="600"/>
              </a:spcAft>
              <a:buNone/>
            </a:pPr>
            <a:r>
              <a:rPr lang="el-GR" sz="2400" b="1" dirty="0" smtClean="0">
                <a:solidFill>
                  <a:srgbClr val="002060"/>
                </a:solidFill>
                <a:effectLst>
                  <a:outerShdw blurRad="38100" dist="38100" dir="2700000" algn="tl">
                    <a:srgbClr val="000000">
                      <a:alpha val="43137"/>
                    </a:srgbClr>
                  </a:outerShdw>
                </a:effectLst>
                <a:latin typeface="Book Antiqua" pitchFamily="18" charset="0"/>
              </a:rPr>
              <a:t>Ο Πλωτῖνος προχωρά προς τη δική του θέση</a:t>
            </a:r>
            <a:r>
              <a:rPr lang="el-GR" sz="2400" b="1" u="sng" dirty="0" smtClean="0">
                <a:solidFill>
                  <a:srgbClr val="002060"/>
                </a:solidFill>
                <a:effectLst>
                  <a:outerShdw blurRad="38100" dist="38100" dir="2700000" algn="tl">
                    <a:srgbClr val="000000">
                      <a:alpha val="43137"/>
                    </a:srgbClr>
                  </a:outerShdw>
                </a:effectLst>
                <a:latin typeface="Book Antiqua" pitchFamily="18" charset="0"/>
              </a:rPr>
              <a:t>: ο χρόνος είναι προϊόν της Ψυχῆς, σχετίζεται με τον τρόπο που η Ψυχή μετράει τον ἑαυτό της</a:t>
            </a:r>
            <a:r>
              <a:rPr lang="el-GR" sz="2400" b="1" dirty="0" smtClean="0">
                <a:solidFill>
                  <a:srgbClr val="002060"/>
                </a:solidFill>
                <a:effectLst>
                  <a:outerShdw blurRad="38100" dist="38100" dir="2700000" algn="tl">
                    <a:srgbClr val="000000">
                      <a:alpha val="43137"/>
                    </a:srgbClr>
                  </a:outerShdw>
                </a:effectLst>
                <a:latin typeface="Book Antiqua" pitchFamily="18" charset="0"/>
              </a:rPr>
              <a:t>.</a:t>
            </a:r>
          </a:p>
          <a:p>
            <a:pPr marL="0" indent="0" algn="just">
              <a:lnSpc>
                <a:spcPct val="115000"/>
              </a:lnSpc>
              <a:spcAft>
                <a:spcPts val="600"/>
              </a:spcAft>
              <a:buNone/>
            </a:pPr>
            <a:endParaRPr lang="el-GR" sz="700"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lnSpc>
                <a:spcPct val="120000"/>
              </a:lnSpc>
              <a:spcAft>
                <a:spcPts val="600"/>
              </a:spcAft>
              <a:buNone/>
            </a:pPr>
            <a:r>
              <a:rPr lang="el-GR" sz="2400" b="1" dirty="0" smtClean="0">
                <a:solidFill>
                  <a:srgbClr val="C00000"/>
                </a:solidFill>
                <a:effectLst>
                  <a:outerShdw blurRad="38100" dist="38100" dir="2700000" algn="tl">
                    <a:srgbClr val="000000">
                      <a:alpha val="43137"/>
                    </a:srgbClr>
                  </a:outerShdw>
                </a:effectLst>
                <a:latin typeface="Book Antiqua" pitchFamily="18" charset="0"/>
              </a:rPr>
              <a:t>Ο χρόνος κατανοείται ὀντολογικά και όχι κοσμολογικά.</a:t>
            </a:r>
          </a:p>
          <a:p>
            <a:pPr marL="0" indent="0" algn="just">
              <a:buNone/>
            </a:pPr>
            <a:endParaRPr lang="el-GR" sz="500" b="1" dirty="0" smtClean="0">
              <a:solidFill>
                <a:srgbClr val="002060"/>
              </a:solidFill>
              <a:effectLst>
                <a:outerShdw blurRad="38100" dist="38100" dir="2700000" algn="tl">
                  <a:srgbClr val="000000">
                    <a:alpha val="43137"/>
                  </a:srgbClr>
                </a:outerShdw>
              </a:effectLst>
              <a:latin typeface="Book Antiqua" pitchFamily="18" charset="0"/>
            </a:endParaRPr>
          </a:p>
          <a:p>
            <a:pPr marL="0" indent="0" algn="just">
              <a:buNone/>
            </a:pPr>
            <a:endParaRPr lang="el-GR" sz="600" b="1" dirty="0" smtClean="0">
              <a:solidFill>
                <a:srgbClr val="002060"/>
              </a:solidFill>
              <a:effectLst>
                <a:outerShdw blurRad="38100" dist="38100" dir="2700000" algn="tl">
                  <a:srgbClr val="000000">
                    <a:alpha val="43137"/>
                  </a:srgbClr>
                </a:outerShdw>
              </a:effectLst>
              <a:latin typeface="Book Antiqua" pitchFamily="18" charset="0"/>
            </a:endParaRPr>
          </a:p>
          <a:p>
            <a:pPr marL="0" indent="0" algn="just">
              <a:lnSpc>
                <a:spcPct val="120000"/>
              </a:lnSpc>
              <a:buNone/>
            </a:pPr>
            <a:r>
              <a:rPr lang="el-GR" sz="2400" b="1" dirty="0" smtClean="0">
                <a:solidFill>
                  <a:srgbClr val="002060"/>
                </a:solidFill>
                <a:effectLst>
                  <a:outerShdw blurRad="38100" dist="38100" dir="2700000" algn="tl">
                    <a:srgbClr val="000000">
                      <a:alpha val="43137"/>
                    </a:srgbClr>
                  </a:outerShdw>
                </a:effectLst>
                <a:latin typeface="Book Antiqua" pitchFamily="18" charset="0"/>
              </a:rPr>
              <a:t>Ο χρόνος κατανοείται ως παράγωγο της Ψυχῆς, όχι όμως ως εξωτερικό προϊόν όπως είναι ο αἰσθητός κόσμος, αλλά η ίδια η Ψυχή παράγει τον ἑαυτό της ως χρονικότητα, </a:t>
            </a:r>
            <a:r>
              <a:rPr lang="el-GR" sz="2400" b="1" u="sng" dirty="0" smtClean="0">
                <a:solidFill>
                  <a:srgbClr val="002060"/>
                </a:solidFill>
                <a:effectLst>
                  <a:outerShdw blurRad="38100" dist="38100" dir="2700000" algn="tl">
                    <a:srgbClr val="000000">
                      <a:alpha val="43137"/>
                    </a:srgbClr>
                  </a:outerShdw>
                </a:effectLst>
                <a:latin typeface="Book Antiqua" pitchFamily="18" charset="0"/>
              </a:rPr>
              <a:t>γιατί</a:t>
            </a:r>
            <a:r>
              <a:rPr lang="el-GR" sz="2400" b="1" dirty="0" smtClean="0">
                <a:solidFill>
                  <a:srgbClr val="002060"/>
                </a:solidFill>
                <a:effectLst>
                  <a:outerShdw blurRad="38100" dist="38100" dir="2700000" algn="tl">
                    <a:srgbClr val="000000">
                      <a:alpha val="43137"/>
                    </a:srgbClr>
                  </a:outerShdw>
                </a:effectLst>
                <a:latin typeface="Book Antiqua" pitchFamily="18" charset="0"/>
              </a:rPr>
              <a:t>; </a:t>
            </a:r>
          </a:p>
          <a:p>
            <a:pPr marL="0" indent="0" algn="just">
              <a:buNone/>
            </a:pPr>
            <a:r>
              <a:rPr lang="el-GR" sz="2400" b="1" dirty="0" smtClean="0">
                <a:solidFill>
                  <a:srgbClr val="002060"/>
                </a:solidFill>
                <a:effectLst>
                  <a:outerShdw blurRad="38100" dist="38100" dir="2700000" algn="tl">
                    <a:srgbClr val="000000">
                      <a:alpha val="43137"/>
                    </a:srgbClr>
                  </a:outerShdw>
                </a:effectLst>
                <a:latin typeface="Book Antiqua" pitchFamily="18" charset="0"/>
              </a:rPr>
              <a:t> </a:t>
            </a:r>
          </a:p>
          <a:p>
            <a:pPr marL="0" indent="0" algn="just">
              <a:lnSpc>
                <a:spcPct val="120000"/>
              </a:lnSpc>
              <a:buNone/>
            </a:pPr>
            <a:r>
              <a:rPr lang="el-GR" sz="2400" b="1" dirty="0" smtClean="0">
                <a:solidFill>
                  <a:srgbClr val="C00000"/>
                </a:solidFill>
                <a:effectLst>
                  <a:outerShdw blurRad="38100" dist="38100" dir="2700000" algn="tl">
                    <a:srgbClr val="000000">
                      <a:alpha val="43137"/>
                    </a:srgbClr>
                  </a:outerShdw>
                </a:effectLst>
                <a:latin typeface="Book Antiqua" pitchFamily="18" charset="0"/>
              </a:rPr>
              <a:t>Γιατί η Ψυχή με αυτόν τον τρόπο διακρίνεται από τον Νοῦ, νοεί τα περιεχόμενά της που είναι τα περιεχόμενα του Νοῦ διαδοχικά </a:t>
            </a:r>
            <a:r>
              <a:rPr lang="el-GR" sz="2400" b="1" u="sng" dirty="0" smtClean="0">
                <a:solidFill>
                  <a:srgbClr val="C00000"/>
                </a:solidFill>
                <a:effectLst>
                  <a:outerShdw blurRad="38100" dist="38100" dir="2700000" algn="tl">
                    <a:srgbClr val="000000">
                      <a:alpha val="43137"/>
                    </a:srgbClr>
                  </a:outerShdw>
                </a:effectLst>
                <a:latin typeface="Book Antiqua" pitchFamily="18" charset="0"/>
              </a:rPr>
              <a:t>και αυτή η διαδοχικότητα της σκέψης της Ψυχῆς είναι ο χρόνος</a:t>
            </a:r>
            <a:r>
              <a:rPr lang="el-GR" sz="2400" b="1" dirty="0" smtClean="0">
                <a:solidFill>
                  <a:srgbClr val="C00000"/>
                </a:solidFill>
                <a:effectLst>
                  <a:outerShdw blurRad="38100" dist="38100" dir="2700000" algn="tl">
                    <a:srgbClr val="000000">
                      <a:alpha val="43137"/>
                    </a:srgbClr>
                  </a:outerShdw>
                </a:effectLst>
                <a:latin typeface="Book Antiqua" pitchFamily="18" charset="0"/>
              </a:rPr>
              <a:t>.</a:t>
            </a:r>
          </a:p>
        </p:txBody>
      </p:sp>
      <p:sp>
        <p:nvSpPr>
          <p:cNvPr id="4" name="3 - Τίτλος"/>
          <p:cNvSpPr>
            <a:spLocks noGrp="1"/>
          </p:cNvSpPr>
          <p:nvPr>
            <p:ph type="title"/>
          </p:nvPr>
        </p:nvSpPr>
        <p:spPr>
          <a:xfrm>
            <a:off x="228600" y="493067"/>
            <a:ext cx="86868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[45] 9. 78–84</a:t>
            </a:r>
          </a:p>
        </p:txBody>
      </p:sp>
      <p:sp>
        <p:nvSpPr>
          <p:cNvPr id="12289" name="Text Box 1"/>
          <p:cNvSpPr txBox="1">
            <a:spLocks noChangeArrowheads="1"/>
          </p:cNvSpPr>
          <p:nvPr/>
        </p:nvSpPr>
        <p:spPr bwMode="auto">
          <a:xfrm>
            <a:off x="5562600" y="381000"/>
            <a:ext cx="2895600" cy="457200"/>
          </a:xfrm>
          <a:prstGeom prst="rect">
            <a:avLst/>
          </a:prstGeom>
          <a:no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2400" b="1" i="0" u="none" strike="noStrike" cap="none" normalizeH="0" baseline="0" dirty="0" smtClean="0">
                <a:ln>
                  <a:noFill/>
                </a:ln>
                <a:solidFill>
                  <a:srgbClr val="0070C0"/>
                </a:solidFill>
                <a:effectLst/>
                <a:latin typeface="Book Antiqua" pitchFamily="18" charset="0"/>
                <a:cs typeface="Arial" pitchFamily="34" charset="0"/>
              </a:rPr>
              <a:t>12</a:t>
            </a:r>
            <a:r>
              <a:rPr kumimoji="0" lang="el-GR" sz="2400" b="1" i="0" u="none" strike="noStrike" cap="none" normalizeH="0" baseline="30000" dirty="0" smtClean="0">
                <a:ln>
                  <a:noFill/>
                </a:ln>
                <a:solidFill>
                  <a:srgbClr val="0070C0"/>
                </a:solidFill>
                <a:effectLst/>
                <a:latin typeface="Book Antiqua" pitchFamily="18" charset="0"/>
                <a:cs typeface="Arial" pitchFamily="34" charset="0"/>
              </a:rPr>
              <a:t>η</a:t>
            </a:r>
            <a:r>
              <a:rPr kumimoji="0" lang="el-GR" sz="2400" b="1" i="0" u="none" strike="noStrike" cap="none" normalizeH="0" baseline="0" dirty="0" smtClean="0">
                <a:ln>
                  <a:noFill/>
                </a:ln>
                <a:solidFill>
                  <a:srgbClr val="0070C0"/>
                </a:solidFill>
                <a:effectLst/>
                <a:latin typeface="Book Antiqua" pitchFamily="18" charset="0"/>
                <a:cs typeface="Arial" pitchFamily="34" charset="0"/>
              </a:rPr>
              <a:t> παρατήρηση</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2"/>
          <p:cNvSpPr>
            <a:spLocks noChangeArrowheads="1"/>
          </p:cNvSpPr>
          <p:nvPr/>
        </p:nvSpPr>
        <p:spPr bwMode="auto">
          <a:xfrm>
            <a:off x="304800" y="15240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
        <p:nvSpPr>
          <p:cNvPr id="8" name="AutoShape 2"/>
          <p:cNvSpPr>
            <a:spLocks noChangeArrowheads="1"/>
          </p:cNvSpPr>
          <p:nvPr/>
        </p:nvSpPr>
        <p:spPr bwMode="auto">
          <a:xfrm>
            <a:off x="228600" y="37338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
        <p:nvSpPr>
          <p:cNvPr id="9" name="AutoShape 2"/>
          <p:cNvSpPr>
            <a:spLocks noChangeArrowheads="1"/>
          </p:cNvSpPr>
          <p:nvPr/>
        </p:nvSpPr>
        <p:spPr bwMode="auto">
          <a:xfrm>
            <a:off x="228600" y="56388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pic>
        <p:nvPicPr>
          <p:cNvPr id="12" name="78 - Εικόνα" descr="3534516458_48e4e8595f_b.jpg"/>
          <p:cNvPicPr/>
          <p:nvPr/>
        </p:nvPicPr>
        <p:blipFill>
          <a:blip r:embed="rId2" cstate="print">
            <a:duotone>
              <a:prstClr val="black"/>
              <a:srgbClr val="00B050">
                <a:tint val="45000"/>
                <a:satMod val="400000"/>
              </a:srgbClr>
            </a:duotone>
          </a:blip>
          <a:stretch>
            <a:fillRect/>
          </a:stretch>
        </p:blipFill>
        <p:spPr>
          <a:xfrm>
            <a:off x="457200" y="4419600"/>
            <a:ext cx="4572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AutoShape 2"/>
          <p:cNvSpPr>
            <a:spLocks noChangeArrowheads="1"/>
          </p:cNvSpPr>
          <p:nvPr/>
        </p:nvSpPr>
        <p:spPr bwMode="auto">
          <a:xfrm>
            <a:off x="304800" y="25908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Εικόνες – Πηγές:</a:t>
            </a:r>
            <a:endParaRPr lang="el-GR"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600200"/>
            <a:ext cx="8610600" cy="4525963"/>
          </a:xfrm>
        </p:spPr>
        <p:txBody>
          <a:bodyPr>
            <a:normAutofit/>
          </a:bodyPr>
          <a:lstStyle/>
          <a:p>
            <a:pPr lvl="0">
              <a:lnSpc>
                <a:spcPct val="115000"/>
              </a:lnSpc>
              <a:spcAft>
                <a:spcPts val="500"/>
              </a:spcAft>
              <a:buNone/>
              <a:defRPr/>
            </a:pPr>
            <a:r>
              <a:rPr lang="el-GR" sz="4000" b="1" dirty="0" smtClean="0">
                <a:solidFill>
                  <a:srgbClr val="C00000"/>
                </a:solidFill>
                <a:latin typeface="Book Antiqua" pitchFamily="18" charset="0"/>
              </a:rPr>
              <a:t>Σύμβολα:   </a:t>
            </a:r>
          </a:p>
          <a:p>
            <a:pPr lvl="0" algn="just">
              <a:lnSpc>
                <a:spcPct val="115000"/>
              </a:lnSpc>
              <a:spcAft>
                <a:spcPts val="500"/>
              </a:spcAft>
              <a:buNone/>
              <a:defRPr/>
            </a:pPr>
            <a:r>
              <a:rPr lang="el-GR" b="1" dirty="0" err="1" smtClean="0">
                <a:solidFill>
                  <a:srgbClr val="002060"/>
                </a:solidFill>
                <a:latin typeface="Book Antiqua" pitchFamily="18" charset="0"/>
              </a:rPr>
              <a:t>Bullets</a:t>
            </a:r>
            <a:r>
              <a:rPr lang="el-GR" b="1" dirty="0" smtClean="0">
                <a:solidFill>
                  <a:srgbClr val="002060"/>
                </a:solidFill>
                <a:latin typeface="Book Antiqua" pitchFamily="18" charset="0"/>
              </a:rPr>
              <a:t>:</a:t>
            </a:r>
          </a:p>
          <a:p>
            <a:pPr marL="0" lvl="0" indent="0" algn="just">
              <a:lnSpc>
                <a:spcPct val="120000"/>
              </a:lnSpc>
              <a:buNone/>
              <a:defRPr/>
            </a:pPr>
            <a:r>
              <a:rPr lang="fr-FR" dirty="0" smtClean="0">
                <a:solidFill>
                  <a:srgbClr val="002060"/>
                </a:solidFill>
                <a:latin typeface="Book Antiqua"/>
                <a:ea typeface="Calibri"/>
                <a:cs typeface="Times New Roman"/>
              </a:rPr>
              <a:t>http</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www</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gutenberg</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org</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files</a:t>
            </a:r>
            <a:r>
              <a:rPr lang="el-GR" dirty="0" smtClean="0">
                <a:solidFill>
                  <a:srgbClr val="002060"/>
                </a:solidFill>
                <a:latin typeface="Book Antiqua"/>
                <a:ea typeface="Calibri"/>
                <a:cs typeface="Times New Roman"/>
              </a:rPr>
              <a:t>/17330/17330-</a:t>
            </a:r>
            <a:r>
              <a:rPr lang="fr-FR" dirty="0" smtClean="0">
                <a:solidFill>
                  <a:srgbClr val="002060"/>
                </a:solidFill>
                <a:latin typeface="Book Antiqua"/>
                <a:ea typeface="Calibri"/>
                <a:cs typeface="Times New Roman"/>
              </a:rPr>
              <a:t>h</a:t>
            </a:r>
            <a:r>
              <a:rPr lang="el-GR" dirty="0" smtClean="0">
                <a:solidFill>
                  <a:srgbClr val="002060"/>
                </a:solidFill>
                <a:latin typeface="Book Antiqua"/>
                <a:ea typeface="Calibri"/>
                <a:cs typeface="Times New Roman"/>
              </a:rPr>
              <a:t>/ 17330 -</a:t>
            </a:r>
            <a:r>
              <a:rPr lang="fr-FR" dirty="0" smtClean="0">
                <a:solidFill>
                  <a:srgbClr val="002060"/>
                </a:solidFill>
                <a:latin typeface="Book Antiqua"/>
                <a:ea typeface="Calibri"/>
                <a:cs typeface="Times New Roman"/>
              </a:rPr>
              <a:t>h</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htm</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linkC</a:t>
            </a:r>
            <a:r>
              <a:rPr lang="el-GR" dirty="0" smtClean="0">
                <a:solidFill>
                  <a:srgbClr val="002060"/>
                </a:solidFill>
                <a:latin typeface="Book Antiqua"/>
                <a:ea typeface="Calibri"/>
                <a:cs typeface="Times New Roman"/>
              </a:rPr>
              <a:t>2</a:t>
            </a:r>
            <a:r>
              <a:rPr lang="fr-FR" dirty="0" smtClean="0">
                <a:solidFill>
                  <a:srgbClr val="002060"/>
                </a:solidFill>
                <a:latin typeface="Book Antiqua"/>
                <a:ea typeface="Calibri"/>
                <a:cs typeface="Times New Roman"/>
              </a:rPr>
              <a:t>HCH</a:t>
            </a:r>
            <a:r>
              <a:rPr lang="el-GR" dirty="0" smtClean="0">
                <a:solidFill>
                  <a:srgbClr val="002060"/>
                </a:solidFill>
                <a:latin typeface="Book Antiqua"/>
                <a:ea typeface="Calibri"/>
                <a:cs typeface="Times New Roman"/>
              </a:rPr>
              <a:t>0002</a:t>
            </a:r>
          </a:p>
          <a:p>
            <a:pPr marL="0" lvl="0" indent="0" algn="just">
              <a:lnSpc>
                <a:spcPct val="120000"/>
              </a:lnSpc>
              <a:buNone/>
              <a:defRPr/>
            </a:pPr>
            <a:endParaRPr lang="el-GR" sz="1000" dirty="0" smtClean="0">
              <a:solidFill>
                <a:srgbClr val="002060"/>
              </a:solidFill>
              <a:latin typeface="Book Antiqua"/>
              <a:ea typeface="Calibri"/>
              <a:cs typeface="Times New Roman"/>
            </a:endParaRPr>
          </a:p>
          <a:p>
            <a:pPr algn="just">
              <a:lnSpc>
                <a:spcPct val="115000"/>
              </a:lnSpc>
              <a:spcAft>
                <a:spcPts val="500"/>
              </a:spcAft>
              <a:buNone/>
            </a:pPr>
            <a:endParaRPr lang="el-GR" dirty="0" smtClean="0">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884238"/>
            <a:ext cx="8610600" cy="4678362"/>
          </a:xfrm>
        </p:spPr>
        <p:txBody>
          <a:bodyPr/>
          <a:lstStyle/>
          <a:p>
            <a:r>
              <a:rPr lang="el-GR" dirty="0" smtClean="0">
                <a:solidFill>
                  <a:srgbClr val="002060"/>
                </a:solidFill>
                <a:latin typeface="Book Antiqua" pitchFamily="18" charset="0"/>
              </a:rPr>
              <a:t>Τέλος ενότητας</a:t>
            </a:r>
            <a:endParaRPr lang="el-GR" dirty="0">
              <a:solidFill>
                <a:srgbClr val="002060"/>
              </a:solidFill>
              <a:latin typeface="Book Antiqu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Αναφοράς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p:txBody>
          <a:bodyPr/>
          <a:lstStyle/>
          <a:p>
            <a:pPr algn="just"/>
            <a:r>
              <a:rPr lang="el-GR" dirty="0" err="1" smtClean="0">
                <a:solidFill>
                  <a:srgbClr val="002060"/>
                </a:solidFill>
              </a:rPr>
              <a:t>Copyright</a:t>
            </a:r>
            <a:r>
              <a:rPr lang="el-GR" dirty="0" smtClean="0">
                <a:solidFill>
                  <a:srgbClr val="002060"/>
                </a:solidFill>
              </a:rPr>
              <a:t> Πανεπιστήμιο Πατρών, Ελένη Περδικούρη, 2015. «Χρόνος και Αιωνιότητα στον Πλωτίνο». Έκδοση: 1.0. Πάτρα 2015. Διαθέσιμο από τη δικτυακή διεύθυνση:</a:t>
            </a:r>
          </a:p>
          <a:p>
            <a:pPr algn="just">
              <a:buNone/>
            </a:pPr>
            <a:r>
              <a:rPr lang="el-GR" b="1" dirty="0" smtClean="0">
                <a:solidFill>
                  <a:srgbClr val="002060"/>
                </a:solidFill>
              </a:rPr>
              <a:t>	</a:t>
            </a:r>
          </a:p>
          <a:p>
            <a:pPr algn="just">
              <a:buNone/>
            </a:pPr>
            <a:r>
              <a:rPr lang="el-GR" b="1" dirty="0">
                <a:solidFill>
                  <a:srgbClr val="002060"/>
                </a:solidFill>
              </a:rPr>
              <a:t>	</a:t>
            </a:r>
            <a:r>
              <a:rPr lang="en-US" b="1" dirty="0" err="1" smtClean="0">
                <a:solidFill>
                  <a:srgbClr val="002060"/>
                </a:solidFill>
              </a:rPr>
              <a:t>eclass</a:t>
            </a:r>
            <a:r>
              <a:rPr lang="el-GR" b="1" dirty="0" smtClean="0">
                <a:solidFill>
                  <a:srgbClr val="002060"/>
                </a:solidFill>
              </a:rPr>
              <a:t>.</a:t>
            </a:r>
            <a:r>
              <a:rPr lang="en-US" b="1" dirty="0" err="1" smtClean="0">
                <a:solidFill>
                  <a:srgbClr val="002060"/>
                </a:solidFill>
              </a:rPr>
              <a:t>upatras</a:t>
            </a:r>
            <a:r>
              <a:rPr lang="el-GR" b="1" dirty="0" smtClean="0">
                <a:solidFill>
                  <a:srgbClr val="002060"/>
                </a:solidFill>
              </a:rPr>
              <a:t>.</a:t>
            </a:r>
            <a:r>
              <a:rPr lang="en-US" b="1" dirty="0" err="1" smtClean="0">
                <a:solidFill>
                  <a:srgbClr val="002060"/>
                </a:solidFill>
              </a:rPr>
              <a:t>gr</a:t>
            </a:r>
            <a:r>
              <a:rPr lang="el-GR" b="1" dirty="0" smtClean="0">
                <a:solidFill>
                  <a:srgbClr val="002060"/>
                </a:solidFill>
              </a:rPr>
              <a:t>/</a:t>
            </a:r>
            <a:r>
              <a:rPr lang="en-US" b="1" dirty="0" smtClean="0">
                <a:solidFill>
                  <a:srgbClr val="002060"/>
                </a:solidFill>
              </a:rPr>
              <a:t>courses</a:t>
            </a:r>
            <a:r>
              <a:rPr lang="el-GR" b="1" dirty="0" smtClean="0">
                <a:solidFill>
                  <a:srgbClr val="002060"/>
                </a:solidFill>
              </a:rPr>
              <a:t>/</a:t>
            </a:r>
            <a:r>
              <a:rPr lang="en-US" b="1" dirty="0" smtClean="0">
                <a:solidFill>
                  <a:srgbClr val="002060"/>
                </a:solidFill>
              </a:rPr>
              <a:t>PHIL</a:t>
            </a:r>
            <a:r>
              <a:rPr lang="el-GR" b="1" dirty="0" smtClean="0">
                <a:solidFill>
                  <a:srgbClr val="002060"/>
                </a:solidFill>
              </a:rPr>
              <a:t>19</a:t>
            </a:r>
            <a:r>
              <a:rPr lang="en-US" b="1" smtClean="0">
                <a:solidFill>
                  <a:srgbClr val="002060"/>
                </a:solidFill>
              </a:rPr>
              <a:t>05</a:t>
            </a:r>
            <a:endParaRPr lang="el-GR" dirty="0">
              <a:solidFill>
                <a:srgbClr val="002060"/>
              </a:solidFill>
              <a:latin typeface="Book Antiqu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990600"/>
          </a:xfrm>
        </p:spPr>
        <p:txBody>
          <a:bodyPr/>
          <a:lstStyle/>
          <a:p>
            <a:pPr algn="just"/>
            <a:r>
              <a:rPr lang="el-GR" dirty="0" smtClean="0">
                <a:solidFill>
                  <a:srgbClr val="002060"/>
                </a:solidFill>
                <a:latin typeface="Book Antiqua" pitchFamily="18" charset="0"/>
              </a:rPr>
              <a:t>Χρηματοδότηση</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143000"/>
            <a:ext cx="8229600" cy="5562600"/>
          </a:xfrm>
        </p:spPr>
        <p:txBody>
          <a:bodyPr>
            <a:normAutofit/>
          </a:bodyPr>
          <a:lstStyle/>
          <a:p>
            <a:pPr algn="just"/>
            <a:r>
              <a:rPr lang="el-GR" sz="2400" dirty="0" smtClean="0">
                <a:solidFill>
                  <a:srgbClr val="002060"/>
                </a:solidFill>
                <a:latin typeface="Book Antiqua" pitchFamily="18" charset="0"/>
              </a:rPr>
              <a:t>Το παρόν εκπαιδευτικό υλικό έχει αναπτυχθεί στ</a:t>
            </a:r>
            <a:r>
              <a:rPr lang="en-US" sz="2400" dirty="0" smtClean="0">
                <a:solidFill>
                  <a:srgbClr val="002060"/>
                </a:solidFill>
                <a:latin typeface="Book Antiqua" pitchFamily="18" charset="0"/>
              </a:rPr>
              <a:t>o</a:t>
            </a:r>
            <a:r>
              <a:rPr lang="el-GR" sz="2400" dirty="0" smtClean="0">
                <a:solidFill>
                  <a:srgbClr val="002060"/>
                </a:solidFill>
                <a:latin typeface="Book Antiqua" pitchFamily="18" charset="0"/>
              </a:rPr>
              <a:t> πλαίσιο του εκπαιδευτικού έργου του διδάσκοντα.</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a:t>
            </a:r>
            <a:r>
              <a:rPr lang="el-GR" sz="2400" b="1" dirty="0" smtClean="0">
                <a:solidFill>
                  <a:srgbClr val="002060"/>
                </a:solidFill>
                <a:latin typeface="Book Antiqua" pitchFamily="18" charset="0"/>
              </a:rPr>
              <a:t>Ανοικτά Ακαδημαϊκά Μαθήματα στο Πανεπιστήμιο Αθηνών</a:t>
            </a:r>
            <a:r>
              <a:rPr lang="el-GR" sz="2400" dirty="0" smtClean="0">
                <a:solidFill>
                  <a:srgbClr val="002060"/>
                </a:solidFill>
                <a:latin typeface="Book Antiqua" pitchFamily="18" charset="0"/>
              </a:rPr>
              <a:t>» έχει χρηματοδοτήσει μόνο την αναδιαμόρφωση του εκπαιδευτικού υλικού. </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algn="just"/>
            <a:endParaRPr lang="el-GR" dirty="0">
              <a:latin typeface="Book Antiqua" pitchFamily="18" charset="0"/>
            </a:endParaRPr>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0200" y="5029200"/>
            <a:ext cx="5501640" cy="13868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28600"/>
            <a:ext cx="8686800" cy="1143000"/>
          </a:xfrm>
        </p:spPr>
        <p:txBody>
          <a:bodyPr>
            <a:normAutofit/>
          </a:bodyPr>
          <a:lstStyle/>
          <a:p>
            <a:r>
              <a:rPr lang="el-GR" sz="4000" b="1" dirty="0">
                <a:solidFill>
                  <a:srgbClr val="C00000"/>
                </a:solidFill>
                <a:effectLst>
                  <a:outerShdw blurRad="50800" dist="38100" algn="tr" rotWithShape="0">
                    <a:prstClr val="black">
                      <a:alpha val="40000"/>
                    </a:prstClr>
                  </a:outerShdw>
                </a:effectLst>
                <a:latin typeface="Book Antiqua" pitchFamily="18" charset="0"/>
              </a:rPr>
              <a:t>Σκοπός ενότητας</a:t>
            </a:r>
          </a:p>
        </p:txBody>
      </p:sp>
      <p:sp>
        <p:nvSpPr>
          <p:cNvPr id="3" name="2 - Θέση περιεχομένου"/>
          <p:cNvSpPr>
            <a:spLocks noGrp="1"/>
          </p:cNvSpPr>
          <p:nvPr>
            <p:ph idx="1"/>
          </p:nvPr>
        </p:nvSpPr>
        <p:spPr>
          <a:xfrm>
            <a:off x="228600" y="1143000"/>
            <a:ext cx="8686800" cy="4724399"/>
          </a:xfrm>
        </p:spPr>
        <p:txBody>
          <a:bodyPr>
            <a:normAutofit fontScale="25000" lnSpcReduction="20000"/>
          </a:bodyPr>
          <a:lstStyle/>
          <a:p>
            <a:pPr algn="just">
              <a:buNone/>
            </a:pPr>
            <a:r>
              <a:rPr lang="el-GR" dirty="0" smtClean="0">
                <a:latin typeface="Book Antiqua" pitchFamily="18" charset="0"/>
              </a:rPr>
              <a:t>   </a:t>
            </a:r>
          </a:p>
          <a:p>
            <a:pPr marL="0" indent="0" algn="just">
              <a:lnSpc>
                <a:spcPct val="120000"/>
              </a:lnSpc>
              <a:buNone/>
            </a:pPr>
            <a:r>
              <a:rPr lang="el-GR" sz="14400" b="1" dirty="0" smtClean="0">
                <a:solidFill>
                  <a:srgbClr val="002060"/>
                </a:solidFill>
                <a:latin typeface="Book Antiqua" pitchFamily="18" charset="0"/>
              </a:rPr>
              <a:t>Διεξοδική μελέτη</a:t>
            </a:r>
            <a:r>
              <a:rPr lang="en-US" sz="14400" b="1" dirty="0" smtClean="0">
                <a:solidFill>
                  <a:srgbClr val="002060"/>
                </a:solidFill>
                <a:latin typeface="Book Antiqua" pitchFamily="18" charset="0"/>
              </a:rPr>
              <a:t> </a:t>
            </a:r>
            <a:r>
              <a:rPr lang="el-GR" sz="14400" b="1" dirty="0" smtClean="0">
                <a:solidFill>
                  <a:srgbClr val="002060"/>
                </a:solidFill>
                <a:latin typeface="Book Antiqua" pitchFamily="18" charset="0"/>
              </a:rPr>
              <a:t>και ολοκλήρωση  του 9</a:t>
            </a:r>
            <a:r>
              <a:rPr lang="el-GR" sz="14400" b="1" baseline="30000" dirty="0" smtClean="0">
                <a:solidFill>
                  <a:srgbClr val="002060"/>
                </a:solidFill>
                <a:latin typeface="Book Antiqua" pitchFamily="18" charset="0"/>
              </a:rPr>
              <a:t>ου</a:t>
            </a:r>
            <a:r>
              <a:rPr lang="el-GR" sz="14400" b="1" dirty="0" smtClean="0">
                <a:solidFill>
                  <a:srgbClr val="002060"/>
                </a:solidFill>
                <a:latin typeface="Book Antiqua" pitchFamily="18" charset="0"/>
              </a:rPr>
              <a:t> κεφαλαίου της πραγματείας του Πλωτίνου </a:t>
            </a:r>
            <a:r>
              <a:rPr lang="el-GR" sz="14400" b="1" i="1" dirty="0" smtClean="0">
                <a:solidFill>
                  <a:srgbClr val="C00000"/>
                </a:solidFill>
                <a:latin typeface="Book Antiqua" pitchFamily="18" charset="0"/>
              </a:rPr>
              <a:t>Περί αἰώνος καί χρόνου</a:t>
            </a:r>
            <a:r>
              <a:rPr lang="el-GR" sz="14400" b="1" dirty="0" smtClean="0">
                <a:solidFill>
                  <a:srgbClr val="002060"/>
                </a:solidFill>
                <a:latin typeface="Book Antiqua" pitchFamily="18" charset="0"/>
              </a:rPr>
              <a:t>                 </a:t>
            </a:r>
            <a:r>
              <a:rPr lang="el-GR" sz="14400" b="1" dirty="0" smtClean="0">
                <a:solidFill>
                  <a:srgbClr val="C00000"/>
                </a:solidFill>
                <a:effectLst>
                  <a:outerShdw blurRad="38100" dist="38100" dir="2700000" algn="tl">
                    <a:srgbClr val="000000">
                      <a:alpha val="43137"/>
                    </a:srgbClr>
                  </a:outerShdw>
                </a:effectLst>
                <a:latin typeface="Book Antiqua" pitchFamily="18" charset="0"/>
              </a:rPr>
              <a:t>ΙΙΙ 7 [45] 8</a:t>
            </a:r>
            <a:r>
              <a:rPr lang="el-GR" sz="14400" b="1" dirty="0" smtClean="0">
                <a:solidFill>
                  <a:srgbClr val="C00000"/>
                </a:solidFill>
                <a:effectLst>
                  <a:outerShdw blurRad="38100" dist="38100" dir="2700000" algn="tl">
                    <a:srgbClr val="000000">
                      <a:alpha val="43137"/>
                    </a:srgbClr>
                  </a:outerShdw>
                </a:effectLst>
                <a:latin typeface="Book Antiqua"/>
                <a:sym typeface="Wingdings"/>
              </a:rPr>
              <a:t>.</a:t>
            </a:r>
            <a:endParaRPr lang="el-GR" sz="14400" b="1" dirty="0" smtClean="0">
              <a:solidFill>
                <a:srgbClr val="002060"/>
              </a:solidFill>
              <a:latin typeface="Book Antiqua" pitchFamily="18" charset="0"/>
            </a:endParaRPr>
          </a:p>
          <a:p>
            <a:pPr marL="0" indent="0" algn="just">
              <a:lnSpc>
                <a:spcPct val="140000"/>
              </a:lnSpc>
              <a:buNone/>
            </a:pPr>
            <a:endParaRPr lang="el-GR" sz="1200" b="1" dirty="0" smtClean="0">
              <a:solidFill>
                <a:srgbClr val="002060"/>
              </a:solidFill>
              <a:latin typeface="Book Antiqua" pitchFamily="18" charset="0"/>
            </a:endParaRPr>
          </a:p>
          <a:p>
            <a:pPr marL="0" indent="0" algn="just">
              <a:lnSpc>
                <a:spcPct val="140000"/>
              </a:lnSpc>
              <a:buNone/>
            </a:pPr>
            <a:endParaRPr lang="en-US" sz="2400" b="1" dirty="0" smtClean="0">
              <a:solidFill>
                <a:srgbClr val="002060"/>
              </a:solidFill>
              <a:latin typeface="Book Antiqua" pitchFamily="18" charset="0"/>
            </a:endParaRPr>
          </a:p>
          <a:p>
            <a:pPr marL="0" indent="0" algn="just">
              <a:lnSpc>
                <a:spcPct val="120000"/>
              </a:lnSpc>
              <a:buNone/>
            </a:pPr>
            <a:r>
              <a:rPr lang="el-GR" sz="11600" b="1" dirty="0" smtClean="0">
                <a:solidFill>
                  <a:srgbClr val="002060"/>
                </a:solidFill>
                <a:latin typeface="Book Antiqua" pitchFamily="18" charset="0"/>
              </a:rPr>
              <a:t>Ο Πλωτῖνος στο συγκεκριμένο κεφάλαιο συνεχίζει την κριτική του κατά των πρότερων Θεωριών περί Χρόνου. Το κεφάλαιο είναι αφιερωμένο στην κριτική της θέσης του Ἀριστοτέλη περί χρόνου.</a:t>
            </a:r>
          </a:p>
          <a:p>
            <a:pPr algn="ctr">
              <a:buNone/>
            </a:pPr>
            <a:endParaRPr lang="el-GR" sz="15200" b="1" dirty="0" smtClean="0">
              <a:solidFill>
                <a:srgbClr val="002060"/>
              </a:solidFill>
              <a:latin typeface="Book Antiqua" pitchFamily="18" charset="0"/>
            </a:endParaRPr>
          </a:p>
          <a:p>
            <a:pPr algn="ctr">
              <a:buNone/>
            </a:pPr>
            <a:endParaRPr lang="el-GR" sz="5100" b="1" dirty="0" smtClean="0">
              <a:solidFill>
                <a:srgbClr val="002060"/>
              </a:solidFill>
              <a:latin typeface="Book Antiqua" pitchFamily="18" charset="0"/>
            </a:endParaRPr>
          </a:p>
          <a:p>
            <a:pPr algn="ctr">
              <a:buNone/>
            </a:pPr>
            <a:endParaRPr lang="el-GR" sz="3800" b="1" dirty="0" smtClean="0">
              <a:solidFill>
                <a:srgbClr val="00206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ctr">
              <a:buNone/>
            </a:pPr>
            <a:endParaRPr lang="el-GR" sz="5100" dirty="0" smtClean="0">
              <a:solidFill>
                <a:srgbClr val="FF0000"/>
              </a:solidFill>
              <a:latin typeface="Book Antiqua" pitchFamily="18" charset="0"/>
            </a:endParaRPr>
          </a:p>
          <a:p>
            <a:pPr>
              <a:buNone/>
            </a:pPr>
            <a:r>
              <a:rPr lang="el-GR" dirty="0" smtClean="0">
                <a:solidFill>
                  <a:srgbClr val="FF0000"/>
                </a:solidFill>
                <a:latin typeface="Book Antiqua" pitchFamily="18" charset="0"/>
              </a:rPr>
              <a:t/>
            </a:r>
            <a:br>
              <a:rPr lang="el-GR" dirty="0" smtClean="0">
                <a:solidFill>
                  <a:srgbClr val="FF0000"/>
                </a:solidFill>
                <a:latin typeface="Book Antiqua" pitchFamily="18" charset="0"/>
              </a:rPr>
            </a:br>
            <a:r>
              <a:rPr lang="el-GR" dirty="0" smtClean="0">
                <a:latin typeface="Book Antiqua" pitchFamily="18" charset="0"/>
              </a:rPr>
              <a:t/>
            </a:r>
            <a:br>
              <a:rPr lang="el-GR" dirty="0" smtClean="0">
                <a:latin typeface="Book Antiqua" pitchFamily="18" charset="0"/>
              </a:rPr>
            </a:br>
            <a:r>
              <a:rPr lang="el-GR" dirty="0" smtClean="0">
                <a:latin typeface="Book Antiqua" pitchFamily="18" charset="0"/>
              </a:rPr>
              <a:t/>
            </a:r>
            <a:br>
              <a:rPr lang="el-GR" dirty="0" smtClean="0">
                <a:latin typeface="Book Antiqua" pitchFamily="18" charset="0"/>
              </a:rPr>
            </a:br>
            <a:endParaRPr lang="el-GR" dirty="0" smtClean="0">
              <a:solidFill>
                <a:srgbClr val="FF0000"/>
              </a:solidFill>
              <a:latin typeface="Book Antiqua" pitchFamily="18" charset="0"/>
            </a:endParaRPr>
          </a:p>
          <a:p>
            <a:pPr algn="just"/>
            <a:endParaRPr lang="el-GR" dirty="0" smtClean="0">
              <a:latin typeface="Book Antiqua" pitchFamily="18" charset="0"/>
            </a:endParaRPr>
          </a:p>
          <a:p>
            <a:pPr algn="just">
              <a:buNone/>
            </a:pPr>
            <a:r>
              <a:rPr lang="el-GR" dirty="0" smtClean="0">
                <a:latin typeface="Book Antiqua" pitchFamily="18" charset="0"/>
              </a:rPr>
              <a:t> </a:t>
            </a:r>
            <a:endParaRPr lang="el-GR" dirty="0">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Αδειοδότησης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447800"/>
            <a:ext cx="8229600" cy="5029200"/>
          </a:xfrm>
        </p:spPr>
        <p:txBody>
          <a:bodyPr>
            <a:normAutofit fontScale="47500" lnSpcReduction="20000"/>
          </a:bodyPr>
          <a:lstStyle/>
          <a:p>
            <a:pPr algn="just"/>
            <a:r>
              <a:rPr lang="el-GR" sz="3600" dirty="0" smtClean="0">
                <a:solidFill>
                  <a:srgbClr val="002060"/>
                </a:solidFill>
                <a:latin typeface="Book Antiqua" pitchFamily="18" charset="0"/>
              </a:rPr>
              <a:t>Το παρόν υλικό διατίθεται με τους όρους της άδειας χρήσης </a:t>
            </a:r>
            <a:r>
              <a:rPr lang="el-GR" sz="3600" dirty="0" err="1" smtClean="0">
                <a:solidFill>
                  <a:srgbClr val="002060"/>
                </a:solidFill>
                <a:latin typeface="Book Antiqua" pitchFamily="18" charset="0"/>
              </a:rPr>
              <a:t>Creative</a:t>
            </a:r>
            <a:r>
              <a:rPr lang="el-GR" sz="3600" dirty="0" smtClean="0">
                <a:solidFill>
                  <a:srgbClr val="002060"/>
                </a:solidFill>
                <a:latin typeface="Book Antiqua" pitchFamily="18" charset="0"/>
              </a:rPr>
              <a:t> </a:t>
            </a:r>
            <a:r>
              <a:rPr lang="el-GR" sz="3600" dirty="0" err="1" smtClean="0">
                <a:solidFill>
                  <a:srgbClr val="002060"/>
                </a:solidFill>
                <a:latin typeface="Book Antiqua" pitchFamily="18" charset="0"/>
              </a:rPr>
              <a:t>Commons</a:t>
            </a:r>
            <a:r>
              <a:rPr lang="el-GR" sz="3600" dirty="0" smtClean="0">
                <a:solidFill>
                  <a:srgbClr val="002060"/>
                </a:solidFill>
                <a:latin typeface="Book Antiqua"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buNone/>
            </a:pPr>
            <a:r>
              <a:rPr lang="el-GR" sz="2900" dirty="0" smtClean="0">
                <a:solidFill>
                  <a:srgbClr val="002060"/>
                </a:solidFill>
                <a:latin typeface="Book Antiqua" pitchFamily="18" charset="0"/>
              </a:rPr>
              <a:t>    </a:t>
            </a:r>
          </a:p>
          <a:p>
            <a:pPr algn="just">
              <a:buNone/>
            </a:pPr>
            <a:r>
              <a:rPr lang="el-GR" sz="2000" dirty="0" smtClean="0">
                <a:solidFill>
                  <a:srgbClr val="002060"/>
                </a:solidFill>
                <a:latin typeface="Book Antiqua" pitchFamily="18" charset="0"/>
              </a:rPr>
              <a:t>                 </a:t>
            </a:r>
          </a:p>
          <a:p>
            <a:pPr algn="just"/>
            <a:r>
              <a:rPr lang="el-GR" sz="4500" dirty="0" smtClean="0">
                <a:solidFill>
                  <a:srgbClr val="002060"/>
                </a:solidFill>
                <a:latin typeface="Book Antiqua" pitchFamily="18" charset="0"/>
              </a:rPr>
              <a:t>[1] http://creativecommons.org/licenses/by-nc-sa/4.0/</a:t>
            </a:r>
          </a:p>
          <a:p>
            <a:pPr algn="just"/>
            <a:endParaRPr lang="en-US"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Ως </a:t>
            </a:r>
            <a:r>
              <a:rPr lang="el-GR" sz="3600" b="1" dirty="0" smtClean="0">
                <a:solidFill>
                  <a:srgbClr val="002060"/>
                </a:solidFill>
                <a:latin typeface="Book Antiqua" pitchFamily="18" charset="0"/>
              </a:rPr>
              <a:t>Μη Εμπορική</a:t>
            </a:r>
            <a:r>
              <a:rPr lang="el-GR" sz="3600" dirty="0" smtClean="0">
                <a:solidFill>
                  <a:srgbClr val="002060"/>
                </a:solidFill>
                <a:latin typeface="Book Antiqua" pitchFamily="18" charset="0"/>
              </a:rPr>
              <a:t> ορίζεται η χρήση:</a:t>
            </a:r>
          </a:p>
          <a:p>
            <a:pPr lvl="0" algn="just"/>
            <a:r>
              <a:rPr lang="el-GR" sz="3600" dirty="0" smtClean="0">
                <a:solidFill>
                  <a:srgbClr val="002060"/>
                </a:solidFill>
                <a:latin typeface="Book Antiqua" pitchFamily="18" charset="0"/>
              </a:rPr>
              <a:t>που δεν περιλαμβάνει άμεσο ή έμμεσο οικονομικό όφελος από την χρήση του έργου, για το διανομέα του έργου και αδειοδόχο</a:t>
            </a: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περιλαμβάνει οικονομική συναλλαγή ως προϋπόθεση για τη χρήση ή πρόσβαση στο έργο</a:t>
            </a: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προσπορίζει στο διανομέα του έργου και</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αδειοδόχο</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έμμεσο οικονομικό όφελος (π.χ. διαφημίσεις) από την προβολή του έργου σε διαδικτυακό τόπο</a:t>
            </a:r>
            <a:endParaRPr lang="en-US" sz="36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Ο δικαιούχος μπορεί να παρέχει στον αδειοδόχο ξεχωριστή άδεια να χρησιμοποιεί το έργο για εμπορική χρήση, εφόσον αυτό του ζητηθεί.</a:t>
            </a:r>
          </a:p>
          <a:p>
            <a:pPr algn="just"/>
            <a:endParaRPr lang="el-GR" dirty="0">
              <a:latin typeface="Book Antiqua" pitchFamily="18" charset="0"/>
            </a:endParaRPr>
          </a:p>
        </p:txBody>
      </p:sp>
      <p:pic>
        <p:nvPicPr>
          <p:cNvPr id="6"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2819400"/>
            <a:ext cx="1648660" cy="609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304800"/>
            <a:ext cx="8686800" cy="1143000"/>
          </a:xfrm>
        </p:spPr>
        <p:txBody>
          <a:bodyPr>
            <a:normAutofit/>
          </a:bodyPr>
          <a:lstStyle/>
          <a:p>
            <a:pPr algn="just">
              <a:lnSpc>
                <a:spcPct val="120000"/>
              </a:lnSpc>
            </a:pPr>
            <a:r>
              <a:rPr lang="el-GR" sz="3200" b="1" dirty="0" smtClean="0">
                <a:solidFill>
                  <a:srgbClr val="C00000"/>
                </a:solidFill>
                <a:effectLst>
                  <a:outerShdw blurRad="50800" dist="38100" algn="tr" rotWithShape="0">
                    <a:prstClr val="black">
                      <a:alpha val="40000"/>
                    </a:prstClr>
                  </a:outerShdw>
                </a:effectLst>
                <a:latin typeface="Book Antiqua" pitchFamily="18" charset="0"/>
              </a:rPr>
              <a:t> Φυσικά, Δ 11, 219</a:t>
            </a:r>
            <a:r>
              <a:rPr lang="fr-FR" sz="3200" b="1" dirty="0" smtClean="0">
                <a:solidFill>
                  <a:srgbClr val="C00000"/>
                </a:solidFill>
                <a:effectLst>
                  <a:outerShdw blurRad="50800" dist="38100" algn="tr" rotWithShape="0">
                    <a:prstClr val="black">
                      <a:alpha val="40000"/>
                    </a:prstClr>
                  </a:outerShdw>
                </a:effectLst>
                <a:latin typeface="Book Antiqua" pitchFamily="18" charset="0"/>
              </a:rPr>
              <a:t>b1-2</a:t>
            </a:r>
            <a:endParaRPr lang="el-GR" sz="32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7" name="6 - Θέση περιεχομένου"/>
          <p:cNvSpPr>
            <a:spLocks noGrp="1"/>
          </p:cNvSpPr>
          <p:nvPr>
            <p:ph idx="1"/>
          </p:nvPr>
        </p:nvSpPr>
        <p:spPr>
          <a:xfrm>
            <a:off x="457200" y="2027237"/>
            <a:ext cx="8229600" cy="3840163"/>
          </a:xfrm>
        </p:spPr>
        <p:txBody>
          <a:bodyPr>
            <a:normAutofit/>
          </a:bodyPr>
          <a:lstStyle/>
          <a:p>
            <a:pPr algn="ctr">
              <a:buNone/>
            </a:pPr>
            <a:r>
              <a:rPr lang="el-GR" dirty="0" smtClean="0">
                <a:solidFill>
                  <a:srgbClr val="002060"/>
                </a:solidFill>
                <a:effectLst>
                  <a:outerShdw blurRad="38100" dist="38100" dir="2700000" algn="tl">
                    <a:srgbClr val="000000">
                      <a:alpha val="43137"/>
                    </a:srgbClr>
                  </a:outerShdw>
                </a:effectLst>
                <a:latin typeface="Book Antiqua"/>
                <a:ea typeface="Calibri"/>
                <a:cs typeface="Times New Roman"/>
              </a:rPr>
              <a:t>«</a:t>
            </a:r>
            <a:r>
              <a:rPr lang="el-GR" b="1" i="1" dirty="0" smtClean="0">
                <a:solidFill>
                  <a:srgbClr val="002060"/>
                </a:solidFill>
                <a:effectLst>
                  <a:outerShdw blurRad="38100" dist="38100" dir="2700000" algn="tl">
                    <a:srgbClr val="000000">
                      <a:alpha val="43137"/>
                    </a:srgbClr>
                  </a:outerShdw>
                </a:effectLst>
                <a:latin typeface="Times New Roman"/>
                <a:ea typeface="Calibri"/>
              </a:rPr>
              <a:t>τοῦτο γάρ </a:t>
            </a:r>
            <a:r>
              <a:rPr lang="el-GR" b="1" i="1" dirty="0" err="1" smtClean="0">
                <a:solidFill>
                  <a:srgbClr val="002060"/>
                </a:solidFill>
                <a:effectLst>
                  <a:outerShdw blurRad="38100" dist="38100" dir="2700000" algn="tl">
                    <a:srgbClr val="000000">
                      <a:alpha val="43137"/>
                    </a:srgbClr>
                  </a:outerShdw>
                </a:effectLst>
                <a:latin typeface="Times New Roman"/>
                <a:ea typeface="Calibri"/>
              </a:rPr>
              <a:t>ἐστιν</a:t>
            </a:r>
            <a:r>
              <a:rPr lang="el-GR" b="1" i="1" dirty="0" smtClean="0">
                <a:solidFill>
                  <a:srgbClr val="002060"/>
                </a:solidFill>
                <a:effectLst>
                  <a:outerShdw blurRad="38100" dist="38100" dir="2700000" algn="tl">
                    <a:srgbClr val="000000">
                      <a:alpha val="43137"/>
                    </a:srgbClr>
                  </a:outerShdw>
                </a:effectLst>
                <a:latin typeface="Times New Roman"/>
                <a:ea typeface="Calibri"/>
              </a:rPr>
              <a:t> ὁ χρόνος, </a:t>
            </a:r>
            <a:r>
              <a:rPr lang="el-GR" b="1" i="1" dirty="0" err="1" smtClean="0">
                <a:solidFill>
                  <a:srgbClr val="002060"/>
                </a:solidFill>
                <a:effectLst>
                  <a:outerShdw blurRad="38100" dist="38100" dir="2700000" algn="tl">
                    <a:srgbClr val="000000">
                      <a:alpha val="43137"/>
                    </a:srgbClr>
                  </a:outerShdw>
                </a:effectLst>
                <a:latin typeface="Times New Roman"/>
                <a:ea typeface="Calibri"/>
              </a:rPr>
              <a:t>ἀριθμὸς</a:t>
            </a:r>
            <a:r>
              <a:rPr lang="el-GR" b="1" i="1" dirty="0" smtClean="0">
                <a:solidFill>
                  <a:srgbClr val="002060"/>
                </a:solidFill>
                <a:effectLst>
                  <a:outerShdw blurRad="38100" dist="38100" dir="2700000" algn="tl">
                    <a:srgbClr val="000000">
                      <a:alpha val="43137"/>
                    </a:srgbClr>
                  </a:outerShdw>
                </a:effectLst>
                <a:latin typeface="Times New Roman"/>
                <a:ea typeface="Calibri"/>
              </a:rPr>
              <a:t> κινήσεως </a:t>
            </a:r>
            <a:r>
              <a:rPr lang="el-GR" b="1" i="1" dirty="0" err="1" smtClean="0">
                <a:solidFill>
                  <a:srgbClr val="002060"/>
                </a:solidFill>
                <a:effectLst>
                  <a:outerShdw blurRad="38100" dist="38100" dir="2700000" algn="tl">
                    <a:srgbClr val="000000">
                      <a:alpha val="43137"/>
                    </a:srgbClr>
                  </a:outerShdw>
                </a:effectLst>
                <a:latin typeface="Times New Roman"/>
                <a:ea typeface="Calibri"/>
              </a:rPr>
              <a:t>κατὰ</a:t>
            </a:r>
            <a:r>
              <a:rPr lang="el-GR" b="1" i="1" dirty="0" smtClean="0">
                <a:solidFill>
                  <a:srgbClr val="002060"/>
                </a:solidFill>
                <a:effectLst>
                  <a:outerShdw blurRad="38100" dist="38100" dir="2700000" algn="tl">
                    <a:srgbClr val="000000">
                      <a:alpha val="43137"/>
                    </a:srgbClr>
                  </a:outerShdw>
                </a:effectLst>
                <a:latin typeface="Times New Roman"/>
                <a:ea typeface="Calibri"/>
              </a:rPr>
              <a:t> τὸ πρότερον καὶ </a:t>
            </a:r>
            <a:r>
              <a:rPr lang="el-GR" b="1" i="1" dirty="0" err="1" smtClean="0">
                <a:solidFill>
                  <a:srgbClr val="002060"/>
                </a:solidFill>
                <a:effectLst>
                  <a:outerShdw blurRad="38100" dist="38100" dir="2700000" algn="tl">
                    <a:srgbClr val="000000">
                      <a:alpha val="43137"/>
                    </a:srgbClr>
                  </a:outerShdw>
                </a:effectLst>
                <a:latin typeface="Times New Roman"/>
                <a:ea typeface="Calibri"/>
              </a:rPr>
              <a:t>ὕστερον</a:t>
            </a:r>
            <a:r>
              <a:rPr lang="el-GR" dirty="0" smtClean="0">
                <a:solidFill>
                  <a:srgbClr val="002060"/>
                </a:solidFill>
                <a:effectLst>
                  <a:outerShdw blurRad="38100" dist="38100" dir="2700000" algn="tl">
                    <a:srgbClr val="000000">
                      <a:alpha val="43137"/>
                    </a:srgbClr>
                  </a:outerShdw>
                </a:effectLst>
                <a:latin typeface="Times New Roman"/>
                <a:ea typeface="Calibri"/>
              </a:rPr>
              <a:t>»</a:t>
            </a:r>
          </a:p>
          <a:p>
            <a:pPr>
              <a:buNone/>
            </a:pPr>
            <a:endParaRPr lang="el-GR" dirty="0" smtClean="0">
              <a:solidFill>
                <a:srgbClr val="002060"/>
              </a:solidFill>
              <a:latin typeface="Times New Roman"/>
              <a:ea typeface="Calibri"/>
            </a:endParaRPr>
          </a:p>
          <a:p>
            <a:pPr>
              <a:buNone/>
            </a:pPr>
            <a:r>
              <a:rPr lang="el-GR" b="1" i="1" dirty="0" err="1" smtClean="0">
                <a:solidFill>
                  <a:srgbClr val="002060"/>
                </a:solidFill>
                <a:effectLst>
                  <a:outerShdw blurRad="38100" dist="38100" dir="2700000" algn="tl">
                    <a:srgbClr val="000000">
                      <a:alpha val="43137"/>
                    </a:srgbClr>
                  </a:outerShdw>
                </a:effectLst>
                <a:latin typeface="Times New Roman"/>
                <a:ea typeface="Calibri"/>
              </a:rPr>
              <a:t>ἀριθμὸς</a:t>
            </a:r>
            <a:r>
              <a:rPr lang="el-GR" b="1" i="1" dirty="0" smtClean="0">
                <a:solidFill>
                  <a:srgbClr val="002060"/>
                </a:solidFill>
                <a:effectLst>
                  <a:outerShdw blurRad="38100" dist="38100" dir="2700000" algn="tl">
                    <a:srgbClr val="000000">
                      <a:alpha val="43137"/>
                    </a:srgbClr>
                  </a:outerShdw>
                </a:effectLst>
                <a:latin typeface="Times New Roman"/>
                <a:ea typeface="Calibri"/>
              </a:rPr>
              <a:t> </a:t>
            </a:r>
            <a:r>
              <a:rPr lang="el-GR" b="1" dirty="0" smtClean="0">
                <a:solidFill>
                  <a:srgbClr val="002060"/>
                </a:solidFill>
                <a:latin typeface="Times New Roman"/>
                <a:ea typeface="Calibri"/>
                <a:sym typeface="Wingdings"/>
              </a:rPr>
              <a:t>  </a:t>
            </a:r>
            <a:r>
              <a:rPr lang="el-GR" b="1" dirty="0" err="1" smtClean="0">
                <a:solidFill>
                  <a:srgbClr val="002060"/>
                </a:solidFill>
                <a:latin typeface="Times New Roman"/>
                <a:ea typeface="Calibri"/>
                <a:sym typeface="Wingdings"/>
              </a:rPr>
              <a:t></a:t>
            </a:r>
            <a:r>
              <a:rPr lang="el-GR" b="1" i="1" dirty="0" smtClean="0">
                <a:solidFill>
                  <a:srgbClr val="002060"/>
                </a:solidFill>
                <a:latin typeface="Times New Roman"/>
                <a:ea typeface="Calibri"/>
              </a:rPr>
              <a:t>   </a:t>
            </a:r>
            <a:r>
              <a:rPr lang="el-GR" b="1" dirty="0" err="1" smtClean="0">
                <a:solidFill>
                  <a:srgbClr val="002060"/>
                </a:solidFill>
                <a:latin typeface="Times New Roman"/>
                <a:ea typeface="Calibri"/>
                <a:sym typeface="Wingdings"/>
              </a:rPr>
              <a:t></a:t>
            </a:r>
            <a:r>
              <a:rPr lang="el-GR" b="1" dirty="0" smtClean="0">
                <a:solidFill>
                  <a:srgbClr val="002060"/>
                </a:solidFill>
                <a:latin typeface="Times New Roman"/>
                <a:ea typeface="Calibri"/>
                <a:sym typeface="Wingdings"/>
              </a:rPr>
              <a:t>  </a:t>
            </a:r>
            <a:r>
              <a:rPr lang="el-GR" b="1" dirty="0" err="1" smtClean="0">
                <a:solidFill>
                  <a:srgbClr val="002060"/>
                </a:solidFill>
                <a:latin typeface="Times New Roman"/>
                <a:ea typeface="Calibri"/>
                <a:sym typeface="Wingdings"/>
              </a:rPr>
              <a:t></a:t>
            </a:r>
            <a:r>
              <a:rPr lang="el-GR" b="1" dirty="0" smtClean="0">
                <a:solidFill>
                  <a:srgbClr val="002060"/>
                </a:solidFill>
                <a:latin typeface="Times New Roman"/>
                <a:ea typeface="Calibri"/>
                <a:sym typeface="Wingdings"/>
              </a:rPr>
              <a:t>  </a:t>
            </a:r>
            <a:r>
              <a:rPr lang="el-GR" b="1" dirty="0" err="1" smtClean="0">
                <a:solidFill>
                  <a:srgbClr val="002060"/>
                </a:solidFill>
                <a:latin typeface="Times New Roman"/>
                <a:ea typeface="Calibri"/>
                <a:sym typeface="Wingdings"/>
              </a:rPr>
              <a:t></a:t>
            </a:r>
            <a:r>
              <a:rPr lang="el-GR" b="1" i="1" dirty="0" smtClean="0">
                <a:solidFill>
                  <a:srgbClr val="002060"/>
                </a:solidFill>
                <a:latin typeface="Times New Roman"/>
                <a:ea typeface="Calibri"/>
              </a:rPr>
              <a:t>   </a:t>
            </a:r>
            <a:r>
              <a:rPr lang="el-GR" b="1" i="1" dirty="0" smtClean="0">
                <a:solidFill>
                  <a:srgbClr val="C00000"/>
                </a:solidFill>
                <a:effectLst>
                  <a:outerShdw blurRad="38100" dist="38100" dir="2700000" algn="tl">
                    <a:srgbClr val="000000">
                      <a:alpha val="43137"/>
                    </a:srgbClr>
                  </a:outerShdw>
                </a:effectLst>
                <a:latin typeface="Times New Roman"/>
                <a:ea typeface="Calibri"/>
              </a:rPr>
              <a:t>μέτρον </a:t>
            </a:r>
          </a:p>
          <a:p>
            <a:pPr>
              <a:buNone/>
            </a:pPr>
            <a:r>
              <a:rPr lang="el-GR" i="1" dirty="0" smtClean="0">
                <a:solidFill>
                  <a:srgbClr val="C00000"/>
                </a:solidFill>
                <a:latin typeface="Times New Roman"/>
                <a:ea typeface="Calibri"/>
              </a:rPr>
              <a:t>                    (μικρή τροποποίηση του Πλωτίνου)</a:t>
            </a:r>
            <a:endParaRPr lang="el-GR" dirty="0" smtClean="0">
              <a:solidFill>
                <a:srgbClr val="C00000"/>
              </a:solidFill>
              <a:latin typeface="Times New Roman"/>
              <a:ea typeface="Calibri"/>
            </a:endParaRPr>
          </a:p>
          <a:p>
            <a:pPr>
              <a:buNone/>
            </a:pP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304800"/>
            <a:ext cx="8686800" cy="1143000"/>
          </a:xfrm>
        </p:spPr>
        <p:txBody>
          <a:bodyPr>
            <a:normAutofit/>
          </a:bodyPr>
          <a:lstStyle/>
          <a:p>
            <a:pPr algn="just">
              <a:lnSpc>
                <a:spcPct val="120000"/>
              </a:lnSpc>
            </a:pPr>
            <a:r>
              <a:rPr lang="el-GR" sz="3200" b="1" dirty="0" smtClean="0">
                <a:solidFill>
                  <a:srgbClr val="C00000"/>
                </a:solidFill>
                <a:effectLst>
                  <a:outerShdw blurRad="50800" dist="38100" algn="tr" rotWithShape="0">
                    <a:prstClr val="black">
                      <a:alpha val="40000"/>
                    </a:prstClr>
                  </a:outerShdw>
                </a:effectLst>
                <a:latin typeface="Book Antiqua" pitchFamily="18" charset="0"/>
              </a:rPr>
              <a:t> Φυσικά, Δ 10, 217b και επόμενα</a:t>
            </a:r>
            <a:endParaRPr lang="el-GR" sz="32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7" name="6 - Θέση περιεχομένου"/>
          <p:cNvSpPr>
            <a:spLocks noGrp="1"/>
          </p:cNvSpPr>
          <p:nvPr>
            <p:ph idx="1"/>
          </p:nvPr>
        </p:nvSpPr>
        <p:spPr>
          <a:xfrm>
            <a:off x="304800" y="1600200"/>
            <a:ext cx="8610600" cy="4876799"/>
          </a:xfrm>
        </p:spPr>
        <p:txBody>
          <a:bodyPr>
            <a:normAutofit fontScale="70000" lnSpcReduction="20000"/>
          </a:bodyPr>
          <a:lstStyle/>
          <a:p>
            <a:pPr algn="ctr">
              <a:lnSpc>
                <a:spcPct val="134000"/>
              </a:lnSpc>
              <a:buNone/>
            </a:pPr>
            <a:r>
              <a:rPr lang="el-GR" sz="3400" b="1" dirty="0" smtClean="0">
                <a:solidFill>
                  <a:srgbClr val="002060"/>
                </a:solidFill>
                <a:effectLst>
                  <a:outerShdw blurRad="38100" dist="38100" dir="2700000" algn="tl">
                    <a:srgbClr val="000000">
                      <a:alpha val="43137"/>
                    </a:srgbClr>
                  </a:outerShdw>
                </a:effectLst>
                <a:latin typeface="Book Antiqua"/>
                <a:ea typeface="Calibri"/>
                <a:cs typeface="Times New Roman"/>
              </a:rPr>
              <a:t>«...</a:t>
            </a:r>
            <a:r>
              <a:rPr lang="el-GR" sz="3400" b="1" i="1" dirty="0" smtClean="0">
                <a:solidFill>
                  <a:srgbClr val="002060"/>
                </a:solidFill>
                <a:effectLst>
                  <a:outerShdw blurRad="38100" dist="38100" dir="2700000" algn="tl">
                    <a:srgbClr val="000000">
                      <a:alpha val="43137"/>
                    </a:srgbClr>
                  </a:outerShdw>
                </a:effectLst>
                <a:latin typeface="Book Antiqua"/>
                <a:ea typeface="Calibri"/>
                <a:cs typeface="Times New Roman"/>
              </a:rPr>
              <a:t>ὅτι </a:t>
            </a:r>
            <a:r>
              <a:rPr lang="el-GR" sz="3400" b="1" i="1" dirty="0" err="1" smtClean="0">
                <a:solidFill>
                  <a:srgbClr val="002060"/>
                </a:solidFill>
                <a:effectLst>
                  <a:outerShdw blurRad="38100" dist="38100" dir="2700000" algn="tl">
                    <a:srgbClr val="000000">
                      <a:alpha val="43137"/>
                    </a:srgbClr>
                  </a:outerShdw>
                </a:effectLst>
                <a:latin typeface="Book Antiqua"/>
                <a:ea typeface="Calibri"/>
                <a:cs typeface="Times New Roman"/>
              </a:rPr>
              <a:t>μὲν</a:t>
            </a:r>
            <a:r>
              <a:rPr lang="el-GR" sz="3400" b="1" i="1" dirty="0" smtClean="0">
                <a:solidFill>
                  <a:srgbClr val="002060"/>
                </a:solidFill>
                <a:effectLst>
                  <a:outerShdw blurRad="38100" dist="38100" dir="2700000" algn="tl">
                    <a:srgbClr val="000000">
                      <a:alpha val="43137"/>
                    </a:srgbClr>
                  </a:outerShdw>
                </a:effectLst>
                <a:latin typeface="Book Antiqua"/>
                <a:ea typeface="Calibri"/>
                <a:cs typeface="Times New Roman"/>
              </a:rPr>
              <a:t> οὖν ἢ </a:t>
            </a:r>
            <a:r>
              <a:rPr lang="el-GR" sz="3400" b="1" i="1" dirty="0" err="1" smtClean="0">
                <a:solidFill>
                  <a:srgbClr val="002060"/>
                </a:solidFill>
                <a:effectLst>
                  <a:outerShdw blurRad="38100" dist="38100" dir="2700000" algn="tl">
                    <a:srgbClr val="000000">
                      <a:alpha val="43137"/>
                    </a:srgbClr>
                  </a:outerShdw>
                </a:effectLst>
                <a:latin typeface="Book Antiqua"/>
                <a:ea typeface="Calibri"/>
                <a:cs typeface="Times New Roman"/>
              </a:rPr>
              <a:t>ὅλως</a:t>
            </a:r>
            <a:r>
              <a:rPr lang="el-GR" sz="3400" b="1" i="1" dirty="0" smtClean="0">
                <a:solidFill>
                  <a:srgbClr val="002060"/>
                </a:solidFill>
                <a:effectLst>
                  <a:outerShdw blurRad="38100" dist="38100" dir="2700000" algn="tl">
                    <a:srgbClr val="000000">
                      <a:alpha val="43137"/>
                    </a:srgbClr>
                  </a:outerShdw>
                </a:effectLst>
                <a:latin typeface="Book Antiqua"/>
                <a:ea typeface="Calibri"/>
                <a:cs typeface="Times New Roman"/>
              </a:rPr>
              <a:t> </a:t>
            </a:r>
            <a:r>
              <a:rPr lang="el-GR" sz="3400" b="1" i="1" dirty="0" err="1" smtClean="0">
                <a:solidFill>
                  <a:srgbClr val="002060"/>
                </a:solidFill>
                <a:effectLst>
                  <a:outerShdw blurRad="38100" dist="38100" dir="2700000" algn="tl">
                    <a:srgbClr val="000000">
                      <a:alpha val="43137"/>
                    </a:srgbClr>
                  </a:outerShdw>
                </a:effectLst>
                <a:latin typeface="Book Antiqua"/>
                <a:ea typeface="Calibri"/>
                <a:cs typeface="Times New Roman"/>
              </a:rPr>
              <a:t>οὐκ</a:t>
            </a:r>
            <a:r>
              <a:rPr lang="el-GR" sz="3400" b="1" i="1" dirty="0" smtClean="0">
                <a:solidFill>
                  <a:srgbClr val="002060"/>
                </a:solidFill>
                <a:effectLst>
                  <a:outerShdw blurRad="38100" dist="38100" dir="2700000" algn="tl">
                    <a:srgbClr val="000000">
                      <a:alpha val="43137"/>
                    </a:srgbClr>
                  </a:outerShdw>
                </a:effectLst>
                <a:latin typeface="Book Antiqua"/>
                <a:ea typeface="Calibri"/>
                <a:cs typeface="Times New Roman"/>
              </a:rPr>
              <a:t> </a:t>
            </a:r>
            <a:r>
              <a:rPr lang="el-GR" sz="3400" b="1" i="1" dirty="0" err="1" smtClean="0">
                <a:solidFill>
                  <a:srgbClr val="002060"/>
                </a:solidFill>
                <a:effectLst>
                  <a:outerShdw blurRad="38100" dist="38100" dir="2700000" algn="tl">
                    <a:srgbClr val="000000">
                      <a:alpha val="43137"/>
                    </a:srgbClr>
                  </a:outerShdw>
                </a:effectLst>
                <a:latin typeface="Book Antiqua"/>
                <a:ea typeface="Calibri"/>
                <a:cs typeface="Times New Roman"/>
              </a:rPr>
              <a:t>ἔστιν</a:t>
            </a:r>
            <a:r>
              <a:rPr lang="el-GR" sz="3400" b="1" i="1" dirty="0" smtClean="0">
                <a:solidFill>
                  <a:srgbClr val="002060"/>
                </a:solidFill>
                <a:effectLst>
                  <a:outerShdw blurRad="38100" dist="38100" dir="2700000" algn="tl">
                    <a:srgbClr val="000000">
                      <a:alpha val="43137"/>
                    </a:srgbClr>
                  </a:outerShdw>
                </a:effectLst>
                <a:latin typeface="Book Antiqua"/>
                <a:ea typeface="Calibri"/>
                <a:cs typeface="Times New Roman"/>
              </a:rPr>
              <a:t> ἢ μόλις καὶ </a:t>
            </a:r>
            <a:r>
              <a:rPr lang="el-GR" sz="3400" b="1" i="1" dirty="0" err="1" smtClean="0">
                <a:solidFill>
                  <a:srgbClr val="002060"/>
                </a:solidFill>
                <a:effectLst>
                  <a:outerShdw blurRad="38100" dist="38100" dir="2700000" algn="tl">
                    <a:srgbClr val="000000">
                      <a:alpha val="43137"/>
                    </a:srgbClr>
                  </a:outerShdw>
                </a:effectLst>
                <a:latin typeface="Book Antiqua"/>
                <a:ea typeface="Calibri"/>
                <a:cs typeface="Times New Roman"/>
              </a:rPr>
              <a:t>ἀμυδρῶς</a:t>
            </a:r>
            <a:r>
              <a:rPr lang="el-GR" sz="3400" b="1" i="1" dirty="0" smtClean="0">
                <a:solidFill>
                  <a:srgbClr val="002060"/>
                </a:solidFill>
                <a:effectLst>
                  <a:outerShdw blurRad="38100" dist="38100" dir="2700000" algn="tl">
                    <a:srgbClr val="000000">
                      <a:alpha val="43137"/>
                    </a:srgbClr>
                  </a:outerShdw>
                </a:effectLst>
                <a:latin typeface="Book Antiqua"/>
                <a:ea typeface="Calibri"/>
                <a:cs typeface="Times New Roman"/>
              </a:rPr>
              <a:t>, ἐκ </a:t>
            </a:r>
            <a:r>
              <a:rPr lang="el-GR" sz="3400" b="1" i="1" dirty="0" err="1" smtClean="0">
                <a:solidFill>
                  <a:srgbClr val="002060"/>
                </a:solidFill>
                <a:effectLst>
                  <a:outerShdw blurRad="38100" dist="38100" dir="2700000" algn="tl">
                    <a:srgbClr val="000000">
                      <a:alpha val="43137"/>
                    </a:srgbClr>
                  </a:outerShdw>
                </a:effectLst>
                <a:latin typeface="Book Antiqua"/>
                <a:ea typeface="Calibri"/>
                <a:cs typeface="Times New Roman"/>
              </a:rPr>
              <a:t>τῶνδέ</a:t>
            </a:r>
            <a:r>
              <a:rPr lang="el-GR" sz="3400" b="1" i="1" dirty="0" smtClean="0">
                <a:solidFill>
                  <a:srgbClr val="002060"/>
                </a:solidFill>
                <a:effectLst>
                  <a:outerShdw blurRad="38100" dist="38100" dir="2700000" algn="tl">
                    <a:srgbClr val="000000">
                      <a:alpha val="43137"/>
                    </a:srgbClr>
                  </a:outerShdw>
                </a:effectLst>
                <a:latin typeface="Book Antiqua"/>
                <a:ea typeface="Calibri"/>
                <a:cs typeface="Times New Roman"/>
              </a:rPr>
              <a:t> τις </a:t>
            </a:r>
            <a:r>
              <a:rPr lang="el-GR" sz="3400" b="1" i="1" dirty="0" err="1" smtClean="0">
                <a:solidFill>
                  <a:srgbClr val="002060"/>
                </a:solidFill>
                <a:effectLst>
                  <a:outerShdw blurRad="38100" dist="38100" dir="2700000" algn="tl">
                    <a:srgbClr val="000000">
                      <a:alpha val="43137"/>
                    </a:srgbClr>
                  </a:outerShdw>
                </a:effectLst>
                <a:latin typeface="Book Antiqua"/>
                <a:ea typeface="Calibri"/>
                <a:cs typeface="Times New Roman"/>
              </a:rPr>
              <a:t>ἂν</a:t>
            </a:r>
            <a:r>
              <a:rPr lang="el-GR" sz="3400" b="1" i="1" dirty="0" smtClean="0">
                <a:solidFill>
                  <a:srgbClr val="002060"/>
                </a:solidFill>
                <a:effectLst>
                  <a:outerShdw blurRad="38100" dist="38100" dir="2700000" algn="tl">
                    <a:srgbClr val="000000">
                      <a:alpha val="43137"/>
                    </a:srgbClr>
                  </a:outerShdw>
                </a:effectLst>
                <a:latin typeface="Book Antiqua"/>
                <a:ea typeface="Calibri"/>
                <a:cs typeface="Times New Roman"/>
              </a:rPr>
              <a:t> </a:t>
            </a:r>
            <a:r>
              <a:rPr lang="el-GR" sz="3400" b="1" i="1" dirty="0" err="1" smtClean="0">
                <a:solidFill>
                  <a:srgbClr val="002060"/>
                </a:solidFill>
                <a:effectLst>
                  <a:outerShdw blurRad="38100" dist="38100" dir="2700000" algn="tl">
                    <a:srgbClr val="000000">
                      <a:alpha val="43137"/>
                    </a:srgbClr>
                  </a:outerShdw>
                </a:effectLst>
                <a:latin typeface="Book Antiqua"/>
                <a:ea typeface="Calibri"/>
                <a:cs typeface="Times New Roman"/>
              </a:rPr>
              <a:t>ὑποπτεύσειεν</a:t>
            </a:r>
            <a:r>
              <a:rPr lang="el-GR" sz="3400" b="1" dirty="0" smtClean="0">
                <a:solidFill>
                  <a:srgbClr val="002060"/>
                </a:solidFill>
                <a:effectLst>
                  <a:outerShdw blurRad="38100" dist="38100" dir="2700000" algn="tl">
                    <a:srgbClr val="000000">
                      <a:alpha val="43137"/>
                    </a:srgbClr>
                  </a:outerShdw>
                </a:effectLst>
                <a:latin typeface="Book Antiqua"/>
                <a:ea typeface="Calibri"/>
                <a:cs typeface="Times New Roman"/>
              </a:rPr>
              <a:t>»</a:t>
            </a:r>
          </a:p>
          <a:p>
            <a:pPr algn="ctr">
              <a:buNone/>
            </a:pPr>
            <a:endParaRPr lang="el-GR" sz="3400" b="1" dirty="0" smtClean="0">
              <a:solidFill>
                <a:srgbClr val="002060"/>
              </a:solidFill>
              <a:latin typeface="Times New Roman"/>
              <a:ea typeface="Calibri"/>
            </a:endParaRPr>
          </a:p>
          <a:p>
            <a:pPr>
              <a:buNone/>
            </a:pPr>
            <a:endParaRPr lang="el-GR" sz="800" b="1" i="1" dirty="0" smtClean="0">
              <a:solidFill>
                <a:srgbClr val="002060"/>
              </a:solidFill>
              <a:effectLst>
                <a:outerShdw blurRad="38100" dist="38100" dir="2700000" algn="tl">
                  <a:srgbClr val="000000">
                    <a:alpha val="43137"/>
                  </a:srgbClr>
                </a:outerShdw>
              </a:effectLst>
              <a:latin typeface="Times New Roman"/>
              <a:ea typeface="Calibri"/>
            </a:endParaRPr>
          </a:p>
          <a:p>
            <a:pPr marL="804863" indent="0" algn="just">
              <a:buNone/>
            </a:pPr>
            <a:r>
              <a:rPr lang="el-GR" sz="3400" u="sng" dirty="0" smtClean="0">
                <a:solidFill>
                  <a:srgbClr val="002060"/>
                </a:solidFill>
                <a:latin typeface="Book Antiqua"/>
                <a:ea typeface="Calibri"/>
                <a:cs typeface="Times New Roman"/>
              </a:rPr>
              <a:t>Ποιοι είναι οι λόγοι για την παραπάνω υποψία, για το ότι θα μπορούσε να ειπωθεί ότι οριακά ο χρόνος δεν υπάρχει από μόνος του</a:t>
            </a:r>
            <a:r>
              <a:rPr lang="el-GR" sz="3400" dirty="0" smtClean="0">
                <a:solidFill>
                  <a:srgbClr val="002060"/>
                </a:solidFill>
                <a:latin typeface="Book Antiqua"/>
                <a:ea typeface="Calibri"/>
                <a:cs typeface="Times New Roman"/>
              </a:rPr>
              <a:t>;</a:t>
            </a:r>
          </a:p>
          <a:p>
            <a:pPr marL="804863" indent="0" algn="just">
              <a:buNone/>
            </a:pPr>
            <a:endParaRPr lang="el-GR" sz="800" dirty="0" smtClean="0">
              <a:solidFill>
                <a:srgbClr val="002060"/>
              </a:solidFill>
              <a:latin typeface="Book Antiqua"/>
              <a:ea typeface="Calibri"/>
              <a:cs typeface="Times New Roman"/>
            </a:endParaRPr>
          </a:p>
          <a:p>
            <a:pPr marL="804863" indent="0" algn="just">
              <a:buNone/>
            </a:pPr>
            <a:endParaRPr lang="el-GR" sz="900" dirty="0" smtClean="0">
              <a:solidFill>
                <a:srgbClr val="002060"/>
              </a:solidFill>
              <a:latin typeface="Book Antiqua"/>
              <a:ea typeface="Calibri"/>
              <a:cs typeface="Times New Roman"/>
            </a:endParaRPr>
          </a:p>
          <a:p>
            <a:pPr marL="457200" algn="just">
              <a:lnSpc>
                <a:spcPct val="115000"/>
              </a:lnSpc>
              <a:spcBef>
                <a:spcPts val="600"/>
              </a:spcBef>
              <a:spcAft>
                <a:spcPts val="600"/>
              </a:spcAft>
              <a:buNone/>
            </a:pPr>
            <a:r>
              <a:rPr lang="el-GR" sz="3400" dirty="0" smtClean="0">
                <a:solidFill>
                  <a:srgbClr val="002060"/>
                </a:solidFill>
                <a:latin typeface="Book Antiqua"/>
                <a:ea typeface="Calibri"/>
                <a:cs typeface="Times New Roman"/>
              </a:rPr>
              <a:t>            Οι λόγοι αυτοί αναφέρονται στα </a:t>
            </a:r>
            <a:r>
              <a:rPr lang="el-GR" sz="3400" b="1" i="1" dirty="0" smtClean="0">
                <a:solidFill>
                  <a:srgbClr val="C00000"/>
                </a:solidFill>
                <a:effectLst>
                  <a:outerShdw blurRad="38100" dist="38100" dir="2700000" algn="tl">
                    <a:srgbClr val="000000">
                      <a:alpha val="43137"/>
                    </a:srgbClr>
                  </a:outerShdw>
                </a:effectLst>
                <a:latin typeface="Book Antiqua"/>
                <a:ea typeface="Calibri"/>
                <a:cs typeface="Times New Roman"/>
              </a:rPr>
              <a:t>Φυσικά</a:t>
            </a:r>
            <a:r>
              <a:rPr lang="el-GR" sz="3400" b="1" dirty="0" smtClean="0">
                <a:solidFill>
                  <a:srgbClr val="C00000"/>
                </a:solidFill>
                <a:effectLst>
                  <a:outerShdw blurRad="38100" dist="38100" dir="2700000" algn="tl">
                    <a:srgbClr val="000000">
                      <a:alpha val="43137"/>
                    </a:srgbClr>
                  </a:outerShdw>
                </a:effectLst>
                <a:latin typeface="Book Antiqua"/>
                <a:ea typeface="Calibri"/>
                <a:cs typeface="Times New Roman"/>
              </a:rPr>
              <a:t>, Δ 10, 218a</a:t>
            </a:r>
            <a:r>
              <a:rPr lang="el-GR" sz="3400" dirty="0" smtClean="0">
                <a:solidFill>
                  <a:srgbClr val="002060"/>
                </a:solidFill>
                <a:latin typeface="Book Antiqua"/>
                <a:ea typeface="Calibri"/>
                <a:cs typeface="Times New Roman"/>
              </a:rPr>
              <a:t>:</a:t>
            </a:r>
            <a:endParaRPr lang="el-GR" sz="3400" dirty="0" smtClean="0">
              <a:solidFill>
                <a:srgbClr val="002060"/>
              </a:solidFill>
              <a:ea typeface="Calibri"/>
              <a:cs typeface="Times New Roman"/>
            </a:endParaRPr>
          </a:p>
          <a:p>
            <a:pPr marL="457200" algn="just">
              <a:lnSpc>
                <a:spcPct val="115000"/>
              </a:lnSpc>
              <a:spcBef>
                <a:spcPts val="600"/>
              </a:spcBef>
              <a:spcAft>
                <a:spcPts val="600"/>
              </a:spcAft>
              <a:buNone/>
            </a:pPr>
            <a:endParaRPr lang="el-GR" sz="1000" dirty="0" smtClean="0">
              <a:ea typeface="Calibri"/>
              <a:cs typeface="Times New Roman"/>
            </a:endParaRPr>
          </a:p>
          <a:p>
            <a:pPr marL="457200" algn="just">
              <a:lnSpc>
                <a:spcPct val="115000"/>
              </a:lnSpc>
              <a:spcBef>
                <a:spcPts val="600"/>
              </a:spcBef>
              <a:spcAft>
                <a:spcPts val="300"/>
              </a:spcAft>
            </a:pPr>
            <a:r>
              <a:rPr lang="el-GR" sz="3600" b="1" dirty="0" smtClean="0">
                <a:solidFill>
                  <a:srgbClr val="C00000"/>
                </a:solidFill>
                <a:latin typeface="Book Antiqua"/>
                <a:ea typeface="Calibri"/>
                <a:cs typeface="Times New Roman"/>
              </a:rPr>
              <a:t>Ούτε το παρελθόν υπάρχει,</a:t>
            </a:r>
            <a:endParaRPr lang="el-GR" sz="3600" dirty="0" smtClean="0">
              <a:ea typeface="Calibri"/>
              <a:cs typeface="Times New Roman"/>
            </a:endParaRPr>
          </a:p>
          <a:p>
            <a:pPr marL="2511425" indent="-628650" algn="just">
              <a:lnSpc>
                <a:spcPct val="115000"/>
              </a:lnSpc>
              <a:spcBef>
                <a:spcPts val="600"/>
              </a:spcBef>
              <a:spcAft>
                <a:spcPts val="300"/>
              </a:spcAft>
            </a:pPr>
            <a:r>
              <a:rPr lang="el-GR" sz="3600" b="1" dirty="0" smtClean="0">
                <a:solidFill>
                  <a:srgbClr val="C00000"/>
                </a:solidFill>
                <a:latin typeface="Book Antiqua"/>
                <a:ea typeface="Calibri"/>
                <a:cs typeface="Times New Roman"/>
              </a:rPr>
              <a:t>Ούτε το μέλλον υπάρχει,</a:t>
            </a:r>
            <a:endParaRPr lang="el-GR" sz="3600" dirty="0" smtClean="0">
              <a:ea typeface="Calibri"/>
              <a:cs typeface="Times New Roman"/>
            </a:endParaRPr>
          </a:p>
          <a:p>
            <a:pPr marL="3944938" indent="-450850"/>
            <a:r>
              <a:rPr lang="el-GR" sz="3600" b="1" dirty="0" smtClean="0">
                <a:solidFill>
                  <a:srgbClr val="C00000"/>
                </a:solidFill>
                <a:latin typeface="Book Antiqua"/>
                <a:ea typeface="Calibri"/>
                <a:cs typeface="Times New Roman"/>
              </a:rPr>
              <a:t>Το παρόν είναι και δεν είναι.</a:t>
            </a:r>
            <a:endParaRPr lang="el-GR" sz="3600" dirty="0">
              <a:solidFill>
                <a:srgbClr val="002060"/>
              </a:solidFill>
            </a:endParaRPr>
          </a:p>
        </p:txBody>
      </p:sp>
      <p:pic>
        <p:nvPicPr>
          <p:cNvPr id="4" name="78 - Εικόνα" descr="3534516458_48e4e8595f_b.jpg"/>
          <p:cNvPicPr/>
          <p:nvPr/>
        </p:nvPicPr>
        <p:blipFill>
          <a:blip r:embed="rId2" cstate="print">
            <a:duotone>
              <a:prstClr val="black"/>
              <a:srgbClr val="00B050">
                <a:tint val="45000"/>
                <a:satMod val="400000"/>
              </a:srgbClr>
            </a:duotone>
          </a:blip>
          <a:stretch>
            <a:fillRect/>
          </a:stretch>
        </p:blipFill>
        <p:spPr>
          <a:xfrm>
            <a:off x="457200" y="3048000"/>
            <a:ext cx="60960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304800" y="381000"/>
            <a:ext cx="8610600" cy="1143000"/>
          </a:xfrm>
        </p:spPr>
        <p:txBody>
          <a:bodyPr>
            <a:noAutofit/>
          </a:bodyPr>
          <a:lstStyle/>
          <a:p>
            <a:pPr algn="just">
              <a:lnSpc>
                <a:spcPct val="114000"/>
              </a:lnSpc>
            </a:pPr>
            <a:r>
              <a:rPr lang="el-GR" sz="2800" b="1" dirty="0" smtClean="0">
                <a:solidFill>
                  <a:srgbClr val="C00000"/>
                </a:solidFill>
                <a:effectLst>
                  <a:outerShdw blurRad="38100" dist="38100" dir="2700000" algn="tl">
                    <a:srgbClr val="000000">
                      <a:alpha val="43137"/>
                    </a:srgbClr>
                  </a:outerShdw>
                </a:effectLst>
                <a:latin typeface="Book Antiqua"/>
                <a:ea typeface="Calibri"/>
                <a:cs typeface="Times New Roman"/>
              </a:rPr>
              <a:t>Οι λόγοι για το ότι ο χρόνος είτε δεν υπάρχει από μόνος του είτε για το ότι υπάρχει μόλις και αμυδρώς</a:t>
            </a:r>
            <a:endParaRPr lang="el-GR" sz="2800" b="1" u="sng" dirty="0" smtClean="0">
              <a:solidFill>
                <a:srgbClr val="C00000"/>
              </a:solidFill>
              <a:effectLst>
                <a:outerShdw blurRad="38100" dist="38100" dir="2700000" algn="tl">
                  <a:srgbClr val="000000">
                    <a:alpha val="43137"/>
                  </a:srgbClr>
                </a:outerShdw>
              </a:effectLst>
              <a:latin typeface="Book Antiqua"/>
              <a:ea typeface="Calibri"/>
              <a:cs typeface="Times New Roman"/>
            </a:endParaRPr>
          </a:p>
        </p:txBody>
      </p:sp>
      <p:sp>
        <p:nvSpPr>
          <p:cNvPr id="10" name="6 - Θέση περιεχομένου"/>
          <p:cNvSpPr>
            <a:spLocks noGrp="1"/>
          </p:cNvSpPr>
          <p:nvPr>
            <p:ph idx="1"/>
          </p:nvPr>
        </p:nvSpPr>
        <p:spPr>
          <a:xfrm>
            <a:off x="304800" y="1600200"/>
            <a:ext cx="8610600" cy="5105400"/>
          </a:xfrm>
        </p:spPr>
        <p:txBody>
          <a:bodyPr>
            <a:normAutofit fontScale="55000" lnSpcReduction="20000"/>
          </a:bodyPr>
          <a:lstStyle/>
          <a:p>
            <a:pPr marL="457200" algn="just">
              <a:lnSpc>
                <a:spcPct val="115000"/>
              </a:lnSpc>
              <a:spcAft>
                <a:spcPts val="600"/>
              </a:spcAft>
              <a:buNone/>
            </a:pPr>
            <a:endParaRPr lang="el-GR" sz="2200" b="1" u="sng" dirty="0" smtClean="0">
              <a:latin typeface="Book Antiqua"/>
              <a:ea typeface="Calibri"/>
              <a:cs typeface="Times New Roman"/>
            </a:endParaRPr>
          </a:p>
          <a:p>
            <a:pPr marL="95250" indent="19050" algn="just">
              <a:lnSpc>
                <a:spcPct val="115000"/>
              </a:lnSpc>
              <a:spcAft>
                <a:spcPts val="600"/>
              </a:spcAft>
              <a:buNone/>
            </a:pPr>
            <a:r>
              <a:rPr lang="el-GR" sz="3600" b="1" u="sng"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1</a:t>
            </a:r>
            <a:r>
              <a:rPr lang="el-GR" sz="3600" b="1" u="sng" baseline="30000"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ος</a:t>
            </a:r>
            <a:r>
              <a:rPr lang="el-GR" sz="3600" b="1" u="sng"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λόγος</a:t>
            </a:r>
            <a:r>
              <a:rPr lang="el-GR" sz="36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a:t>
            </a:r>
            <a:r>
              <a:rPr lang="el-GR" sz="3600"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a:t>
            </a:r>
          </a:p>
          <a:p>
            <a:pPr marL="95250" indent="19050" algn="just">
              <a:lnSpc>
                <a:spcPct val="115000"/>
              </a:lnSpc>
              <a:spcAft>
                <a:spcPts val="0"/>
              </a:spcAft>
              <a:buNone/>
            </a:pPr>
            <a:r>
              <a:rPr lang="el-GR" sz="3600" dirty="0" smtClean="0">
                <a:solidFill>
                  <a:srgbClr val="002060"/>
                </a:solidFill>
                <a:latin typeface="Book Antiqua" pitchFamily="18" charset="0"/>
                <a:ea typeface="Calibri"/>
                <a:cs typeface="Times New Roman"/>
              </a:rPr>
              <a:t>Οι υποδιαιρέσεις, αυτά τα συστατικά του χρόνου δεν υπάρχουν είτε θεωρήσουμε τον χρόνο ως ἄπειρο χρόνο είτε εάν τον θεωρήσουμε ως ένα συγκεκριμένο χρονικό διάστημα.</a:t>
            </a:r>
          </a:p>
          <a:p>
            <a:pPr marL="457200" algn="just">
              <a:lnSpc>
                <a:spcPct val="115000"/>
              </a:lnSpc>
              <a:spcAft>
                <a:spcPts val="600"/>
              </a:spcAft>
              <a:buNone/>
            </a:pPr>
            <a:r>
              <a:rPr lang="el-GR" sz="800" dirty="0" smtClean="0">
                <a:solidFill>
                  <a:srgbClr val="002060"/>
                </a:solidFill>
                <a:latin typeface="Book Antiqua" pitchFamily="18" charset="0"/>
                <a:ea typeface="Calibri"/>
                <a:cs typeface="Times New Roman"/>
              </a:rPr>
              <a:t> </a:t>
            </a:r>
            <a:endParaRPr lang="el-GR" sz="3600" dirty="0" smtClean="0">
              <a:solidFill>
                <a:srgbClr val="002060"/>
              </a:solidFill>
              <a:latin typeface="Book Antiqua" pitchFamily="18" charset="0"/>
              <a:ea typeface="Calibri"/>
              <a:cs typeface="Times New Roman"/>
            </a:endParaRPr>
          </a:p>
          <a:p>
            <a:pPr marL="95250" indent="19050" algn="just">
              <a:lnSpc>
                <a:spcPct val="115000"/>
              </a:lnSpc>
              <a:spcAft>
                <a:spcPts val="600"/>
              </a:spcAft>
              <a:buNone/>
            </a:pPr>
            <a:r>
              <a:rPr lang="el-GR" sz="3600" b="1" u="sng"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2ος λόγος: </a:t>
            </a:r>
          </a:p>
          <a:p>
            <a:pPr marL="95250" indent="19050" algn="just">
              <a:lnSpc>
                <a:spcPct val="115000"/>
              </a:lnSpc>
              <a:spcAft>
                <a:spcPts val="0"/>
              </a:spcAft>
              <a:buNone/>
            </a:pPr>
            <a:r>
              <a:rPr lang="el-GR" sz="3600" dirty="0" smtClean="0">
                <a:solidFill>
                  <a:srgbClr val="002060"/>
                </a:solidFill>
                <a:latin typeface="Book Antiqua" pitchFamily="18" charset="0"/>
                <a:ea typeface="Calibri"/>
                <a:cs typeface="Times New Roman"/>
              </a:rPr>
              <a:t>Ο χρόνος μάς παρουσιάζεται ως ένα συνεχές μέγεθος γιατί δεν έχει διαστάσεις.</a:t>
            </a:r>
          </a:p>
          <a:p>
            <a:pPr marL="457200" algn="just">
              <a:lnSpc>
                <a:spcPct val="115000"/>
              </a:lnSpc>
              <a:spcAft>
                <a:spcPts val="600"/>
              </a:spcAft>
              <a:buNone/>
            </a:pPr>
            <a:r>
              <a:rPr lang="el-GR" sz="800" dirty="0" smtClean="0">
                <a:solidFill>
                  <a:srgbClr val="002060"/>
                </a:solidFill>
                <a:latin typeface="Book Antiqua" pitchFamily="18" charset="0"/>
                <a:ea typeface="Calibri"/>
                <a:cs typeface="Times New Roman"/>
              </a:rPr>
              <a:t> </a:t>
            </a:r>
            <a:endParaRPr lang="el-GR" sz="3600" dirty="0" smtClean="0">
              <a:solidFill>
                <a:srgbClr val="002060"/>
              </a:solidFill>
              <a:latin typeface="Book Antiqua" pitchFamily="18" charset="0"/>
              <a:ea typeface="Calibri"/>
              <a:cs typeface="Times New Roman"/>
            </a:endParaRPr>
          </a:p>
          <a:p>
            <a:pPr marL="4040188" indent="0" algn="just">
              <a:lnSpc>
                <a:spcPct val="115000"/>
              </a:lnSpc>
              <a:spcAft>
                <a:spcPts val="600"/>
              </a:spcAft>
              <a:buNone/>
            </a:pPr>
            <a:r>
              <a:rPr lang="el-GR" sz="3600" b="1" dirty="0" smtClean="0">
                <a:solidFill>
                  <a:srgbClr val="002060"/>
                </a:solidFill>
                <a:latin typeface="Book Antiqua" pitchFamily="18" charset="0"/>
                <a:ea typeface="Calibri"/>
                <a:cs typeface="Times New Roman"/>
              </a:rPr>
              <a:t>Συνήθως παριστάνουμε τον χρόνο ως μία ευθεία που δεν έχει αρχή και τέλος. Οι στιγμές του χρόνου είναι υποδιαιρέσεις αυτής της ευθείας.</a:t>
            </a:r>
          </a:p>
          <a:p>
            <a:pPr marL="457200" algn="just">
              <a:lnSpc>
                <a:spcPct val="115000"/>
              </a:lnSpc>
              <a:spcAft>
                <a:spcPts val="600"/>
              </a:spcAft>
              <a:buNone/>
            </a:pPr>
            <a:r>
              <a:rPr lang="el-GR" sz="1300" dirty="0" smtClean="0">
                <a:solidFill>
                  <a:srgbClr val="002060"/>
                </a:solidFill>
                <a:latin typeface="Book Antiqua" pitchFamily="18" charset="0"/>
                <a:ea typeface="Calibri"/>
                <a:cs typeface="Times New Roman"/>
              </a:rPr>
              <a:t> </a:t>
            </a:r>
          </a:p>
          <a:p>
            <a:pPr algn="ctr">
              <a:buNone/>
            </a:pPr>
            <a:r>
              <a:rPr lang="el-GR" sz="4400" b="1" dirty="0" smtClean="0">
                <a:solidFill>
                  <a:srgbClr val="002060"/>
                </a:solidFill>
                <a:latin typeface="Book Antiqua" pitchFamily="18" charset="0"/>
                <a:ea typeface="Calibri"/>
                <a:cs typeface="Times New Roman"/>
              </a:rPr>
              <a:t>Ο χρόνος δεν έχει διαστάσεις συνίσταται σε μία συνεχή ροή.</a:t>
            </a:r>
            <a:endParaRPr lang="el-GR" sz="4400" b="1" dirty="0">
              <a:solidFill>
                <a:srgbClr val="002060"/>
              </a:solidFill>
              <a:latin typeface="Book Antiqua" pitchFamily="18" charset="0"/>
            </a:endParaRPr>
          </a:p>
        </p:txBody>
      </p:sp>
      <p:pic>
        <p:nvPicPr>
          <p:cNvPr id="11" name="10 - Εικόνα"/>
          <p:cNvPicPr/>
          <p:nvPr/>
        </p:nvPicPr>
        <p:blipFill>
          <a:blip r:embed="rId2" cstate="print">
            <a:lum bright="10000"/>
          </a:blip>
          <a:srcRect l="20581" t="86450" r="50711" b="11841"/>
          <a:stretch>
            <a:fillRect/>
          </a:stretch>
        </p:blipFill>
        <p:spPr bwMode="auto">
          <a:xfrm>
            <a:off x="457200" y="5029200"/>
            <a:ext cx="3581400" cy="152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52400"/>
            <a:ext cx="8686800" cy="1143000"/>
          </a:xfrm>
        </p:spPr>
        <p:txBody>
          <a:bodyPr>
            <a:normAutofit/>
          </a:bodyPr>
          <a:lstStyle/>
          <a:p>
            <a:pPr algn="just"/>
            <a:r>
              <a:rPr lang="el-GR" sz="2800" b="1" dirty="0" smtClean="0">
                <a:solidFill>
                  <a:srgbClr val="C00000"/>
                </a:solidFill>
                <a:effectLst>
                  <a:outerShdw blurRad="38100" dist="38100" dir="2700000" algn="tl">
                    <a:srgbClr val="000000">
                      <a:alpha val="43137"/>
                    </a:srgbClr>
                  </a:outerShdw>
                </a:effectLst>
                <a:latin typeface="Book Antiqua"/>
                <a:ea typeface="Calibri"/>
                <a:cs typeface="Times New Roman"/>
              </a:rPr>
              <a:t>Ποια είναι αυτά τα υπαρκτά μέρη από τα οποία απαρτίζεται ο χρόνος;</a:t>
            </a:r>
            <a:endParaRPr lang="el-GR" sz="2800" b="1" dirty="0">
              <a:solidFill>
                <a:srgbClr val="C00000"/>
              </a:solidFill>
              <a:effectLst>
                <a:outerShdw blurRad="38100" dist="38100" dir="2700000" algn="tl">
                  <a:srgbClr val="000000">
                    <a:alpha val="43137"/>
                  </a:srgbClr>
                </a:outerShdw>
              </a:effectLst>
              <a:latin typeface="Book Antiqua"/>
              <a:ea typeface="Calibri"/>
              <a:cs typeface="Times New Roman"/>
            </a:endParaRPr>
          </a:p>
        </p:txBody>
      </p:sp>
      <p:sp>
        <p:nvSpPr>
          <p:cNvPr id="5" name="4 - Θέση περιεχομένου"/>
          <p:cNvSpPr>
            <a:spLocks noGrp="1"/>
          </p:cNvSpPr>
          <p:nvPr>
            <p:ph idx="1"/>
          </p:nvPr>
        </p:nvSpPr>
        <p:spPr>
          <a:xfrm>
            <a:off x="228600" y="1600200"/>
            <a:ext cx="8686800" cy="4525963"/>
          </a:xfrm>
        </p:spPr>
        <p:txBody>
          <a:bodyPr>
            <a:normAutofit/>
          </a:bodyPr>
          <a:lstStyle/>
          <a:p>
            <a:pPr marL="0" indent="0" algn="just">
              <a:lnSpc>
                <a:spcPct val="115000"/>
              </a:lnSpc>
              <a:spcAft>
                <a:spcPts val="600"/>
              </a:spcAft>
              <a:buNone/>
            </a:pPr>
            <a:r>
              <a:rPr lang="el-GR" sz="2600" dirty="0" smtClean="0">
                <a:solidFill>
                  <a:srgbClr val="002060"/>
                </a:solidFill>
                <a:latin typeface="Book Antiqua"/>
                <a:ea typeface="Calibri"/>
                <a:cs typeface="Times New Roman"/>
              </a:rPr>
              <a:t>Το παρελθόν και το μέλλον δεν υπάρχουν. Ο χρόνος θα έπρεπε να απαρτίζεται από μέρη που το καθένα είναι </a:t>
            </a:r>
            <a:r>
              <a:rPr lang="el-GR" sz="2600" b="1" i="1" dirty="0" smtClean="0">
                <a:solidFill>
                  <a:srgbClr val="002060"/>
                </a:solidFill>
                <a:latin typeface="Times New Roman"/>
                <a:ea typeface="Calibri"/>
              </a:rPr>
              <a:t>νῦν</a:t>
            </a:r>
            <a:r>
              <a:rPr lang="el-GR" sz="2600" dirty="0" smtClean="0">
                <a:solidFill>
                  <a:srgbClr val="002060"/>
                </a:solidFill>
                <a:latin typeface="Book Antiqua"/>
                <a:ea typeface="Calibri"/>
                <a:cs typeface="Times New Roman"/>
              </a:rPr>
              <a:t>, που το καθένα είναι </a:t>
            </a:r>
            <a:r>
              <a:rPr lang="el-GR" sz="2600" b="1" i="1" dirty="0" smtClean="0">
                <a:solidFill>
                  <a:srgbClr val="002060"/>
                </a:solidFill>
                <a:latin typeface="Book Antiqua"/>
                <a:ea typeface="Calibri"/>
                <a:cs typeface="Times New Roman"/>
              </a:rPr>
              <a:t>τώρα</a:t>
            </a:r>
            <a:r>
              <a:rPr lang="el-GR" sz="2600" dirty="0" smtClean="0">
                <a:solidFill>
                  <a:srgbClr val="002060"/>
                </a:solidFill>
                <a:latin typeface="Book Antiqua"/>
                <a:ea typeface="Calibri"/>
                <a:cs typeface="Times New Roman"/>
              </a:rPr>
              <a:t>.</a:t>
            </a:r>
          </a:p>
          <a:p>
            <a:pPr marL="95250" indent="0" algn="just">
              <a:lnSpc>
                <a:spcPct val="115000"/>
              </a:lnSpc>
              <a:spcAft>
                <a:spcPts val="600"/>
              </a:spcAft>
              <a:buNone/>
            </a:pPr>
            <a:endParaRPr lang="el-GR" sz="2600" dirty="0">
              <a:solidFill>
                <a:srgbClr val="002060"/>
              </a:solidFill>
            </a:endParaRPr>
          </a:p>
        </p:txBody>
      </p:sp>
      <p:pic>
        <p:nvPicPr>
          <p:cNvPr id="4" name="3 - Εικόνα"/>
          <p:cNvPicPr/>
          <p:nvPr/>
        </p:nvPicPr>
        <p:blipFill>
          <a:blip r:embed="rId2" cstate="print">
            <a:lum contrast="-10000"/>
          </a:blip>
          <a:srcRect l="28763" t="74177" r="32608" b="18878"/>
          <a:stretch>
            <a:fillRect/>
          </a:stretch>
        </p:blipFill>
        <p:spPr bwMode="auto">
          <a:xfrm>
            <a:off x="3200400" y="3276600"/>
            <a:ext cx="4828260" cy="756178"/>
          </a:xfrm>
          <a:prstGeom prst="rect">
            <a:avLst/>
          </a:prstGeom>
          <a:ln>
            <a:noFill/>
          </a:ln>
          <a:effectLst>
            <a:outerShdw blurRad="292100" dist="139700" dir="2700000" algn="tl" rotWithShape="0">
              <a:srgbClr val="333333">
                <a:alpha val="65000"/>
              </a:srgbClr>
            </a:outerShdw>
          </a:effectLst>
        </p:spPr>
      </p:pic>
      <p:pic>
        <p:nvPicPr>
          <p:cNvPr id="6" name="5 - Εικόνα"/>
          <p:cNvPicPr/>
          <p:nvPr/>
        </p:nvPicPr>
        <p:blipFill>
          <a:blip r:embed="rId3" cstate="print">
            <a:lum contrast="10000"/>
          </a:blip>
          <a:srcRect l="20165" t="75910" r="31496" b="10561"/>
          <a:stretch>
            <a:fillRect/>
          </a:stretch>
        </p:blipFill>
        <p:spPr bwMode="auto">
          <a:xfrm>
            <a:off x="990600" y="4419600"/>
            <a:ext cx="6934200" cy="209504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304800"/>
            <a:ext cx="8686800" cy="1143000"/>
          </a:xfrm>
        </p:spPr>
        <p:txBody>
          <a:bodyPr>
            <a:normAutofit/>
          </a:bodyPr>
          <a:lstStyle/>
          <a:p>
            <a:pPr algn="just"/>
            <a:r>
              <a:rPr lang="el-GR" sz="3200" b="1" dirty="0" smtClean="0">
                <a:solidFill>
                  <a:srgbClr val="C00000"/>
                </a:solidFill>
                <a:effectLst>
                  <a:outerShdw blurRad="50800" dist="38100" algn="tr" rotWithShape="0">
                    <a:prstClr val="black">
                      <a:alpha val="40000"/>
                    </a:prstClr>
                  </a:outerShdw>
                </a:effectLst>
                <a:latin typeface="Book Antiqua" pitchFamily="18" charset="0"/>
              </a:rPr>
              <a:t>Πώς γίνεται αντιληπτός ο χρόνος για τον Ἀριστοτέλη; </a:t>
            </a:r>
            <a:endParaRPr lang="el-GR" sz="32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5" name="4 - Θέση περιεχομένου"/>
          <p:cNvSpPr>
            <a:spLocks noGrp="1"/>
          </p:cNvSpPr>
          <p:nvPr>
            <p:ph idx="1"/>
          </p:nvPr>
        </p:nvSpPr>
        <p:spPr>
          <a:xfrm>
            <a:off x="228600" y="1600200"/>
            <a:ext cx="8686800" cy="4525963"/>
          </a:xfrm>
        </p:spPr>
        <p:txBody>
          <a:bodyPr>
            <a:normAutofit/>
          </a:bodyPr>
          <a:lstStyle/>
          <a:p>
            <a:pPr marL="0" indent="0" algn="just">
              <a:spcAft>
                <a:spcPts val="600"/>
              </a:spcAft>
              <a:buNone/>
            </a:pPr>
            <a:r>
              <a:rPr lang="el-GR" sz="2600" dirty="0" smtClean="0">
                <a:solidFill>
                  <a:srgbClr val="002060"/>
                </a:solidFill>
                <a:latin typeface="Book Antiqua"/>
                <a:ea typeface="Calibri"/>
                <a:cs typeface="Times New Roman"/>
              </a:rPr>
              <a:t>Ο </a:t>
            </a:r>
            <a:r>
              <a:rPr lang="el-GR" sz="2600" dirty="0" smtClean="0">
                <a:solidFill>
                  <a:srgbClr val="002060"/>
                </a:solidFill>
                <a:latin typeface="Times New Roman"/>
                <a:ea typeface="Calibri"/>
              </a:rPr>
              <a:t>Ἀ</a:t>
            </a:r>
            <a:r>
              <a:rPr lang="el-GR" sz="2600" dirty="0" smtClean="0">
                <a:solidFill>
                  <a:srgbClr val="002060"/>
                </a:solidFill>
                <a:latin typeface="Book Antiqua"/>
                <a:ea typeface="Calibri"/>
                <a:cs typeface="Times New Roman"/>
              </a:rPr>
              <a:t>ριστοτ</a:t>
            </a:r>
            <a:r>
              <a:rPr lang="el-GR" sz="2600" dirty="0" smtClean="0">
                <a:solidFill>
                  <a:srgbClr val="002060"/>
                </a:solidFill>
                <a:latin typeface="Times New Roman"/>
                <a:ea typeface="Calibri"/>
              </a:rPr>
              <a:t>έ</a:t>
            </a:r>
            <a:r>
              <a:rPr lang="el-GR" sz="2600" dirty="0" smtClean="0">
                <a:solidFill>
                  <a:srgbClr val="002060"/>
                </a:solidFill>
                <a:latin typeface="Book Antiqua"/>
                <a:ea typeface="Calibri"/>
                <a:cs typeface="Times New Roman"/>
              </a:rPr>
              <a:t>λης θεωρεί ότι ο χρόνος γίνεται αντιληπτός μέσω της κίνησης, ως κάτι που σχετίζεται με την κίνηση. </a:t>
            </a:r>
          </a:p>
          <a:p>
            <a:pPr marL="0" indent="0" algn="just">
              <a:spcAft>
                <a:spcPts val="600"/>
              </a:spcAft>
              <a:buNone/>
            </a:pPr>
            <a:r>
              <a:rPr lang="el-GR" sz="2600" dirty="0" smtClean="0">
                <a:solidFill>
                  <a:srgbClr val="002060"/>
                </a:solidFill>
                <a:latin typeface="Book Antiqua"/>
                <a:ea typeface="Calibri"/>
                <a:cs typeface="Times New Roman"/>
              </a:rPr>
              <a:t>Η κίνηση αφορά ένα διάστημα, το διάστημα που διανύει το σώμα που κινείται μέσα στον συγκεκριμένο χρόνο.</a:t>
            </a:r>
            <a:endParaRPr lang="el-GR" sz="2600" dirty="0">
              <a:solidFill>
                <a:srgbClr val="002060"/>
              </a:solidFill>
            </a:endParaRPr>
          </a:p>
        </p:txBody>
      </p:sp>
      <p:pic>
        <p:nvPicPr>
          <p:cNvPr id="4" name="3 - Εικόνα"/>
          <p:cNvPicPr/>
          <p:nvPr/>
        </p:nvPicPr>
        <p:blipFill>
          <a:blip r:embed="rId2" cstate="print">
            <a:lum contrast="10000"/>
          </a:blip>
          <a:srcRect l="19526" t="49047" r="27632" b="26170"/>
          <a:stretch>
            <a:fillRect/>
          </a:stretch>
        </p:blipFill>
        <p:spPr bwMode="auto">
          <a:xfrm>
            <a:off x="533400" y="3581400"/>
            <a:ext cx="8153400"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52400"/>
            <a:ext cx="8686800" cy="1143000"/>
          </a:xfrm>
        </p:spPr>
        <p:txBody>
          <a:bodyPr>
            <a:normAutofit/>
          </a:bodyPr>
          <a:lstStyle/>
          <a:p>
            <a:pPr algn="just"/>
            <a:r>
              <a:rPr lang="el-GR" sz="3000" b="1" dirty="0" smtClean="0">
                <a:solidFill>
                  <a:srgbClr val="C00000"/>
                </a:solidFill>
                <a:effectLst>
                  <a:outerShdw blurRad="50800" dist="38100" algn="tr" rotWithShape="0">
                    <a:prstClr val="black">
                      <a:alpha val="40000"/>
                    </a:prstClr>
                  </a:outerShdw>
                </a:effectLst>
                <a:latin typeface="Book Antiqua" pitchFamily="18" charset="0"/>
              </a:rPr>
              <a:t>Τι είναι, λοιπόν, ο χρόνος για τον Ἀριστοτέλη;</a:t>
            </a:r>
            <a:endParaRPr lang="el-GR" sz="3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5" name="4 - Θέση περιεχομένου"/>
          <p:cNvSpPr>
            <a:spLocks noGrp="1"/>
          </p:cNvSpPr>
          <p:nvPr>
            <p:ph idx="1"/>
          </p:nvPr>
        </p:nvSpPr>
        <p:spPr>
          <a:xfrm>
            <a:off x="228600" y="1646237"/>
            <a:ext cx="8686800" cy="4525963"/>
          </a:xfrm>
        </p:spPr>
        <p:txBody>
          <a:bodyPr>
            <a:normAutofit fontScale="92500" lnSpcReduction="10000"/>
          </a:bodyPr>
          <a:lstStyle/>
          <a:p>
            <a:pPr marL="95250" indent="19050" algn="ctr">
              <a:lnSpc>
                <a:spcPct val="115000"/>
              </a:lnSpc>
              <a:spcAft>
                <a:spcPts val="600"/>
              </a:spcAft>
              <a:buNone/>
            </a:pPr>
            <a:r>
              <a:rPr lang="el-GR" sz="3600" b="1" dirty="0" smtClean="0">
                <a:solidFill>
                  <a:srgbClr val="C00000"/>
                </a:solidFill>
                <a:effectLst>
                  <a:outerShdw blurRad="38100" dist="38100" dir="2700000" algn="tl">
                    <a:srgbClr val="000000">
                      <a:alpha val="43137"/>
                    </a:srgbClr>
                  </a:outerShdw>
                </a:effectLst>
                <a:latin typeface="Book Antiqua"/>
                <a:ea typeface="Calibri"/>
                <a:cs typeface="Times New Roman"/>
              </a:rPr>
              <a:t>Ο χρόνος είναι αυτό με βάση το οποίο μετράμε την κίνηση.</a:t>
            </a:r>
            <a:endParaRPr lang="el-GR" dirty="0" smtClean="0">
              <a:solidFill>
                <a:srgbClr val="C00000"/>
              </a:solidFill>
              <a:effectLst>
                <a:outerShdw blurRad="38100" dist="38100" dir="2700000" algn="tl">
                  <a:srgbClr val="000000">
                    <a:alpha val="43137"/>
                  </a:srgbClr>
                </a:outerShdw>
              </a:effectLst>
              <a:ea typeface="Calibri"/>
              <a:cs typeface="Times New Roman"/>
            </a:endParaRPr>
          </a:p>
          <a:p>
            <a:pPr marL="0" indent="0" algn="just">
              <a:lnSpc>
                <a:spcPct val="115000"/>
              </a:lnSpc>
              <a:spcAft>
                <a:spcPts val="0"/>
              </a:spcAft>
              <a:buNone/>
            </a:pPr>
            <a:endParaRPr lang="el-GR" dirty="0" smtClean="0">
              <a:solidFill>
                <a:srgbClr val="002060"/>
              </a:solidFill>
              <a:latin typeface="Book Antiqua"/>
              <a:ea typeface="Calibri"/>
              <a:cs typeface="Times New Roman"/>
            </a:endParaRPr>
          </a:p>
          <a:p>
            <a:pPr marL="0" indent="0" algn="just">
              <a:lnSpc>
                <a:spcPct val="115000"/>
              </a:lnSpc>
              <a:spcAft>
                <a:spcPts val="0"/>
              </a:spcAft>
              <a:buNone/>
            </a:pPr>
            <a:r>
              <a:rPr lang="el-GR" b="1" dirty="0" smtClean="0">
                <a:solidFill>
                  <a:srgbClr val="002060"/>
                </a:solidFill>
                <a:latin typeface="Book Antiqua"/>
                <a:ea typeface="Calibri"/>
                <a:cs typeface="Times New Roman"/>
              </a:rPr>
              <a:t>Με άλλα λόγια, ο χρόνος για τον </a:t>
            </a:r>
            <a:r>
              <a:rPr lang="el-GR" b="1" dirty="0" smtClean="0">
                <a:solidFill>
                  <a:srgbClr val="002060"/>
                </a:solidFill>
                <a:latin typeface="Times New Roman"/>
                <a:ea typeface="Calibri"/>
                <a:cs typeface="Times New Roman"/>
              </a:rPr>
              <a:t>Ἀ</a:t>
            </a:r>
            <a:r>
              <a:rPr lang="el-GR" b="1" dirty="0" smtClean="0">
                <a:solidFill>
                  <a:srgbClr val="002060"/>
                </a:solidFill>
                <a:latin typeface="Book Antiqua"/>
                <a:ea typeface="Calibri"/>
                <a:cs typeface="Times New Roman"/>
              </a:rPr>
              <a:t>ριστοτ</a:t>
            </a:r>
            <a:r>
              <a:rPr lang="el-GR" b="1" dirty="0" smtClean="0">
                <a:solidFill>
                  <a:srgbClr val="002060"/>
                </a:solidFill>
                <a:latin typeface="Times New Roman"/>
                <a:ea typeface="Calibri"/>
                <a:cs typeface="Times New Roman"/>
              </a:rPr>
              <a:t>έ</a:t>
            </a:r>
            <a:r>
              <a:rPr lang="el-GR" b="1" dirty="0" smtClean="0">
                <a:solidFill>
                  <a:srgbClr val="002060"/>
                </a:solidFill>
                <a:latin typeface="Book Antiqua"/>
                <a:ea typeface="Calibri"/>
                <a:cs typeface="Times New Roman"/>
              </a:rPr>
              <a:t>λη είναι μονάδα μέτρησης της κίνησης κατά το </a:t>
            </a:r>
            <a:r>
              <a:rPr lang="el-GR" b="1" i="1" dirty="0" smtClean="0">
                <a:solidFill>
                  <a:srgbClr val="002060"/>
                </a:solidFill>
                <a:latin typeface="Book Antiqua"/>
                <a:ea typeface="Calibri"/>
                <a:cs typeface="Times New Roman"/>
              </a:rPr>
              <a:t>πριν</a:t>
            </a:r>
            <a:r>
              <a:rPr lang="el-GR" b="1" dirty="0" smtClean="0">
                <a:solidFill>
                  <a:srgbClr val="002060"/>
                </a:solidFill>
                <a:latin typeface="Book Antiqua"/>
                <a:ea typeface="Calibri"/>
                <a:cs typeface="Times New Roman"/>
              </a:rPr>
              <a:t> και το </a:t>
            </a:r>
            <a:r>
              <a:rPr lang="el-GR" b="1" i="1" dirty="0" smtClean="0">
                <a:solidFill>
                  <a:srgbClr val="002060"/>
                </a:solidFill>
                <a:latin typeface="Book Antiqua"/>
                <a:ea typeface="Calibri"/>
                <a:cs typeface="Times New Roman"/>
              </a:rPr>
              <a:t>μετά</a:t>
            </a:r>
            <a:r>
              <a:rPr lang="el-GR" b="1" dirty="0" smtClean="0">
                <a:solidFill>
                  <a:srgbClr val="002060"/>
                </a:solidFill>
                <a:latin typeface="Book Antiqua"/>
                <a:ea typeface="Calibri"/>
                <a:cs typeface="Times New Roman"/>
              </a:rPr>
              <a:t>.</a:t>
            </a:r>
            <a:endParaRPr lang="el-GR" b="1" dirty="0" smtClean="0">
              <a:solidFill>
                <a:srgbClr val="002060"/>
              </a:solidFill>
              <a:ea typeface="Calibri"/>
              <a:cs typeface="Times New Roman"/>
            </a:endParaRPr>
          </a:p>
          <a:p>
            <a:pPr marL="0" indent="0" algn="just">
              <a:lnSpc>
                <a:spcPct val="115000"/>
              </a:lnSpc>
              <a:spcAft>
                <a:spcPts val="600"/>
              </a:spcAft>
              <a:buNone/>
            </a:pPr>
            <a:r>
              <a:rPr lang="el-GR" sz="800" dirty="0" smtClean="0">
                <a:solidFill>
                  <a:srgbClr val="002060"/>
                </a:solidFill>
                <a:latin typeface="Book Antiqua"/>
                <a:ea typeface="Calibri"/>
                <a:cs typeface="Times New Roman"/>
              </a:rPr>
              <a:t> </a:t>
            </a:r>
            <a:endParaRPr lang="el-GR" dirty="0" smtClean="0">
              <a:solidFill>
                <a:srgbClr val="002060"/>
              </a:solidFill>
              <a:ea typeface="Calibri"/>
              <a:cs typeface="Times New Roman"/>
            </a:endParaRPr>
          </a:p>
          <a:p>
            <a:pPr marL="1433513" indent="0" algn="just">
              <a:buNone/>
              <a:tabLst>
                <a:tab pos="1433513" algn="l"/>
              </a:tabLst>
            </a:pPr>
            <a:r>
              <a:rPr lang="el-GR" u="sng" dirty="0" smtClean="0">
                <a:solidFill>
                  <a:srgbClr val="002060"/>
                </a:solidFill>
                <a:latin typeface="Book Antiqua"/>
                <a:ea typeface="Calibri"/>
                <a:cs typeface="Times New Roman"/>
              </a:rPr>
              <a:t>Θα μπορούσε να ειπωθεί ότι αυτή είναι μία ικανοποιητική θεωρία</a:t>
            </a:r>
            <a:r>
              <a:rPr lang="el-GR" dirty="0" smtClean="0">
                <a:solidFill>
                  <a:srgbClr val="002060"/>
                </a:solidFill>
                <a:latin typeface="Book Antiqua"/>
                <a:ea typeface="Calibri"/>
                <a:cs typeface="Times New Roman"/>
              </a:rPr>
              <a:t>;</a:t>
            </a:r>
            <a:endParaRPr lang="el-GR" dirty="0">
              <a:solidFill>
                <a:srgbClr val="002060"/>
              </a:solidFill>
            </a:endParaRPr>
          </a:p>
        </p:txBody>
      </p:sp>
      <p:pic>
        <p:nvPicPr>
          <p:cNvPr id="6" name="78 - Εικόνα" descr="3534516458_48e4e8595f_b.jpg"/>
          <p:cNvPicPr/>
          <p:nvPr/>
        </p:nvPicPr>
        <p:blipFill>
          <a:blip r:embed="rId2" cstate="print">
            <a:duotone>
              <a:prstClr val="black"/>
              <a:srgbClr val="00B050">
                <a:tint val="45000"/>
                <a:satMod val="400000"/>
              </a:srgbClr>
            </a:duotone>
          </a:blip>
          <a:stretch>
            <a:fillRect/>
          </a:stretch>
        </p:blipFill>
        <p:spPr>
          <a:xfrm>
            <a:off x="1066800" y="5181600"/>
            <a:ext cx="53340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1066800"/>
            <a:ext cx="8686800" cy="4114800"/>
          </a:xfrm>
        </p:spPr>
        <p:txBody>
          <a:bodyPr>
            <a:normAutofit fontScale="77500" lnSpcReduction="20000"/>
          </a:bodyPr>
          <a:lstStyle/>
          <a:p>
            <a:pPr marL="95250" indent="19050" algn="ctr">
              <a:lnSpc>
                <a:spcPct val="120000"/>
              </a:lnSpc>
              <a:spcAft>
                <a:spcPts val="600"/>
              </a:spcAft>
              <a:buNone/>
            </a:pPr>
            <a:r>
              <a:rPr lang="el-GR" sz="2800" dirty="0" smtClean="0">
                <a:solidFill>
                  <a:srgbClr val="C00000"/>
                </a:solidFill>
                <a:effectLst>
                  <a:outerShdw blurRad="38100" dist="38100" dir="2700000" algn="tl">
                    <a:srgbClr val="000000">
                      <a:alpha val="43137"/>
                    </a:srgbClr>
                  </a:outerShdw>
                </a:effectLst>
                <a:latin typeface="Times New Roman"/>
                <a:ea typeface="Calibri"/>
                <a:cs typeface="Times New Roman"/>
              </a:rPr>
              <a:t>«</a:t>
            </a:r>
            <a:r>
              <a:rPr lang="el-GR" sz="2800" b="1" i="1" dirty="0" err="1" smtClean="0">
                <a:solidFill>
                  <a:srgbClr val="C00000"/>
                </a:solidFill>
                <a:effectLst>
                  <a:outerShdw blurRad="38100" dist="38100" dir="2700000" algn="tl">
                    <a:srgbClr val="000000">
                      <a:alpha val="43137"/>
                    </a:srgbClr>
                  </a:outerShdw>
                </a:effectLst>
                <a:latin typeface="Times New Roman"/>
                <a:ea typeface="Calibri"/>
                <a:cs typeface="Times New Roman"/>
              </a:rPr>
              <a:t>Ἀριθμὸς</a:t>
            </a:r>
            <a:r>
              <a:rPr lang="el-GR" sz="2800" b="1" i="1" dirty="0" smtClean="0">
                <a:solidFill>
                  <a:srgbClr val="C00000"/>
                </a:solidFill>
                <a:effectLst>
                  <a:outerShdw blurRad="38100" dist="38100" dir="2700000" algn="tl">
                    <a:srgbClr val="000000">
                      <a:alpha val="43137"/>
                    </a:srgbClr>
                  </a:outerShdw>
                </a:effectLst>
                <a:latin typeface="Times New Roman"/>
                <a:ea typeface="Calibri"/>
                <a:cs typeface="Times New Roman"/>
              </a:rPr>
              <a:t> </a:t>
            </a:r>
            <a:r>
              <a:rPr lang="el-GR" sz="2800" b="1" i="1" dirty="0" err="1" smtClean="0">
                <a:solidFill>
                  <a:srgbClr val="C00000"/>
                </a:solidFill>
                <a:effectLst>
                  <a:outerShdw blurRad="38100" dist="38100" dir="2700000" algn="tl">
                    <a:srgbClr val="000000">
                      <a:alpha val="43137"/>
                    </a:srgbClr>
                  </a:outerShdw>
                </a:effectLst>
                <a:latin typeface="Times New Roman"/>
                <a:ea typeface="Calibri"/>
                <a:cs typeface="Times New Roman"/>
              </a:rPr>
              <a:t>δὲ</a:t>
            </a:r>
            <a:r>
              <a:rPr lang="el-GR" sz="2800" b="1" i="1" dirty="0" smtClean="0">
                <a:solidFill>
                  <a:srgbClr val="C00000"/>
                </a:solidFill>
                <a:effectLst>
                  <a:outerShdw blurRad="38100" dist="38100" dir="2700000" algn="tl">
                    <a:srgbClr val="000000">
                      <a:alpha val="43137"/>
                    </a:srgbClr>
                  </a:outerShdw>
                </a:effectLst>
                <a:latin typeface="Times New Roman"/>
                <a:ea typeface="Calibri"/>
                <a:cs typeface="Times New Roman"/>
              </a:rPr>
              <a:t> κινήσεως ἢ μέτρον – βέλτιον γὰρ </a:t>
            </a:r>
            <a:r>
              <a:rPr lang="el-GR" sz="2800" b="1" i="1" dirty="0" err="1" smtClean="0">
                <a:solidFill>
                  <a:srgbClr val="C00000"/>
                </a:solidFill>
                <a:effectLst>
                  <a:outerShdw blurRad="38100" dist="38100" dir="2700000" algn="tl">
                    <a:srgbClr val="000000">
                      <a:alpha val="43137"/>
                    </a:srgbClr>
                  </a:outerShdw>
                </a:effectLst>
                <a:latin typeface="Times New Roman"/>
                <a:ea typeface="Calibri"/>
                <a:cs typeface="Times New Roman"/>
              </a:rPr>
              <a:t>οὕτω</a:t>
            </a:r>
            <a:r>
              <a:rPr lang="el-GR" sz="2800" b="1" i="1" dirty="0" smtClean="0">
                <a:solidFill>
                  <a:srgbClr val="C00000"/>
                </a:solidFill>
                <a:effectLst>
                  <a:outerShdw blurRad="38100" dist="38100" dir="2700000" algn="tl">
                    <a:srgbClr val="000000">
                      <a:alpha val="43137"/>
                    </a:srgbClr>
                  </a:outerShdw>
                </a:effectLst>
                <a:latin typeface="Times New Roman"/>
                <a:ea typeface="Calibri"/>
                <a:cs typeface="Times New Roman"/>
              </a:rPr>
              <a:t> </a:t>
            </a:r>
            <a:r>
              <a:rPr lang="el-GR" sz="2800" b="1" i="1" dirty="0" err="1" smtClean="0">
                <a:solidFill>
                  <a:srgbClr val="C00000"/>
                </a:solidFill>
                <a:effectLst>
                  <a:outerShdw blurRad="38100" dist="38100" dir="2700000" algn="tl">
                    <a:srgbClr val="000000">
                      <a:alpha val="43137"/>
                    </a:srgbClr>
                  </a:outerShdw>
                </a:effectLst>
                <a:latin typeface="Times New Roman"/>
                <a:ea typeface="Calibri"/>
                <a:cs typeface="Times New Roman"/>
              </a:rPr>
              <a:t>συνεχοῦς</a:t>
            </a:r>
            <a:r>
              <a:rPr lang="el-GR" sz="2800" b="1" i="1" dirty="0" smtClean="0">
                <a:solidFill>
                  <a:srgbClr val="C00000"/>
                </a:solidFill>
                <a:effectLst>
                  <a:outerShdw blurRad="38100" dist="38100" dir="2700000" algn="tl">
                    <a:srgbClr val="000000">
                      <a:alpha val="43137"/>
                    </a:srgbClr>
                  </a:outerShdw>
                </a:effectLst>
                <a:latin typeface="Times New Roman"/>
                <a:ea typeface="Calibri"/>
                <a:cs typeface="Times New Roman"/>
              </a:rPr>
              <a:t> </a:t>
            </a:r>
            <a:r>
              <a:rPr lang="el-GR" sz="2800" b="1" i="1" dirty="0" err="1" smtClean="0">
                <a:solidFill>
                  <a:srgbClr val="C00000"/>
                </a:solidFill>
                <a:effectLst>
                  <a:outerShdw blurRad="38100" dist="38100" dir="2700000" algn="tl">
                    <a:srgbClr val="000000">
                      <a:alpha val="43137"/>
                    </a:srgbClr>
                  </a:outerShdw>
                </a:effectLst>
                <a:latin typeface="Times New Roman"/>
                <a:ea typeface="Calibri"/>
                <a:cs typeface="Times New Roman"/>
              </a:rPr>
              <a:t>οὔσης</a:t>
            </a:r>
            <a:r>
              <a:rPr lang="el-GR" sz="2800" b="1" i="1" dirty="0" smtClean="0">
                <a:solidFill>
                  <a:srgbClr val="C00000"/>
                </a:solidFill>
                <a:effectLst>
                  <a:outerShdw blurRad="38100" dist="38100" dir="2700000" algn="tl">
                    <a:srgbClr val="000000">
                      <a:alpha val="43137"/>
                    </a:srgbClr>
                  </a:outerShdw>
                </a:effectLst>
                <a:latin typeface="Times New Roman"/>
                <a:ea typeface="Calibri"/>
                <a:cs typeface="Times New Roman"/>
              </a:rPr>
              <a:t> – </a:t>
            </a:r>
            <a:r>
              <a:rPr lang="el-GR" sz="2800" b="1" i="1" dirty="0" err="1" smtClean="0">
                <a:solidFill>
                  <a:srgbClr val="C00000"/>
                </a:solidFill>
                <a:effectLst>
                  <a:outerShdw blurRad="38100" dist="38100" dir="2700000" algn="tl">
                    <a:srgbClr val="000000">
                      <a:alpha val="43137"/>
                    </a:srgbClr>
                  </a:outerShdw>
                </a:effectLst>
                <a:latin typeface="Times New Roman"/>
                <a:ea typeface="Calibri"/>
                <a:cs typeface="Times New Roman"/>
              </a:rPr>
              <a:t>πῶς</a:t>
            </a:r>
            <a:r>
              <a:rPr lang="el-GR" sz="2800" b="1" i="1" dirty="0" smtClean="0">
                <a:solidFill>
                  <a:srgbClr val="C00000"/>
                </a:solidFill>
                <a:effectLst>
                  <a:outerShdw blurRad="38100" dist="38100" dir="2700000" algn="tl">
                    <a:srgbClr val="000000">
                      <a:alpha val="43137"/>
                    </a:srgbClr>
                  </a:outerShdw>
                </a:effectLst>
                <a:latin typeface="Times New Roman"/>
                <a:ea typeface="Calibri"/>
                <a:cs typeface="Times New Roman"/>
              </a:rPr>
              <a:t>, </a:t>
            </a:r>
            <a:r>
              <a:rPr lang="el-GR" sz="2800" b="1" i="1" dirty="0" err="1" smtClean="0">
                <a:solidFill>
                  <a:srgbClr val="C00000"/>
                </a:solidFill>
                <a:effectLst>
                  <a:outerShdw blurRad="38100" dist="38100" dir="2700000" algn="tl">
                    <a:srgbClr val="000000">
                      <a:alpha val="43137"/>
                    </a:srgbClr>
                  </a:outerShdw>
                </a:effectLst>
                <a:latin typeface="Times New Roman"/>
                <a:ea typeface="Calibri"/>
                <a:cs typeface="Times New Roman"/>
              </a:rPr>
              <a:t>σκεπτέον</a:t>
            </a:r>
            <a:r>
              <a:rPr lang="el-GR" sz="2800" dirty="0" smtClean="0">
                <a:solidFill>
                  <a:srgbClr val="C00000"/>
                </a:solidFill>
                <a:effectLst>
                  <a:outerShdw blurRad="38100" dist="38100" dir="2700000" algn="tl">
                    <a:srgbClr val="000000">
                      <a:alpha val="43137"/>
                    </a:srgbClr>
                  </a:outerShdw>
                </a:effectLst>
                <a:latin typeface="Book Antiqua"/>
                <a:ea typeface="Calibri"/>
                <a:cs typeface="Times New Roman"/>
              </a:rPr>
              <a:t>».</a:t>
            </a:r>
          </a:p>
          <a:p>
            <a:pPr marL="95250" indent="19050" algn="ctr">
              <a:lnSpc>
                <a:spcPct val="120000"/>
              </a:lnSpc>
              <a:spcAft>
                <a:spcPts val="600"/>
              </a:spcAft>
              <a:buNone/>
            </a:pPr>
            <a:r>
              <a:rPr lang="el-GR" sz="2800" dirty="0" smtClean="0">
                <a:solidFill>
                  <a:srgbClr val="C00000"/>
                </a:solidFill>
                <a:effectLst>
                  <a:outerShdw blurRad="38100" dist="38100" dir="2700000" algn="tl">
                    <a:srgbClr val="000000">
                      <a:alpha val="43137"/>
                    </a:srgbClr>
                  </a:outerShdw>
                </a:effectLst>
                <a:latin typeface="Book Antiqua"/>
                <a:ea typeface="Calibri"/>
                <a:cs typeface="Times New Roman"/>
              </a:rPr>
              <a:t>     </a:t>
            </a:r>
            <a:r>
              <a:rPr lang="el-GR" sz="2800" u="sng" dirty="0" smtClean="0">
                <a:solidFill>
                  <a:srgbClr val="002060"/>
                </a:solidFill>
                <a:latin typeface="Book Antiqua"/>
                <a:ea typeface="Calibri"/>
                <a:cs typeface="Times New Roman"/>
              </a:rPr>
              <a:t>Γιατί είναι προτιμότερο το </a:t>
            </a:r>
            <a:r>
              <a:rPr lang="el-GR" sz="2800" b="1" i="1" u="sng" dirty="0" smtClean="0">
                <a:solidFill>
                  <a:srgbClr val="002060"/>
                </a:solidFill>
                <a:latin typeface="Times New Roman"/>
                <a:ea typeface="Calibri"/>
                <a:cs typeface="Times New Roman"/>
              </a:rPr>
              <a:t>μέτρον</a:t>
            </a:r>
            <a:r>
              <a:rPr lang="el-GR" sz="2800" u="sng" dirty="0" smtClean="0">
                <a:solidFill>
                  <a:srgbClr val="002060"/>
                </a:solidFill>
                <a:latin typeface="Book Antiqua"/>
                <a:ea typeface="Calibri"/>
                <a:cs typeface="Times New Roman"/>
              </a:rPr>
              <a:t> από τον </a:t>
            </a:r>
            <a:r>
              <a:rPr lang="el-GR" sz="2800" b="1" i="1" u="sng" dirty="0" smtClean="0">
                <a:solidFill>
                  <a:srgbClr val="002060"/>
                </a:solidFill>
                <a:latin typeface="Times New Roman"/>
                <a:ea typeface="Calibri"/>
                <a:cs typeface="Times New Roman"/>
              </a:rPr>
              <a:t>ἀριθμό</a:t>
            </a:r>
            <a:r>
              <a:rPr lang="el-GR" sz="2800" dirty="0" smtClean="0">
                <a:solidFill>
                  <a:srgbClr val="002060"/>
                </a:solidFill>
                <a:latin typeface="Book Antiqua"/>
                <a:ea typeface="Calibri"/>
                <a:cs typeface="Times New Roman"/>
              </a:rPr>
              <a:t>;</a:t>
            </a:r>
            <a:endParaRPr lang="el-GR" sz="2800" dirty="0" smtClean="0">
              <a:solidFill>
                <a:srgbClr val="002060"/>
              </a:solidFill>
              <a:ea typeface="Calibri"/>
              <a:cs typeface="Times New Roman"/>
            </a:endParaRPr>
          </a:p>
          <a:p>
            <a:pPr marL="95250" indent="19050" algn="just">
              <a:lnSpc>
                <a:spcPct val="115000"/>
              </a:lnSpc>
              <a:spcAft>
                <a:spcPts val="600"/>
              </a:spcAft>
              <a:buNone/>
            </a:pPr>
            <a:r>
              <a:rPr lang="el-GR" sz="800" dirty="0" smtClean="0">
                <a:solidFill>
                  <a:srgbClr val="002060"/>
                </a:solidFill>
                <a:latin typeface="Book Antiqua"/>
                <a:ea typeface="Calibri"/>
                <a:cs typeface="Times New Roman"/>
              </a:rPr>
              <a:t> </a:t>
            </a:r>
            <a:r>
              <a:rPr lang="el-GR" sz="2700" dirty="0" smtClean="0">
                <a:solidFill>
                  <a:srgbClr val="002060"/>
                </a:solidFill>
                <a:latin typeface="Book Antiqua"/>
                <a:ea typeface="Calibri"/>
                <a:cs typeface="Times New Roman"/>
              </a:rPr>
              <a:t>Επειδή η κίνηση και ο χρόνος δεν αριθμούνται, μετριούνται. </a:t>
            </a:r>
          </a:p>
          <a:p>
            <a:pPr marL="95250" indent="19050" algn="just">
              <a:lnSpc>
                <a:spcPct val="110000"/>
              </a:lnSpc>
              <a:spcAft>
                <a:spcPts val="600"/>
              </a:spcAft>
              <a:buNone/>
            </a:pPr>
            <a:r>
              <a:rPr lang="el-GR" sz="2700" dirty="0" smtClean="0">
                <a:solidFill>
                  <a:srgbClr val="002060"/>
                </a:solidFill>
                <a:latin typeface="Book Antiqua"/>
                <a:ea typeface="Calibri"/>
                <a:cs typeface="Times New Roman"/>
              </a:rPr>
              <a:t>Η κίνηση, όπως και ο χρόνος, δεν είναι αριθμητό πλήθος αλλά μετρούμενο μέγεθος.</a:t>
            </a:r>
          </a:p>
          <a:p>
            <a:pPr marL="95250" indent="19050" algn="just">
              <a:lnSpc>
                <a:spcPct val="110000"/>
              </a:lnSpc>
              <a:spcAft>
                <a:spcPts val="600"/>
              </a:spcAft>
              <a:buNone/>
            </a:pPr>
            <a:endParaRPr lang="el-GR" sz="700" dirty="0" smtClean="0">
              <a:solidFill>
                <a:srgbClr val="002060"/>
              </a:solidFill>
              <a:ea typeface="Calibri"/>
              <a:cs typeface="Times New Roman"/>
            </a:endParaRPr>
          </a:p>
          <a:p>
            <a:pPr marL="95250" indent="19050" algn="just">
              <a:lnSpc>
                <a:spcPct val="115000"/>
              </a:lnSpc>
              <a:spcAft>
                <a:spcPts val="600"/>
              </a:spcAft>
              <a:buNone/>
            </a:pPr>
            <a:r>
              <a:rPr lang="el-GR" sz="800" dirty="0" smtClean="0">
                <a:solidFill>
                  <a:srgbClr val="002060"/>
                </a:solidFill>
                <a:latin typeface="Book Antiqua"/>
                <a:ea typeface="Calibri"/>
                <a:cs typeface="Times New Roman"/>
              </a:rPr>
              <a:t>                                    </a:t>
            </a:r>
            <a:r>
              <a:rPr lang="el-GR" sz="2800" u="sng" dirty="0" smtClean="0">
                <a:solidFill>
                  <a:srgbClr val="002060"/>
                </a:solidFill>
                <a:latin typeface="Book Antiqua"/>
                <a:ea typeface="Calibri"/>
                <a:cs typeface="Times New Roman"/>
              </a:rPr>
              <a:t>Πώς διαφέρουν</a:t>
            </a:r>
            <a:r>
              <a:rPr lang="el-GR" sz="2800" dirty="0" smtClean="0">
                <a:solidFill>
                  <a:srgbClr val="002060"/>
                </a:solidFill>
                <a:latin typeface="Book Antiqua"/>
                <a:ea typeface="Calibri"/>
                <a:cs typeface="Times New Roman"/>
              </a:rPr>
              <a:t>; Δε λέμε κίνηση </a:t>
            </a:r>
            <a:r>
              <a:rPr lang="el-GR" sz="2800" b="1" dirty="0" smtClean="0">
                <a:solidFill>
                  <a:srgbClr val="002060"/>
                </a:solidFill>
                <a:latin typeface="Book Antiqua"/>
                <a:ea typeface="Calibri"/>
                <a:cs typeface="Times New Roman"/>
              </a:rPr>
              <a:t>1</a:t>
            </a:r>
            <a:r>
              <a:rPr lang="el-GR" sz="2800" dirty="0" smtClean="0">
                <a:solidFill>
                  <a:srgbClr val="002060"/>
                </a:solidFill>
                <a:latin typeface="Book Antiqua"/>
                <a:ea typeface="Calibri"/>
                <a:cs typeface="Times New Roman"/>
              </a:rPr>
              <a:t>, </a:t>
            </a:r>
            <a:r>
              <a:rPr lang="el-GR" sz="2800" b="1" dirty="0" smtClean="0">
                <a:solidFill>
                  <a:srgbClr val="002060"/>
                </a:solidFill>
                <a:latin typeface="Book Antiqua"/>
                <a:ea typeface="Calibri"/>
                <a:cs typeface="Times New Roman"/>
              </a:rPr>
              <a:t>2</a:t>
            </a:r>
            <a:r>
              <a:rPr lang="el-GR" sz="2800" dirty="0" smtClean="0">
                <a:solidFill>
                  <a:srgbClr val="002060"/>
                </a:solidFill>
                <a:latin typeface="Book Antiqua"/>
                <a:ea typeface="Calibri"/>
                <a:cs typeface="Times New Roman"/>
              </a:rPr>
              <a:t>, </a:t>
            </a:r>
            <a:r>
              <a:rPr lang="el-GR" sz="2800" b="1" dirty="0" smtClean="0">
                <a:solidFill>
                  <a:srgbClr val="002060"/>
                </a:solidFill>
                <a:latin typeface="Book Antiqua"/>
                <a:ea typeface="Calibri"/>
                <a:cs typeface="Times New Roman"/>
              </a:rPr>
              <a:t>3</a:t>
            </a:r>
            <a:r>
              <a:rPr lang="el-GR" sz="2800" dirty="0" smtClean="0">
                <a:solidFill>
                  <a:srgbClr val="002060"/>
                </a:solidFill>
                <a:latin typeface="Book Antiqua"/>
                <a:ea typeface="Calibri"/>
                <a:cs typeface="Times New Roman"/>
              </a:rPr>
              <a:t>,...</a:t>
            </a:r>
            <a:endParaRPr lang="el-GR" sz="2800" dirty="0" smtClean="0">
              <a:solidFill>
                <a:srgbClr val="002060"/>
              </a:solidFill>
              <a:ea typeface="Calibri"/>
              <a:cs typeface="Times New Roman"/>
            </a:endParaRPr>
          </a:p>
          <a:p>
            <a:pPr marL="2689225" indent="0" algn="just">
              <a:buNone/>
              <a:tabLst>
                <a:tab pos="2689225" algn="l"/>
              </a:tabLst>
            </a:pPr>
            <a:r>
              <a:rPr lang="el-GR" sz="2500" dirty="0" smtClean="0">
                <a:solidFill>
                  <a:srgbClr val="002060"/>
                </a:solidFill>
                <a:latin typeface="Book Antiqua"/>
                <a:ea typeface="Calibri"/>
                <a:cs typeface="Times New Roman"/>
              </a:rPr>
              <a:t>Αλλά η κίνηση μετράται, δηλαδή λέμε κίνηση από το α ως το β, από το β ως το γ, κ.λ.π (κίνηση από το α </a:t>
            </a:r>
            <a:r>
              <a:rPr lang="el-GR" sz="2500" dirty="0" smtClean="0">
                <a:solidFill>
                  <a:srgbClr val="002060"/>
                </a:solidFill>
                <a:latin typeface="Book Antiqua"/>
                <a:ea typeface="Calibri"/>
                <a:cs typeface="Times New Roman"/>
                <a:sym typeface="Wingdings"/>
              </a:rPr>
              <a:t></a:t>
            </a:r>
            <a:r>
              <a:rPr lang="el-GR" sz="2500" dirty="0" smtClean="0">
                <a:solidFill>
                  <a:srgbClr val="002060"/>
                </a:solidFill>
                <a:latin typeface="Book Antiqua"/>
                <a:ea typeface="Calibri"/>
                <a:cs typeface="Times New Roman"/>
              </a:rPr>
              <a:t> β, γ </a:t>
            </a:r>
            <a:r>
              <a:rPr lang="el-GR" sz="2500" dirty="0" smtClean="0">
                <a:solidFill>
                  <a:srgbClr val="002060"/>
                </a:solidFill>
                <a:latin typeface="Book Antiqua"/>
                <a:ea typeface="Calibri"/>
                <a:cs typeface="Times New Roman"/>
                <a:sym typeface="Wingdings"/>
              </a:rPr>
              <a:t></a:t>
            </a:r>
            <a:r>
              <a:rPr lang="el-GR" sz="2500" dirty="0" smtClean="0">
                <a:solidFill>
                  <a:srgbClr val="002060"/>
                </a:solidFill>
                <a:latin typeface="Book Antiqua"/>
                <a:ea typeface="Calibri"/>
                <a:cs typeface="Times New Roman"/>
              </a:rPr>
              <a:t> δ, κ.λ.π.).</a:t>
            </a:r>
            <a:endParaRPr lang="el-GR" sz="2500" dirty="0" smtClean="0">
              <a:solidFill>
                <a:srgbClr val="002060"/>
              </a:solidFill>
              <a:effectLst>
                <a:outerShdw blurRad="38100" dist="38100" dir="2700000" algn="tl">
                  <a:srgbClr val="000000">
                    <a:alpha val="43137"/>
                  </a:srgbClr>
                </a:outerShdw>
              </a:effectLst>
              <a:latin typeface="Book Antiqua"/>
              <a:ea typeface="Calibri"/>
              <a:cs typeface="Times New Roman"/>
            </a:endParaRPr>
          </a:p>
          <a:p>
            <a:pPr marL="95250" indent="19050" algn="ctr">
              <a:lnSpc>
                <a:spcPct val="115000"/>
              </a:lnSpc>
              <a:spcAft>
                <a:spcPts val="600"/>
              </a:spcAft>
              <a:buNone/>
            </a:pPr>
            <a:endParaRPr lang="el-GR" sz="600" dirty="0" smtClean="0">
              <a:solidFill>
                <a:srgbClr val="002060"/>
              </a:solidFill>
              <a:ea typeface="Calibri"/>
              <a:cs typeface="Times New Roman"/>
            </a:endParaRPr>
          </a:p>
        </p:txBody>
      </p:sp>
      <p:sp>
        <p:nvSpPr>
          <p:cNvPr id="4" name="3 - Τίτλος"/>
          <p:cNvSpPr>
            <a:spLocks noGrp="1"/>
          </p:cNvSpPr>
          <p:nvPr>
            <p:ph type="title"/>
          </p:nvPr>
        </p:nvSpPr>
        <p:spPr>
          <a:xfrm>
            <a:off x="228600" y="493067"/>
            <a:ext cx="86868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[45] 9. 1–2</a:t>
            </a:r>
            <a:endParaRPr lang="el-GR" sz="2400" dirty="0">
              <a:effectLst>
                <a:outerShdw blurRad="38100" dist="38100" dir="2700000" algn="tl">
                  <a:srgbClr val="000000">
                    <a:alpha val="43137"/>
                  </a:srgbClr>
                </a:outerShdw>
              </a:effectLst>
            </a:endParaRPr>
          </a:p>
        </p:txBody>
      </p:sp>
      <p:pic>
        <p:nvPicPr>
          <p:cNvPr id="6" name="78 - Εικόνα" descr="3534516458_48e4e8595f_b.jpg"/>
          <p:cNvPicPr/>
          <p:nvPr/>
        </p:nvPicPr>
        <p:blipFill>
          <a:blip r:embed="rId2" cstate="print">
            <a:duotone>
              <a:prstClr val="black"/>
              <a:srgbClr val="00B050">
                <a:tint val="45000"/>
                <a:satMod val="400000"/>
              </a:srgbClr>
            </a:duotone>
          </a:blip>
          <a:stretch>
            <a:fillRect/>
          </a:stretch>
        </p:blipFill>
        <p:spPr>
          <a:xfrm>
            <a:off x="1143000" y="1676400"/>
            <a:ext cx="4572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78 - Εικόνα" descr="3534516458_48e4e8595f_b.jpg"/>
          <p:cNvPicPr/>
          <p:nvPr/>
        </p:nvPicPr>
        <p:blipFill>
          <a:blip r:embed="rId2" cstate="print">
            <a:duotone>
              <a:prstClr val="black"/>
              <a:srgbClr val="00B050">
                <a:tint val="45000"/>
                <a:satMod val="400000"/>
              </a:srgbClr>
            </a:duotone>
          </a:blip>
          <a:stretch>
            <a:fillRect/>
          </a:stretch>
        </p:blipFill>
        <p:spPr>
          <a:xfrm>
            <a:off x="609600" y="3581400"/>
            <a:ext cx="4572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9 - Εικόνα"/>
          <p:cNvPicPr/>
          <p:nvPr/>
        </p:nvPicPr>
        <p:blipFill>
          <a:blip r:embed="rId3" cstate="print">
            <a:lum contrast="10000"/>
          </a:blip>
          <a:srcRect l="31997" t="54109" r="33492" b="34363"/>
          <a:stretch>
            <a:fillRect/>
          </a:stretch>
        </p:blipFill>
        <p:spPr bwMode="auto">
          <a:xfrm>
            <a:off x="1524000" y="5105400"/>
            <a:ext cx="5257800" cy="1371600"/>
          </a:xfrm>
          <a:prstGeom prst="rect">
            <a:avLst/>
          </a:prstGeom>
          <a:ln>
            <a:noFill/>
          </a:ln>
          <a:effectLst>
            <a:outerShdw blurRad="292100" dist="139700" dir="2700000" algn="tl" rotWithShape="0">
              <a:srgbClr val="333333">
                <a:alpha val="65000"/>
              </a:srgbClr>
            </a:outerShdw>
          </a:effectLst>
        </p:spPr>
      </p:pic>
      <p:sp>
        <p:nvSpPr>
          <p:cNvPr id="12289" name="Text Box 1"/>
          <p:cNvSpPr txBox="1">
            <a:spLocks noChangeArrowheads="1"/>
          </p:cNvSpPr>
          <p:nvPr/>
        </p:nvSpPr>
        <p:spPr bwMode="auto">
          <a:xfrm>
            <a:off x="5562600" y="381000"/>
            <a:ext cx="2438400" cy="457200"/>
          </a:xfrm>
          <a:prstGeom prst="rect">
            <a:avLst/>
          </a:prstGeom>
          <a:no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2400" b="1" i="0" u="none" strike="noStrike" cap="none" normalizeH="0" baseline="0" dirty="0" smtClean="0">
                <a:ln>
                  <a:noFill/>
                </a:ln>
                <a:solidFill>
                  <a:srgbClr val="0070C0"/>
                </a:solidFill>
                <a:effectLst/>
                <a:latin typeface="Book Antiqua" pitchFamily="18" charset="0"/>
                <a:cs typeface="Arial" pitchFamily="34" charset="0"/>
              </a:rPr>
              <a:t>1</a:t>
            </a:r>
            <a:r>
              <a:rPr kumimoji="0" lang="el-GR" sz="2400" b="1" i="0" u="none" strike="noStrike" cap="none" normalizeH="0" baseline="30000" dirty="0" smtClean="0">
                <a:ln>
                  <a:noFill/>
                </a:ln>
                <a:solidFill>
                  <a:srgbClr val="0070C0"/>
                </a:solidFill>
                <a:effectLst/>
                <a:latin typeface="Book Antiqua" pitchFamily="18" charset="0"/>
                <a:cs typeface="Arial" pitchFamily="34" charset="0"/>
              </a:rPr>
              <a:t>η</a:t>
            </a:r>
            <a:r>
              <a:rPr kumimoji="0" lang="el-GR" sz="2400" b="1" i="0" u="none" strike="noStrike" cap="none" normalizeH="0" baseline="0" dirty="0" smtClean="0">
                <a:ln>
                  <a:noFill/>
                </a:ln>
                <a:solidFill>
                  <a:srgbClr val="0070C0"/>
                </a:solidFill>
                <a:effectLst/>
                <a:latin typeface="Book Antiqua" pitchFamily="18" charset="0"/>
                <a:cs typeface="Arial" pitchFamily="34" charset="0"/>
              </a:rPr>
              <a:t> παρατήρηση</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1017</Words>
  <Application>Microsoft Office PowerPoint</Application>
  <PresentationFormat>Προβολή στην οθόνη (4:3)</PresentationFormat>
  <Paragraphs>145</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   Χρόνος καί αἰωνιότητα στόν Πλωτῖνο   Ενότητα 9η:   Κριτική των Πρότερων Θεωριών Περί Χρόνου ΙΙ   Ελένη Περδικούρη  Σχολή Ανθρωπιστικών και Κοινωνικών Σπουδών Τμήμα Φιλοσοφίας </vt:lpstr>
      <vt:lpstr>Σκοπός ενότητας</vt:lpstr>
      <vt:lpstr> Φυσικά, Δ 11, 219b1-2</vt:lpstr>
      <vt:lpstr> Φυσικά, Δ 10, 217b και επόμενα</vt:lpstr>
      <vt:lpstr>Οι λόγοι για το ότι ο χρόνος είτε δεν υπάρχει από μόνος του είτε για το ότι υπάρχει μόλις και αμυδρώς</vt:lpstr>
      <vt:lpstr>Ποια είναι αυτά τα υπαρκτά μέρη από τα οποία απαρτίζεται ο χρόνος;</vt:lpstr>
      <vt:lpstr>Πώς γίνεται αντιληπτός ο χρόνος για τον Ἀριστοτέλη; </vt:lpstr>
      <vt:lpstr>Τι είναι, λοιπόν, ο χρόνος για τον Ἀριστοτέλη;</vt:lpstr>
      <vt:lpstr>ΙΙΙ 7 [45] 9. 1–2</vt:lpstr>
      <vt:lpstr>ΙΙΙ 7 [45] 9. 2–6</vt:lpstr>
      <vt:lpstr>ΙΙΙ 7 [45] 9. 17–31</vt:lpstr>
      <vt:lpstr>ΙΙΙ 7 [45] 9. 55–68</vt:lpstr>
      <vt:lpstr>  ΙΙΙ 7 [45] 9. 68–75 (Αναφορά στο Δ 14, 223 a21–29)</vt:lpstr>
      <vt:lpstr>ΙΙΙ 7 [45] 9. 75–78</vt:lpstr>
      <vt:lpstr>ΙΙΙ 7 [45] 9. 78–84</vt:lpstr>
      <vt:lpstr>Εικόνες – Πηγές:</vt:lpstr>
      <vt:lpstr>Τέλος ενότητας</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έννοια της Φιλοσοφίας του Δικαίου</dc:title>
  <dc:creator>Library Philosophy</dc:creator>
  <cp:lastModifiedBy>Veronious</cp:lastModifiedBy>
  <cp:revision>161</cp:revision>
  <dcterms:created xsi:type="dcterms:W3CDTF">2015-05-05T07:26:37Z</dcterms:created>
  <dcterms:modified xsi:type="dcterms:W3CDTF">2015-07-30T11:44:26Z</dcterms:modified>
</cp:coreProperties>
</file>