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9" r:id="rId3"/>
    <p:sldId id="257" r:id="rId4"/>
    <p:sldId id="260" r:id="rId5"/>
    <p:sldId id="258" r:id="rId6"/>
    <p:sldId id="259" r:id="rId7"/>
    <p:sldId id="264" r:id="rId8"/>
    <p:sldId id="271" r:id="rId9"/>
    <p:sldId id="265" r:id="rId10"/>
    <p:sldId id="277" r:id="rId11"/>
    <p:sldId id="276" r:id="rId12"/>
    <p:sldId id="278" r:id="rId13"/>
    <p:sldId id="280" r:id="rId14"/>
    <p:sldId id="261" r:id="rId15"/>
    <p:sldId id="262" r:id="rId16"/>
    <p:sldId id="263" r:id="rId17"/>
    <p:sldId id="281" r:id="rId18"/>
    <p:sldId id="283" r:id="rId19"/>
    <p:sldId id="284" r:id="rId20"/>
    <p:sldId id="286" r:id="rId21"/>
    <p:sldId id="292" r:id="rId22"/>
    <p:sldId id="294" r:id="rId23"/>
    <p:sldId id="295" r:id="rId24"/>
    <p:sldId id="297" r:id="rId25"/>
    <p:sldId id="298" r:id="rId26"/>
    <p:sldId id="299" r:id="rId27"/>
    <p:sldId id="302" r:id="rId28"/>
    <p:sldId id="304" r:id="rId29"/>
    <p:sldId id="305" r:id="rId30"/>
    <p:sldId id="307" r:id="rId31"/>
    <p:sldId id="308" r:id="rId32"/>
    <p:sldId id="266" r:id="rId33"/>
    <p:sldId id="272" r:id="rId34"/>
    <p:sldId id="275" r:id="rId35"/>
    <p:sldId id="273" r:id="rId36"/>
    <p:sldId id="274"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36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31" autoAdjust="0"/>
    <p:restoredTop sz="94717" autoAdjust="0"/>
  </p:normalViewPr>
  <p:slideViewPr>
    <p:cSldViewPr>
      <p:cViewPr>
        <p:scale>
          <a:sx n="75" d="100"/>
          <a:sy n="75" d="100"/>
        </p:scale>
        <p:origin x="-624" y="-606"/>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27/7/2015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27/7/2015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1</a:t>
            </a:r>
            <a:r>
              <a:rPr lang="el-GR" sz="3200" b="1" baseline="30000" dirty="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l-GR" sz="2800" b="1" dirty="0" smtClean="0">
                <a:solidFill>
                  <a:srgbClr val="FF0000"/>
                </a:solidFill>
                <a:latin typeface="Book Antiqua" pitchFamily="18" charset="0"/>
              </a:rPr>
              <a:t/>
            </a:r>
            <a:br>
              <a:rPr lang="el-GR" sz="28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Εισαγωγή στη Φιλοσοφία του Πλωτ</a:t>
            </a:r>
            <a:r>
              <a:rPr lang="el-GR" sz="3200" b="1" i="1" dirty="0" smtClean="0">
                <a:solidFill>
                  <a:srgbClr val="002060"/>
                </a:solidFill>
                <a:latin typeface="Times New Roman"/>
                <a:ea typeface="Calibri"/>
              </a:rPr>
              <a:t>ί</a:t>
            </a:r>
            <a:r>
              <a:rPr lang="el-GR" sz="3200" b="1" i="1" dirty="0" smtClean="0">
                <a:solidFill>
                  <a:srgbClr val="002060"/>
                </a:solidFill>
                <a:latin typeface="Book Antiqua"/>
                <a:ea typeface="Calibri"/>
                <a:cs typeface="Times New Roman"/>
              </a:rPr>
              <a:t>νου</a:t>
            </a:r>
            <a:r>
              <a:rPr lang="en-US" sz="3200" b="1" i="1" dirty="0" smtClean="0">
                <a:solidFill>
                  <a:srgbClr val="002060"/>
                </a:solidFill>
                <a:latin typeface="Book Antiqua" pitchFamily="18" charset="0"/>
              </a:rPr>
              <a:t> </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58200" cy="1143000"/>
          </a:xfrm>
        </p:spPr>
        <p:txBody>
          <a:bodyPr>
            <a:noAutofit/>
          </a:bodyPr>
          <a:lstStyle/>
          <a:p>
            <a:r>
              <a:rPr lang="el-GR" sz="3200" b="1" dirty="0">
                <a:solidFill>
                  <a:srgbClr val="C00000"/>
                </a:solidFill>
                <a:effectLst>
                  <a:outerShdw blurRad="50800" dist="38100" algn="tr" rotWithShape="0">
                    <a:prstClr val="black">
                      <a:alpha val="40000"/>
                    </a:prstClr>
                  </a:outerShdw>
                </a:effectLst>
                <a:latin typeface="Book Antiqua" pitchFamily="18" charset="0"/>
              </a:rPr>
              <a:t>Πώς ακριβώς ο Πλωτῖνος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αυτοπροσδιορίζεται </a:t>
            </a:r>
            <a:r>
              <a:rPr lang="el-GR" sz="3200" b="1" dirty="0">
                <a:solidFill>
                  <a:srgbClr val="C00000"/>
                </a:solidFill>
                <a:effectLst>
                  <a:outerShdw blurRad="50800" dist="38100" algn="tr" rotWithShape="0">
                    <a:prstClr val="black">
                      <a:alpha val="40000"/>
                    </a:prstClr>
                  </a:outerShdw>
                </a:effectLst>
                <a:latin typeface="Book Antiqua" pitchFamily="18" charset="0"/>
              </a:rPr>
              <a:t>ως πλατωνικός;</a:t>
            </a:r>
          </a:p>
        </p:txBody>
      </p:sp>
      <p:sp>
        <p:nvSpPr>
          <p:cNvPr id="3" name="2 - Θέση περιεχομένου"/>
          <p:cNvSpPr>
            <a:spLocks noGrp="1"/>
          </p:cNvSpPr>
          <p:nvPr>
            <p:ph idx="1"/>
          </p:nvPr>
        </p:nvSpPr>
        <p:spPr>
          <a:xfrm>
            <a:off x="228600" y="1905000"/>
            <a:ext cx="8686800" cy="4876800"/>
          </a:xfrm>
        </p:spPr>
        <p:txBody>
          <a:bodyPr>
            <a:noAutofit/>
          </a:bodyPr>
          <a:lstStyle/>
          <a:p>
            <a:pPr marL="723900" indent="-723900" algn="just">
              <a:spcAft>
                <a:spcPts val="300"/>
              </a:spcAft>
              <a:buBlip>
                <a:blip r:embed="rId2"/>
              </a:buBlip>
            </a:pPr>
            <a:r>
              <a:rPr lang="el-GR" sz="2300" dirty="0" smtClean="0">
                <a:solidFill>
                  <a:srgbClr val="002060"/>
                </a:solidFill>
                <a:latin typeface="Book Antiqua" pitchFamily="18" charset="0"/>
              </a:rPr>
              <a:t>Ο ίδιος ο Πλωτῖνος ισχυρίζεται πως ο Πλάτων και οι παλαιοί είχαν δίκιο σ' αυτά που είπανε. Από την άλλη, ο Πλωτῖνος θεωρεί ότι χρειάζεται ερμηνεία σε ό,τι λέγανε και ο Πλάτων και οι παλαιοί.</a:t>
            </a:r>
          </a:p>
          <a:p>
            <a:pPr marL="723900" indent="-723900" algn="just">
              <a:spcAft>
                <a:spcPts val="300"/>
              </a:spcAft>
              <a:buBlip>
                <a:blip r:embed="rId2"/>
              </a:buBlip>
            </a:pPr>
            <a:r>
              <a:rPr lang="el-GR" sz="2400" dirty="0" smtClean="0">
                <a:solidFill>
                  <a:srgbClr val="002060"/>
                </a:solidFill>
                <a:latin typeface="Book Antiqua" pitchFamily="18" charset="0"/>
              </a:rPr>
              <a:t>Ο Πλωτῖνος δεν είναι φανατικά πλατωνικός με την έννοια ότι πολλές φορές διορθώνει τον Πλάτωνα, ωστόσο ποτέ δεν αναφέρει ότι τον διορθώνει, το κάνει αυτό υπόρρητα.</a:t>
            </a:r>
          </a:p>
          <a:p>
            <a:pPr marL="723900" indent="-723900" algn="just">
              <a:spcAft>
                <a:spcPts val="300"/>
              </a:spcAft>
              <a:buBlip>
                <a:blip r:embed="rId2"/>
              </a:buBlip>
            </a:pPr>
            <a:r>
              <a:rPr lang="el-GR" sz="2400" dirty="0" smtClean="0">
                <a:solidFill>
                  <a:srgbClr val="002060"/>
                </a:solidFill>
                <a:latin typeface="Book Antiqua" pitchFamily="18" charset="0"/>
              </a:rPr>
              <a:t>Ο Πλωτῖνος διαφέρει μερικές φορές τόσο πολύ ώστε να λέει τα αντίθετα από τον Πλάτωνα. Ιδιαιτέρως στο θέμα της τέχνης, ισχυρίζεται τα ακριβώς αντίθετα.</a:t>
            </a:r>
            <a:endParaRPr lang="el-GR" sz="2400"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lnSpc>
                <a:spcPct val="114000"/>
              </a:lnSpc>
            </a:pPr>
            <a:r>
              <a:rPr lang="el-GR" sz="2800" b="1" dirty="0">
                <a:solidFill>
                  <a:srgbClr val="C00000"/>
                </a:solidFill>
                <a:effectLst>
                  <a:outerShdw blurRad="50800" dist="38100" algn="tr" rotWithShape="0">
                    <a:prstClr val="black">
                      <a:alpha val="40000"/>
                    </a:prstClr>
                  </a:outerShdw>
                </a:effectLst>
                <a:latin typeface="Book Antiqua" pitchFamily="18" charset="0"/>
              </a:rPr>
              <a:t>Μπορεί, ωστόσο, ο Πλωτῖνος να επαναφέρει τις δύο βασικές πλατωνικές θέσεις στο προσκήνιο;</a:t>
            </a:r>
          </a:p>
        </p:txBody>
      </p:sp>
      <p:sp>
        <p:nvSpPr>
          <p:cNvPr id="3" name="2 - Θέση περιεχομένου"/>
          <p:cNvSpPr>
            <a:spLocks noGrp="1"/>
          </p:cNvSpPr>
          <p:nvPr>
            <p:ph idx="1"/>
          </p:nvPr>
        </p:nvSpPr>
        <p:spPr>
          <a:xfrm>
            <a:off x="228600" y="1828800"/>
            <a:ext cx="8458200" cy="5029200"/>
          </a:xfrm>
        </p:spPr>
        <p:txBody>
          <a:bodyPr>
            <a:noAutofit/>
          </a:bodyPr>
          <a:lstStyle/>
          <a:p>
            <a:pPr marL="723900" indent="-635000" algn="just">
              <a:buBlip>
                <a:blip r:embed="rId2"/>
              </a:buBlip>
            </a:pPr>
            <a:r>
              <a:rPr lang="el-GR" sz="2600" dirty="0" smtClean="0">
                <a:solidFill>
                  <a:srgbClr val="002060"/>
                </a:solidFill>
                <a:latin typeface="Book Antiqua" pitchFamily="18" charset="0"/>
              </a:rPr>
              <a:t>Ο Πλωτῖνος δεν μπορεί να θεωρήσει πως απλώς οι δύο βασικές πλατωνικές θέσεις ισχύουν και να προχωρήσει. Η Θεωρία των Ἰδεῶν σε μεγάλο βαθμό έχει πέσει σε αχρηστία, κυρίως εξαιτίας της καταλυτικής κριτικής που έχει υποστεί από τον Ἀριστοτέλη. </a:t>
            </a:r>
          </a:p>
          <a:p>
            <a:pPr marL="723900" indent="-723900" algn="just">
              <a:buBlip>
                <a:blip r:embed="rId2"/>
              </a:buBlip>
            </a:pPr>
            <a:endParaRPr lang="el-GR" sz="800" dirty="0">
              <a:solidFill>
                <a:srgbClr val="002060"/>
              </a:solidFill>
              <a:latin typeface="Book Antiqua" pitchFamily="18" charset="0"/>
            </a:endParaRPr>
          </a:p>
          <a:p>
            <a:pPr marL="723900" indent="-723900" algn="just">
              <a:buBlip>
                <a:blip r:embed="rId2"/>
              </a:buBlip>
              <a:tabLst>
                <a:tab pos="88900" algn="l"/>
              </a:tabLst>
            </a:pPr>
            <a:r>
              <a:rPr lang="el-GR" sz="2600" dirty="0" smtClean="0">
                <a:solidFill>
                  <a:srgbClr val="002060"/>
                </a:solidFill>
                <a:latin typeface="Book Antiqua" pitchFamily="18" charset="0"/>
              </a:rPr>
              <a:t>Για τον Πλωτῖνο δεν είναι αρκετό να πει ότι ο Πλάτων έχει δίκιο, πρέπει να πείσει και αυτό είναι εφικτό μόνο μέσω της απάντησης στον μεγαλύτερο κριτικό του, τον Ἀριστοτέλη. </a:t>
            </a:r>
            <a:endParaRPr lang="el-GR" sz="2600"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just">
              <a:lnSpc>
                <a:spcPct val="120000"/>
              </a:lnSpc>
            </a:pPr>
            <a:r>
              <a:rPr lang="el-GR" sz="3200" b="1" dirty="0">
                <a:solidFill>
                  <a:srgbClr val="C00000"/>
                </a:solidFill>
                <a:effectLst>
                  <a:outerShdw blurRad="50800" dist="38100" algn="tr" rotWithShape="0">
                    <a:prstClr val="black">
                      <a:alpha val="40000"/>
                    </a:prstClr>
                  </a:outerShdw>
                </a:effectLst>
                <a:latin typeface="Book Antiqua" pitchFamily="18" charset="0"/>
              </a:rPr>
              <a:t>Δεύτερο κλειδί στην κατανόηση του έργου του Πλωτίνου</a:t>
            </a:r>
          </a:p>
        </p:txBody>
      </p:sp>
      <p:sp>
        <p:nvSpPr>
          <p:cNvPr id="3" name="2 - Θέση περιεχομένου"/>
          <p:cNvSpPr>
            <a:spLocks noGrp="1"/>
          </p:cNvSpPr>
          <p:nvPr>
            <p:ph idx="1"/>
          </p:nvPr>
        </p:nvSpPr>
        <p:spPr>
          <a:xfrm>
            <a:off x="304800" y="1752600"/>
            <a:ext cx="8382000" cy="4953000"/>
          </a:xfrm>
        </p:spPr>
        <p:txBody>
          <a:bodyPr>
            <a:normAutofit fontScale="92500" lnSpcReduction="10000"/>
          </a:bodyPr>
          <a:lstStyle/>
          <a:p>
            <a:pPr marL="723900" indent="-723900" algn="just">
              <a:buBlip>
                <a:blip r:embed="rId2"/>
              </a:buBlip>
            </a:pPr>
            <a:r>
              <a:rPr lang="el-GR" sz="3000" dirty="0" smtClean="0">
                <a:solidFill>
                  <a:srgbClr val="002060"/>
                </a:solidFill>
                <a:latin typeface="Book Antiqua" pitchFamily="18" charset="0"/>
              </a:rPr>
              <a:t>Το πρώτο πράγμα που πρέπει να κάνουμε όταν διαβάζουμε Πλωτίνο είναι να αναγνωρίζουμε τις πλατωνικές θέσεις και να ψάχνουμε τη συζήτηση με τον Ἀριστοτέλη. Η συζήτηση με τον Ἀριστοτέλη είναι δυνατό να αναγνωριστεί γιατί και εμείς διαθέτουμε αρκετά δικά του έργα σωζόμενα.</a:t>
            </a:r>
          </a:p>
          <a:p>
            <a:pPr marL="723900" indent="-723900" algn="just">
              <a:buBlip>
                <a:blip r:embed="rId2"/>
              </a:buBlip>
            </a:pPr>
            <a:endParaRPr lang="el-GR" sz="900" dirty="0" smtClean="0">
              <a:solidFill>
                <a:srgbClr val="002060"/>
              </a:solidFill>
              <a:latin typeface="Book Antiqua" pitchFamily="18" charset="0"/>
            </a:endParaRPr>
          </a:p>
          <a:p>
            <a:pPr marL="723900" indent="-723900" algn="just">
              <a:buBlip>
                <a:blip r:embed="rId2"/>
              </a:buBlip>
            </a:pPr>
            <a:endParaRPr lang="el-GR" sz="900" dirty="0" smtClean="0">
              <a:solidFill>
                <a:srgbClr val="002060"/>
              </a:solidFill>
              <a:latin typeface="Book Antiqua" pitchFamily="18" charset="0"/>
            </a:endParaRPr>
          </a:p>
          <a:p>
            <a:pPr marL="723900" indent="-723900" algn="just">
              <a:buBlip>
                <a:blip r:embed="rId2"/>
              </a:buBlip>
            </a:pPr>
            <a:r>
              <a:rPr lang="el-GR" sz="3000" dirty="0" smtClean="0">
                <a:solidFill>
                  <a:srgbClr val="002060"/>
                </a:solidFill>
                <a:latin typeface="Book Antiqua" pitchFamily="18" charset="0"/>
              </a:rPr>
              <a:t>Στον Πλωτῖνο δεν ανιχνεύεται η μερίμνα, που θα χαρακτηρίσει όλο τον Ύστερο Νεοπλατωνισμό, της συμφωνίας του Πλάτωνα και του Ἀριστοτέλη. </a:t>
            </a:r>
            <a:endParaRPr lang="el-GR" sz="3000"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C00000"/>
                </a:solidFill>
                <a:effectLst>
                  <a:outerShdw blurRad="50800" dist="38100" algn="tr" rotWithShape="0">
                    <a:prstClr val="black">
                      <a:alpha val="40000"/>
                    </a:prstClr>
                  </a:outerShdw>
                </a:effectLst>
                <a:latin typeface="Book Antiqua" pitchFamily="18" charset="0"/>
              </a:rPr>
              <a:t>Η πρωτοτυπία του έργου του Πλωτίνου</a:t>
            </a:r>
          </a:p>
        </p:txBody>
      </p:sp>
      <p:sp>
        <p:nvSpPr>
          <p:cNvPr id="3" name="2 - Θέση περιεχομένου"/>
          <p:cNvSpPr>
            <a:spLocks noGrp="1"/>
          </p:cNvSpPr>
          <p:nvPr>
            <p:ph idx="1"/>
          </p:nvPr>
        </p:nvSpPr>
        <p:spPr>
          <a:xfrm>
            <a:off x="304800" y="1600200"/>
            <a:ext cx="8382000" cy="4953000"/>
          </a:xfrm>
        </p:spPr>
        <p:txBody>
          <a:bodyPr>
            <a:normAutofit fontScale="92500" lnSpcReduction="20000"/>
          </a:bodyPr>
          <a:lstStyle/>
          <a:p>
            <a:pPr marL="723900" indent="-723900" algn="just">
              <a:buBlip>
                <a:blip r:embed="rId2"/>
              </a:buBlip>
            </a:pPr>
            <a:r>
              <a:rPr lang="el-GR" dirty="0" smtClean="0">
                <a:solidFill>
                  <a:srgbClr val="002060"/>
                </a:solidFill>
                <a:latin typeface="Book Antiqua" pitchFamily="18" charset="0"/>
              </a:rPr>
              <a:t>Η προσπάθειά του Πλωτίνου στην ανασκευή του Ἀριστοτέλη εξηγεί σε μεγάλο βαθμό την πρωτοτυπία του. </a:t>
            </a:r>
            <a:r>
              <a:rPr lang="el-GR" b="1" dirty="0" smtClean="0">
                <a:solidFill>
                  <a:srgbClr val="002060"/>
                </a:solidFill>
                <a:latin typeface="Book Antiqua" pitchFamily="18" charset="0"/>
              </a:rPr>
              <a:t>Αυτός είναι και ο λόγος για τον οποίο δεν είναι σχολιαστής, αλλά είναι πρωτότυπος φιλόσοφος. </a:t>
            </a:r>
            <a:endParaRPr lang="el-GR" dirty="0" smtClean="0">
              <a:solidFill>
                <a:srgbClr val="002060"/>
              </a:solidFill>
              <a:latin typeface="Book Antiqua" pitchFamily="18" charset="0"/>
            </a:endParaRPr>
          </a:p>
          <a:p>
            <a:pPr marL="723900" indent="-723900" algn="just">
              <a:buNone/>
            </a:pPr>
            <a:endParaRPr lang="el-GR" sz="1100" dirty="0" smtClean="0">
              <a:solidFill>
                <a:srgbClr val="002060"/>
              </a:solidFill>
              <a:latin typeface="Book Antiqua" pitchFamily="18" charset="0"/>
            </a:endParaRPr>
          </a:p>
          <a:p>
            <a:pPr marL="723900" indent="-723900" algn="just">
              <a:buBlip>
                <a:blip r:embed="rId2"/>
              </a:buBlip>
            </a:pPr>
            <a:r>
              <a:rPr lang="el-GR" dirty="0" smtClean="0">
                <a:solidFill>
                  <a:srgbClr val="002060"/>
                </a:solidFill>
                <a:latin typeface="Book Antiqua" pitchFamily="18" charset="0"/>
              </a:rPr>
              <a:t>Ένας από τους λόγους της πρωτοτυπίας του Πλωτίνου εντοπίζεται σ' αυτήν την προσπάθεια να κάνει κριτική στον Ἀριστοτέλη, να δείξει πως ο Ἀριστοτέλης έχει άδικο και όχι μόνο στην κριτική του απέναντι στον Πλάτωνα.</a:t>
            </a:r>
            <a:endParaRPr lang="el-GR"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057400"/>
            <a:ext cx="8229600" cy="1371600"/>
          </a:xfrm>
        </p:spPr>
        <p:txBody>
          <a:bodyPr>
            <a:noAutofit/>
          </a:bodyPr>
          <a:lstStyle/>
          <a:p>
            <a:pPr algn="just"/>
            <a:r>
              <a:rPr lang="el-GR" sz="2800" dirty="0" smtClean="0">
                <a:solidFill>
                  <a:srgbClr val="002060"/>
                </a:solidFill>
                <a:latin typeface="Book Antiqua" pitchFamily="18" charset="0"/>
                <a:ea typeface="Calibri"/>
                <a:cs typeface="Times New Roman"/>
              </a:rPr>
              <a:t>Η έκδοση των πραγματειών διαφέρει από τη χρονολογική σειρά της συγγραφής τους. </a:t>
            </a:r>
            <a:br>
              <a:rPr lang="el-GR" sz="2800" dirty="0" smtClean="0">
                <a:solidFill>
                  <a:srgbClr val="002060"/>
                </a:solidFill>
                <a:latin typeface="Book Antiqua" pitchFamily="18" charset="0"/>
                <a:ea typeface="Calibri"/>
                <a:cs typeface="Times New Roman"/>
              </a:rPr>
            </a:br>
            <a:r>
              <a:rPr lang="el-GR" sz="2800" dirty="0" smtClean="0">
                <a:solidFill>
                  <a:srgbClr val="002060"/>
                </a:solidFill>
                <a:latin typeface="Book Antiqua" pitchFamily="18" charset="0"/>
                <a:ea typeface="Calibri"/>
                <a:cs typeface="Times New Roman"/>
              </a:rPr>
              <a:t/>
            </a:r>
            <a:br>
              <a:rPr lang="el-GR" sz="2800" dirty="0" smtClean="0">
                <a:solidFill>
                  <a:srgbClr val="002060"/>
                </a:solidFill>
                <a:latin typeface="Book Antiqua" pitchFamily="18" charset="0"/>
                <a:ea typeface="Calibri"/>
                <a:cs typeface="Times New Roman"/>
              </a:rPr>
            </a:b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endParaRPr lang="el-GR" sz="2800" dirty="0">
              <a:solidFill>
                <a:srgbClr val="002060"/>
              </a:solidFill>
              <a:latin typeface="Book Antiqua" pitchFamily="18" charset="0"/>
            </a:endParaRPr>
          </a:p>
        </p:txBody>
      </p:sp>
      <p:sp>
        <p:nvSpPr>
          <p:cNvPr id="3" name="2 - Θέση περιεχομένου"/>
          <p:cNvSpPr>
            <a:spLocks noGrp="1"/>
          </p:cNvSpPr>
          <p:nvPr>
            <p:ph idx="1"/>
          </p:nvPr>
        </p:nvSpPr>
        <p:spPr>
          <a:xfrm>
            <a:off x="533400" y="4038600"/>
            <a:ext cx="8229600" cy="2514600"/>
          </a:xfrm>
        </p:spPr>
        <p:txBody>
          <a:bodyPr>
            <a:normAutofit lnSpcReduction="10000"/>
          </a:bodyPr>
          <a:lstStyle/>
          <a:p>
            <a:pPr marL="571500" indent="-571500" algn="just">
              <a:buFont typeface="+mj-lt"/>
              <a:buAutoNum type="romanLcPeriod"/>
            </a:pPr>
            <a:r>
              <a:rPr lang="el-GR" sz="2800" dirty="0" smtClean="0">
                <a:solidFill>
                  <a:srgbClr val="002060"/>
                </a:solidFill>
                <a:latin typeface="Book Antiqua" pitchFamily="18" charset="0"/>
                <a:ea typeface="Calibri"/>
                <a:cs typeface="Times New Roman"/>
              </a:rPr>
              <a:t>Ο πρώτος κατάλογος καταγράφει τις πραγματείες όπως αυτές γράφτηκαν,</a:t>
            </a:r>
          </a:p>
          <a:p>
            <a:pPr marL="571500" indent="-571500" algn="just">
              <a:buFont typeface="+mj-lt"/>
              <a:buAutoNum type="romanLcPeriod"/>
            </a:pPr>
            <a:endParaRPr lang="el-GR" sz="900" dirty="0" smtClean="0">
              <a:solidFill>
                <a:srgbClr val="002060"/>
              </a:solidFill>
              <a:latin typeface="Book Antiqua" pitchFamily="18" charset="0"/>
              <a:ea typeface="Calibri"/>
              <a:cs typeface="Times New Roman"/>
            </a:endParaRPr>
          </a:p>
          <a:p>
            <a:pPr marL="571500" indent="-571500" algn="just">
              <a:buFont typeface="+mj-lt"/>
              <a:buAutoNum type="romanLcPeriod"/>
            </a:pPr>
            <a:r>
              <a:rPr lang="el-GR" sz="2800" dirty="0" smtClean="0">
                <a:solidFill>
                  <a:srgbClr val="002060"/>
                </a:solidFill>
                <a:latin typeface="Book Antiqua" pitchFamily="18" charset="0"/>
                <a:ea typeface="Calibri"/>
                <a:cs typeface="Times New Roman"/>
              </a:rPr>
              <a:t>Ο δεύτερος κατάλογος καταγράφει τη σειρά με την οποία ο Πορφύριος εξέδωσε τις πραγματείες</a:t>
            </a:r>
            <a:r>
              <a:rPr lang="el-GR" dirty="0" smtClean="0">
                <a:solidFill>
                  <a:srgbClr val="002060"/>
                </a:solidFill>
                <a:latin typeface="Book Antiqua" pitchFamily="18" charset="0"/>
                <a:ea typeface="Calibri"/>
                <a:cs typeface="Times New Roman"/>
              </a:rPr>
              <a:t>.</a:t>
            </a:r>
            <a:endParaRPr lang="el-GR" dirty="0">
              <a:solidFill>
                <a:srgbClr val="002060"/>
              </a:solidFill>
              <a:latin typeface="Book Antiqua" pitchFamily="18" charset="0"/>
            </a:endParaRPr>
          </a:p>
        </p:txBody>
      </p:sp>
      <p:sp>
        <p:nvSpPr>
          <p:cNvPr id="4" name="3 - Ορθογώνιο"/>
          <p:cNvSpPr/>
          <p:nvPr/>
        </p:nvSpPr>
        <p:spPr>
          <a:xfrm>
            <a:off x="381000" y="533400"/>
            <a:ext cx="8534400" cy="590033"/>
          </a:xfrm>
          <a:prstGeom prst="rect">
            <a:avLst/>
          </a:prstGeom>
        </p:spPr>
        <p:txBody>
          <a:bodyPr wrap="square">
            <a:spAutoFit/>
          </a:bodyPr>
          <a:lstStyle/>
          <a:p>
            <a:pPr algn="just">
              <a:lnSpc>
                <a:spcPct val="114000"/>
              </a:lnSpc>
            </a:pPr>
            <a:r>
              <a:rPr lang="el-GR" sz="30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Η έκδοση των πραγματειών από τον Πορφύριο </a:t>
            </a:r>
          </a:p>
        </p:txBody>
      </p:sp>
      <p:sp>
        <p:nvSpPr>
          <p:cNvPr id="5" name="4 - Ορθογώνιο"/>
          <p:cNvSpPr/>
          <p:nvPr/>
        </p:nvSpPr>
        <p:spPr>
          <a:xfrm>
            <a:off x="609600" y="2967335"/>
            <a:ext cx="8077200" cy="1384995"/>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Ο Πορφύριος μάς δίνει δύο καταλόγους των πραγματειών:</a:t>
            </a:r>
            <a:r>
              <a:rPr lang="el-GR" sz="2800" dirty="0" smtClean="0">
                <a:solidFill>
                  <a:srgbClr val="002060"/>
                </a:solidFill>
                <a:latin typeface="Book Antiqua" pitchFamily="18" charset="0"/>
                <a:ea typeface="Calibri"/>
                <a:cs typeface="Times New Roman"/>
              </a:rPr>
              <a:t/>
            </a:r>
            <a:br>
              <a:rPr lang="el-GR" sz="2800" dirty="0" smtClean="0">
                <a:solidFill>
                  <a:srgbClr val="002060"/>
                </a:solidFill>
                <a:latin typeface="Book Antiqua" pitchFamily="18" charset="0"/>
                <a:ea typeface="Calibri"/>
                <a:cs typeface="Times New Roman"/>
              </a:rPr>
            </a:br>
            <a:endParaRPr lang="el-G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06562"/>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Η μέθοδος της </a:t>
            </a:r>
            <a:r>
              <a:rPr lang="el-GR" sz="4000" b="1" dirty="0" err="1">
                <a:solidFill>
                  <a:srgbClr val="C00000"/>
                </a:solidFill>
                <a:effectLst>
                  <a:outerShdw blurRad="50800" dist="38100" algn="tr" rotWithShape="0">
                    <a:prstClr val="black">
                      <a:alpha val="40000"/>
                    </a:prstClr>
                  </a:outerShdw>
                </a:effectLst>
                <a:latin typeface="Book Antiqua" pitchFamily="18" charset="0"/>
              </a:rPr>
              <a:t>ἀναγωγής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457200" y="2667000"/>
            <a:ext cx="8229600" cy="4267200"/>
          </a:xfrm>
        </p:spPr>
        <p:txBody>
          <a:bodyPr>
            <a:normAutofit/>
          </a:bodyPr>
          <a:lstStyle/>
          <a:p>
            <a:pPr algn="just">
              <a:buNone/>
            </a:pPr>
            <a:r>
              <a:rPr lang="el-GR" dirty="0" smtClean="0">
                <a:solidFill>
                  <a:srgbClr val="002060"/>
                </a:solidFill>
                <a:latin typeface="Book Antiqua" pitchFamily="18" charset="0"/>
              </a:rPr>
              <a:t>	Η φιλοσοφική μέθοδος του Πλωτίνου είναι </a:t>
            </a:r>
            <a:r>
              <a:rPr lang="el-GR" u="sng" dirty="0" smtClean="0">
                <a:solidFill>
                  <a:srgbClr val="002060"/>
                </a:solidFill>
                <a:latin typeface="Book Antiqua" pitchFamily="18" charset="0"/>
              </a:rPr>
              <a:t>ἀναγωγική</a:t>
            </a:r>
            <a:r>
              <a:rPr lang="el-GR" dirty="0" smtClean="0">
                <a:solidFill>
                  <a:srgbClr val="002060"/>
                </a:solidFill>
                <a:latin typeface="Book Antiqua" pitchFamily="18" charset="0"/>
              </a:rPr>
              <a:t>, δηλαδή μία μέθοδος που ξεκινά από τον άνθρωπο, από τον αἰσθητό κόσμο και σιγά-σιγά ανάγεται στις ἀρχές, στο νοητό και πέραν του νοητοῦ.</a:t>
            </a:r>
            <a:endParaRPr lang="el-GR"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533400"/>
            <a:ext cx="8229600" cy="1143000"/>
          </a:xfrm>
        </p:spPr>
        <p:txBody>
          <a:bodyPr>
            <a:normAutofit fontScale="90000"/>
          </a:bodyPr>
          <a:lstStyle/>
          <a:p>
            <a:r>
              <a:rPr lang="el-GR" sz="3600" b="1" dirty="0" smtClean="0">
                <a:solidFill>
                  <a:srgbClr val="C00000"/>
                </a:solidFill>
                <a:effectLst>
                  <a:outerShdw blurRad="50800" dist="38100" algn="tr" rotWithShape="0">
                    <a:prstClr val="black">
                      <a:alpha val="40000"/>
                    </a:prstClr>
                  </a:outerShdw>
                </a:effectLst>
                <a:latin typeface="Book Antiqua" pitchFamily="18" charset="0"/>
              </a:rPr>
              <a:t>Δυσκολίες στη μελέτη του έργου του Πλωτίνου</a:t>
            </a:r>
            <a:r>
              <a:rPr lang="el-GR" sz="2800" dirty="0">
                <a:solidFill>
                  <a:srgbClr val="FF0000"/>
                </a:solidFill>
                <a:latin typeface="Book Antiqua" pitchFamily="18" charset="0"/>
              </a:rPr>
              <a:t/>
            </a:r>
            <a:br>
              <a:rPr lang="el-GR" sz="2800" dirty="0">
                <a:solidFill>
                  <a:srgbClr val="FF0000"/>
                </a:solidFill>
                <a:latin typeface="Book Antiqua" pitchFamily="18" charset="0"/>
              </a:rPr>
            </a:br>
            <a:endParaRPr lang="el-GR" sz="2800" dirty="0">
              <a:solidFill>
                <a:srgbClr val="FF0000"/>
              </a:solidFill>
              <a:latin typeface="Book Antiqua" pitchFamily="18" charset="0"/>
            </a:endParaRPr>
          </a:p>
        </p:txBody>
      </p:sp>
      <p:sp>
        <p:nvSpPr>
          <p:cNvPr id="3" name="2 - Θέση περιεχομένου"/>
          <p:cNvSpPr>
            <a:spLocks noGrp="1"/>
          </p:cNvSpPr>
          <p:nvPr>
            <p:ph idx="1"/>
          </p:nvPr>
        </p:nvSpPr>
        <p:spPr>
          <a:xfrm>
            <a:off x="0" y="1752601"/>
            <a:ext cx="8915400" cy="4876799"/>
          </a:xfrm>
        </p:spPr>
        <p:txBody>
          <a:bodyPr>
            <a:normAutofit fontScale="25000" lnSpcReduction="20000"/>
          </a:bodyPr>
          <a:lstStyle/>
          <a:p>
            <a:pPr marL="723900" indent="-546100" algn="just">
              <a:lnSpc>
                <a:spcPct val="120000"/>
              </a:lnSpc>
              <a:spcAft>
                <a:spcPts val="400"/>
              </a:spcAft>
              <a:buBlip>
                <a:blip r:embed="rId2"/>
              </a:buBlip>
            </a:pPr>
            <a:r>
              <a:rPr lang="el-GR" sz="8800" dirty="0" smtClean="0">
                <a:solidFill>
                  <a:srgbClr val="002060"/>
                </a:solidFill>
                <a:latin typeface="Book Antiqua" pitchFamily="18" charset="0"/>
              </a:rPr>
              <a:t>Η σειρά με την οποία ο Πορφύριος εκδίδει το έργο του Πλωτίνου παρουσιάζει πρόβλημα για τους μελετητές: μέσα από αυτήν τη σειρά δεν μπορεί να γίνει κατανοητό εάν υπάρχει εξέλιξη στη θέση του Πλωτίνου ή όχι,</a:t>
            </a:r>
          </a:p>
          <a:p>
            <a:pPr marL="723900" indent="-546100" algn="just">
              <a:lnSpc>
                <a:spcPct val="120000"/>
              </a:lnSpc>
              <a:spcAft>
                <a:spcPts val="400"/>
              </a:spcAft>
              <a:buBlip>
                <a:blip r:embed="rId2"/>
              </a:buBlip>
            </a:pPr>
            <a:r>
              <a:rPr lang="el-GR" sz="8800" dirty="0" smtClean="0">
                <a:solidFill>
                  <a:srgbClr val="002060"/>
                </a:solidFill>
                <a:latin typeface="Book Antiqua" pitchFamily="18" charset="0"/>
              </a:rPr>
              <a:t>Όσον αφορά τα σεμινάρια του Πλωτίνου, ξέρουμε </a:t>
            </a:r>
            <a:r>
              <a:rPr lang="el-GR" sz="8800" u="sng" dirty="0" smtClean="0">
                <a:solidFill>
                  <a:srgbClr val="002060"/>
                </a:solidFill>
                <a:latin typeface="Book Antiqua" pitchFamily="18" charset="0"/>
              </a:rPr>
              <a:t>περίπου</a:t>
            </a:r>
            <a:r>
              <a:rPr lang="el-GR" sz="8800" dirty="0" smtClean="0">
                <a:solidFill>
                  <a:srgbClr val="002060"/>
                </a:solidFill>
                <a:latin typeface="Book Antiqua" pitchFamily="18" charset="0"/>
              </a:rPr>
              <a:t> τι διάβαζαν εκεί. Αυτό συνιστά μία πολύ μεγάλη επιπρόσθετη δυσκολία στην ανάγνωση του έργου του,</a:t>
            </a:r>
          </a:p>
          <a:p>
            <a:pPr marL="723900" indent="-546100" algn="just">
              <a:lnSpc>
                <a:spcPct val="120000"/>
              </a:lnSpc>
              <a:spcAft>
                <a:spcPts val="400"/>
              </a:spcAft>
              <a:buBlip>
                <a:blip r:embed="rId2"/>
              </a:buBlip>
            </a:pPr>
            <a:r>
              <a:rPr lang="el-GR" sz="8600" dirty="0" smtClean="0">
                <a:solidFill>
                  <a:srgbClr val="002060"/>
                </a:solidFill>
                <a:latin typeface="Book Antiqua" pitchFamily="18" charset="0"/>
              </a:rPr>
              <a:t>Στη συνομιλία του Πλωτίνου με τους προγενέστερούς του, δε γνωρίζουμε ποιους εμπλέκει κάθε φορά,</a:t>
            </a:r>
          </a:p>
          <a:p>
            <a:pPr marL="723900" indent="-546100" algn="just">
              <a:lnSpc>
                <a:spcPct val="120000"/>
              </a:lnSpc>
              <a:spcAft>
                <a:spcPts val="400"/>
              </a:spcAft>
              <a:buBlip>
                <a:blip r:embed="rId2"/>
              </a:buBlip>
            </a:pPr>
            <a:r>
              <a:rPr lang="el-GR" sz="8800" dirty="0" smtClean="0">
                <a:solidFill>
                  <a:srgbClr val="002060"/>
                </a:solidFill>
                <a:latin typeface="Book Antiqua" pitchFamily="18" charset="0"/>
              </a:rPr>
              <a:t>Μία φιλολογική δυσκολία έχει να κάνει με τη γλώσσα. Οι πραγματείες του Πλωτίνου είναι γραμμένες με προφορικό τρόπο, αναπαράγουν τη συζήτηση που γίνεται στο σεμινάριο.</a:t>
            </a:r>
          </a:p>
          <a:p>
            <a:pPr algn="just"/>
            <a:endParaRPr lang="el-GR" dirty="0" smtClean="0">
              <a:latin typeface="Book Antiqua" pitchFamily="18" charset="0"/>
            </a:endParaRPr>
          </a:p>
          <a:p>
            <a:pPr algn="just"/>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43000"/>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Οἱ </a:t>
            </a:r>
            <a:r>
              <a:rPr lang="el-GR" sz="4000" b="1" dirty="0" err="1">
                <a:solidFill>
                  <a:srgbClr val="C00000"/>
                </a:solidFill>
                <a:effectLst>
                  <a:outerShdw blurRad="50800" dist="38100" algn="tr" rotWithShape="0">
                    <a:prstClr val="black">
                      <a:alpha val="40000"/>
                    </a:prstClr>
                  </a:outerShdw>
                </a:effectLst>
                <a:latin typeface="Book Antiqua" pitchFamily="18" charset="0"/>
              </a:rPr>
              <a:t>τρεῖς</a:t>
            </a:r>
            <a:r>
              <a:rPr lang="el-GR" sz="4000" b="1" dirty="0">
                <a:solidFill>
                  <a:srgbClr val="C00000"/>
                </a:solidFill>
                <a:effectLst>
                  <a:outerShdw blurRad="50800" dist="38100" algn="tr" rotWithShape="0">
                    <a:prstClr val="black">
                      <a:alpha val="40000"/>
                    </a:prstClr>
                  </a:outerShdw>
                </a:effectLst>
                <a:latin typeface="Book Antiqua" pitchFamily="18" charset="0"/>
              </a:rPr>
              <a:t> ἀρχές τοῦ Πλωτίνου</a:t>
            </a:r>
          </a:p>
        </p:txBody>
      </p:sp>
      <p:pic>
        <p:nvPicPr>
          <p:cNvPr id="4" name="3 - Θέση περιεχομένου"/>
          <p:cNvPicPr>
            <a:picLocks noGrp="1"/>
          </p:cNvPicPr>
          <p:nvPr>
            <p:ph idx="1"/>
          </p:nvPr>
        </p:nvPicPr>
        <p:blipFill>
          <a:blip r:embed="rId2" cstate="print"/>
          <a:srcRect l="10785" t="20747" r="29653" b="34275"/>
          <a:stretch>
            <a:fillRect/>
          </a:stretch>
        </p:blipFill>
        <p:spPr bwMode="auto">
          <a:xfrm>
            <a:off x="533400" y="1447800"/>
            <a:ext cx="8153400"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lnSpc>
                <a:spcPct val="114000"/>
              </a:lnSpc>
            </a:pPr>
            <a:r>
              <a:rPr lang="el-GR" sz="3200" b="1" dirty="0">
                <a:solidFill>
                  <a:srgbClr val="C00000"/>
                </a:solidFill>
                <a:effectLst>
                  <a:outerShdw blurRad="50800" dist="38100" algn="tr" rotWithShape="0">
                    <a:prstClr val="black">
                      <a:alpha val="40000"/>
                    </a:prstClr>
                  </a:outerShdw>
                </a:effectLst>
                <a:latin typeface="Book Antiqua" pitchFamily="18" charset="0"/>
              </a:rPr>
              <a:t>Γιατί ο Πλωτῖνος θεωρεί πραγματικά αυτά τα οποία δεν ανήκουν στον αἰσθητό κόσμο;</a:t>
            </a:r>
          </a:p>
        </p:txBody>
      </p:sp>
      <p:sp>
        <p:nvSpPr>
          <p:cNvPr id="3" name="2 - Θέση περιεχομένου"/>
          <p:cNvSpPr>
            <a:spLocks noGrp="1"/>
          </p:cNvSpPr>
          <p:nvPr>
            <p:ph idx="1"/>
          </p:nvPr>
        </p:nvSpPr>
        <p:spPr>
          <a:xfrm>
            <a:off x="304800" y="1600200"/>
            <a:ext cx="8534400" cy="4419600"/>
          </a:xfrm>
        </p:spPr>
        <p:txBody>
          <a:bodyPr>
            <a:noAutofit/>
          </a:bodyPr>
          <a:lstStyle/>
          <a:p>
            <a:pPr marL="723900" indent="-723900" algn="just">
              <a:buNone/>
            </a:pPr>
            <a:endParaRPr lang="el-GR" sz="700" dirty="0" smtClean="0">
              <a:solidFill>
                <a:srgbClr val="002060"/>
              </a:solidFill>
              <a:latin typeface="Book Antiqua" pitchFamily="18" charset="0"/>
            </a:endParaRPr>
          </a:p>
          <a:p>
            <a:pPr marL="723900" indent="-723900" algn="just">
              <a:buBlip>
                <a:blip r:embed="rId2"/>
              </a:buBlip>
            </a:pPr>
            <a:r>
              <a:rPr lang="el-GR" sz="2600" dirty="0" smtClean="0">
                <a:solidFill>
                  <a:srgbClr val="002060"/>
                </a:solidFill>
                <a:latin typeface="Book Antiqua" pitchFamily="18" charset="0"/>
              </a:rPr>
              <a:t>Συνηθίζεται η πλατωνική φιλοσοφία να θεωρείται δυϊστική. Αυτό συμβαίνει επειδή χωρίζει την πραγματικότητα σε αἰσθητή και νοητή. Θα περίμενε οπότε κανείς ότι και ο Πλωτῖνος θα ήταν </a:t>
            </a:r>
            <a:r>
              <a:rPr lang="el-GR" sz="2600" b="1" dirty="0" smtClean="0">
                <a:solidFill>
                  <a:srgbClr val="002060"/>
                </a:solidFill>
                <a:latin typeface="Book Antiqua" pitchFamily="18" charset="0"/>
              </a:rPr>
              <a:t>δυϊστής</a:t>
            </a:r>
            <a:r>
              <a:rPr lang="el-GR" sz="2600" dirty="0" smtClean="0">
                <a:solidFill>
                  <a:srgbClr val="002060"/>
                </a:solidFill>
                <a:latin typeface="Book Antiqua" pitchFamily="18" charset="0"/>
              </a:rPr>
              <a:t>, εφόσον είναι πλατωνικός.</a:t>
            </a:r>
          </a:p>
          <a:p>
            <a:pPr marL="723900" indent="-723900" algn="just">
              <a:buNone/>
            </a:pPr>
            <a:endParaRPr lang="el-GR" sz="800" dirty="0" smtClean="0">
              <a:solidFill>
                <a:srgbClr val="002060"/>
              </a:solidFill>
              <a:latin typeface="Book Antiqua" pitchFamily="18" charset="0"/>
            </a:endParaRPr>
          </a:p>
          <a:p>
            <a:pPr marL="723900" indent="-723900" algn="just">
              <a:buBlip>
                <a:blip r:embed="rId2"/>
              </a:buBlip>
            </a:pPr>
            <a:r>
              <a:rPr lang="el-GR" sz="2600" dirty="0" smtClean="0">
                <a:solidFill>
                  <a:srgbClr val="002060"/>
                </a:solidFill>
                <a:latin typeface="Book Antiqua" pitchFamily="18" charset="0"/>
              </a:rPr>
              <a:t>Το ενδιαφέρον για τον Πλωτῖνο, ως πλατωνικού που συμφωνεί στο ότι υπάρχουν Ἰδέες και η ψυχή είναι χωριστή από το σώμα, είναι το ότι είναι </a:t>
            </a:r>
            <a:r>
              <a:rPr lang="el-GR" sz="2600" b="1" dirty="0" smtClean="0">
                <a:solidFill>
                  <a:srgbClr val="002060"/>
                </a:solidFill>
                <a:latin typeface="Book Antiqua" pitchFamily="18" charset="0"/>
              </a:rPr>
              <a:t>μονιστής</a:t>
            </a:r>
            <a:r>
              <a:rPr lang="el-GR" sz="2600" dirty="0" smtClean="0">
                <a:solidFill>
                  <a:srgbClr val="002060"/>
                </a:solidFill>
                <a:latin typeface="Book Antiqua" pitchFamily="18" charset="0"/>
              </a:rPr>
              <a:t> </a:t>
            </a:r>
            <a:r>
              <a:rPr lang="el-GR" sz="2600" u="sng" dirty="0" smtClean="0">
                <a:solidFill>
                  <a:srgbClr val="002060"/>
                </a:solidFill>
                <a:latin typeface="Book Antiqua" pitchFamily="18" charset="0"/>
              </a:rPr>
              <a:t>και μάλιστα αυστηρώς μονιστής</a:t>
            </a:r>
            <a:r>
              <a:rPr lang="el-GR" sz="2600" dirty="0" smtClean="0">
                <a:solidFill>
                  <a:srgbClr val="002060"/>
                </a:solidFill>
                <a:latin typeface="Book Antiqua" pitchFamily="18" charset="0"/>
              </a:rPr>
              <a:t>. </a:t>
            </a:r>
            <a:endParaRPr lang="el-GR" sz="2600"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Ο αἰσθητός και ο νοητός κόσμος</a:t>
            </a:r>
          </a:p>
        </p:txBody>
      </p:sp>
      <p:sp>
        <p:nvSpPr>
          <p:cNvPr id="3" name="2 - Θέση περιεχομένου"/>
          <p:cNvSpPr>
            <a:spLocks noGrp="1"/>
          </p:cNvSpPr>
          <p:nvPr>
            <p:ph idx="1"/>
          </p:nvPr>
        </p:nvSpPr>
        <p:spPr>
          <a:xfrm>
            <a:off x="304800" y="1524000"/>
            <a:ext cx="8382000" cy="5105400"/>
          </a:xfrm>
        </p:spPr>
        <p:txBody>
          <a:bodyPr>
            <a:normAutofit fontScale="47500" lnSpcReduction="20000"/>
          </a:bodyPr>
          <a:lstStyle/>
          <a:p>
            <a:pPr marL="723900" indent="-723900" algn="just">
              <a:lnSpc>
                <a:spcPct val="134000"/>
              </a:lnSpc>
              <a:buBlip>
                <a:blip r:embed="rId2"/>
              </a:buBlip>
            </a:pPr>
            <a:r>
              <a:rPr lang="el-GR" sz="4600" dirty="0" smtClean="0">
                <a:solidFill>
                  <a:srgbClr val="002060"/>
                </a:solidFill>
                <a:latin typeface="Book Antiqua" pitchFamily="18" charset="0"/>
              </a:rPr>
              <a:t>Ο Πλωτῖνος ισχυρίζεται ότι υπάρχει ένας κόσμος, ο νοητός κόσμος ο οποίος είναι περισσότερο πραγματικός από τον αἰσθητό. </a:t>
            </a:r>
          </a:p>
          <a:p>
            <a:pPr marL="723900" indent="-723900" algn="just">
              <a:buBlip>
                <a:blip r:embed="rId2"/>
              </a:buBlip>
            </a:pPr>
            <a:endParaRPr lang="el-GR" sz="700" dirty="0" smtClean="0">
              <a:solidFill>
                <a:srgbClr val="002060"/>
              </a:solidFill>
              <a:latin typeface="Book Antiqua" pitchFamily="18" charset="0"/>
            </a:endParaRPr>
          </a:p>
          <a:p>
            <a:pPr marL="723900" indent="-723900" algn="just">
              <a:lnSpc>
                <a:spcPct val="134000"/>
              </a:lnSpc>
              <a:buBlip>
                <a:blip r:embed="rId2"/>
              </a:buBlip>
            </a:pPr>
            <a:r>
              <a:rPr lang="el-GR" sz="4600" dirty="0" smtClean="0">
                <a:solidFill>
                  <a:srgbClr val="002060"/>
                </a:solidFill>
                <a:latin typeface="Book Antiqua" pitchFamily="18" charset="0"/>
              </a:rPr>
              <a:t>Τη θέση του Πλάτωνα της βασικής αντίθεσης μεταξύ ενός </a:t>
            </a:r>
            <a:r>
              <a:rPr lang="el-GR" sz="4600" b="1" dirty="0" smtClean="0">
                <a:solidFill>
                  <a:srgbClr val="002060"/>
                </a:solidFill>
                <a:latin typeface="Book Antiqua" pitchFamily="18" charset="0"/>
              </a:rPr>
              <a:t>γίγνεσθαι</a:t>
            </a:r>
            <a:r>
              <a:rPr lang="el-GR" sz="4600" dirty="0" smtClean="0">
                <a:solidFill>
                  <a:srgbClr val="002060"/>
                </a:solidFill>
                <a:latin typeface="Book Antiqua" pitchFamily="18" charset="0"/>
              </a:rPr>
              <a:t> που παρατηρείται στον χώρο του αἰσθητοῦ αέναου και ενός αμετάβλητου, σταθερού ὄντος ή μίας σταθερής, αμετάβλητης κατάστασης που παρατηρείται στον χώρο των νοητῶν τη δέχεται ο Πλωτῖνος, αλλά μετά την επεξεργάζεται με τον δικό του τρόπο.</a:t>
            </a:r>
          </a:p>
          <a:p>
            <a:pPr marL="723900" indent="-723900" algn="just">
              <a:buBlip>
                <a:blip r:embed="rId2"/>
              </a:buBlip>
            </a:pPr>
            <a:endParaRPr lang="el-GR" sz="700" dirty="0" smtClean="0">
              <a:solidFill>
                <a:srgbClr val="002060"/>
              </a:solidFill>
              <a:latin typeface="Book Antiqua" pitchFamily="18" charset="0"/>
            </a:endParaRPr>
          </a:p>
          <a:p>
            <a:pPr marL="723900" indent="-723900" algn="just">
              <a:lnSpc>
                <a:spcPct val="134000"/>
              </a:lnSpc>
              <a:buBlip>
                <a:blip r:embed="rId2"/>
              </a:buBlip>
            </a:pPr>
            <a:r>
              <a:rPr lang="el-GR" sz="4600" dirty="0" smtClean="0">
                <a:solidFill>
                  <a:srgbClr val="002060"/>
                </a:solidFill>
                <a:latin typeface="Book Antiqua" pitchFamily="18" charset="0"/>
              </a:rPr>
              <a:t>Ο Πλωτῖνος είναι ο εισηγητής της έκφρασης του </a:t>
            </a:r>
            <a:r>
              <a:rPr lang="el-GR" sz="4600" b="1" i="1" dirty="0" smtClean="0">
                <a:solidFill>
                  <a:srgbClr val="002060"/>
                </a:solidFill>
                <a:latin typeface="Book Antiqua" pitchFamily="18" charset="0"/>
              </a:rPr>
              <a:t>νοητοῦ κόσμου</a:t>
            </a:r>
            <a:r>
              <a:rPr lang="el-GR" sz="4600" b="1" baseline="30000" dirty="0" smtClean="0">
                <a:solidFill>
                  <a:srgbClr val="002060"/>
                </a:solidFill>
                <a:latin typeface="Book Antiqua" pitchFamily="18" charset="0"/>
              </a:rPr>
              <a:t>.</a:t>
            </a:r>
            <a:r>
              <a:rPr lang="el-GR" sz="4600" dirty="0" smtClean="0">
                <a:solidFill>
                  <a:srgbClr val="002060"/>
                </a:solidFill>
                <a:latin typeface="Book Antiqua" pitchFamily="18" charset="0"/>
              </a:rPr>
              <a:t> παίρνει από τον Πλάτωνα τη θέση, αλλά όχι και την έκφραση νοητός κόσμος. </a:t>
            </a:r>
            <a:endParaRPr lang="el-GR" sz="4600"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457200" y="1600200"/>
            <a:ext cx="8229600" cy="4495799"/>
          </a:xfrm>
        </p:spPr>
        <p:txBody>
          <a:bodyPr>
            <a:normAutofit fontScale="25000" lnSpcReduction="20000"/>
          </a:bodyPr>
          <a:lstStyle/>
          <a:p>
            <a:pPr algn="just">
              <a:buNone/>
            </a:pPr>
            <a:r>
              <a:rPr lang="el-GR" dirty="0" smtClean="0">
                <a:latin typeface="Book Antiqua" pitchFamily="18" charset="0"/>
              </a:rPr>
              <a:t>   </a:t>
            </a:r>
          </a:p>
          <a:p>
            <a:pPr marL="0" indent="0" algn="just">
              <a:buNone/>
            </a:pPr>
            <a:r>
              <a:rPr lang="el-GR" sz="15200" b="1" dirty="0" smtClean="0">
                <a:solidFill>
                  <a:srgbClr val="002060"/>
                </a:solidFill>
                <a:latin typeface="Book Antiqua" pitchFamily="18" charset="0"/>
              </a:rPr>
              <a:t>Μέσω της αναφοράς βιογραφικών και στοιχείων του φιλοσοφικού έργου του Πλωτίνου, το μάθημα στοχεύει να εισάγει :</a:t>
            </a:r>
          </a:p>
          <a:p>
            <a:pPr algn="ctr">
              <a:buNone/>
            </a:pPr>
            <a:endParaRPr lang="el-GR" sz="8000" b="1" dirty="0" smtClean="0">
              <a:solidFill>
                <a:srgbClr val="002060"/>
              </a:solidFill>
              <a:latin typeface="Book Antiqua" pitchFamily="18" charset="0"/>
            </a:endParaRPr>
          </a:p>
          <a:p>
            <a:pPr marL="723900" indent="-723900" algn="just">
              <a:buBlip>
                <a:blip r:embed="rId2"/>
              </a:buBlip>
            </a:pPr>
            <a:r>
              <a:rPr lang="el-GR" sz="13600" b="1" dirty="0" smtClean="0">
                <a:solidFill>
                  <a:srgbClr val="002060"/>
                </a:solidFill>
                <a:latin typeface="Book Antiqua" pitchFamily="18" charset="0"/>
              </a:rPr>
              <a:t>στην εποχή του Πλωτίνου,</a:t>
            </a:r>
          </a:p>
          <a:p>
            <a:pPr marL="723900" indent="-723900" algn="just">
              <a:buBlip>
                <a:blip r:embed="rId2"/>
              </a:buBlip>
            </a:pPr>
            <a:endParaRPr lang="el-GR" b="1" dirty="0" smtClean="0">
              <a:solidFill>
                <a:srgbClr val="002060"/>
              </a:solidFill>
              <a:latin typeface="Book Antiqua" pitchFamily="18" charset="0"/>
            </a:endParaRPr>
          </a:p>
          <a:p>
            <a:pPr marL="723900" indent="-723900" algn="just">
              <a:buBlip>
                <a:blip r:embed="rId2"/>
              </a:buBlip>
            </a:pPr>
            <a:r>
              <a:rPr lang="el-GR" sz="13600" b="1" dirty="0" smtClean="0">
                <a:solidFill>
                  <a:srgbClr val="002060"/>
                </a:solidFill>
                <a:latin typeface="Book Antiqua" pitchFamily="18" charset="0"/>
              </a:rPr>
              <a:t>στις βασικές έννοιες του πλωτινικού φιλοσοφικού προγράμματος.</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C00000"/>
                </a:solidFill>
                <a:effectLst>
                  <a:outerShdw blurRad="50800" dist="38100" algn="tr" rotWithShape="0">
                    <a:prstClr val="black">
                      <a:alpha val="40000"/>
                    </a:prstClr>
                  </a:outerShdw>
                </a:effectLst>
                <a:latin typeface="Book Antiqua" pitchFamily="18" charset="0"/>
              </a:rPr>
              <a:t>Γιατί υφίσταται η διαίρεση της πραγματικότητας σε δύο επίπεδα;</a:t>
            </a:r>
          </a:p>
        </p:txBody>
      </p:sp>
      <p:sp>
        <p:nvSpPr>
          <p:cNvPr id="3" name="2 - Θέση περιεχομένου"/>
          <p:cNvSpPr>
            <a:spLocks noGrp="1"/>
          </p:cNvSpPr>
          <p:nvPr>
            <p:ph idx="1"/>
          </p:nvPr>
        </p:nvSpPr>
        <p:spPr>
          <a:xfrm>
            <a:off x="304800" y="2027237"/>
            <a:ext cx="8382000" cy="4525963"/>
          </a:xfrm>
        </p:spPr>
        <p:txBody>
          <a:bodyPr>
            <a:normAutofit fontScale="85000" lnSpcReduction="10000"/>
          </a:bodyPr>
          <a:lstStyle/>
          <a:p>
            <a:pPr marL="723900" indent="-723900" algn="just">
              <a:lnSpc>
                <a:spcPct val="120000"/>
              </a:lnSpc>
              <a:buBlip>
                <a:blip r:embed="rId2"/>
              </a:buBlip>
            </a:pPr>
            <a:r>
              <a:rPr lang="el-GR" dirty="0" smtClean="0">
                <a:solidFill>
                  <a:srgbClr val="002060"/>
                </a:solidFill>
                <a:latin typeface="Book Antiqua" pitchFamily="18" charset="0"/>
              </a:rPr>
              <a:t>Έχουμε διαίρεση της πραγματικότητας σε δύο επίπεδα αρχικά για λόγους </a:t>
            </a:r>
            <a:r>
              <a:rPr lang="el-GR" b="1" u="sng" dirty="0" err="1" smtClean="0">
                <a:solidFill>
                  <a:srgbClr val="002060"/>
                </a:solidFill>
                <a:latin typeface="Book Antiqua" pitchFamily="18" charset="0"/>
              </a:rPr>
              <a:t>γνωσιοθεωρητικούς</a:t>
            </a:r>
            <a:r>
              <a:rPr lang="el-GR" dirty="0" smtClean="0">
                <a:solidFill>
                  <a:srgbClr val="002060"/>
                </a:solidFill>
                <a:latin typeface="Book Antiqua" pitchFamily="18" charset="0"/>
              </a:rPr>
              <a:t>.</a:t>
            </a:r>
          </a:p>
          <a:p>
            <a:pPr marL="723900" indent="-723900" algn="just">
              <a:buBlip>
                <a:blip r:embed="rId2"/>
              </a:buBlip>
            </a:pPr>
            <a:endParaRPr lang="el-GR" sz="1600" dirty="0" smtClean="0">
              <a:solidFill>
                <a:srgbClr val="002060"/>
              </a:solidFill>
              <a:latin typeface="Book Antiqua" pitchFamily="18" charset="0"/>
            </a:endParaRPr>
          </a:p>
          <a:p>
            <a:pPr marL="723900" indent="-723900" algn="just">
              <a:lnSpc>
                <a:spcPct val="120000"/>
              </a:lnSpc>
              <a:buBlip>
                <a:blip r:embed="rId2"/>
              </a:buBlip>
            </a:pPr>
            <a:r>
              <a:rPr lang="el-GR" dirty="0" smtClean="0">
                <a:solidFill>
                  <a:srgbClr val="002060"/>
                </a:solidFill>
                <a:latin typeface="Book Antiqua" pitchFamily="18" charset="0"/>
              </a:rPr>
              <a:t>Η απόδοση στο νοητό μίας οργανικής δομής και αντίστοιχα στο αἰσθητό μίας επίσης οργανικής δομής που αντλεί κατά κάποιον τρόπο το νοητό, επιτρέπει στον Πλωτῖνο να λύσει το πρόβλημα της </a:t>
            </a:r>
            <a:r>
              <a:rPr lang="el-GR" b="1" i="1" dirty="0" smtClean="0">
                <a:solidFill>
                  <a:srgbClr val="002060"/>
                </a:solidFill>
                <a:latin typeface="Book Antiqua" pitchFamily="18" charset="0"/>
              </a:rPr>
              <a:t>μέθεξης</a:t>
            </a:r>
            <a:r>
              <a:rPr lang="el-GR" dirty="0" smtClean="0">
                <a:solidFill>
                  <a:srgbClr val="002060"/>
                </a:solidFill>
                <a:latin typeface="Book Antiqua" pitchFamily="18" charset="0"/>
              </a:rPr>
              <a:t>, τού πώς μετέχει, δηλαδή, το αἰσθητό στο νοητό.</a:t>
            </a:r>
            <a:endParaRPr lang="el-GR"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srgbClr val="C00000"/>
                </a:solidFill>
                <a:effectLst>
                  <a:outerShdw blurRad="50800" dist="38100" algn="tr" rotWithShape="0">
                    <a:prstClr val="black">
                      <a:alpha val="40000"/>
                    </a:prstClr>
                  </a:outerShdw>
                </a:effectLst>
                <a:latin typeface="Book Antiqua" pitchFamily="18" charset="0"/>
              </a:rPr>
              <a:t>Γιατί ο κόσμος δεν εξηγείται επαρκώς από μόνος του;</a:t>
            </a:r>
          </a:p>
        </p:txBody>
      </p:sp>
      <p:sp>
        <p:nvSpPr>
          <p:cNvPr id="3" name="2 - Θέση περιεχομένου"/>
          <p:cNvSpPr>
            <a:spLocks noGrp="1"/>
          </p:cNvSpPr>
          <p:nvPr>
            <p:ph idx="1"/>
          </p:nvPr>
        </p:nvSpPr>
        <p:spPr>
          <a:xfrm>
            <a:off x="304800" y="1600200"/>
            <a:ext cx="8610600" cy="4525963"/>
          </a:xfrm>
        </p:spPr>
        <p:txBody>
          <a:bodyPr>
            <a:normAutofit fontScale="85000" lnSpcReduction="20000"/>
          </a:bodyPr>
          <a:lstStyle/>
          <a:p>
            <a:pPr algn="just">
              <a:buNone/>
            </a:pPr>
            <a:r>
              <a:rPr lang="el-GR" dirty="0" smtClean="0">
                <a:latin typeface="Book Antiqua" pitchFamily="18" charset="0"/>
              </a:rPr>
              <a:t>	</a:t>
            </a:r>
            <a:r>
              <a:rPr lang="el-GR" dirty="0" smtClean="0">
                <a:solidFill>
                  <a:srgbClr val="002060"/>
                </a:solidFill>
                <a:latin typeface="Book Antiqua" pitchFamily="18" charset="0"/>
              </a:rPr>
              <a:t>Από τη στιγμή που ο κόσμος δεν εξηγείται επαρκώς από μόνος του, πρέπει να βρούμε ποια είναι η ἀρχή που τον διέπει και μάς εξηγεί το γεγονός ότι είναι εύτακτος όπως είναι.  </a:t>
            </a:r>
          </a:p>
          <a:p>
            <a:pPr algn="just">
              <a:buNone/>
            </a:pPr>
            <a:r>
              <a:rPr lang="el-GR" dirty="0">
                <a:solidFill>
                  <a:srgbClr val="002060"/>
                </a:solidFill>
                <a:latin typeface="Book Antiqua" pitchFamily="18" charset="0"/>
              </a:rPr>
              <a:t>	</a:t>
            </a:r>
            <a:r>
              <a:rPr lang="el-GR" b="1" dirty="0" smtClean="0">
                <a:solidFill>
                  <a:srgbClr val="002060"/>
                </a:solidFill>
                <a:latin typeface="Book Antiqua" pitchFamily="18" charset="0"/>
              </a:rPr>
              <a:t>Τι είναι αυτό το οποίο δεν εξηγείται επαρκώς από μόνο του; </a:t>
            </a:r>
          </a:p>
          <a:p>
            <a:pPr algn="just">
              <a:buNone/>
            </a:pPr>
            <a:endParaRPr lang="el-GR" sz="900" dirty="0" smtClean="0">
              <a:solidFill>
                <a:srgbClr val="002060"/>
              </a:solidFill>
              <a:latin typeface="Book Antiqua" pitchFamily="18" charset="0"/>
            </a:endParaRPr>
          </a:p>
          <a:p>
            <a:pPr algn="just">
              <a:buNone/>
            </a:pPr>
            <a:r>
              <a:rPr lang="el-GR" dirty="0">
                <a:solidFill>
                  <a:srgbClr val="002060"/>
                </a:solidFill>
                <a:latin typeface="Book Antiqua" pitchFamily="18" charset="0"/>
              </a:rPr>
              <a:t>	</a:t>
            </a:r>
            <a:r>
              <a:rPr lang="el-GR" dirty="0" smtClean="0">
                <a:solidFill>
                  <a:srgbClr val="002060"/>
                </a:solidFill>
                <a:latin typeface="Book Antiqua" pitchFamily="18" charset="0"/>
              </a:rPr>
              <a:t>Η </a:t>
            </a:r>
            <a:r>
              <a:rPr lang="el-GR" b="1" i="1" dirty="0" smtClean="0">
                <a:solidFill>
                  <a:srgbClr val="002060"/>
                </a:solidFill>
                <a:latin typeface="Book Antiqua" pitchFamily="18" charset="0"/>
              </a:rPr>
              <a:t>πολλαπλότητα</a:t>
            </a:r>
            <a:r>
              <a:rPr lang="el-GR" dirty="0" smtClean="0">
                <a:solidFill>
                  <a:srgbClr val="002060"/>
                </a:solidFill>
                <a:latin typeface="Book Antiqua" pitchFamily="18" charset="0"/>
              </a:rPr>
              <a:t> λέει ο Πλωτῖνος είναι εκείνη η οποία δεν εξηγεί τον ἑαυτό της. </a:t>
            </a:r>
          </a:p>
          <a:p>
            <a:pPr algn="just">
              <a:buNone/>
            </a:pPr>
            <a:endParaRPr lang="el-GR" sz="800" dirty="0" smtClean="0">
              <a:solidFill>
                <a:srgbClr val="002060"/>
              </a:solidFill>
              <a:latin typeface="Book Antiqua" pitchFamily="18" charset="0"/>
            </a:endParaRPr>
          </a:p>
          <a:p>
            <a:pPr algn="just">
              <a:buNone/>
            </a:pPr>
            <a:r>
              <a:rPr lang="el-GR" dirty="0" smtClean="0">
                <a:solidFill>
                  <a:srgbClr val="002060"/>
                </a:solidFill>
                <a:latin typeface="Book Antiqua" pitchFamily="18" charset="0"/>
              </a:rPr>
              <a:t>	Με άλλα λόγια, η βασική διάκριση που έχουμε, η οποία είναι πλατωνική, είναι διάκριση ανάμεσα στο ένα και στα πολλά, δηλαδή </a:t>
            </a:r>
            <a:r>
              <a:rPr lang="el-GR" b="1" i="1" u="sng" dirty="0" smtClean="0">
                <a:solidFill>
                  <a:srgbClr val="002060"/>
                </a:solidFill>
                <a:latin typeface="Book Antiqua" pitchFamily="18" charset="0"/>
              </a:rPr>
              <a:t>διάκριση ανάμεσα στην ἑνότητα και στην πολλαπλότητα</a:t>
            </a:r>
            <a:r>
              <a:rPr lang="el-GR" dirty="0" smtClean="0">
                <a:solidFill>
                  <a:srgbClr val="002060"/>
                </a:solidFill>
                <a:latin typeface="Book Antiqua" pitchFamily="18" charset="0"/>
              </a:rPr>
              <a:t>.</a:t>
            </a:r>
            <a:endParaRPr lang="el-GR" dirty="0">
              <a:solidFill>
                <a:srgbClr val="002060"/>
              </a:solidFill>
              <a:latin typeface="Book Antiqua" pitchFamily="18" charset="0"/>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117544" y="29718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300" b="1" dirty="0">
                <a:solidFill>
                  <a:srgbClr val="C00000"/>
                </a:solidFill>
                <a:effectLst>
                  <a:outerShdw blurRad="50800" dist="38100" algn="tr" rotWithShape="0">
                    <a:prstClr val="black">
                      <a:alpha val="40000"/>
                    </a:prstClr>
                  </a:outerShdw>
                </a:effectLst>
                <a:latin typeface="Book Antiqua" pitchFamily="18" charset="0"/>
              </a:rPr>
              <a:t>Είναι από το Ἕν που τα ὄντα είναι ὄντα.</a:t>
            </a:r>
          </a:p>
        </p:txBody>
      </p:sp>
      <p:sp>
        <p:nvSpPr>
          <p:cNvPr id="3" name="2 - Θέση περιεχομένου"/>
          <p:cNvSpPr>
            <a:spLocks noGrp="1"/>
          </p:cNvSpPr>
          <p:nvPr>
            <p:ph idx="1"/>
          </p:nvPr>
        </p:nvSpPr>
        <p:spPr/>
        <p:txBody>
          <a:bodyPr>
            <a:normAutofit fontScale="85000" lnSpcReduction="10000"/>
          </a:bodyPr>
          <a:lstStyle/>
          <a:p>
            <a:pPr algn="just">
              <a:buNone/>
            </a:pPr>
            <a:r>
              <a:rPr lang="el-GR" dirty="0" smtClean="0">
                <a:solidFill>
                  <a:srgbClr val="002060"/>
                </a:solidFill>
                <a:latin typeface="Book Antiqua" pitchFamily="18" charset="0"/>
              </a:rPr>
              <a:t>	Γιατί, ωστόσο, ο αἰσθητός κόσμος δεν </a:t>
            </a:r>
            <a:r>
              <a:rPr lang="el-GR" dirty="0" err="1" smtClean="0">
                <a:solidFill>
                  <a:srgbClr val="002060"/>
                </a:solidFill>
                <a:latin typeface="Book Antiqua" pitchFamily="18" charset="0"/>
              </a:rPr>
              <a:t>αυτο–εξηγείται</a:t>
            </a:r>
            <a:r>
              <a:rPr lang="el-GR" dirty="0" smtClean="0">
                <a:solidFill>
                  <a:srgbClr val="002060"/>
                </a:solidFill>
                <a:latin typeface="Book Antiqua" pitchFamily="18" charset="0"/>
              </a:rPr>
              <a:t>;</a:t>
            </a:r>
          </a:p>
          <a:p>
            <a:pPr algn="just">
              <a:buNone/>
            </a:pPr>
            <a:r>
              <a:rPr lang="el-GR" sz="900" dirty="0" smtClean="0">
                <a:solidFill>
                  <a:srgbClr val="002060"/>
                </a:solidFill>
                <a:latin typeface="Book Antiqua" pitchFamily="18" charset="0"/>
              </a:rPr>
              <a:t> </a:t>
            </a:r>
          </a:p>
          <a:p>
            <a:pPr algn="just">
              <a:buNone/>
            </a:pPr>
            <a:r>
              <a:rPr lang="el-GR" dirty="0" smtClean="0">
                <a:solidFill>
                  <a:srgbClr val="002060"/>
                </a:solidFill>
                <a:latin typeface="Book Antiqua" pitchFamily="18" charset="0"/>
              </a:rPr>
              <a:t>	Ο Πλωτῖνος θεωρεί ότι αυτό που κάνει τα ὄντα να είναι ὄντα, η ἀρχή δηλαδή που εξηγεί γιατί ένα ὄν είναι ὄν, ότι κάτι είναι ζωντανό ή πραγματικό, είναι το ότι κάθε ὄν είναι Ἕν.</a:t>
            </a:r>
          </a:p>
          <a:p>
            <a:pPr algn="just">
              <a:buNone/>
            </a:pPr>
            <a:endParaRPr lang="el-GR" sz="900" dirty="0" smtClean="0">
              <a:solidFill>
                <a:srgbClr val="002060"/>
              </a:solidFill>
              <a:latin typeface="Book Antiqua" pitchFamily="18" charset="0"/>
            </a:endParaRPr>
          </a:p>
          <a:p>
            <a:pPr algn="just">
              <a:buNone/>
            </a:pPr>
            <a:r>
              <a:rPr lang="el-GR" b="1" dirty="0" smtClean="0">
                <a:solidFill>
                  <a:srgbClr val="002060"/>
                </a:solidFill>
                <a:latin typeface="Book Antiqua" pitchFamily="18" charset="0"/>
              </a:rPr>
              <a:t>	Η ἀρχή του ὄντος, αυτό που εξηγεί γιατί ένα ὄν είναι αυτό που είναι, δηλαδή ὄν, είναι η </a:t>
            </a:r>
            <a:r>
              <a:rPr lang="el-GR" b="1" i="1" dirty="0" smtClean="0">
                <a:solidFill>
                  <a:srgbClr val="002060"/>
                </a:solidFill>
                <a:latin typeface="Book Antiqua" pitchFamily="18" charset="0"/>
              </a:rPr>
              <a:t>ἑνότητα</a:t>
            </a:r>
            <a:r>
              <a:rPr lang="el-GR" b="1" dirty="0" smtClean="0">
                <a:solidFill>
                  <a:srgbClr val="002060"/>
                </a:solidFill>
                <a:latin typeface="Book Antiqua" pitchFamily="18" charset="0"/>
              </a:rPr>
              <a:t>. Άρα, έχουμε </a:t>
            </a:r>
            <a:r>
              <a:rPr lang="el-GR" b="1" i="1" dirty="0" smtClean="0">
                <a:solidFill>
                  <a:srgbClr val="002060"/>
                </a:solidFill>
                <a:latin typeface="Book Antiqua" pitchFamily="18" charset="0"/>
              </a:rPr>
              <a:t>προτεραιότητα του ενός έναντι του ὅλου</a:t>
            </a:r>
            <a:r>
              <a:rPr lang="el-GR" b="1" dirty="0" smtClean="0">
                <a:solidFill>
                  <a:srgbClr val="002060"/>
                </a:solidFill>
                <a:latin typeface="Book Antiqua" pitchFamily="18" charset="0"/>
              </a:rPr>
              <a:t>.</a:t>
            </a:r>
          </a:p>
          <a:p>
            <a:pPr algn="just"/>
            <a:endParaRPr lang="el-GR" dirty="0">
              <a:solidFill>
                <a:srgbClr val="002060"/>
              </a:solidFill>
              <a:latin typeface="Book Antiqua" pitchFamily="18" charset="0"/>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228600" y="16002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effectLst>
                  <a:outerShdw blurRad="50800" dist="38100" algn="tr" rotWithShape="0">
                    <a:prstClr val="black">
                      <a:alpha val="40000"/>
                    </a:prstClr>
                  </a:outerShdw>
                </a:effectLst>
                <a:latin typeface="Book Antiqua" pitchFamily="18" charset="0"/>
              </a:rPr>
              <a:t>Η Ψυχή</a:t>
            </a:r>
            <a:endParaRPr lang="el-GR" dirty="0">
              <a:solidFill>
                <a:srgbClr val="C00000"/>
              </a:solidFill>
              <a:latin typeface="Book Antiqua" pitchFamily="18" charset="0"/>
            </a:endParaRPr>
          </a:p>
        </p:txBody>
      </p:sp>
      <p:sp>
        <p:nvSpPr>
          <p:cNvPr id="3" name="2 - Θέση περιεχομένου"/>
          <p:cNvSpPr>
            <a:spLocks noGrp="1"/>
          </p:cNvSpPr>
          <p:nvPr>
            <p:ph idx="1"/>
          </p:nvPr>
        </p:nvSpPr>
        <p:spPr>
          <a:xfrm>
            <a:off x="457200" y="1600200"/>
            <a:ext cx="8229600" cy="4800600"/>
          </a:xfrm>
        </p:spPr>
        <p:txBody>
          <a:bodyPr>
            <a:normAutofit/>
          </a:bodyPr>
          <a:lstStyle/>
          <a:p>
            <a:pPr algn="just">
              <a:buNone/>
            </a:pPr>
            <a:r>
              <a:rPr lang="el-GR" dirty="0" smtClean="0">
                <a:solidFill>
                  <a:srgbClr val="002060"/>
                </a:solidFill>
                <a:latin typeface="Book Antiqua" pitchFamily="18" charset="0"/>
              </a:rPr>
              <a:t>	Μία κλασική απάντηση στην αρχαία φιλοσοφία είναι το ότι αυτό που εξηγεί τη δομή του αἰσθητοῦ κόσμου είναι η ψυχή.</a:t>
            </a:r>
          </a:p>
          <a:p>
            <a:pPr algn="just">
              <a:buNone/>
            </a:pPr>
            <a:r>
              <a:rPr lang="el-GR" sz="500" dirty="0" smtClean="0">
                <a:solidFill>
                  <a:srgbClr val="002060"/>
                </a:solidFill>
                <a:latin typeface="Book Antiqua" pitchFamily="18" charset="0"/>
              </a:rPr>
              <a:t>	</a:t>
            </a:r>
          </a:p>
          <a:p>
            <a:pPr algn="just">
              <a:buNone/>
            </a:pPr>
            <a:r>
              <a:rPr lang="el-GR" dirty="0">
                <a:solidFill>
                  <a:srgbClr val="002060"/>
                </a:solidFill>
                <a:latin typeface="Book Antiqua" pitchFamily="18" charset="0"/>
              </a:rPr>
              <a:t>	</a:t>
            </a:r>
            <a:r>
              <a:rPr lang="el-GR" dirty="0" smtClean="0">
                <a:solidFill>
                  <a:srgbClr val="002060"/>
                </a:solidFill>
                <a:latin typeface="Book Antiqua" pitchFamily="18" charset="0"/>
              </a:rPr>
              <a:t>Το σύμπαν είναι έμψυχο, γιατί έχει ζωή, οτιδήποτε έχει ζωή έχει ψυχή. </a:t>
            </a:r>
          </a:p>
          <a:p>
            <a:pPr algn="just">
              <a:buNone/>
            </a:pPr>
            <a:r>
              <a:rPr lang="el-GR" b="1" dirty="0" smtClean="0">
                <a:solidFill>
                  <a:srgbClr val="002060"/>
                </a:solidFill>
                <a:latin typeface="Book Antiqua" pitchFamily="18" charset="0"/>
              </a:rPr>
              <a:t>	</a:t>
            </a:r>
            <a:r>
              <a:rPr lang="el-GR" b="1" u="sng" dirty="0" smtClean="0">
                <a:solidFill>
                  <a:srgbClr val="002060"/>
                </a:solidFill>
                <a:latin typeface="Book Antiqua" pitchFamily="18" charset="0"/>
              </a:rPr>
              <a:t>Η ἀρχή του κόσμου είναι η ψυχή</a:t>
            </a:r>
            <a:r>
              <a:rPr lang="el-GR" dirty="0" smtClean="0">
                <a:solidFill>
                  <a:srgbClr val="002060"/>
                </a:solidFill>
                <a:latin typeface="Book Antiqua" pitchFamily="18" charset="0"/>
              </a:rPr>
              <a:t>. </a:t>
            </a:r>
          </a:p>
          <a:p>
            <a:pPr algn="just">
              <a:spcBef>
                <a:spcPts val="400"/>
              </a:spcBef>
              <a:buNone/>
            </a:pPr>
            <a:r>
              <a:rPr lang="el-GR" sz="600" dirty="0" smtClean="0">
                <a:solidFill>
                  <a:srgbClr val="002060"/>
                </a:solidFill>
                <a:latin typeface="Book Antiqua" pitchFamily="18" charset="0"/>
              </a:rPr>
              <a:t>	</a:t>
            </a:r>
          </a:p>
          <a:p>
            <a:pPr algn="just">
              <a:spcBef>
                <a:spcPts val="400"/>
              </a:spcBef>
              <a:buNone/>
            </a:pPr>
            <a:r>
              <a:rPr lang="el-GR" dirty="0" smtClean="0">
                <a:solidFill>
                  <a:srgbClr val="002060"/>
                </a:solidFill>
                <a:latin typeface="Book Antiqua" pitchFamily="18" charset="0"/>
              </a:rPr>
              <a:t>	Άρα, έχει επέλθει άνοδος ενός επιπέδου από τον αἰσθητό κόσμο στην ψυχή.</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300" b="1" dirty="0">
                <a:solidFill>
                  <a:srgbClr val="C00000"/>
                </a:solidFill>
                <a:effectLst>
                  <a:outerShdw blurRad="50800" dist="38100" algn="tr" rotWithShape="0">
                    <a:prstClr val="black">
                      <a:alpha val="40000"/>
                    </a:prstClr>
                  </a:outerShdw>
                </a:effectLst>
                <a:latin typeface="Book Antiqua" pitchFamily="18" charset="0"/>
              </a:rPr>
              <a:t>Η σκέψη έχει αυτό το χαρακτηριστικό: την ελευθερία από το σώμα.</a:t>
            </a:r>
          </a:p>
        </p:txBody>
      </p:sp>
      <p:sp>
        <p:nvSpPr>
          <p:cNvPr id="3" name="2 - Θέση περιεχομένου"/>
          <p:cNvSpPr>
            <a:spLocks noGrp="1"/>
          </p:cNvSpPr>
          <p:nvPr>
            <p:ph idx="1"/>
          </p:nvPr>
        </p:nvSpPr>
        <p:spPr/>
        <p:txBody>
          <a:bodyPr>
            <a:normAutofit/>
          </a:bodyPr>
          <a:lstStyle/>
          <a:p>
            <a:pPr algn="just">
              <a:buNone/>
            </a:pPr>
            <a:r>
              <a:rPr lang="el-GR" dirty="0" smtClean="0">
                <a:solidFill>
                  <a:srgbClr val="002060"/>
                </a:solidFill>
                <a:latin typeface="Book Antiqua" pitchFamily="18" charset="0"/>
              </a:rPr>
              <a:t>	Στους αρχαίους υπάρχει αυτή η αίσθηση τού ότι υπάρχει κάτι που είναι ανεξάρτητο από το σώμα, κάτι που δεν υπόκειται όχι μόνο στη γέννηση και τη φθορά, αλλά δεν υπόκειται σε καμία μεταβολή και μπορεί να έχει πρόσβαση στην ίδια την αλήθεια του ὄντος. </a:t>
            </a:r>
          </a:p>
          <a:p>
            <a:pPr algn="just">
              <a:buNone/>
            </a:pPr>
            <a:endParaRPr lang="el-GR" sz="900" dirty="0" smtClean="0">
              <a:solidFill>
                <a:srgbClr val="002060"/>
              </a:solidFill>
              <a:latin typeface="Book Antiqua" pitchFamily="18" charset="0"/>
            </a:endParaRPr>
          </a:p>
          <a:p>
            <a:pPr algn="ctr">
              <a:buNone/>
            </a:pPr>
            <a:r>
              <a:rPr lang="el-GR" b="1" dirty="0" smtClean="0">
                <a:solidFill>
                  <a:srgbClr val="002060"/>
                </a:solidFill>
                <a:latin typeface="Book Antiqua" pitchFamily="18" charset="0"/>
              </a:rPr>
              <a:t>	</a:t>
            </a:r>
            <a:r>
              <a:rPr lang="el-GR" b="1" u="sng" dirty="0" smtClean="0">
                <a:solidFill>
                  <a:srgbClr val="002060"/>
                </a:solidFill>
                <a:latin typeface="Book Antiqua" pitchFamily="18" charset="0"/>
              </a:rPr>
              <a:t>Αυτό το πράγμα είναι ο Νοῦς</a:t>
            </a:r>
            <a:r>
              <a:rPr lang="el-GR" dirty="0" smtClean="0">
                <a:solidFill>
                  <a:srgbClr val="002060"/>
                </a:solidFill>
                <a:latin typeface="Book Antiqua" pitchFamily="18" charset="0"/>
              </a:rPr>
              <a:t>.</a:t>
            </a:r>
          </a:p>
          <a:p>
            <a:pPr algn="just"/>
            <a:endParaRPr lang="el-GR" sz="900" b="1" u="sng" dirty="0" smtClean="0">
              <a:solidFill>
                <a:srgbClr val="002060"/>
              </a:solidFill>
              <a:latin typeface="Book Antiqu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49362"/>
          </a:xfrm>
        </p:spPr>
        <p:txBody>
          <a:bodyPr>
            <a:noAutofit/>
          </a:bodyPr>
          <a:lstStyle/>
          <a:p>
            <a:pPr algn="just"/>
            <a:r>
              <a:rPr lang="el-GR" sz="3300" b="1" dirty="0">
                <a:solidFill>
                  <a:srgbClr val="C00000"/>
                </a:solidFill>
                <a:effectLst>
                  <a:outerShdw blurRad="50800" dist="38100" algn="tr" rotWithShape="0">
                    <a:prstClr val="black">
                      <a:alpha val="40000"/>
                    </a:prstClr>
                  </a:outerShdw>
                </a:effectLst>
                <a:latin typeface="Book Antiqua" pitchFamily="18" charset="0"/>
              </a:rPr>
              <a:t>Τι είναι όμως ειδικά ο Νοῦς για τον Πλωτῖνο;</a:t>
            </a:r>
          </a:p>
        </p:txBody>
      </p:sp>
      <p:sp>
        <p:nvSpPr>
          <p:cNvPr id="3" name="2 - Θέση περιεχομένου"/>
          <p:cNvSpPr>
            <a:spLocks noGrp="1"/>
          </p:cNvSpPr>
          <p:nvPr>
            <p:ph idx="1"/>
          </p:nvPr>
        </p:nvSpPr>
        <p:spPr>
          <a:xfrm>
            <a:off x="457200" y="1600200"/>
            <a:ext cx="8229600" cy="4724400"/>
          </a:xfrm>
        </p:spPr>
        <p:txBody>
          <a:bodyPr>
            <a:normAutofit/>
          </a:bodyPr>
          <a:lstStyle/>
          <a:p>
            <a:pPr algn="just">
              <a:buNone/>
            </a:pPr>
            <a:r>
              <a:rPr lang="el-GR" sz="3100" dirty="0" smtClean="0">
                <a:solidFill>
                  <a:srgbClr val="002060"/>
                </a:solidFill>
                <a:latin typeface="Book Antiqua" pitchFamily="18" charset="0"/>
              </a:rPr>
              <a:t>	Ο Νοῦς για τον Πλωτῖνο αφενός είναι ο </a:t>
            </a:r>
            <a:r>
              <a:rPr lang="el-GR" sz="3100" b="1" dirty="0" smtClean="0">
                <a:solidFill>
                  <a:srgbClr val="002060"/>
                </a:solidFill>
                <a:latin typeface="Book Antiqua" pitchFamily="18" charset="0"/>
              </a:rPr>
              <a:t>νοητός κόσμος</a:t>
            </a:r>
            <a:r>
              <a:rPr lang="el-GR" sz="3100" dirty="0" smtClean="0">
                <a:solidFill>
                  <a:srgbClr val="002060"/>
                </a:solidFill>
                <a:latin typeface="Book Antiqua" pitchFamily="18" charset="0"/>
              </a:rPr>
              <a:t>, είναι το αρχέτυπο του αἰσθητοῦ σύμπαντος, είναι η ίδια η </a:t>
            </a:r>
            <a:r>
              <a:rPr lang="el-GR" sz="3100" b="1" dirty="0" smtClean="0">
                <a:solidFill>
                  <a:srgbClr val="002060"/>
                </a:solidFill>
                <a:latin typeface="Book Antiqua" pitchFamily="18" charset="0"/>
              </a:rPr>
              <a:t>λειτουργία της νόησης</a:t>
            </a:r>
            <a:r>
              <a:rPr lang="el-GR" sz="3100" dirty="0" smtClean="0">
                <a:solidFill>
                  <a:srgbClr val="002060"/>
                </a:solidFill>
                <a:latin typeface="Book Antiqua" pitchFamily="18" charset="0"/>
              </a:rPr>
              <a:t>, αφετέρου είναι το </a:t>
            </a:r>
            <a:r>
              <a:rPr lang="el-GR" sz="3100" b="1" dirty="0" smtClean="0">
                <a:solidFill>
                  <a:srgbClr val="002060"/>
                </a:solidFill>
                <a:latin typeface="Book Antiqua" pitchFamily="18" charset="0"/>
              </a:rPr>
              <a:t>νοεῖν</a:t>
            </a:r>
            <a:r>
              <a:rPr lang="el-GR" sz="3100" dirty="0" smtClean="0">
                <a:solidFill>
                  <a:srgbClr val="002060"/>
                </a:solidFill>
                <a:latin typeface="Book Antiqua" pitchFamily="18" charset="0"/>
              </a:rPr>
              <a:t> ως λειτουργία που οδηγεί στη αληθή γνώση, στην επιστήμη .</a:t>
            </a:r>
          </a:p>
          <a:p>
            <a:pPr algn="just"/>
            <a:endParaRPr lang="el-GR" sz="600" dirty="0" smtClean="0">
              <a:solidFill>
                <a:srgbClr val="002060"/>
              </a:solidFill>
              <a:latin typeface="Book Antiqua" pitchFamily="18" charset="0"/>
            </a:endParaRPr>
          </a:p>
          <a:p>
            <a:pPr algn="just">
              <a:buNone/>
            </a:pPr>
            <a:r>
              <a:rPr lang="el-GR" b="1" dirty="0" smtClean="0">
                <a:solidFill>
                  <a:srgbClr val="002060"/>
                </a:solidFill>
                <a:latin typeface="Book Antiqua" pitchFamily="18" charset="0"/>
              </a:rPr>
              <a:t>	Για να καταλάβουμε την αἰωνιότητα στον Πλωτῖνο θα πρέπει να εξηγήσουμε πολύ αναλυτικά τη δομή του Νοῦ.</a:t>
            </a:r>
          </a:p>
          <a:p>
            <a:pPr algn="just"/>
            <a:endParaRPr lang="el-GR" dirty="0">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Ο Νοῦς είναι απλός ή πολλαπλός;</a:t>
            </a:r>
          </a:p>
        </p:txBody>
      </p:sp>
      <p:sp>
        <p:nvSpPr>
          <p:cNvPr id="3" name="2 - Θέση περιεχομένου"/>
          <p:cNvSpPr>
            <a:spLocks noGrp="1"/>
          </p:cNvSpPr>
          <p:nvPr>
            <p:ph idx="1"/>
          </p:nvPr>
        </p:nvSpPr>
        <p:spPr/>
        <p:txBody>
          <a:bodyPr>
            <a:normAutofit fontScale="92500"/>
          </a:bodyPr>
          <a:lstStyle/>
          <a:p>
            <a:pPr algn="just">
              <a:buNone/>
            </a:pPr>
            <a:r>
              <a:rPr lang="el-GR" dirty="0" smtClean="0">
                <a:solidFill>
                  <a:srgbClr val="002060"/>
                </a:solidFill>
                <a:latin typeface="Book Antiqua" pitchFamily="18" charset="0"/>
              </a:rPr>
              <a:t>	Ο Νοῦς είναι </a:t>
            </a:r>
            <a:r>
              <a:rPr lang="el-GR" b="1" dirty="0" smtClean="0">
                <a:solidFill>
                  <a:srgbClr val="002060"/>
                </a:solidFill>
                <a:latin typeface="Book Antiqua" pitchFamily="18" charset="0"/>
              </a:rPr>
              <a:t>πιο ενιαίος από την Ψυχή</a:t>
            </a:r>
            <a:r>
              <a:rPr lang="el-GR" dirty="0" smtClean="0">
                <a:solidFill>
                  <a:srgbClr val="002060"/>
                </a:solidFill>
                <a:latin typeface="Book Antiqua" pitchFamily="18" charset="0"/>
              </a:rPr>
              <a:t>, επειδή η Ψυχή έχει πολλαπλές λειτουργίες και είναι και πολλές ψυχές σε πολλά σώματα.</a:t>
            </a:r>
          </a:p>
          <a:p>
            <a:pPr algn="just">
              <a:buNone/>
            </a:pPr>
            <a:r>
              <a:rPr lang="el-GR" sz="500" dirty="0" smtClean="0">
                <a:solidFill>
                  <a:srgbClr val="002060"/>
                </a:solidFill>
                <a:latin typeface="Book Antiqua" pitchFamily="18" charset="0"/>
              </a:rPr>
              <a:t>	</a:t>
            </a:r>
            <a:endParaRPr lang="el-GR" sz="800" dirty="0" smtClean="0">
              <a:solidFill>
                <a:srgbClr val="002060"/>
              </a:solidFill>
              <a:latin typeface="Book Antiqua" pitchFamily="18" charset="0"/>
            </a:endParaRPr>
          </a:p>
          <a:p>
            <a:pPr algn="just">
              <a:buNone/>
            </a:pPr>
            <a:endParaRPr lang="el-GR" sz="500" dirty="0" smtClean="0">
              <a:solidFill>
                <a:srgbClr val="002060"/>
              </a:solidFill>
              <a:latin typeface="Book Antiqua" pitchFamily="18" charset="0"/>
            </a:endParaRPr>
          </a:p>
          <a:p>
            <a:pPr algn="just">
              <a:buNone/>
            </a:pPr>
            <a:r>
              <a:rPr lang="el-GR" dirty="0" smtClean="0">
                <a:solidFill>
                  <a:srgbClr val="002060"/>
                </a:solidFill>
                <a:latin typeface="Book Antiqua" pitchFamily="18" charset="0"/>
              </a:rPr>
              <a:t>	</a:t>
            </a:r>
            <a:r>
              <a:rPr lang="en-US" dirty="0" smtClean="0">
                <a:solidFill>
                  <a:srgbClr val="002060"/>
                </a:solidFill>
                <a:latin typeface="Book Antiqua" pitchFamily="18" charset="0"/>
              </a:rPr>
              <a:t>O </a:t>
            </a:r>
            <a:r>
              <a:rPr lang="el-GR" dirty="0" smtClean="0">
                <a:solidFill>
                  <a:srgbClr val="002060"/>
                </a:solidFill>
                <a:latin typeface="Book Antiqua" pitchFamily="18" charset="0"/>
              </a:rPr>
              <a:t>Νοῦς είναι ένας, και </a:t>
            </a:r>
            <a:r>
              <a:rPr lang="el-GR" b="1" dirty="0" smtClean="0">
                <a:solidFill>
                  <a:srgbClr val="002060"/>
                </a:solidFill>
                <a:latin typeface="Book Antiqua" pitchFamily="18" charset="0"/>
              </a:rPr>
              <a:t>είναι πιο ένας από την Ψυχή</a:t>
            </a:r>
            <a:r>
              <a:rPr lang="el-GR" dirty="0" smtClean="0">
                <a:solidFill>
                  <a:srgbClr val="002060"/>
                </a:solidFill>
                <a:latin typeface="Book Antiqua" pitchFamily="18" charset="0"/>
              </a:rPr>
              <a:t>. Ωστόσο, ο Νοῦς δεν είναι πλήρως ένας, επειδή, όπως έχει ειπωθεί, ο Νοῦς είναι ο νοητός κόσμος που περιλαμβάνει τα νοητά, </a:t>
            </a:r>
            <a:r>
              <a:rPr lang="el-GR" b="1" dirty="0" smtClean="0">
                <a:solidFill>
                  <a:srgbClr val="002060"/>
                </a:solidFill>
                <a:latin typeface="Book Antiqua" pitchFamily="18" charset="0"/>
              </a:rPr>
              <a:t>τα νοητά είναι πολλά</a:t>
            </a:r>
            <a:r>
              <a:rPr lang="el-GR" dirty="0" smtClean="0">
                <a:solidFill>
                  <a:srgbClr val="002060"/>
                </a:solidFill>
                <a:latin typeface="Book Antiqua" pitchFamily="18" charset="0"/>
              </a:rPr>
              <a:t>, δεν είναι ένα.</a:t>
            </a:r>
            <a:endParaRPr lang="el-GR" dirty="0">
              <a:solidFill>
                <a:srgbClr val="002060"/>
              </a:solidFill>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1143000"/>
          </a:xfrm>
        </p:spPr>
        <p:txBody>
          <a:bodyPr>
            <a:no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Τι νοεί ο Νοῦς σύμφωνα με τον Πλωτῖνο; </a:t>
            </a:r>
          </a:p>
        </p:txBody>
      </p:sp>
      <p:sp>
        <p:nvSpPr>
          <p:cNvPr id="3" name="2 - Θέση περιεχομένου"/>
          <p:cNvSpPr>
            <a:spLocks noGrp="1"/>
          </p:cNvSpPr>
          <p:nvPr>
            <p:ph idx="1"/>
          </p:nvPr>
        </p:nvSpPr>
        <p:spPr>
          <a:xfrm>
            <a:off x="457200" y="1798637"/>
            <a:ext cx="8229600" cy="4525963"/>
          </a:xfrm>
        </p:spPr>
        <p:txBody>
          <a:bodyPr>
            <a:normAutofit lnSpcReduction="10000"/>
          </a:bodyPr>
          <a:lstStyle/>
          <a:p>
            <a:pPr algn="just">
              <a:buNone/>
            </a:pPr>
            <a:r>
              <a:rPr lang="el-GR" b="1" dirty="0" smtClean="0">
                <a:solidFill>
                  <a:srgbClr val="002060"/>
                </a:solidFill>
                <a:latin typeface="Book Antiqua" pitchFamily="18" charset="0"/>
              </a:rPr>
              <a:t>	Ο Νοῦς</a:t>
            </a:r>
            <a:r>
              <a:rPr lang="el-GR" dirty="0" smtClean="0">
                <a:solidFill>
                  <a:srgbClr val="002060"/>
                </a:solidFill>
                <a:latin typeface="Book Antiqua" pitchFamily="18" charset="0"/>
              </a:rPr>
              <a:t> </a:t>
            </a:r>
            <a:r>
              <a:rPr lang="el-GR" b="1" dirty="0" smtClean="0">
                <a:solidFill>
                  <a:srgbClr val="002060"/>
                </a:solidFill>
                <a:latin typeface="Book Antiqua" pitchFamily="18" charset="0"/>
              </a:rPr>
              <a:t>είναι πολλαπλός με αυτούς τους δύο τρόπους: </a:t>
            </a:r>
            <a:r>
              <a:rPr lang="el-GR" b="1" u="sng" dirty="0" smtClean="0">
                <a:solidFill>
                  <a:srgbClr val="002060"/>
                </a:solidFill>
                <a:latin typeface="Book Antiqua" pitchFamily="18" charset="0"/>
              </a:rPr>
              <a:t>πολλαπλός</a:t>
            </a:r>
            <a:r>
              <a:rPr lang="el-GR" b="1" dirty="0" smtClean="0">
                <a:solidFill>
                  <a:srgbClr val="002060"/>
                </a:solidFill>
                <a:latin typeface="Book Antiqua" pitchFamily="18" charset="0"/>
              </a:rPr>
              <a:t> ως περιεχόμενο (περιέχει όλα τα νοητά) και </a:t>
            </a:r>
            <a:r>
              <a:rPr lang="el-GR" b="1" u="sng" dirty="0" smtClean="0">
                <a:solidFill>
                  <a:srgbClr val="002060"/>
                </a:solidFill>
                <a:latin typeface="Book Antiqua" pitchFamily="18" charset="0"/>
              </a:rPr>
              <a:t>διττός</a:t>
            </a:r>
            <a:r>
              <a:rPr lang="el-GR" b="1" dirty="0" smtClean="0">
                <a:solidFill>
                  <a:srgbClr val="002060"/>
                </a:solidFill>
                <a:latin typeface="Book Antiqua" pitchFamily="18" charset="0"/>
              </a:rPr>
              <a:t> ως νόηση (ως λειτουργία του νοεῖν)</a:t>
            </a:r>
            <a:r>
              <a:rPr lang="el-GR" dirty="0" smtClean="0">
                <a:solidFill>
                  <a:srgbClr val="002060"/>
                </a:solidFill>
                <a:latin typeface="Book Antiqua" pitchFamily="18" charset="0"/>
              </a:rPr>
              <a:t>.</a:t>
            </a:r>
          </a:p>
          <a:p>
            <a:pPr algn="just">
              <a:buNone/>
            </a:pPr>
            <a:endParaRPr lang="el-GR" sz="900" dirty="0" smtClean="0">
              <a:solidFill>
                <a:srgbClr val="002060"/>
              </a:solidFill>
              <a:latin typeface="Book Antiqua" pitchFamily="18" charset="0"/>
            </a:endParaRPr>
          </a:p>
          <a:p>
            <a:pPr algn="just">
              <a:buNone/>
            </a:pPr>
            <a:r>
              <a:rPr lang="el-GR" dirty="0" smtClean="0">
                <a:solidFill>
                  <a:srgbClr val="002060"/>
                </a:solidFill>
                <a:latin typeface="Book Antiqua" pitchFamily="18" charset="0"/>
              </a:rPr>
              <a:t>	Ο Νοῦς νοεί τον ἑαυτό του! Μόλις τώρα όμως ειπώθηκε πως ο Νοῦς έχει περιεχόμενό του τα νοητά. </a:t>
            </a:r>
            <a:r>
              <a:rPr lang="el-GR" u="sng" dirty="0" smtClean="0">
                <a:solidFill>
                  <a:srgbClr val="002060"/>
                </a:solidFill>
                <a:latin typeface="Book Antiqua" pitchFamily="18" charset="0"/>
              </a:rPr>
              <a:t>Άρα, τι σημαίνει ότι ο Νοῦς νοεί τον ἑαυτό του</a:t>
            </a:r>
            <a:r>
              <a:rPr lang="el-GR" dirty="0" smtClean="0">
                <a:solidFill>
                  <a:srgbClr val="002060"/>
                </a:solidFill>
                <a:latin typeface="Book Antiqua" pitchFamily="18" charset="0"/>
              </a:rPr>
              <a:t>; Σημαίνει ότι </a:t>
            </a:r>
            <a:r>
              <a:rPr lang="el-GR" b="1" u="sng" dirty="0" smtClean="0">
                <a:solidFill>
                  <a:srgbClr val="002060"/>
                </a:solidFill>
                <a:latin typeface="Book Antiqua" pitchFamily="18" charset="0"/>
              </a:rPr>
              <a:t>τα νοητά είναι ο ἑαυτός του</a:t>
            </a:r>
            <a:r>
              <a:rPr lang="el-GR" dirty="0" smtClean="0">
                <a:solidFill>
                  <a:srgbClr val="002060"/>
                </a:solidFill>
                <a:latin typeface="Book Antiqua" pitchFamily="18" charset="0"/>
              </a:rPr>
              <a:t>.</a:t>
            </a:r>
            <a:endParaRPr lang="el-GR" dirty="0">
              <a:solidFill>
                <a:srgbClr val="002060"/>
              </a:solidFill>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Σύνολο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dirty="0">
                <a:solidFill>
                  <a:srgbClr val="C00000"/>
                </a:solidFill>
                <a:effectLst>
                  <a:outerShdw blurRad="50800" dist="38100" algn="tr" rotWithShape="0">
                    <a:prstClr val="black">
                      <a:alpha val="40000"/>
                    </a:prstClr>
                  </a:outerShdw>
                </a:effectLst>
                <a:latin typeface="Book Antiqua" pitchFamily="18" charset="0"/>
              </a:rPr>
              <a:t>Σύστημα</a:t>
            </a:r>
          </a:p>
        </p:txBody>
      </p:sp>
      <p:sp>
        <p:nvSpPr>
          <p:cNvPr id="3" name="2 - Θέση περιεχομένου"/>
          <p:cNvSpPr>
            <a:spLocks noGrp="1"/>
          </p:cNvSpPr>
          <p:nvPr>
            <p:ph idx="1"/>
          </p:nvPr>
        </p:nvSpPr>
        <p:spPr>
          <a:xfrm>
            <a:off x="457200" y="1600200"/>
            <a:ext cx="8229600" cy="4800600"/>
          </a:xfrm>
        </p:spPr>
        <p:txBody>
          <a:bodyPr>
            <a:normAutofit fontScale="92500" lnSpcReduction="20000"/>
          </a:bodyPr>
          <a:lstStyle/>
          <a:p>
            <a:pPr algn="just">
              <a:buFont typeface="Courier New" pitchFamily="49" charset="0"/>
              <a:buChar char="o"/>
            </a:pPr>
            <a:r>
              <a:rPr lang="el-GR" b="1" u="sng" dirty="0" smtClean="0">
                <a:solidFill>
                  <a:srgbClr val="002060"/>
                </a:solidFill>
                <a:latin typeface="Book Antiqua" pitchFamily="18" charset="0"/>
              </a:rPr>
              <a:t>Σύνολο</a:t>
            </a:r>
            <a:r>
              <a:rPr lang="el-GR" u="sng" dirty="0" smtClean="0">
                <a:solidFill>
                  <a:srgbClr val="002060"/>
                </a:solidFill>
                <a:latin typeface="Book Antiqua" pitchFamily="18" charset="0"/>
              </a:rPr>
              <a:t>:</a:t>
            </a:r>
            <a:r>
              <a:rPr lang="el-GR" dirty="0" smtClean="0">
                <a:solidFill>
                  <a:srgbClr val="002060"/>
                </a:solidFill>
                <a:latin typeface="Book Antiqua" pitchFamily="18" charset="0"/>
              </a:rPr>
              <a:t> Ένας αριθμός πραγμάτων που μπορώ να τα εντάξω έτσι σε ένα σύνολο χωρίς αυτά να έχουν καμία σχέση μεταξύ τους (για παράδειγμα, το σύνολο πραγμάτων που βρίσκονται αυτήν τη στιγμή επάνω στην έδρα τα οποία είναι διαφορετικά αντικείμενα).</a:t>
            </a:r>
          </a:p>
          <a:p>
            <a:pPr algn="just">
              <a:buFont typeface="Courier New" pitchFamily="49" charset="0"/>
              <a:buChar char="o"/>
            </a:pPr>
            <a:endParaRPr lang="el-GR" sz="1000" b="1" dirty="0" smtClean="0">
              <a:solidFill>
                <a:srgbClr val="002060"/>
              </a:solidFill>
              <a:latin typeface="Book Antiqua" pitchFamily="18" charset="0"/>
            </a:endParaRPr>
          </a:p>
          <a:p>
            <a:pPr algn="just">
              <a:buFont typeface="Courier New" pitchFamily="49" charset="0"/>
              <a:buChar char="o"/>
            </a:pPr>
            <a:r>
              <a:rPr lang="el-GR" b="1" u="sng" dirty="0" smtClean="0">
                <a:solidFill>
                  <a:srgbClr val="002060"/>
                </a:solidFill>
                <a:latin typeface="Book Antiqua" pitchFamily="18" charset="0"/>
              </a:rPr>
              <a:t>Σύστημα</a:t>
            </a:r>
            <a:r>
              <a:rPr lang="el-GR" u="sng" dirty="0" smtClean="0">
                <a:solidFill>
                  <a:srgbClr val="002060"/>
                </a:solidFill>
                <a:latin typeface="Book Antiqua" pitchFamily="18" charset="0"/>
              </a:rPr>
              <a:t>:</a:t>
            </a:r>
            <a:r>
              <a:rPr lang="el-GR" dirty="0" smtClean="0">
                <a:solidFill>
                  <a:srgbClr val="002060"/>
                </a:solidFill>
                <a:latin typeface="Book Antiqua" pitchFamily="18" charset="0"/>
              </a:rPr>
              <a:t> Ας πάρουμε το ηλιακό σύστημα, δεν είναι απλά ένα σύνολο από πλανήτες, είναι όλα τα πράγματα που συνδέονται μεταξύ τους, το ένα επηρεάζει το άλλο. </a:t>
            </a:r>
            <a:endParaRPr lang="el-GR" dirty="0">
              <a:solidFill>
                <a:srgbClr val="002060"/>
              </a:solidFill>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Τι είναι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ο </a:t>
            </a:r>
            <a:r>
              <a:rPr lang="el-GR" sz="4000" b="1" dirty="0">
                <a:solidFill>
                  <a:srgbClr val="C00000"/>
                </a:solidFill>
                <a:effectLst>
                  <a:outerShdw blurRad="50800" dist="38100" algn="tr" rotWithShape="0">
                    <a:prstClr val="black">
                      <a:alpha val="40000"/>
                    </a:prstClr>
                  </a:outerShdw>
                </a:effectLst>
                <a:latin typeface="Book Antiqua" pitchFamily="18" charset="0"/>
              </a:rPr>
              <a:t>νοητός κόσμος;</a:t>
            </a:r>
          </a:p>
        </p:txBody>
      </p:sp>
      <p:sp>
        <p:nvSpPr>
          <p:cNvPr id="3" name="2 - Θέση περιεχομένου"/>
          <p:cNvSpPr>
            <a:spLocks noGrp="1"/>
          </p:cNvSpPr>
          <p:nvPr>
            <p:ph idx="1"/>
          </p:nvPr>
        </p:nvSpPr>
        <p:spPr>
          <a:xfrm>
            <a:off x="457200" y="1600200"/>
            <a:ext cx="8229600" cy="3809999"/>
          </a:xfrm>
        </p:spPr>
        <p:txBody>
          <a:bodyPr>
            <a:normAutofit fontScale="92500" lnSpcReduction="10000"/>
          </a:bodyPr>
          <a:lstStyle/>
          <a:p>
            <a:pPr algn="just">
              <a:buNone/>
            </a:pPr>
            <a:r>
              <a:rPr lang="el-GR" dirty="0">
                <a:solidFill>
                  <a:srgbClr val="002060"/>
                </a:solidFill>
                <a:latin typeface="Book Antiqua" pitchFamily="18" charset="0"/>
              </a:rPr>
              <a:t>	</a:t>
            </a:r>
            <a:r>
              <a:rPr lang="el-GR" dirty="0" smtClean="0">
                <a:solidFill>
                  <a:srgbClr val="002060"/>
                </a:solidFill>
                <a:latin typeface="Book Antiqua" pitchFamily="18" charset="0"/>
              </a:rPr>
              <a:t>Ο νοητός κόσμος είναι όχι μόνο όλα τα νοητά (ταυτότητα, </a:t>
            </a:r>
            <a:r>
              <a:rPr lang="el-GR" dirty="0" err="1" smtClean="0">
                <a:solidFill>
                  <a:srgbClr val="002060"/>
                </a:solidFill>
                <a:latin typeface="Book Antiqua" pitchFamily="18" charset="0"/>
              </a:rPr>
              <a:t>ἑτερότητα</a:t>
            </a:r>
            <a:r>
              <a:rPr lang="el-GR" dirty="0" smtClean="0">
                <a:solidFill>
                  <a:srgbClr val="002060"/>
                </a:solidFill>
                <a:latin typeface="Book Antiqua" pitchFamily="18" charset="0"/>
              </a:rPr>
              <a:t>, πολλαπλότητα, </a:t>
            </a:r>
            <a:r>
              <a:rPr lang="el-GR" dirty="0" err="1" smtClean="0">
                <a:solidFill>
                  <a:srgbClr val="002060"/>
                </a:solidFill>
                <a:latin typeface="Book Antiqua" pitchFamily="18" charset="0"/>
              </a:rPr>
              <a:t>ὁμοιότητα</a:t>
            </a:r>
            <a:r>
              <a:rPr lang="el-GR" dirty="0" smtClean="0">
                <a:solidFill>
                  <a:srgbClr val="002060"/>
                </a:solidFill>
                <a:latin typeface="Book Antiqua" pitchFamily="18" charset="0"/>
              </a:rPr>
              <a:t>, </a:t>
            </a:r>
            <a:r>
              <a:rPr lang="el-GR" dirty="0" err="1" smtClean="0">
                <a:solidFill>
                  <a:srgbClr val="002060"/>
                </a:solidFill>
                <a:latin typeface="Book Antiqua" pitchFamily="18" charset="0"/>
              </a:rPr>
              <a:t>ἰσότητα</a:t>
            </a:r>
            <a:r>
              <a:rPr lang="el-GR" dirty="0" smtClean="0">
                <a:solidFill>
                  <a:srgbClr val="002060"/>
                </a:solidFill>
                <a:latin typeface="Book Antiqua" pitchFamily="18" charset="0"/>
              </a:rPr>
              <a:t>, δικαιοσύνη, κάλλος, κ.λ.π.), αλλά και </a:t>
            </a:r>
            <a:r>
              <a:rPr lang="el-GR" b="1" dirty="0" smtClean="0">
                <a:solidFill>
                  <a:srgbClr val="002060"/>
                </a:solidFill>
                <a:latin typeface="Book Antiqua" pitchFamily="18" charset="0"/>
              </a:rPr>
              <a:t>οι σχέσεις που τα συνδέουν </a:t>
            </a:r>
            <a:r>
              <a:rPr lang="el-GR" dirty="0" smtClean="0">
                <a:solidFill>
                  <a:srgbClr val="002060"/>
                </a:solidFill>
                <a:latin typeface="Book Antiqua" pitchFamily="18" charset="0"/>
              </a:rPr>
              <a:t>(το γεγονός ότι η κίνηση είναι </a:t>
            </a:r>
            <a:r>
              <a:rPr lang="el-GR" dirty="0" err="1" smtClean="0">
                <a:solidFill>
                  <a:srgbClr val="002060"/>
                </a:solidFill>
                <a:latin typeface="Book Antiqua" pitchFamily="18" charset="0"/>
              </a:rPr>
              <a:t>ἑτερη</a:t>
            </a:r>
            <a:r>
              <a:rPr lang="el-GR" dirty="0" smtClean="0">
                <a:solidFill>
                  <a:srgbClr val="002060"/>
                </a:solidFill>
                <a:latin typeface="Book Antiqua" pitchFamily="18" charset="0"/>
              </a:rPr>
              <a:t> της στάσης, ότι η ταυτότητα και η ἑτερότητα είναι </a:t>
            </a:r>
            <a:r>
              <a:rPr lang="el-GR" dirty="0" err="1" smtClean="0">
                <a:solidFill>
                  <a:srgbClr val="002060"/>
                </a:solidFill>
                <a:latin typeface="Book Antiqua" pitchFamily="18" charset="0"/>
              </a:rPr>
              <a:t>ἑτερα</a:t>
            </a:r>
            <a:r>
              <a:rPr lang="el-GR" dirty="0" smtClean="0">
                <a:solidFill>
                  <a:srgbClr val="002060"/>
                </a:solidFill>
                <a:latin typeface="Book Antiqua" pitchFamily="18" charset="0"/>
              </a:rPr>
              <a:t> πράγματα αλλά μπορούν να συνυπάρξουν σε μία ευρύτερη έννοια που λέγεται ἑνότητα, κ.λ.π.).</a:t>
            </a:r>
          </a:p>
          <a:p>
            <a:pPr algn="just"/>
            <a:endParaRPr lang="el-GR" dirty="0">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nSpc>
                <a:spcPct val="120000"/>
              </a:lnSpc>
              <a:spcBef>
                <a:spcPts val="600"/>
              </a:spcBef>
            </a:pPr>
            <a:r>
              <a:rPr lang="el-GR" sz="3600" b="1" dirty="0">
                <a:solidFill>
                  <a:srgbClr val="C00000"/>
                </a:solidFill>
                <a:effectLst>
                  <a:outerShdw blurRad="50800" dist="38100" algn="tr" rotWithShape="0">
                    <a:prstClr val="black">
                      <a:alpha val="40000"/>
                    </a:prstClr>
                  </a:outerShdw>
                </a:effectLst>
                <a:latin typeface="Book Antiqua" pitchFamily="18" charset="0"/>
              </a:rPr>
              <a:t>Για τη ζωή του Πλωτίνου </a:t>
            </a:r>
            <a:r>
              <a:rPr lang="el-GR" sz="3600" b="1" dirty="0" smtClean="0">
                <a:solidFill>
                  <a:srgbClr val="C00000"/>
                </a:solidFill>
                <a:latin typeface="Book Antiqua" pitchFamily="18" charset="0"/>
              </a:rPr>
              <a:t/>
            </a:r>
            <a:br>
              <a:rPr lang="el-GR" sz="3600" b="1" dirty="0" smtClean="0">
                <a:solidFill>
                  <a:srgbClr val="C00000"/>
                </a:solidFill>
                <a:latin typeface="Book Antiqua" pitchFamily="18" charset="0"/>
              </a:rPr>
            </a:br>
            <a:r>
              <a:rPr lang="el-GR" sz="3600" dirty="0" smtClean="0">
                <a:solidFill>
                  <a:srgbClr val="C00000"/>
                </a:solidFill>
                <a:effectLst>
                  <a:outerShdw blurRad="38100" dist="38100" dir="2700000" algn="tl">
                    <a:srgbClr val="000000">
                      <a:alpha val="43137"/>
                    </a:srgbClr>
                  </a:outerShdw>
                </a:effectLst>
                <a:latin typeface="Book Antiqua" pitchFamily="18" charset="0"/>
              </a:rPr>
              <a:t>(περίπου 204–270 μ.Χ.)</a:t>
            </a:r>
            <a:endParaRPr lang="el-GR" sz="3600" dirty="0">
              <a:solidFill>
                <a:srgbClr val="C00000"/>
              </a:solidFill>
              <a:effectLst>
                <a:outerShdw blurRad="38100" dist="38100" dir="2700000" algn="tl">
                  <a:srgbClr val="000000">
                    <a:alpha val="43137"/>
                  </a:srgbClr>
                </a:outerShdw>
              </a:effectLst>
              <a:latin typeface="Book Antiqua" pitchFamily="18" charset="0"/>
            </a:endParaRPr>
          </a:p>
        </p:txBody>
      </p:sp>
      <p:sp>
        <p:nvSpPr>
          <p:cNvPr id="3" name="2 - Θέση περιεχομένου"/>
          <p:cNvSpPr>
            <a:spLocks noGrp="1"/>
          </p:cNvSpPr>
          <p:nvPr>
            <p:ph idx="1"/>
          </p:nvPr>
        </p:nvSpPr>
        <p:spPr>
          <a:xfrm>
            <a:off x="152400" y="1874837"/>
            <a:ext cx="8839200" cy="4602163"/>
          </a:xfrm>
        </p:spPr>
        <p:txBody>
          <a:bodyPr>
            <a:normAutofit/>
          </a:bodyPr>
          <a:lstStyle/>
          <a:p>
            <a:pPr marL="622300" indent="-622300" algn="just">
              <a:spcAft>
                <a:spcPts val="400"/>
              </a:spcAft>
              <a:buNone/>
            </a:pPr>
            <a:r>
              <a:rPr lang="el-GR" sz="2600" dirty="0" smtClean="0">
                <a:latin typeface="Book Antiqua" pitchFamily="18" charset="0"/>
              </a:rPr>
              <a:t>  </a:t>
            </a:r>
            <a:r>
              <a:rPr lang="el-GR" sz="2600" dirty="0" smtClean="0">
                <a:solidFill>
                  <a:srgbClr val="002060"/>
                </a:solidFill>
                <a:latin typeface="Book Antiqua" pitchFamily="18" charset="0"/>
              </a:rPr>
              <a:t>Έχουμε ελάχιστες πληροφορίες για τη ζωή του Πλωτίνου:</a:t>
            </a:r>
          </a:p>
          <a:p>
            <a:pPr marL="622300" indent="-622300" algn="just">
              <a:spcAft>
                <a:spcPts val="400"/>
              </a:spcAft>
              <a:buNone/>
            </a:pPr>
            <a:endParaRPr lang="el-GR" sz="1000" dirty="0" smtClean="0">
              <a:solidFill>
                <a:srgbClr val="002060"/>
              </a:solidFill>
              <a:latin typeface="Book Antiqua" pitchFamily="18" charset="0"/>
            </a:endParaRPr>
          </a:p>
          <a:p>
            <a:pPr marL="723900" indent="-723900" algn="just">
              <a:spcAft>
                <a:spcPts val="400"/>
              </a:spcAft>
              <a:buBlip>
                <a:blip r:embed="rId2"/>
              </a:buBlip>
            </a:pPr>
            <a:r>
              <a:rPr lang="el-GR" sz="2400" dirty="0" smtClean="0">
                <a:solidFill>
                  <a:srgbClr val="002060"/>
                </a:solidFill>
                <a:latin typeface="Book Antiqua" pitchFamily="18" charset="0"/>
              </a:rPr>
              <a:t>Γεννήθηκε στη Λυκόπολη της Αιγύπτου</a:t>
            </a:r>
            <a:r>
              <a:rPr lang="en-US" sz="2400" dirty="0" smtClean="0">
                <a:solidFill>
                  <a:srgbClr val="002060"/>
                </a:solidFill>
                <a:latin typeface="Book Antiqua" pitchFamily="18" charset="0"/>
              </a:rPr>
              <a:t>,</a:t>
            </a:r>
          </a:p>
          <a:p>
            <a:pPr marL="723900" indent="-723900" algn="just">
              <a:spcAft>
                <a:spcPts val="400"/>
              </a:spcAft>
              <a:buBlip>
                <a:blip r:embed="rId2"/>
              </a:buBlip>
            </a:pPr>
            <a:r>
              <a:rPr lang="el-GR" sz="2400" dirty="0" smtClean="0">
                <a:solidFill>
                  <a:srgbClr val="002060"/>
                </a:solidFill>
                <a:latin typeface="Book Antiqua" pitchFamily="18" charset="0"/>
              </a:rPr>
              <a:t>Εκρωμαϊσμένος με ελληνική παιδεία,</a:t>
            </a:r>
          </a:p>
          <a:p>
            <a:pPr marL="723900" indent="-723900" algn="just">
              <a:spcAft>
                <a:spcPts val="400"/>
              </a:spcAft>
              <a:buBlip>
                <a:blip r:embed="rId2"/>
              </a:buBlip>
            </a:pPr>
            <a:r>
              <a:rPr lang="el-GR" sz="2400" dirty="0" smtClean="0">
                <a:solidFill>
                  <a:srgbClr val="002060"/>
                </a:solidFill>
                <a:latin typeface="Book Antiqua" pitchFamily="18" charset="0"/>
              </a:rPr>
              <a:t>Μαθητής του </a:t>
            </a:r>
            <a:r>
              <a:rPr lang="el-GR" sz="2400" b="1" dirty="0" smtClean="0">
                <a:solidFill>
                  <a:srgbClr val="002060"/>
                </a:solidFill>
                <a:latin typeface="Book Antiqua" pitchFamily="18" charset="0"/>
              </a:rPr>
              <a:t>Ἀμμωνίου Σακκά</a:t>
            </a:r>
            <a:r>
              <a:rPr lang="el-GR" sz="2400" dirty="0" smtClean="0">
                <a:solidFill>
                  <a:srgbClr val="002060"/>
                </a:solidFill>
                <a:latin typeface="Book Antiqua" pitchFamily="18" charset="0"/>
              </a:rPr>
              <a:t>,</a:t>
            </a:r>
          </a:p>
          <a:p>
            <a:pPr marL="723900" indent="-723900" algn="just">
              <a:spcAft>
                <a:spcPts val="400"/>
              </a:spcAft>
              <a:buBlip>
                <a:blip r:embed="rId2"/>
              </a:buBlip>
            </a:pPr>
            <a:r>
              <a:rPr lang="el-GR" sz="2400" dirty="0" smtClean="0">
                <a:solidFill>
                  <a:srgbClr val="002060"/>
                </a:solidFill>
                <a:latin typeface="Book Antiqua" pitchFamily="18" charset="0"/>
              </a:rPr>
              <a:t>Ακολουθεί τον αυτοκράτορα </a:t>
            </a:r>
            <a:r>
              <a:rPr lang="el-GR" sz="2400" b="1" dirty="0" smtClean="0">
                <a:solidFill>
                  <a:srgbClr val="002060"/>
                </a:solidFill>
                <a:latin typeface="Book Antiqua" pitchFamily="18" charset="0"/>
              </a:rPr>
              <a:t>Γορδιανό</a:t>
            </a:r>
            <a:r>
              <a:rPr lang="el-GR" sz="2400" dirty="0" smtClean="0">
                <a:solidFill>
                  <a:srgbClr val="002060"/>
                </a:solidFill>
                <a:latin typeface="Book Antiqua" pitchFamily="18" charset="0"/>
              </a:rPr>
              <a:t> </a:t>
            </a:r>
            <a:r>
              <a:rPr lang="el-GR" sz="2400" b="1" dirty="0" smtClean="0">
                <a:solidFill>
                  <a:srgbClr val="002060"/>
                </a:solidFill>
                <a:latin typeface="Book Antiqua" pitchFamily="18" charset="0"/>
              </a:rPr>
              <a:t>τον 3</a:t>
            </a:r>
            <a:r>
              <a:rPr lang="el-GR" sz="2400" b="1" baseline="30000" dirty="0" smtClean="0">
                <a:solidFill>
                  <a:srgbClr val="002060"/>
                </a:solidFill>
                <a:latin typeface="Book Antiqua" pitchFamily="18" charset="0"/>
              </a:rPr>
              <a:t>ο</a:t>
            </a:r>
            <a:r>
              <a:rPr lang="el-GR" sz="2400" dirty="0" smtClean="0">
                <a:solidFill>
                  <a:srgbClr val="002060"/>
                </a:solidFill>
                <a:latin typeface="Book Antiqua" pitchFamily="18" charset="0"/>
              </a:rPr>
              <a:t> στην εκστρατεία του εναντίον των Περσών για να γνωρίσει τη φιλοσοφία της Ανατολής,</a:t>
            </a:r>
          </a:p>
          <a:p>
            <a:pPr marL="723900" indent="-723900" algn="just">
              <a:spcAft>
                <a:spcPts val="400"/>
              </a:spcAft>
              <a:buBlip>
                <a:blip r:embed="rId2"/>
              </a:buBlip>
            </a:pPr>
            <a:r>
              <a:rPr lang="el-GR" sz="2400" dirty="0" smtClean="0">
                <a:solidFill>
                  <a:srgbClr val="002060"/>
                </a:solidFill>
                <a:latin typeface="Book Antiqua" pitchFamily="18" charset="0"/>
              </a:rPr>
              <a:t>Έπειτα από τη δολοφονία του αυτοκράτορα φυγαδεύεται στη Ρώμη όπου ιδρύει τη «Σχολή» του.</a:t>
            </a:r>
            <a:endParaRPr lang="el-GR" sz="2400" dirty="0">
              <a:solidFill>
                <a:srgbClr val="002060"/>
              </a:solidFill>
              <a:latin typeface="Book Antiqua" pitchFamily="18" charset="0"/>
            </a:endParaRPr>
          </a:p>
        </p:txBody>
      </p:sp>
      <p:sp>
        <p:nvSpPr>
          <p:cNvPr id="4" name="1 - Τίτλος"/>
          <p:cNvSpPr txBox="1">
            <a:spLocks/>
          </p:cNvSpPr>
          <p:nvPr/>
        </p:nvSpPr>
        <p:spPr>
          <a:xfrm>
            <a:off x="609600" y="1600200"/>
            <a:ext cx="8229600" cy="3352800"/>
          </a:xfrm>
          <a:prstGeom prst="rect">
            <a:avLst/>
          </a:prstGeom>
        </p:spPr>
        <p:txBody>
          <a:bodyPr vert="horz" lIns="91440" tIns="45720" rIns="91440" bIns="45720" rtlCol="0" anchor="ctr">
            <a:normAutofit/>
          </a:bodyPr>
          <a:lstStyle/>
          <a:p>
            <a:pPr lvl="0" algn="ctr">
              <a:spcBef>
                <a:spcPct val="0"/>
              </a:spcBef>
            </a:pPr>
            <a:endParaRPr kumimoji="0" lang="el-GR" sz="44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Το κριτήριο τῆς ἀληθείας</a:t>
            </a:r>
          </a:p>
        </p:txBody>
      </p:sp>
      <p:sp>
        <p:nvSpPr>
          <p:cNvPr id="3" name="2 - Θέση περιεχομένου"/>
          <p:cNvSpPr>
            <a:spLocks noGrp="1"/>
          </p:cNvSpPr>
          <p:nvPr>
            <p:ph idx="1"/>
          </p:nvPr>
        </p:nvSpPr>
        <p:spPr>
          <a:xfrm>
            <a:off x="457200" y="2133600"/>
            <a:ext cx="8229600" cy="3657600"/>
          </a:xfrm>
        </p:spPr>
        <p:txBody>
          <a:bodyPr/>
          <a:lstStyle/>
          <a:p>
            <a:pPr algn="just">
              <a:buNone/>
            </a:pPr>
            <a:r>
              <a:rPr lang="el-GR" b="1" dirty="0" smtClean="0">
                <a:latin typeface="Book Antiqua" pitchFamily="18" charset="0"/>
              </a:rPr>
              <a:t>	</a:t>
            </a:r>
            <a:r>
              <a:rPr lang="el-GR" b="1" dirty="0" smtClean="0">
                <a:solidFill>
                  <a:srgbClr val="002060"/>
                </a:solidFill>
                <a:latin typeface="Book Antiqua" pitchFamily="18" charset="0"/>
              </a:rPr>
              <a:t>Αυτό είναι ακριβώς για τον Πλωτῖνο το </a:t>
            </a:r>
            <a:r>
              <a:rPr lang="el-GR" b="1" i="1" dirty="0" smtClean="0">
                <a:solidFill>
                  <a:srgbClr val="002060"/>
                </a:solidFill>
                <a:latin typeface="Book Antiqua" pitchFamily="18" charset="0"/>
              </a:rPr>
              <a:t>κριτήριο τῆς ἀληθείας</a:t>
            </a:r>
            <a:r>
              <a:rPr lang="el-GR" b="1" dirty="0" smtClean="0">
                <a:solidFill>
                  <a:srgbClr val="002060"/>
                </a:solidFill>
                <a:latin typeface="Book Antiqua" pitchFamily="18" charset="0"/>
              </a:rPr>
              <a:t>, το ότι αίρεται η ἐξωτερικότητα του αντικειμένου. Τα νοητά είναι </a:t>
            </a:r>
            <a:r>
              <a:rPr lang="el-GR" b="1" dirty="0" err="1" smtClean="0">
                <a:solidFill>
                  <a:srgbClr val="002060"/>
                </a:solidFill>
                <a:latin typeface="Book Antiqua" pitchFamily="18" charset="0"/>
              </a:rPr>
              <a:t>ἐσωτερικά</a:t>
            </a:r>
            <a:r>
              <a:rPr lang="el-GR" b="1" dirty="0" smtClean="0">
                <a:solidFill>
                  <a:srgbClr val="002060"/>
                </a:solidFill>
                <a:latin typeface="Book Antiqua" pitchFamily="18" charset="0"/>
              </a:rPr>
              <a:t> στον Νοῦ και ο Νοῦς νοώντας τα νοητά, νοεί τον ἑαυτό του.</a:t>
            </a:r>
            <a:endParaRPr lang="el-GR" dirty="0" smtClean="0">
              <a:solidFill>
                <a:srgbClr val="002060"/>
              </a:solidFill>
              <a:latin typeface="Book Antiqua" pitchFamily="18" charset="0"/>
            </a:endParaRPr>
          </a:p>
          <a:p>
            <a:pPr algn="just"/>
            <a:endParaRPr lang="el-GR" dirty="0">
              <a:latin typeface="Book Antiqu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304800"/>
            <a:ext cx="8229600" cy="1143000"/>
          </a:xfrm>
        </p:spPr>
        <p:txBody>
          <a:bodyPr>
            <a:norm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Το σχήμα πολλαπλότητας του Νοῦ</a:t>
            </a:r>
          </a:p>
        </p:txBody>
      </p:sp>
      <p:sp>
        <p:nvSpPr>
          <p:cNvPr id="3" name="2 - Θέση περιεχομένου"/>
          <p:cNvSpPr>
            <a:spLocks noGrp="1"/>
          </p:cNvSpPr>
          <p:nvPr>
            <p:ph idx="1"/>
          </p:nvPr>
        </p:nvSpPr>
        <p:spPr>
          <a:xfrm>
            <a:off x="457200" y="1447800"/>
            <a:ext cx="8229600" cy="4144963"/>
          </a:xfrm>
        </p:spPr>
        <p:txBody>
          <a:bodyPr>
            <a:normAutofit lnSpcReduction="10000"/>
          </a:bodyPr>
          <a:lstStyle/>
          <a:p>
            <a:pPr algn="just">
              <a:buNone/>
            </a:pPr>
            <a:r>
              <a:rPr lang="el-GR" b="1" dirty="0" smtClean="0">
                <a:solidFill>
                  <a:srgbClr val="002060"/>
                </a:solidFill>
                <a:latin typeface="Book Antiqua" pitchFamily="18" charset="0"/>
              </a:rPr>
              <a:t>	</a:t>
            </a:r>
          </a:p>
          <a:p>
            <a:pPr algn="just">
              <a:buNone/>
            </a:pPr>
            <a:r>
              <a:rPr lang="el-GR" b="1" dirty="0">
                <a:solidFill>
                  <a:srgbClr val="002060"/>
                </a:solidFill>
                <a:latin typeface="Book Antiqua" pitchFamily="18" charset="0"/>
              </a:rPr>
              <a:t>	</a:t>
            </a:r>
            <a:r>
              <a:rPr lang="el-GR" b="1" dirty="0" smtClean="0">
                <a:solidFill>
                  <a:srgbClr val="002060"/>
                </a:solidFill>
                <a:latin typeface="Book Antiqua" pitchFamily="18" charset="0"/>
              </a:rPr>
              <a:t>Ο Νοῦς είναι πολλαπλός και διττός</a:t>
            </a:r>
            <a:r>
              <a:rPr lang="el-GR" dirty="0" smtClean="0">
                <a:solidFill>
                  <a:srgbClr val="002060"/>
                </a:solidFill>
                <a:latin typeface="Book Antiqua" pitchFamily="18" charset="0"/>
              </a:rPr>
              <a:t>!</a:t>
            </a:r>
          </a:p>
          <a:p>
            <a:pPr algn="just">
              <a:buNone/>
            </a:pPr>
            <a:endParaRPr lang="el-GR" dirty="0" smtClean="0">
              <a:solidFill>
                <a:srgbClr val="002060"/>
              </a:solidFill>
              <a:latin typeface="Book Antiqua" pitchFamily="18" charset="0"/>
            </a:endParaRPr>
          </a:p>
          <a:p>
            <a:pPr algn="just">
              <a:buNone/>
            </a:pPr>
            <a:r>
              <a:rPr lang="el-GR" b="1" dirty="0" smtClean="0">
                <a:solidFill>
                  <a:srgbClr val="002060"/>
                </a:solidFill>
                <a:latin typeface="Book Antiqua" pitchFamily="18" charset="0"/>
              </a:rPr>
              <a:t>	Ο Νοῦς</a:t>
            </a:r>
            <a:r>
              <a:rPr lang="el-GR" dirty="0" smtClean="0">
                <a:solidFill>
                  <a:srgbClr val="002060"/>
                </a:solidFill>
                <a:latin typeface="Book Antiqua" pitchFamily="18" charset="0"/>
              </a:rPr>
              <a:t> </a:t>
            </a:r>
            <a:r>
              <a:rPr lang="el-GR" b="1" dirty="0" smtClean="0">
                <a:solidFill>
                  <a:srgbClr val="002060"/>
                </a:solidFill>
                <a:latin typeface="Book Antiqua" pitchFamily="18" charset="0"/>
              </a:rPr>
              <a:t>ως υποκείμενο είναι η ίδια η λειτουργία της νόησης, ως αντικείμενο είναι η πολλαπλότητα των νοητῶν. </a:t>
            </a:r>
          </a:p>
          <a:p>
            <a:pPr algn="just">
              <a:buNone/>
            </a:pPr>
            <a:r>
              <a:rPr lang="el-GR" b="1" dirty="0">
                <a:solidFill>
                  <a:srgbClr val="002060"/>
                </a:solidFill>
                <a:latin typeface="Book Antiqua" pitchFamily="18" charset="0"/>
              </a:rPr>
              <a:t>	</a:t>
            </a:r>
            <a:endParaRPr lang="el-GR" b="1" dirty="0" smtClean="0">
              <a:solidFill>
                <a:srgbClr val="002060"/>
              </a:solidFill>
              <a:latin typeface="Book Antiqua" pitchFamily="18" charset="0"/>
            </a:endParaRPr>
          </a:p>
          <a:p>
            <a:pPr algn="just">
              <a:buNone/>
            </a:pPr>
            <a:r>
              <a:rPr lang="el-GR" b="1" dirty="0">
                <a:solidFill>
                  <a:srgbClr val="002060"/>
                </a:solidFill>
                <a:latin typeface="Book Antiqua" pitchFamily="18" charset="0"/>
              </a:rPr>
              <a:t>	</a:t>
            </a:r>
            <a:r>
              <a:rPr lang="el-GR" b="1" dirty="0" smtClean="0">
                <a:solidFill>
                  <a:srgbClr val="002060"/>
                </a:solidFill>
                <a:latin typeface="Book Antiqua" pitchFamily="18" charset="0"/>
              </a:rPr>
              <a:t>Ο Νοῦς</a:t>
            </a:r>
            <a:r>
              <a:rPr lang="el-GR" dirty="0" smtClean="0">
                <a:solidFill>
                  <a:srgbClr val="002060"/>
                </a:solidFill>
                <a:latin typeface="Book Antiqua" pitchFamily="18" charset="0"/>
              </a:rPr>
              <a:t> </a:t>
            </a:r>
            <a:r>
              <a:rPr lang="el-GR" b="1" dirty="0" smtClean="0">
                <a:solidFill>
                  <a:srgbClr val="002060"/>
                </a:solidFill>
                <a:latin typeface="Book Antiqua" pitchFamily="18" charset="0"/>
              </a:rPr>
              <a:t>είναι </a:t>
            </a:r>
            <a:r>
              <a:rPr lang="el-GR" b="1" u="sng" dirty="0" smtClean="0">
                <a:solidFill>
                  <a:srgbClr val="002060"/>
                </a:solidFill>
                <a:latin typeface="Book Antiqua" pitchFamily="18" charset="0"/>
              </a:rPr>
              <a:t>δύο</a:t>
            </a:r>
            <a:r>
              <a:rPr lang="el-GR" b="1" dirty="0" smtClean="0">
                <a:solidFill>
                  <a:srgbClr val="002060"/>
                </a:solidFill>
                <a:latin typeface="Book Antiqua" pitchFamily="18" charset="0"/>
              </a:rPr>
              <a:t>.</a:t>
            </a:r>
            <a:endParaRPr lang="el-GR" dirty="0">
              <a:solidFill>
                <a:srgbClr val="002060"/>
              </a:solidFill>
              <a:latin typeface="Book Antiqu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Εικόνες – Πηγές:</a:t>
            </a:r>
          </a:p>
        </p:txBody>
      </p:sp>
      <p:sp>
        <p:nvSpPr>
          <p:cNvPr id="3" name="2 - Θέση περιεχομένου"/>
          <p:cNvSpPr>
            <a:spLocks noGrp="1"/>
          </p:cNvSpPr>
          <p:nvPr>
            <p:ph idx="1"/>
          </p:nvPr>
        </p:nvSpPr>
        <p:spPr/>
        <p:txBody>
          <a:bodyPr>
            <a:normAutofit fontScale="92500" lnSpcReduction="20000"/>
          </a:bodyPr>
          <a:lstStyle/>
          <a:p>
            <a:pPr>
              <a:buNone/>
            </a:pPr>
            <a:r>
              <a:rPr lang="el-GR" b="1" dirty="0" smtClean="0">
                <a:solidFill>
                  <a:srgbClr val="002060"/>
                </a:solidFill>
                <a:latin typeface="Book Antiqua" pitchFamily="18" charset="0"/>
              </a:rPr>
              <a:t>Σχήματα:</a:t>
            </a:r>
          </a:p>
          <a:p>
            <a:pPr>
              <a:buNone/>
            </a:pPr>
            <a:endParaRPr lang="el-GR" sz="600" b="1" dirty="0">
              <a:solidFill>
                <a:srgbClr val="002060"/>
              </a:solidFill>
              <a:latin typeface="Book Antiqua" pitchFamily="18" charset="0"/>
            </a:endParaRPr>
          </a:p>
          <a:p>
            <a:pPr>
              <a:buNone/>
            </a:pPr>
            <a:endParaRPr lang="el-GR" sz="600" dirty="0" smtClean="0">
              <a:solidFill>
                <a:srgbClr val="002060"/>
              </a:solidFill>
              <a:latin typeface="Book Antiqua" pitchFamily="18" charset="0"/>
            </a:endParaRPr>
          </a:p>
          <a:p>
            <a:pPr>
              <a:buNone/>
            </a:pPr>
            <a:r>
              <a:rPr lang="el-GR" sz="3000" b="1" dirty="0" smtClean="0">
                <a:solidFill>
                  <a:srgbClr val="002060"/>
                </a:solidFill>
                <a:latin typeface="Book Antiqua" pitchFamily="18" charset="0"/>
              </a:rPr>
              <a:t>Σχήμα 1: </a:t>
            </a:r>
            <a:endParaRPr lang="el-GR" sz="3000" dirty="0" smtClean="0">
              <a:solidFill>
                <a:srgbClr val="002060"/>
              </a:solidFill>
              <a:latin typeface="Book Antiqua" pitchFamily="18" charset="0"/>
            </a:endParaRPr>
          </a:p>
          <a:p>
            <a:pPr algn="just">
              <a:buNone/>
            </a:pPr>
            <a:endParaRPr lang="el-GR" sz="600" dirty="0" smtClean="0">
              <a:solidFill>
                <a:srgbClr val="002060"/>
              </a:solidFill>
              <a:latin typeface="Book Antiqua" pitchFamily="18" charset="0"/>
            </a:endParaRPr>
          </a:p>
          <a:p>
            <a:pPr marL="0" indent="0" algn="just">
              <a:buNone/>
            </a:pPr>
            <a:r>
              <a:rPr lang="el-GR" sz="3000" dirty="0" smtClean="0">
                <a:solidFill>
                  <a:srgbClr val="002060"/>
                </a:solidFill>
                <a:latin typeface="Book Antiqua" pitchFamily="18" charset="0"/>
              </a:rPr>
              <a:t>Το πλωτινικό ιεραρχικό σχήμα των τριῶν πρῶτων ἀρχῶν.</a:t>
            </a:r>
          </a:p>
          <a:p>
            <a:pPr algn="just">
              <a:lnSpc>
                <a:spcPct val="115000"/>
              </a:lnSpc>
              <a:spcAft>
                <a:spcPts val="1000"/>
              </a:spcAft>
              <a:buNone/>
            </a:pPr>
            <a:endParaRPr lang="el-GR" sz="900" b="1" dirty="0" smtClean="0">
              <a:solidFill>
                <a:srgbClr val="002060"/>
              </a:solidFill>
              <a:latin typeface="Book Antiqua" pitchFamily="18" charset="0"/>
            </a:endParaRPr>
          </a:p>
          <a:p>
            <a:pPr algn="just">
              <a:lnSpc>
                <a:spcPct val="115000"/>
              </a:lnSpc>
              <a:spcAft>
                <a:spcPts val="1000"/>
              </a:spcAft>
              <a:buNone/>
            </a:pPr>
            <a:r>
              <a:rPr lang="el-GR" b="1" dirty="0" smtClean="0">
                <a:solidFill>
                  <a:srgbClr val="002060"/>
                </a:solidFill>
                <a:latin typeface="Book Antiqua" pitchFamily="18" charset="0"/>
              </a:rPr>
              <a:t>Σύμβολα</a:t>
            </a:r>
            <a:r>
              <a:rPr lang="el-GR" b="1" dirty="0">
                <a:solidFill>
                  <a:srgbClr val="002060"/>
                </a:solidFill>
                <a:latin typeface="Book Antiqua" pitchFamily="18" charset="0"/>
              </a:rPr>
              <a:t>:</a:t>
            </a:r>
          </a:p>
          <a:p>
            <a:pPr algn="just">
              <a:lnSpc>
                <a:spcPct val="115000"/>
              </a:lnSpc>
              <a:spcBef>
                <a:spcPts val="1200"/>
              </a:spcBef>
              <a:spcAft>
                <a:spcPts val="1000"/>
              </a:spcAft>
              <a:buNone/>
            </a:pPr>
            <a:r>
              <a:rPr lang="el-GR" sz="3000" b="1" dirty="0" err="1" smtClean="0">
                <a:solidFill>
                  <a:srgbClr val="002060"/>
                </a:solidFill>
                <a:latin typeface="Book Antiqua" pitchFamily="18" charset="0"/>
              </a:rPr>
              <a:t>Bullets</a:t>
            </a:r>
            <a:r>
              <a:rPr lang="el-GR" sz="3000" b="1" dirty="0">
                <a:solidFill>
                  <a:srgbClr val="002060"/>
                </a:solidFill>
                <a:latin typeface="Book Antiqua" pitchFamily="18" charset="0"/>
              </a:rPr>
              <a:t>:</a:t>
            </a:r>
          </a:p>
          <a:p>
            <a:pPr marL="0" indent="0" algn="just">
              <a:buNone/>
            </a:pPr>
            <a:r>
              <a:rPr lang="fr-FR" sz="2800" dirty="0" smtClean="0">
                <a:solidFill>
                  <a:srgbClr val="002060"/>
                </a:solidFill>
                <a:latin typeface="Book Antiqua"/>
                <a:ea typeface="Calibri"/>
                <a:cs typeface="Times New Roman"/>
              </a:rPr>
              <a:t>http</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www</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gutenberg</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org</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files</a:t>
            </a:r>
            <a:r>
              <a:rPr lang="el-GR" sz="2800" dirty="0" smtClean="0">
                <a:solidFill>
                  <a:srgbClr val="002060"/>
                </a:solidFill>
                <a:latin typeface="Book Antiqua"/>
                <a:ea typeface="Calibri"/>
                <a:cs typeface="Times New Roman"/>
              </a:rPr>
              <a:t>/17330/17330-</a:t>
            </a:r>
            <a:r>
              <a:rPr lang="fr-FR" sz="2800" dirty="0" smtClean="0">
                <a:solidFill>
                  <a:srgbClr val="002060"/>
                </a:solidFill>
                <a:latin typeface="Book Antiqua"/>
                <a:ea typeface="Calibri"/>
                <a:cs typeface="Times New Roman"/>
              </a:rPr>
              <a:t>h</a:t>
            </a:r>
            <a:r>
              <a:rPr lang="el-GR" sz="2800" dirty="0" smtClean="0">
                <a:solidFill>
                  <a:srgbClr val="002060"/>
                </a:solidFill>
                <a:latin typeface="Book Antiqua"/>
                <a:ea typeface="Calibri"/>
                <a:cs typeface="Times New Roman"/>
              </a:rPr>
              <a:t>/ 17330 -</a:t>
            </a:r>
            <a:r>
              <a:rPr lang="fr-FR" sz="2800" dirty="0" smtClean="0">
                <a:solidFill>
                  <a:srgbClr val="002060"/>
                </a:solidFill>
                <a:latin typeface="Book Antiqua"/>
                <a:ea typeface="Calibri"/>
                <a:cs typeface="Times New Roman"/>
              </a:rPr>
              <a:t>h</a:t>
            </a:r>
            <a:r>
              <a:rPr lang="el-GR" sz="2800" dirty="0" smtClean="0">
                <a:solidFill>
                  <a:srgbClr val="002060"/>
                </a:solidFill>
                <a:latin typeface="Book Antiqua"/>
                <a:ea typeface="Calibri"/>
                <a:cs typeface="Times New Roman"/>
              </a:rPr>
              <a:t>.</a:t>
            </a:r>
            <a:r>
              <a:rPr lang="fr-FR" sz="2800" dirty="0" smtClean="0">
                <a:solidFill>
                  <a:srgbClr val="002060"/>
                </a:solidFill>
                <a:latin typeface="Book Antiqua"/>
                <a:ea typeface="Calibri"/>
                <a:cs typeface="Times New Roman"/>
              </a:rPr>
              <a:t>htm</a:t>
            </a:r>
            <a:r>
              <a:rPr lang="el-GR" sz="2800" dirty="0" smtClean="0">
                <a:solidFill>
                  <a:srgbClr val="002060"/>
                </a:solidFill>
                <a:latin typeface="Book Antiqua"/>
                <a:ea typeface="Calibri"/>
                <a:cs typeface="Times New Roman"/>
              </a:rPr>
              <a:t>#</a:t>
            </a:r>
            <a:r>
              <a:rPr lang="fr-FR" sz="2800" dirty="0" err="1" smtClean="0">
                <a:solidFill>
                  <a:srgbClr val="002060"/>
                </a:solidFill>
                <a:latin typeface="Book Antiqua"/>
                <a:ea typeface="Calibri"/>
                <a:cs typeface="Times New Roman"/>
              </a:rPr>
              <a:t>linkC</a:t>
            </a:r>
            <a:r>
              <a:rPr lang="el-GR" sz="2800" dirty="0" smtClean="0">
                <a:solidFill>
                  <a:srgbClr val="002060"/>
                </a:solidFill>
                <a:latin typeface="Book Antiqua"/>
                <a:ea typeface="Calibri"/>
                <a:cs typeface="Times New Roman"/>
              </a:rPr>
              <a:t>2</a:t>
            </a:r>
            <a:r>
              <a:rPr lang="fr-FR" sz="2800" dirty="0" smtClean="0">
                <a:solidFill>
                  <a:srgbClr val="002060"/>
                </a:solidFill>
                <a:latin typeface="Book Antiqua"/>
                <a:ea typeface="Calibri"/>
                <a:cs typeface="Times New Roman"/>
              </a:rPr>
              <a:t>HCH</a:t>
            </a:r>
            <a:r>
              <a:rPr lang="el-GR" sz="2800" dirty="0" smtClean="0">
                <a:solidFill>
                  <a:srgbClr val="002060"/>
                </a:solidFill>
                <a:latin typeface="Book Antiqua"/>
                <a:ea typeface="Calibri"/>
                <a:cs typeface="Times New Roman"/>
              </a:rPr>
              <a:t>0002</a:t>
            </a:r>
            <a:endParaRPr lang="el-GR" sz="2800" dirty="0">
              <a:solidFill>
                <a:srgbClr val="002060"/>
              </a:solidFill>
              <a:latin typeface="Book Antiqu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0200" y="5029200"/>
            <a:ext cx="5501640" cy="13868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3600" dirty="0" err="1" smtClean="0">
                <a:solidFill>
                  <a:srgbClr val="002060"/>
                </a:solidFill>
                <a:latin typeface="Book Antiqua" pitchFamily="18" charset="0"/>
              </a:rPr>
              <a:t>αδειοδόχο</a:t>
            </a:r>
            <a:endParaRPr lang="el-GR" sz="3600" dirty="0" smtClean="0">
              <a:solidFill>
                <a:srgbClr val="002060"/>
              </a:solidFill>
              <a:latin typeface="Book Antiqua" pitchFamily="18" charset="0"/>
            </a:endParaRP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err="1"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2819400"/>
            <a:ext cx="1648660" cy="609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44562"/>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Ἐννεάδες</a:t>
            </a:r>
            <a:endParaRPr lang="el-GR" sz="4000" dirty="0">
              <a:solidFill>
                <a:srgbClr val="C00000"/>
              </a:solidFill>
              <a:latin typeface="Book Antiqua" pitchFamily="18" charset="0"/>
            </a:endParaRPr>
          </a:p>
        </p:txBody>
      </p:sp>
      <p:sp>
        <p:nvSpPr>
          <p:cNvPr id="3" name="2 - Θέση περιεχομένου"/>
          <p:cNvSpPr>
            <a:spLocks noGrp="1"/>
          </p:cNvSpPr>
          <p:nvPr>
            <p:ph idx="1"/>
          </p:nvPr>
        </p:nvSpPr>
        <p:spPr>
          <a:xfrm>
            <a:off x="457200" y="1447800"/>
            <a:ext cx="8229600" cy="2286000"/>
          </a:xfrm>
        </p:spPr>
        <p:txBody>
          <a:bodyPr/>
          <a:lstStyle/>
          <a:p>
            <a:pPr algn="just">
              <a:buNone/>
            </a:pPr>
            <a:r>
              <a:rPr lang="el-GR" sz="2800" dirty="0" smtClean="0">
                <a:solidFill>
                  <a:srgbClr val="002060"/>
                </a:solidFill>
                <a:latin typeface="Book Antiqua" pitchFamily="18" charset="0"/>
              </a:rPr>
              <a:t>	Ο Πορφύριος εξέδωσε τις Ἐννεάδες </a:t>
            </a:r>
            <a:r>
              <a:rPr lang="el-GR" sz="2800" b="1" dirty="0" smtClean="0">
                <a:solidFill>
                  <a:srgbClr val="002060"/>
                </a:solidFill>
                <a:latin typeface="Book Antiqua" pitchFamily="18" charset="0"/>
              </a:rPr>
              <a:t>σε 6 τόμους</a:t>
            </a:r>
            <a:r>
              <a:rPr lang="el-GR" sz="2800" dirty="0" smtClean="0">
                <a:solidFill>
                  <a:srgbClr val="002060"/>
                </a:solidFill>
                <a:latin typeface="Book Antiqua" pitchFamily="18" charset="0"/>
              </a:rPr>
              <a:t>. Ο κάθε τόμος έχει </a:t>
            </a:r>
            <a:r>
              <a:rPr lang="el-GR" sz="2800" b="1" dirty="0" smtClean="0">
                <a:solidFill>
                  <a:srgbClr val="002060"/>
                </a:solidFill>
                <a:latin typeface="Book Antiqua" pitchFamily="18" charset="0"/>
              </a:rPr>
              <a:t>9</a:t>
            </a:r>
            <a:r>
              <a:rPr lang="el-GR" sz="2800" dirty="0" smtClean="0">
                <a:solidFill>
                  <a:srgbClr val="002060"/>
                </a:solidFill>
                <a:latin typeface="Book Antiqua" pitchFamily="18" charset="0"/>
              </a:rPr>
              <a:t> πραγματείες, γι' αυτό ονομάζονται και Ἐννεάδες. Το σύνολο των πραγματειών είναι </a:t>
            </a:r>
            <a:r>
              <a:rPr lang="el-GR" sz="2800" b="1" dirty="0" smtClean="0">
                <a:solidFill>
                  <a:srgbClr val="002060"/>
                </a:solidFill>
                <a:latin typeface="Book Antiqua" pitchFamily="18" charset="0"/>
              </a:rPr>
              <a:t>54</a:t>
            </a:r>
            <a:r>
              <a:rPr lang="el-GR" sz="2800" dirty="0" smtClean="0">
                <a:solidFill>
                  <a:srgbClr val="002060"/>
                </a:solidFill>
                <a:latin typeface="Book Antiqua" pitchFamily="18" charset="0"/>
              </a:rPr>
              <a:t>.</a:t>
            </a:r>
          </a:p>
          <a:p>
            <a:pPr algn="just"/>
            <a:endParaRPr lang="el-GR" dirty="0">
              <a:latin typeface="Book Antiqua" pitchFamily="18" charset="0"/>
            </a:endParaRPr>
          </a:p>
          <a:p>
            <a:pPr algn="just"/>
            <a:endParaRPr lang="el-GR" dirty="0">
              <a:latin typeface="Book Antiqua" pitchFamily="18" charset="0"/>
            </a:endParaRPr>
          </a:p>
        </p:txBody>
      </p:sp>
      <p:sp>
        <p:nvSpPr>
          <p:cNvPr id="4" name="1 - Τίτλος"/>
          <p:cNvSpPr txBox="1">
            <a:spLocks/>
          </p:cNvSpPr>
          <p:nvPr/>
        </p:nvSpPr>
        <p:spPr>
          <a:xfrm>
            <a:off x="457200" y="3276600"/>
            <a:ext cx="8229600" cy="944562"/>
          </a:xfrm>
          <a:prstGeom prst="rect">
            <a:avLst/>
          </a:prstGeom>
        </p:spPr>
        <p:txBody>
          <a:bodyPr vert="horz" lIns="91440" tIns="45720" rIns="91440" bIns="45720" rtlCol="0" anchor="ctr">
            <a:normAutofit/>
          </a:bodyPr>
          <a:lstStyle/>
          <a:p>
            <a:pPr algn="ctr">
              <a:spcBef>
                <a:spcPct val="0"/>
              </a:spcBef>
            </a:pPr>
            <a:r>
              <a:rPr lang="el-GR" sz="36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Παραπομπές στις Ἐννεάδες</a:t>
            </a:r>
            <a:endParaRPr lang="el-GR" sz="3600" b="1" dirty="0">
              <a:solidFill>
                <a:srgbClr val="C00000"/>
              </a:solidFill>
              <a:effectLst>
                <a:outerShdw blurRad="50800" dist="38100" algn="tr" rotWithShape="0">
                  <a:prstClr val="black">
                    <a:alpha val="40000"/>
                  </a:prstClr>
                </a:outerShdw>
              </a:effectLst>
              <a:latin typeface="Book Antiqua" pitchFamily="18" charset="0"/>
              <a:ea typeface="+mj-ea"/>
              <a:cs typeface="+mj-cs"/>
            </a:endParaRPr>
          </a:p>
        </p:txBody>
      </p:sp>
      <p:sp>
        <p:nvSpPr>
          <p:cNvPr id="5" name="2 - Θέση περιεχομένου"/>
          <p:cNvSpPr txBox="1">
            <a:spLocks/>
          </p:cNvSpPr>
          <p:nvPr/>
        </p:nvSpPr>
        <p:spPr>
          <a:xfrm>
            <a:off x="609600" y="4191000"/>
            <a:ext cx="8229600" cy="2286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 Εικόνα"/>
          <p:cNvPicPr/>
          <p:nvPr/>
        </p:nvPicPr>
        <p:blipFill>
          <a:blip r:embed="rId2" cstate="print"/>
          <a:srcRect l="15173" t="43503" r="31763" b="39340"/>
          <a:stretch>
            <a:fillRect/>
          </a:stretch>
        </p:blipFill>
        <p:spPr bwMode="auto">
          <a:xfrm>
            <a:off x="838200" y="4419600"/>
            <a:ext cx="75438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3200" dirty="0">
                <a:latin typeface="Book Antiqua" pitchFamily="18" charset="0"/>
              </a:rPr>
              <a:t/>
            </a:r>
            <a:br>
              <a:rPr lang="el-GR" sz="3200" dirty="0">
                <a:latin typeface="Book Antiqua" pitchFamily="18" charset="0"/>
              </a:rPr>
            </a:br>
            <a:endParaRPr lang="el-GR" sz="3200" dirty="0">
              <a:latin typeface="Book Antiqua" pitchFamily="18" charset="0"/>
            </a:endParaRPr>
          </a:p>
        </p:txBody>
      </p:sp>
      <p:sp>
        <p:nvSpPr>
          <p:cNvPr id="4" name="3 - Θέση περιεχομένου"/>
          <p:cNvSpPr>
            <a:spLocks noGrp="1"/>
          </p:cNvSpPr>
          <p:nvPr>
            <p:ph idx="1"/>
          </p:nvPr>
        </p:nvSpPr>
        <p:spPr>
          <a:xfrm>
            <a:off x="304800" y="381000"/>
            <a:ext cx="8229600" cy="1295400"/>
          </a:xfrm>
        </p:spPr>
        <p:txBody>
          <a:bodyPr>
            <a:normAutofit fontScale="25000" lnSpcReduction="20000"/>
          </a:bodyPr>
          <a:lstStyle/>
          <a:p>
            <a:pPr algn="ctr">
              <a:lnSpc>
                <a:spcPct val="140000"/>
              </a:lnSpc>
              <a:spcBef>
                <a:spcPts val="600"/>
              </a:spcBef>
              <a:buNone/>
            </a:pPr>
            <a:r>
              <a:rPr lang="el-GR" sz="5100" dirty="0" smtClean="0">
                <a:latin typeface="Book Antiqua" pitchFamily="18" charset="0"/>
              </a:rPr>
              <a:t>	</a:t>
            </a:r>
            <a:r>
              <a:rPr lang="el-GR" sz="14400" b="1" dirty="0">
                <a:solidFill>
                  <a:srgbClr val="C00000"/>
                </a:solidFill>
                <a:effectLst>
                  <a:outerShdw blurRad="50800" dist="38100" algn="tr" rotWithShape="0">
                    <a:prstClr val="black">
                      <a:alpha val="40000"/>
                    </a:prstClr>
                  </a:outerShdw>
                </a:effectLst>
                <a:latin typeface="Book Antiqua" pitchFamily="18" charset="0"/>
                <a:ea typeface="+mj-ea"/>
                <a:cs typeface="+mj-cs"/>
              </a:rPr>
              <a:t>Ο Πλωτῖνος πληρούσε το αίτημα της αρχαίας φιλοσοφίας:</a:t>
            </a:r>
          </a:p>
          <a:p>
            <a:pPr algn="just">
              <a:lnSpc>
                <a:spcPct val="160000"/>
              </a:lnSpc>
              <a:spcBef>
                <a:spcPts val="600"/>
              </a:spcBef>
              <a:buNone/>
            </a:pPr>
            <a:r>
              <a:rPr lang="el-GR" b="1" i="1" dirty="0" smtClean="0">
                <a:latin typeface="Book Antiqua" pitchFamily="18" charset="0"/>
              </a:rPr>
              <a:t>	</a:t>
            </a:r>
            <a:endParaRPr lang="el-GR" dirty="0" smtClean="0">
              <a:latin typeface="Book Antiqua" pitchFamily="18" charset="0"/>
            </a:endParaRPr>
          </a:p>
          <a:p>
            <a:pPr algn="just">
              <a:lnSpc>
                <a:spcPct val="160000"/>
              </a:lnSpc>
              <a:spcBef>
                <a:spcPts val="600"/>
              </a:spcBef>
            </a:pPr>
            <a:endParaRPr lang="el-GR" sz="16000" b="1" dirty="0">
              <a:solidFill>
                <a:srgbClr val="C00000"/>
              </a:solidFill>
              <a:effectLst>
                <a:outerShdw blurRad="50800" dist="38100" algn="tr" rotWithShape="0">
                  <a:prstClr val="black">
                    <a:alpha val="40000"/>
                  </a:prstClr>
                </a:outerShdw>
              </a:effectLst>
              <a:latin typeface="Book Antiqua" pitchFamily="18" charset="0"/>
              <a:ea typeface="+mj-ea"/>
              <a:cs typeface="+mj-cs"/>
            </a:endParaRPr>
          </a:p>
        </p:txBody>
      </p:sp>
      <p:sp>
        <p:nvSpPr>
          <p:cNvPr id="5" name="3 - Θέση περιεχομένου"/>
          <p:cNvSpPr txBox="1">
            <a:spLocks/>
          </p:cNvSpPr>
          <p:nvPr/>
        </p:nvSpPr>
        <p:spPr>
          <a:xfrm>
            <a:off x="381000" y="1600200"/>
            <a:ext cx="8229600" cy="3962400"/>
          </a:xfrm>
          <a:prstGeom prst="rect">
            <a:avLst/>
          </a:prstGeom>
        </p:spPr>
        <p:txBody>
          <a:bodyPr vert="horz" lIns="91440" tIns="45720" rIns="91440" bIns="45720" rtlCol="0">
            <a:normAutofit fontScale="85000" lnSpcReduction="20000"/>
          </a:bodyPr>
          <a:lstStyle/>
          <a:p>
            <a:pPr marL="342900" lvl="0" indent="-342900" algn="just">
              <a:spcBef>
                <a:spcPct val="20000"/>
              </a:spcBef>
            </a:pPr>
            <a:r>
              <a:rPr lang="el-GR" sz="3200" dirty="0" smtClean="0">
                <a:latin typeface="Book Antiqua" pitchFamily="18" charset="0"/>
              </a:rPr>
              <a:t>	</a:t>
            </a:r>
          </a:p>
          <a:p>
            <a:pPr marL="342900" lvl="0" indent="-342900" algn="just">
              <a:spcBef>
                <a:spcPct val="20000"/>
              </a:spcBef>
            </a:pPr>
            <a:r>
              <a:rPr lang="el-GR" sz="3200" b="1" i="1" dirty="0" smtClean="0">
                <a:latin typeface="Book Antiqua" pitchFamily="18" charset="0"/>
              </a:rPr>
              <a:t>	</a:t>
            </a:r>
          </a:p>
          <a:p>
            <a:pPr marL="342900" lvl="0" indent="-342900" algn="just">
              <a:lnSpc>
                <a:spcPct val="134000"/>
              </a:lnSpc>
              <a:spcBef>
                <a:spcPct val="20000"/>
              </a:spcBef>
            </a:pPr>
            <a:r>
              <a:rPr lang="el-GR" sz="3900" b="1" i="1" dirty="0" smtClean="0">
                <a:solidFill>
                  <a:srgbClr val="002060"/>
                </a:solidFill>
                <a:effectLst>
                  <a:outerShdw blurRad="38100" dist="38100" dir="2700000" algn="tl">
                    <a:srgbClr val="000000">
                      <a:alpha val="43137"/>
                    </a:srgbClr>
                  </a:outerShdw>
                </a:effectLst>
                <a:latin typeface="Book Antiqua" pitchFamily="18" charset="0"/>
              </a:rPr>
              <a:t>	Δε διδάσκεις κάτι, αλλά ζεις σύμφωνα με αυτήν τη φιλοσοφία!</a:t>
            </a:r>
          </a:p>
          <a:p>
            <a:pPr marL="342900" lvl="0" indent="-342900" algn="just">
              <a:spcBef>
                <a:spcPct val="20000"/>
              </a:spcBef>
            </a:pPr>
            <a:endParaRPr lang="el-GR" sz="3200" dirty="0" smtClean="0">
              <a:solidFill>
                <a:srgbClr val="002060"/>
              </a:solidFill>
              <a:latin typeface="Book Antiqua" pitchFamily="18" charset="0"/>
            </a:endParaRPr>
          </a:p>
          <a:p>
            <a:pPr marL="342900" lvl="0" indent="-342900" algn="just">
              <a:lnSpc>
                <a:spcPct val="130000"/>
              </a:lnSpc>
              <a:spcBef>
                <a:spcPct val="20000"/>
              </a:spcBef>
            </a:pPr>
            <a:r>
              <a:rPr lang="el-GR" sz="3200" b="1" dirty="0" smtClean="0">
                <a:solidFill>
                  <a:srgbClr val="002060"/>
                </a:solidFill>
                <a:latin typeface="Book Antiqua" pitchFamily="18" charset="0"/>
              </a:rPr>
              <a:t>	Η φιλοσοφία δεν είναι μία τεχνική μάθηση που διδάσκεται στις Σχολές αλλά είναι για τους Αρχαίους ένας τρόπος ζωής.</a:t>
            </a:r>
            <a:endParaRPr kumimoji="0" lang="el-GR" sz="3200" b="1" i="0" strike="noStrike" kern="1200" cap="none" spc="0" normalizeH="0" baseline="0" noProof="0" dirty="0">
              <a:ln>
                <a:noFill/>
              </a:ln>
              <a:solidFill>
                <a:srgbClr val="002060"/>
              </a:solidFill>
              <a:effectLst/>
              <a:uLnTx/>
              <a:uFillTx/>
              <a:latin typeface="Book Antiq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90600"/>
            <a:ext cx="8229600" cy="304800"/>
          </a:xfrm>
        </p:spPr>
        <p:txBody>
          <a:bodyPr>
            <a:noAutofit/>
          </a:bodyPr>
          <a:lstStyle/>
          <a:p>
            <a:r>
              <a:rPr lang="el-GR" sz="3600" b="1" dirty="0">
                <a:solidFill>
                  <a:srgbClr val="C00000"/>
                </a:solidFill>
                <a:effectLst>
                  <a:outerShdw blurRad="50800" dist="38100" algn="tr" rotWithShape="0">
                    <a:prstClr val="black">
                      <a:alpha val="40000"/>
                    </a:prstClr>
                  </a:outerShdw>
                </a:effectLst>
                <a:latin typeface="Book Antiqua" pitchFamily="18" charset="0"/>
              </a:rPr>
              <a:t>Η</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dirty="0">
                <a:solidFill>
                  <a:srgbClr val="C00000"/>
                </a:solidFill>
                <a:effectLst>
                  <a:outerShdw blurRad="50800" dist="38100" algn="tr" rotWithShape="0">
                    <a:prstClr val="black">
                      <a:alpha val="40000"/>
                    </a:prstClr>
                  </a:outerShdw>
                </a:effectLst>
                <a:latin typeface="Book Antiqua" pitchFamily="18" charset="0"/>
              </a:rPr>
              <a:t>Σχολή</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dirty="0">
                <a:solidFill>
                  <a:srgbClr val="C00000"/>
                </a:solidFill>
                <a:effectLst>
                  <a:outerShdw blurRad="50800" dist="38100" algn="tr" rotWithShape="0">
                    <a:prstClr val="black">
                      <a:alpha val="40000"/>
                    </a:prstClr>
                  </a:outerShdw>
                </a:effectLst>
                <a:latin typeface="Book Antiqua" pitchFamily="18" charset="0"/>
              </a:rPr>
              <a:t>του</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a:t>
            </a:r>
            <a:r>
              <a:rPr lang="el-GR" sz="3600" b="1" dirty="0">
                <a:solidFill>
                  <a:srgbClr val="C00000"/>
                </a:solidFill>
                <a:effectLst>
                  <a:outerShdw blurRad="38100" dist="38100" dir="2700000" algn="tl">
                    <a:srgbClr val="000000">
                      <a:alpha val="43137"/>
                    </a:srgbClr>
                  </a:outerShdw>
                </a:effectLst>
                <a:latin typeface="Book Antiqua" pitchFamily="18" charset="0"/>
              </a:rPr>
              <a:t>Πλωτίνου</a:t>
            </a:r>
            <a:r>
              <a:rPr lang="el-GR" sz="3600" dirty="0" smtClean="0">
                <a:solidFill>
                  <a:srgbClr val="C00000"/>
                </a:solidFill>
                <a:effectLst>
                  <a:outerShdw blurRad="38100" dist="38100" dir="2700000" algn="tl">
                    <a:srgbClr val="000000">
                      <a:alpha val="43137"/>
                    </a:srgbClr>
                  </a:outerShdw>
                </a:effectLst>
                <a:latin typeface="Book Antiqua" pitchFamily="18" charset="0"/>
              </a:rPr>
              <a:t> </a:t>
            </a:r>
            <a:r>
              <a:rPr lang="el-GR" sz="3600" u="sng" dirty="0" smtClean="0">
                <a:solidFill>
                  <a:srgbClr val="C00000"/>
                </a:solidFill>
                <a:effectLst>
                  <a:outerShdw blurRad="38100" dist="38100" dir="2700000" algn="tl">
                    <a:srgbClr val="000000">
                      <a:alpha val="43137"/>
                    </a:srgbClr>
                  </a:outerShdw>
                </a:effectLst>
                <a:latin typeface="Book Antiqua" pitchFamily="18" charset="0"/>
              </a:rPr>
              <a:t> </a:t>
            </a:r>
            <a:r>
              <a:rPr lang="el-GR" sz="3600" dirty="0">
                <a:solidFill>
                  <a:srgbClr val="C00000"/>
                </a:solidFill>
                <a:latin typeface="Book Antiqua" pitchFamily="18" charset="0"/>
              </a:rPr>
              <a:t/>
            </a:r>
            <a:br>
              <a:rPr lang="el-GR" sz="3600" dirty="0">
                <a:solidFill>
                  <a:srgbClr val="C00000"/>
                </a:solidFill>
                <a:latin typeface="Book Antiqua" pitchFamily="18" charset="0"/>
              </a:rPr>
            </a:br>
            <a:endParaRPr lang="el-GR" sz="3600" dirty="0">
              <a:solidFill>
                <a:srgbClr val="C00000"/>
              </a:solidFill>
              <a:latin typeface="Book Antiqua" pitchFamily="18" charset="0"/>
            </a:endParaRPr>
          </a:p>
        </p:txBody>
      </p:sp>
      <p:sp>
        <p:nvSpPr>
          <p:cNvPr id="3" name="2 - Θέση περιεχομένου"/>
          <p:cNvSpPr>
            <a:spLocks noGrp="1"/>
          </p:cNvSpPr>
          <p:nvPr>
            <p:ph idx="1"/>
          </p:nvPr>
        </p:nvSpPr>
        <p:spPr>
          <a:xfrm>
            <a:off x="228600" y="1676400"/>
            <a:ext cx="8458200" cy="5029200"/>
          </a:xfrm>
        </p:spPr>
        <p:txBody>
          <a:bodyPr numCol="1">
            <a:normAutofit/>
          </a:bodyPr>
          <a:lstStyle/>
          <a:p>
            <a:pPr marL="723900" indent="-723900" algn="just">
              <a:buBlip>
                <a:blip r:embed="rId2"/>
              </a:buBlip>
            </a:pPr>
            <a:r>
              <a:rPr lang="el-GR" sz="2600" dirty="0" smtClean="0">
                <a:solidFill>
                  <a:srgbClr val="002060"/>
                </a:solidFill>
                <a:latin typeface="Book Antiqua" pitchFamily="18" charset="0"/>
              </a:rPr>
              <a:t>Δεν είναι μία δογματική Σχολή στο πρότυπο των προηγούμενων, αλλά περισσότερο ένας </a:t>
            </a:r>
            <a:r>
              <a:rPr lang="el-GR" sz="2600" b="1" dirty="0" smtClean="0">
                <a:solidFill>
                  <a:srgbClr val="002060"/>
                </a:solidFill>
                <a:latin typeface="Book Antiqua" pitchFamily="18" charset="0"/>
              </a:rPr>
              <a:t>κύκλος σεμιναρίων</a:t>
            </a:r>
            <a:r>
              <a:rPr lang="el-GR" sz="2600" dirty="0" smtClean="0">
                <a:solidFill>
                  <a:srgbClr val="002060"/>
                </a:solidFill>
                <a:latin typeface="Book Antiqua" pitchFamily="18" charset="0"/>
              </a:rPr>
              <a:t>, </a:t>
            </a:r>
          </a:p>
          <a:p>
            <a:pPr marL="723900" indent="-723900" algn="just">
              <a:buBlip>
                <a:blip r:embed="rId2"/>
              </a:buBlip>
            </a:pPr>
            <a:r>
              <a:rPr lang="el-GR" sz="2600" dirty="0" smtClean="0">
                <a:solidFill>
                  <a:srgbClr val="002060"/>
                </a:solidFill>
                <a:latin typeface="Book Antiqua" pitchFamily="18" charset="0"/>
              </a:rPr>
              <a:t>Αν και τα μαθήματα της Σχολής είναι σεμιναριακού τύπου με έναν χαρακτήρα χαλαρό, η θεωρία του Πλωτίνου είναι </a:t>
            </a:r>
            <a:r>
              <a:rPr lang="el-GR" sz="2600" b="1" dirty="0" smtClean="0">
                <a:solidFill>
                  <a:srgbClr val="002060"/>
                </a:solidFill>
                <a:latin typeface="Book Antiqua" pitchFamily="18" charset="0"/>
              </a:rPr>
              <a:t>συγκροτημένη</a:t>
            </a:r>
            <a:r>
              <a:rPr lang="el-GR" sz="2600" dirty="0" smtClean="0">
                <a:solidFill>
                  <a:srgbClr val="002060"/>
                </a:solidFill>
                <a:latin typeface="Book Antiqua" pitchFamily="18" charset="0"/>
              </a:rPr>
              <a:t>,</a:t>
            </a:r>
          </a:p>
          <a:p>
            <a:pPr marL="723900" indent="-723900" algn="just">
              <a:buBlip>
                <a:blip r:embed="rId2"/>
              </a:buBlip>
            </a:pPr>
            <a:r>
              <a:rPr lang="el-GR" sz="2600" dirty="0" smtClean="0">
                <a:solidFill>
                  <a:srgbClr val="002060"/>
                </a:solidFill>
                <a:latin typeface="Book Antiqua" pitchFamily="18" charset="0"/>
              </a:rPr>
              <a:t>Συνήθως η συζήτηση στη «Σχολή» ξεκινά με την ανάγνωση ενός υπομνήματος και όχι με τη διατύπωση ενός ερωτήματος, </a:t>
            </a:r>
          </a:p>
          <a:p>
            <a:pPr marL="723900" indent="-723900" algn="just">
              <a:buBlip>
                <a:blip r:embed="rId2"/>
              </a:buBlip>
            </a:pPr>
            <a:r>
              <a:rPr lang="el-GR" sz="2600" dirty="0" smtClean="0">
                <a:solidFill>
                  <a:srgbClr val="002060"/>
                </a:solidFill>
                <a:latin typeface="Book Antiqua" pitchFamily="18" charset="0"/>
              </a:rPr>
              <a:t>Ο Πλωτῖνος προφανώς διέθετε τα έργα τα οποία εμείς σήμερα δε διαθέτουμε.</a:t>
            </a:r>
          </a:p>
          <a:p>
            <a:pPr algn="just"/>
            <a:endParaRPr lang="el-GR" sz="3000" dirty="0">
              <a:latin typeface="Book Antiqua" pitchFamily="18" charset="0"/>
            </a:endParaRPr>
          </a:p>
          <a:p>
            <a:pPr algn="just"/>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1143000"/>
          </a:xfrm>
        </p:spPr>
        <p:txBody>
          <a:bodyPr>
            <a:noAutofit/>
          </a:bodyPr>
          <a:lstStyle/>
          <a:p>
            <a:r>
              <a:rPr lang="el-GR" sz="3200" b="1" dirty="0">
                <a:solidFill>
                  <a:srgbClr val="C00000"/>
                </a:solidFill>
                <a:effectLst>
                  <a:outerShdw blurRad="50800" dist="38100" algn="tr" rotWithShape="0">
                    <a:prstClr val="black">
                      <a:alpha val="40000"/>
                    </a:prstClr>
                  </a:outerShdw>
                </a:effectLst>
                <a:latin typeface="Book Antiqua" pitchFamily="18" charset="0"/>
              </a:rPr>
              <a:t>Κλειδί στην κατανόηση του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πλωτινικού έργου </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152400" y="1874837"/>
            <a:ext cx="8534400" cy="4754563"/>
          </a:xfrm>
        </p:spPr>
        <p:txBody>
          <a:bodyPr>
            <a:normAutofit fontScale="77500" lnSpcReduction="20000"/>
          </a:bodyPr>
          <a:lstStyle/>
          <a:p>
            <a:pPr marL="723900" indent="-723900" algn="just">
              <a:lnSpc>
                <a:spcPct val="134000"/>
              </a:lnSpc>
              <a:buBlip>
                <a:blip r:embed="rId2"/>
              </a:buBlip>
            </a:pPr>
            <a:r>
              <a:rPr lang="el-GR" dirty="0" smtClean="0">
                <a:solidFill>
                  <a:srgbClr val="002060"/>
                </a:solidFill>
                <a:latin typeface="Book Antiqua" pitchFamily="18" charset="0"/>
              </a:rPr>
              <a:t>Υπάρχει όμως ένα κλειδί για να καταλάβουμε τον Πλωτῖνο. Αυτό το κλειδί για τον μελετητή είναι να μην ψάχνει μόνο τις πηγές, αλλά επίσης να βλέπει πώς τοποθετεί ο ίδιος ο φιλόσοφος τον ἑαυτό του σ' αυτόν τον χώρο διαμάχης της αρχαίας φιλοσοφίας για το τι είναι ἀλήθεια ή τι δεν είναι ἀλήθεια. </a:t>
            </a:r>
          </a:p>
          <a:p>
            <a:pPr marL="723900" indent="-723900" algn="just">
              <a:lnSpc>
                <a:spcPct val="134000"/>
              </a:lnSpc>
              <a:buBlip>
                <a:blip r:embed="rId2"/>
              </a:buBlip>
            </a:pPr>
            <a:r>
              <a:rPr lang="el-GR" dirty="0" smtClean="0">
                <a:solidFill>
                  <a:srgbClr val="002060"/>
                </a:solidFill>
                <a:latin typeface="Book Antiqua" pitchFamily="18" charset="0"/>
              </a:rPr>
              <a:t>Ο Πλωτῖνος αυτοπροσδιορίζεται ως </a:t>
            </a:r>
            <a:r>
              <a:rPr lang="el-GR" b="1" u="sng" dirty="0" smtClean="0">
                <a:solidFill>
                  <a:srgbClr val="002060"/>
                </a:solidFill>
                <a:latin typeface="Book Antiqua" pitchFamily="18" charset="0"/>
              </a:rPr>
              <a:t>πλατωνικός</a:t>
            </a:r>
            <a:r>
              <a:rPr lang="el-GR" dirty="0" smtClean="0">
                <a:solidFill>
                  <a:srgbClr val="002060"/>
                </a:solidFill>
                <a:latin typeface="Book Antiqua" pitchFamily="18" charset="0"/>
              </a:rPr>
              <a:t>. Θεωρεί πως ο Πλάτων έχει δίκιο και πως η φιλοσοφία του είναι </a:t>
            </a:r>
            <a:r>
              <a:rPr lang="el-GR" dirty="0" err="1" smtClean="0">
                <a:solidFill>
                  <a:srgbClr val="002060"/>
                </a:solidFill>
                <a:latin typeface="Book Antiqua" pitchFamily="18" charset="0"/>
              </a:rPr>
              <a:t>ἀληθής</a:t>
            </a:r>
            <a:r>
              <a:rPr lang="el-GR" dirty="0" smtClean="0">
                <a:solidFill>
                  <a:srgbClr val="002060"/>
                </a:solidFill>
                <a:latin typeface="Book Antiqua" pitchFamily="18" charset="0"/>
              </a:rPr>
              <a:t>.  </a:t>
            </a:r>
          </a:p>
          <a:p>
            <a:pPr algn="just"/>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0"/>
            <a:ext cx="8610600" cy="1066800"/>
          </a:xfrm>
        </p:spPr>
        <p:txBody>
          <a:bodyPr>
            <a:noAutofit/>
          </a:bodyPr>
          <a:lstStyle/>
          <a:p>
            <a:pPr marL="457200" algn="just"/>
            <a:r>
              <a:rPr lang="el-GR" sz="3200" b="1" dirty="0" smtClean="0">
                <a:solidFill>
                  <a:srgbClr val="C00000"/>
                </a:solidFill>
                <a:effectLst>
                  <a:outerShdw blurRad="50800" dist="38100" algn="tr" rotWithShape="0">
                    <a:prstClr val="black">
                      <a:alpha val="40000"/>
                    </a:prstClr>
                  </a:outerShdw>
                </a:effectLst>
                <a:latin typeface="Book Antiqua" pitchFamily="18" charset="0"/>
              </a:rPr>
              <a:t>Σε τι έχει ο Πλάτων δίκιο για τον Πλωτῖνο;</a:t>
            </a:r>
            <a:r>
              <a:rPr lang="el-GR" sz="3200" dirty="0" smtClean="0">
                <a:latin typeface="Book Antiqua" pitchFamily="18" charset="0"/>
                <a:ea typeface="Calibri"/>
                <a:cs typeface="Times New Roman"/>
              </a:rPr>
              <a:t/>
            </a:r>
            <a:br>
              <a:rPr lang="el-GR" sz="3200" dirty="0" smtClean="0">
                <a:latin typeface="Book Antiqua" pitchFamily="18" charset="0"/>
                <a:ea typeface="Calibri"/>
                <a:cs typeface="Times New Roman"/>
              </a:rPr>
            </a:br>
            <a:endParaRPr lang="el-GR" sz="3200" dirty="0">
              <a:latin typeface="Book Antiqua" pitchFamily="18" charset="0"/>
            </a:endParaRPr>
          </a:p>
        </p:txBody>
      </p:sp>
      <p:sp>
        <p:nvSpPr>
          <p:cNvPr id="3" name="2 - Θέση περιεχομένου"/>
          <p:cNvSpPr>
            <a:spLocks noGrp="1"/>
          </p:cNvSpPr>
          <p:nvPr>
            <p:ph idx="1"/>
          </p:nvPr>
        </p:nvSpPr>
        <p:spPr>
          <a:xfrm>
            <a:off x="304800" y="2057400"/>
            <a:ext cx="8534400" cy="3810000"/>
          </a:xfrm>
        </p:spPr>
        <p:txBody>
          <a:bodyPr>
            <a:noAutofit/>
          </a:bodyPr>
          <a:lstStyle/>
          <a:p>
            <a:pPr marL="723900" indent="-723900" algn="just">
              <a:buBlip>
                <a:blip r:embed="rId2"/>
              </a:buBlip>
            </a:pPr>
            <a:r>
              <a:rPr lang="el-GR" sz="2800" dirty="0" smtClean="0">
                <a:solidFill>
                  <a:srgbClr val="002060"/>
                </a:solidFill>
                <a:latin typeface="Book Antiqua" pitchFamily="18" charset="0"/>
              </a:rPr>
              <a:t>Υπάρχουν κάποιες ὀντότητες, τις οποίες ο Πλάτων τις ονομάζει </a:t>
            </a:r>
            <a:r>
              <a:rPr lang="el-GR" sz="2800" b="1" u="sng" dirty="0" smtClean="0">
                <a:solidFill>
                  <a:srgbClr val="002060"/>
                </a:solidFill>
                <a:latin typeface="Book Antiqua" pitchFamily="18" charset="0"/>
              </a:rPr>
              <a:t>Ἰδέες</a:t>
            </a:r>
            <a:r>
              <a:rPr lang="el-GR" sz="2800" dirty="0" smtClean="0">
                <a:solidFill>
                  <a:srgbClr val="002060"/>
                </a:solidFill>
                <a:latin typeface="Book Antiqua" pitchFamily="18" charset="0"/>
              </a:rPr>
              <a:t>. Οι ὀντότητες αυτές συνιστούν τα αντικείμενα της γνώσης, γιατί είναι αἰώνιες, αμετάβλητες. </a:t>
            </a:r>
          </a:p>
          <a:p>
            <a:pPr marL="723900" indent="-723900" algn="just">
              <a:buNone/>
            </a:pPr>
            <a:endParaRPr lang="el-GR" sz="900" dirty="0" smtClean="0">
              <a:solidFill>
                <a:srgbClr val="002060"/>
              </a:solidFill>
              <a:latin typeface="Book Antiqua" pitchFamily="18" charset="0"/>
            </a:endParaRPr>
          </a:p>
          <a:p>
            <a:pPr marL="723900" lvl="0" indent="-723900" algn="just">
              <a:buBlip>
                <a:blip r:embed="rId2"/>
              </a:buBlip>
            </a:pPr>
            <a:r>
              <a:rPr lang="el-GR" sz="2800" dirty="0" smtClean="0">
                <a:solidFill>
                  <a:srgbClr val="002060"/>
                </a:solidFill>
                <a:latin typeface="Book Antiqua" pitchFamily="18" charset="0"/>
              </a:rPr>
              <a:t>Η ψυχή είναι ανεξάρτητη, είναι χωριστή από το σώμα, άρα είναι αθάνατη, έχει δηλαδή μία δική της αυτόματη νοητική ζωή. </a:t>
            </a:r>
            <a:endParaRPr lang="el-GR" sz="2800"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0"/>
            <a:ext cx="8534400" cy="1524000"/>
          </a:xfrm>
        </p:spPr>
        <p:txBody>
          <a:bodyPr>
            <a:normAutofit/>
          </a:bodyPr>
          <a:lstStyle/>
          <a:p>
            <a:r>
              <a:rPr lang="el-GR" sz="3600" b="1" dirty="0">
                <a:solidFill>
                  <a:srgbClr val="C00000"/>
                </a:solidFill>
                <a:effectLst>
                  <a:outerShdw blurRad="50800" dist="38100" algn="tr" rotWithShape="0">
                    <a:prstClr val="black">
                      <a:alpha val="40000"/>
                    </a:prstClr>
                  </a:outerShdw>
                </a:effectLst>
                <a:latin typeface="Book Antiqua" pitchFamily="18" charset="0"/>
              </a:rPr>
              <a:t>Η σημασία της πρόσβασης στις Ἰδέες</a:t>
            </a:r>
          </a:p>
        </p:txBody>
      </p:sp>
      <p:sp>
        <p:nvSpPr>
          <p:cNvPr id="3" name="2 - Θέση περιεχομένου"/>
          <p:cNvSpPr>
            <a:spLocks noGrp="1"/>
          </p:cNvSpPr>
          <p:nvPr>
            <p:ph idx="1"/>
          </p:nvPr>
        </p:nvSpPr>
        <p:spPr>
          <a:xfrm>
            <a:off x="457200" y="1447800"/>
            <a:ext cx="8229600" cy="5181600"/>
          </a:xfrm>
        </p:spPr>
        <p:txBody>
          <a:bodyPr>
            <a:normAutofit fontScale="62500" lnSpcReduction="20000"/>
          </a:bodyPr>
          <a:lstStyle/>
          <a:p>
            <a:pPr algn="just">
              <a:lnSpc>
                <a:spcPct val="150000"/>
              </a:lnSpc>
              <a:buNone/>
            </a:pPr>
            <a:r>
              <a:rPr lang="el-GR" b="1" dirty="0">
                <a:solidFill>
                  <a:srgbClr val="002060"/>
                </a:solidFill>
                <a:latin typeface="Book Antiqua" pitchFamily="18" charset="0"/>
              </a:rPr>
              <a:t>	</a:t>
            </a:r>
            <a:r>
              <a:rPr lang="el-GR" sz="3400" b="1" u="sng" dirty="0" smtClean="0">
                <a:solidFill>
                  <a:srgbClr val="002060"/>
                </a:solidFill>
                <a:latin typeface="Book Antiqua" pitchFamily="18" charset="0"/>
              </a:rPr>
              <a:t>Γιατί είναι σημαντικό το να είναι η ψυχή χωριστή από το σώμα</a:t>
            </a:r>
            <a:r>
              <a:rPr lang="el-GR" sz="3400" b="1" dirty="0" smtClean="0">
                <a:solidFill>
                  <a:srgbClr val="002060"/>
                </a:solidFill>
                <a:latin typeface="Book Antiqua" pitchFamily="18" charset="0"/>
              </a:rPr>
              <a:t>;</a:t>
            </a:r>
            <a:r>
              <a:rPr lang="el-GR" b="1" dirty="0" smtClean="0">
                <a:solidFill>
                  <a:srgbClr val="002060"/>
                </a:solidFill>
                <a:latin typeface="Book Antiqua" pitchFamily="18" charset="0"/>
              </a:rPr>
              <a:t> </a:t>
            </a:r>
          </a:p>
          <a:p>
            <a:pPr algn="just">
              <a:lnSpc>
                <a:spcPct val="150000"/>
              </a:lnSpc>
              <a:buNone/>
            </a:pPr>
            <a:r>
              <a:rPr lang="el-GR" sz="1700" dirty="0">
                <a:solidFill>
                  <a:srgbClr val="002060"/>
                </a:solidFill>
                <a:latin typeface="Book Antiqua" pitchFamily="18" charset="0"/>
              </a:rPr>
              <a:t>	</a:t>
            </a:r>
            <a:endParaRPr lang="el-GR" sz="1700" dirty="0" smtClean="0">
              <a:solidFill>
                <a:srgbClr val="002060"/>
              </a:solidFill>
              <a:latin typeface="Book Antiqua" pitchFamily="18" charset="0"/>
            </a:endParaRPr>
          </a:p>
          <a:p>
            <a:pPr algn="just">
              <a:lnSpc>
                <a:spcPct val="150000"/>
              </a:lnSpc>
              <a:spcBef>
                <a:spcPts val="0"/>
              </a:spcBef>
              <a:buNone/>
            </a:pPr>
            <a:r>
              <a:rPr lang="el-GR" sz="3800" dirty="0">
                <a:solidFill>
                  <a:srgbClr val="002060"/>
                </a:solidFill>
                <a:latin typeface="Book Antiqua" pitchFamily="18" charset="0"/>
              </a:rPr>
              <a:t>	</a:t>
            </a:r>
            <a:r>
              <a:rPr lang="el-GR" sz="3800" dirty="0" smtClean="0">
                <a:solidFill>
                  <a:srgbClr val="002060"/>
                </a:solidFill>
                <a:latin typeface="Book Antiqua" pitchFamily="18" charset="0"/>
              </a:rPr>
              <a:t>Επειδή το να είναι η ψυχή χωριστή από το σώμα αποτελεί την προϋπόθεση για να έχει η ψυχή πρόσβαση στις Ἰδέες. </a:t>
            </a:r>
          </a:p>
          <a:p>
            <a:pPr algn="just">
              <a:lnSpc>
                <a:spcPct val="150000"/>
              </a:lnSpc>
              <a:spcBef>
                <a:spcPts val="0"/>
              </a:spcBef>
              <a:buNone/>
            </a:pPr>
            <a:endParaRPr lang="el-GR" sz="800" dirty="0" smtClean="0">
              <a:solidFill>
                <a:srgbClr val="002060"/>
              </a:solidFill>
              <a:latin typeface="Book Antiqua" pitchFamily="18" charset="0"/>
            </a:endParaRPr>
          </a:p>
          <a:p>
            <a:pPr algn="just">
              <a:lnSpc>
                <a:spcPct val="150000"/>
              </a:lnSpc>
              <a:spcBef>
                <a:spcPts val="0"/>
              </a:spcBef>
              <a:buNone/>
            </a:pPr>
            <a:r>
              <a:rPr lang="el-GR" dirty="0">
                <a:solidFill>
                  <a:srgbClr val="002060"/>
                </a:solidFill>
                <a:latin typeface="Book Antiqua" pitchFamily="18" charset="0"/>
              </a:rPr>
              <a:t>	</a:t>
            </a:r>
            <a:r>
              <a:rPr lang="el-GR" sz="3800" dirty="0" smtClean="0">
                <a:solidFill>
                  <a:srgbClr val="002060"/>
                </a:solidFill>
                <a:latin typeface="Book Antiqua" pitchFamily="18" charset="0"/>
              </a:rPr>
              <a:t>Εξάλλου θα μπορούσαν να υπάρχουν οι Ἰδέες, αἰώνια και αμετάβλητα αντικείμενα ταυτόσημα με τον ἑαυτό τους όπως είναι οι </a:t>
            </a:r>
            <a:r>
              <a:rPr lang="el-GR" sz="3800" dirty="0" err="1" smtClean="0">
                <a:solidFill>
                  <a:srgbClr val="002060"/>
                </a:solidFill>
                <a:latin typeface="Book Antiqua" pitchFamily="18" charset="0"/>
              </a:rPr>
              <a:t>ἀριθμοί</a:t>
            </a:r>
            <a:r>
              <a:rPr lang="el-GR" sz="3800" dirty="0" smtClean="0">
                <a:solidFill>
                  <a:srgbClr val="002060"/>
                </a:solidFill>
                <a:latin typeface="Book Antiqua" pitchFamily="18" charset="0"/>
              </a:rPr>
              <a:t> και τα θεωρήματα των μαθηματικών, </a:t>
            </a:r>
            <a:r>
              <a:rPr lang="el-GR" sz="3800" u="sng" dirty="0" smtClean="0">
                <a:solidFill>
                  <a:srgbClr val="002060"/>
                </a:solidFill>
                <a:latin typeface="Book Antiqua" pitchFamily="18" charset="0"/>
              </a:rPr>
              <a:t>αλλά εμείς να μην έχουμε καμία πρόσβαση σ' αυτές</a:t>
            </a:r>
            <a:r>
              <a:rPr lang="el-GR" sz="3800" dirty="0" smtClean="0">
                <a:solidFill>
                  <a:srgbClr val="002060"/>
                </a:solidFill>
                <a:latin typeface="Book Antiqua" pitchFamily="18" charset="0"/>
              </a:rPr>
              <a:t>.</a:t>
            </a:r>
            <a:endParaRPr lang="el-GR" sz="3800" dirty="0">
              <a:solidFill>
                <a:srgbClr val="002060"/>
              </a:solidFill>
              <a:latin typeface="Book Antiqua" pitchFamily="18" charset="0"/>
            </a:endParaRPr>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304800" y="1752600"/>
            <a:ext cx="492056" cy="688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TotalTime>
  <Words>1505</Words>
  <Application>Microsoft Office PowerPoint</Application>
  <PresentationFormat>Προβολή στην οθόνη (4:3)</PresentationFormat>
  <Paragraphs>187</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   Χρόνος καί αἰωνιότητα στόν Πλωτῖνο   Ενότητα 1η:  Εισαγωγή στη Φιλοσοφία του Πλωτίνου    Ελένη Περδικούρη  Σχολή Ανθρωπιστικών και Κοινωνικών Σπουδών Τμήμα Φιλοσοφίας </vt:lpstr>
      <vt:lpstr>Σκοπός ενότητας</vt:lpstr>
      <vt:lpstr>Για τη ζωή του Πλωτίνου  (περίπου 204–270 μ.Χ.)</vt:lpstr>
      <vt:lpstr>Ἐννεάδες</vt:lpstr>
      <vt:lpstr> </vt:lpstr>
      <vt:lpstr>Η «Σχολή» του Πλωτίνου   </vt:lpstr>
      <vt:lpstr>Κλειδί στην κατανόηση του πλωτινικού έργου </vt:lpstr>
      <vt:lpstr>Σε τι έχει ο Πλάτων δίκιο για τον Πλωτῖνο; </vt:lpstr>
      <vt:lpstr>Η σημασία της πρόσβασης στις Ἰδέες</vt:lpstr>
      <vt:lpstr>Πώς ακριβώς ο Πλωτῖνος αυτοπροσδιορίζεται ως πλατωνικός;</vt:lpstr>
      <vt:lpstr>Μπορεί, ωστόσο, ο Πλωτῖνος να επαναφέρει τις δύο βασικές πλατωνικές θέσεις στο προσκήνιο;</vt:lpstr>
      <vt:lpstr>Δεύτερο κλειδί στην κατανόηση του έργου του Πλωτίνου</vt:lpstr>
      <vt:lpstr>Η πρωτοτυπία του έργου του Πλωτίνου</vt:lpstr>
      <vt:lpstr>Η έκδοση των πραγματειών διαφέρει από τη χρονολογική σειρά της συγγραφής τους.    </vt:lpstr>
      <vt:lpstr>Η μέθοδος της ἀναγωγής</vt:lpstr>
      <vt:lpstr>Δυσκολίες στη μελέτη του έργου του Πλωτίνου </vt:lpstr>
      <vt:lpstr>Οἱ τρεῖς ἀρχές τοῦ Πλωτίνου</vt:lpstr>
      <vt:lpstr>Γιατί ο Πλωτῖνος θεωρεί πραγματικά αυτά τα οποία δεν ανήκουν στον αἰσθητό κόσμο;</vt:lpstr>
      <vt:lpstr>Ο αἰσθητός και ο νοητός κόσμος</vt:lpstr>
      <vt:lpstr>Γιατί υφίσταται η διαίρεση της πραγματικότητας σε δύο επίπεδα;</vt:lpstr>
      <vt:lpstr>Γιατί ο κόσμος δεν εξηγείται επαρκώς από μόνος του;</vt:lpstr>
      <vt:lpstr>Είναι από το Ἕν που τα ὄντα είναι ὄντα.</vt:lpstr>
      <vt:lpstr>Η Ψυχή</vt:lpstr>
      <vt:lpstr>Η σκέψη έχει αυτό το χαρακτηριστικό: την ελευθερία από το σώμα.</vt:lpstr>
      <vt:lpstr>Τι είναι όμως ειδικά ο Νοῦς για τον Πλωτῖνο;</vt:lpstr>
      <vt:lpstr>Ο Νοῦς είναι απλός ή πολλαπλός;</vt:lpstr>
      <vt:lpstr>Τι νοεί ο Νοῦς σύμφωνα με τον Πλωτῖνο; </vt:lpstr>
      <vt:lpstr>Σύνολο – Σύστημα</vt:lpstr>
      <vt:lpstr>Τι είναι ο νοητός κόσμος;</vt:lpstr>
      <vt:lpstr>Το κριτήριο τῆς ἀληθείας</vt:lpstr>
      <vt:lpstr>Το σχήμα πολλαπλότητας του Νοῦ</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131</cp:revision>
  <dcterms:created xsi:type="dcterms:W3CDTF">2015-05-05T07:26:37Z</dcterms:created>
  <dcterms:modified xsi:type="dcterms:W3CDTF">2015-07-26T21:10:24Z</dcterms:modified>
</cp:coreProperties>
</file>