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1"/>
            <p14:sldId id="346"/>
            <p14:sldId id="347"/>
            <p14:sldId id="348"/>
            <p14:sldId id="349"/>
            <p14:sldId id="350"/>
            <p14:sldId id="351"/>
            <p14:sldId id="352"/>
            <p14:sldId id="353"/>
            <p14:sldId id="354"/>
            <p14:sldId id="355"/>
            <p14:sldId id="356"/>
            <p14:sldId id="357"/>
            <p14:sldId id="358"/>
          </p14:sldIdLst>
        </p14:section>
        <p14:section name="Untitled Section" id="{0F1CB131-A6BD-43D0-B8D4-1F27CEF7A05E}">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6" autoAdjust="0"/>
    <p:restoredTop sz="99333" autoAdjust="0"/>
  </p:normalViewPr>
  <p:slideViewPr>
    <p:cSldViewPr>
      <p:cViewPr varScale="1">
        <p:scale>
          <a:sx n="149" d="100"/>
          <a:sy n="149" d="100"/>
        </p:scale>
        <p:origin x="-1104" y="-96"/>
      </p:cViewPr>
      <p:guideLst>
        <p:guide orient="horz" pos="2160"/>
        <p:guide pos="2880"/>
      </p:guideLst>
    </p:cSldViewPr>
  </p:slideViewPr>
  <p:outlineViewPr>
    <p:cViewPr>
      <p:scale>
        <a:sx n="33" d="100"/>
        <a:sy n="33" d="100"/>
      </p:scale>
      <p:origin x="0" y="49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18/9/15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eclass.upatras.gr/courses/PHIL1803/"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2817"/>
            <a:ext cx="7772400" cy="1512167"/>
          </a:xfrm>
        </p:spPr>
        <p:txBody>
          <a:bodyPr/>
          <a:lstStyle/>
          <a:p>
            <a:r>
              <a:rPr lang="el-GR" dirty="0" smtClean="0">
                <a:solidFill>
                  <a:srgbClr val="5075BC"/>
                </a:solidFill>
              </a:rPr>
              <a:t>Αριστοτέλης: Γνωσιοθεωρία Μεταφυσική</a:t>
            </a:r>
            <a:endParaRPr lang="el-GR" dirty="0">
              <a:solidFill>
                <a:srgbClr val="5075BC"/>
              </a:solidFill>
            </a:endParaRPr>
          </a:p>
        </p:txBody>
      </p:sp>
      <p:sp>
        <p:nvSpPr>
          <p:cNvPr id="3" name="Υπότιτλος 2"/>
          <p:cNvSpPr>
            <a:spLocks noGrp="1"/>
          </p:cNvSpPr>
          <p:nvPr>
            <p:ph type="subTitle" idx="1"/>
          </p:nvPr>
        </p:nvSpPr>
        <p:spPr>
          <a:xfrm>
            <a:off x="683568" y="3501007"/>
            <a:ext cx="7776864" cy="3024337"/>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21</a:t>
            </a:r>
            <a:r>
              <a:rPr lang="el-GR" sz="2800" dirty="0" smtClean="0"/>
              <a:t>: Η ουσία των σύνθετων ουσιών </a:t>
            </a:r>
          </a:p>
          <a:p>
            <a:endParaRPr lang="el-GR" sz="2800" dirty="0" smtClean="0"/>
          </a:p>
          <a:p>
            <a:r>
              <a:rPr lang="el-GR" sz="2800" dirty="0" smtClean="0"/>
              <a:t>Στασινός Σταυριανέας </a:t>
            </a:r>
          </a:p>
          <a:p>
            <a:r>
              <a:rPr lang="el-GR" sz="2800" dirty="0" smtClean="0"/>
              <a:t>Σχολή Ανθρωπιστικών &amp; Κοινωνικών Επιστημών</a:t>
            </a:r>
          </a:p>
          <a:p>
            <a:r>
              <a:rPr lang="el-GR" sz="2800" dirty="0" smtClean="0"/>
              <a:t>Τμήμα Φιλοσοφίας</a:t>
            </a:r>
            <a:endParaRPr lang="en-US" sz="2800" dirty="0" smtClean="0"/>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val="3428195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Δύο τύποι ουσιών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smtClean="0"/>
              <a:t>Ο όρος ουσία χρησιμοποιείται για τις σύνθετες εκείνες οντότητες από ύλη και είδος ή μορφή, όπως ο Σωκράτης. Δηλαδή για τις ατομικές ουσίες των </a:t>
            </a:r>
            <a:r>
              <a:rPr lang="el-GR" i="1" dirty="0" smtClean="0"/>
              <a:t>Κατηγοριών</a:t>
            </a:r>
            <a:r>
              <a:rPr lang="el-GR" dirty="0" smtClean="0"/>
              <a:t> που ονομάσαμε και υποστάσεις (λατινικά: </a:t>
            </a:r>
            <a:r>
              <a:rPr lang="de-DE" dirty="0" err="1" smtClean="0"/>
              <a:t>substantia</a:t>
            </a:r>
            <a:r>
              <a:rPr lang="el-GR" dirty="0" smtClean="0"/>
              <a:t>). </a:t>
            </a:r>
          </a:p>
          <a:p>
            <a:pPr algn="just"/>
            <a:r>
              <a:rPr lang="el-GR" dirty="0" smtClean="0"/>
              <a:t>Αλλά ο όρος χρησιμοποιείται και για το είδος των σύνθετων ουσιών, το συστατικό εκείνο των υποστάσεων που μας δίνει την ταυτότητα τους. Αυτή η χρήση είναι εκείνη που συναντήσαμε ως ουσιώδη φύση ενός όντος (λατινικά: </a:t>
            </a:r>
            <a:r>
              <a:rPr lang="en-US" dirty="0" err="1" smtClean="0"/>
              <a:t>essentia</a:t>
            </a:r>
            <a:r>
              <a:rPr lang="en-US" dirty="0" smtClean="0"/>
              <a:t>). </a:t>
            </a:r>
            <a:endParaRPr lang="el-GR" dirty="0"/>
          </a:p>
        </p:txBody>
      </p:sp>
    </p:spTree>
    <p:extLst>
      <p:ext uri="{BB962C8B-B14F-4D97-AF65-F5344CB8AC3E}">
        <p14:creationId xmlns:p14="http://schemas.microsoft.com/office/powerpoint/2010/main" val="5898654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18043107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805705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a:t>
            </a:r>
            <a:r>
              <a:rPr lang="en-US" sz="2000" dirty="0" smtClean="0"/>
              <a:t>, </a:t>
            </a:r>
            <a:r>
              <a:rPr lang="el-GR" sz="2000" dirty="0" smtClean="0"/>
              <a:t>Σταυριανέας Στασινός. «Αριστοτέλης: </a:t>
            </a:r>
            <a:r>
              <a:rPr lang="el-GR" sz="2000" dirty="0" err="1" smtClean="0"/>
              <a:t>Γνωσιοθεωρία</a:t>
            </a:r>
            <a:r>
              <a:rPr lang="en-US" sz="2000" dirty="0" smtClean="0"/>
              <a:t> </a:t>
            </a:r>
            <a:r>
              <a:rPr lang="el-GR" sz="2000" dirty="0" smtClean="0"/>
              <a:t>/ Μεταφυσική». </a:t>
            </a:r>
            <a:r>
              <a:rPr lang="el-GR" sz="2000" dirty="0"/>
              <a:t>Έκδοση</a:t>
            </a:r>
            <a:r>
              <a:rPr lang="el-GR" sz="2000" dirty="0">
                <a:solidFill>
                  <a:srgbClr val="000000"/>
                </a:solidFill>
              </a:rPr>
              <a:t>: </a:t>
            </a:r>
            <a:r>
              <a:rPr lang="el-GR" sz="2000" dirty="0" smtClean="0">
                <a:solidFill>
                  <a:srgbClr val="000000"/>
                </a:solidFill>
              </a:rPr>
              <a:t>1.0</a:t>
            </a:r>
            <a:r>
              <a:rPr lang="el-GR" sz="2000" dirty="0">
                <a:solidFill>
                  <a:srgbClr val="000000"/>
                </a:solidFill>
              </a:rPr>
              <a:t>. </a:t>
            </a:r>
            <a:r>
              <a:rPr lang="el-GR" sz="2000" dirty="0" smtClean="0"/>
              <a:t>Πάτρα 2015. </a:t>
            </a:r>
            <a:r>
              <a:rPr lang="el-GR" sz="2000" dirty="0"/>
              <a:t>Διαθέσιμο από τη δικτυακή </a:t>
            </a:r>
            <a:r>
              <a:rPr lang="el-GR" sz="2000" dirty="0" smtClean="0"/>
              <a:t>διεύθυνση: </a:t>
            </a:r>
            <a:r>
              <a:rPr lang="fr-FR" sz="2000" dirty="0" smtClean="0">
                <a:hlinkClick r:id="rId3"/>
              </a:rPr>
              <a:t>https</a:t>
            </a:r>
            <a:r>
              <a:rPr lang="fr-FR" sz="2000" dirty="0">
                <a:hlinkClick r:id="rId3"/>
              </a:rPr>
              <a:t>://eclass.upatras.gr/courses/PHIL1803</a:t>
            </a:r>
            <a:r>
              <a:rPr lang="fr-FR" sz="2000" dirty="0" smtClean="0">
                <a:hlinkClick r:id="rId3"/>
              </a:rPr>
              <a:t>/</a:t>
            </a:r>
            <a:endParaRPr lang="el-GR" sz="2000" dirty="0" smtClean="0"/>
          </a:p>
          <a:p>
            <a:pPr marL="0" indent="0">
              <a:buNone/>
            </a:pP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406216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047589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771777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r>
              <a:rPr lang="el-GR" dirty="0" smtClean="0"/>
              <a:t>Ανάλυση των σύνθετων ατομικών ουσιών </a:t>
            </a:r>
            <a:r>
              <a:rPr lang="en-US" dirty="0" smtClean="0"/>
              <a:t>(</a:t>
            </a:r>
            <a:r>
              <a:rPr lang="en-US" dirty="0" err="1" smtClean="0"/>
              <a:t>substantiae</a:t>
            </a:r>
            <a:r>
              <a:rPr lang="en-US" dirty="0" smtClean="0"/>
              <a:t>) </a:t>
            </a:r>
            <a:r>
              <a:rPr lang="el-GR" dirty="0" smtClean="0"/>
              <a:t>στα δύο συστατικά τους: την ύλη και το είδος. </a:t>
            </a:r>
          </a:p>
          <a:p>
            <a:pPr marL="0" algn="just"/>
            <a:r>
              <a:rPr lang="el-GR" dirty="0" smtClean="0"/>
              <a:t>Κριτήρια για την ουσία (ως </a:t>
            </a:r>
            <a:r>
              <a:rPr lang="en-US" dirty="0" err="1" smtClean="0"/>
              <a:t>essentia</a:t>
            </a:r>
            <a:r>
              <a:rPr lang="en-US" dirty="0" smtClean="0"/>
              <a:t>)</a:t>
            </a:r>
            <a:r>
              <a:rPr lang="el-GR" dirty="0" smtClean="0"/>
              <a:t>.</a:t>
            </a:r>
            <a:endParaRPr lang="en-US" dirty="0" smtClean="0"/>
          </a:p>
          <a:p>
            <a:pPr marL="0" algn="just"/>
            <a:r>
              <a:rPr lang="el-GR" dirty="0" smtClean="0"/>
              <a:t> Ποιο </a:t>
            </a:r>
            <a:r>
              <a:rPr lang="el-GR" dirty="0"/>
              <a:t>από τα δύο </a:t>
            </a:r>
            <a:r>
              <a:rPr lang="el-GR" dirty="0" smtClean="0"/>
              <a:t>συστατικά</a:t>
            </a:r>
            <a:r>
              <a:rPr lang="en-US" dirty="0" smtClean="0"/>
              <a:t>, </a:t>
            </a:r>
            <a:r>
              <a:rPr lang="el-GR" dirty="0" smtClean="0"/>
              <a:t>η ύλη ή το είδος, μας </a:t>
            </a:r>
            <a:r>
              <a:rPr lang="el-GR" dirty="0"/>
              <a:t>δίνει την ταυτότητά τους, την</a:t>
            </a:r>
            <a:r>
              <a:rPr lang="en-US" dirty="0"/>
              <a:t> </a:t>
            </a:r>
            <a:r>
              <a:rPr lang="el-GR" dirty="0" smtClean="0"/>
              <a:t>ουσία </a:t>
            </a:r>
            <a:r>
              <a:rPr lang="el-GR" dirty="0"/>
              <a:t>(ως </a:t>
            </a:r>
            <a:r>
              <a:rPr lang="en-US" dirty="0" err="1"/>
              <a:t>essentia</a:t>
            </a:r>
            <a:r>
              <a:rPr lang="en-US" dirty="0" smtClean="0"/>
              <a:t>)</a:t>
            </a:r>
            <a:r>
              <a:rPr lang="el-GR" dirty="0" smtClean="0"/>
              <a:t> των ατομικών ουσιών;</a:t>
            </a:r>
          </a:p>
          <a:p>
            <a:pPr marL="0" algn="just"/>
            <a:endParaRPr lang="el-GR" dirty="0" smtClean="0"/>
          </a:p>
          <a:p>
            <a:pPr marL="0" algn="just"/>
            <a:endParaRPr lang="el-GR"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val="2061497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Σύνθετες ουσίες: ύλη και είδος</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smtClean="0"/>
              <a:t>Οι ατομικές ουσίες των </a:t>
            </a:r>
            <a:r>
              <a:rPr lang="el-GR" i="1" dirty="0" smtClean="0"/>
              <a:t>Κατηγοριών</a:t>
            </a:r>
            <a:r>
              <a:rPr lang="el-GR" dirty="0" smtClean="0"/>
              <a:t>, αποδεικνύεται (στα </a:t>
            </a:r>
            <a:r>
              <a:rPr lang="el-GR" i="1" dirty="0" smtClean="0"/>
              <a:t>Φυσικά</a:t>
            </a:r>
            <a:r>
              <a:rPr lang="el-GR" dirty="0" smtClean="0"/>
              <a:t>) ότι είναι σύνθετες από ύλη και είδος (μορφή). </a:t>
            </a:r>
          </a:p>
          <a:p>
            <a:pPr algn="just"/>
            <a:r>
              <a:rPr lang="el-GR" dirty="0" smtClean="0"/>
              <a:t>Τα συστατικά μιας οντότητας είναι βασικότερα από εκείνο το οποίο συνθέτουν. </a:t>
            </a:r>
          </a:p>
          <a:p>
            <a:pPr algn="just"/>
            <a:r>
              <a:rPr lang="el-GR" dirty="0" smtClean="0"/>
              <a:t>Άρα, θα πρέπει να δείξουμε πως συμβάλλουν τα συστατικά, ύλη και είδος, στις σύνθετες ουσίες. </a:t>
            </a:r>
          </a:p>
          <a:p>
            <a:pPr algn="just"/>
            <a:r>
              <a:rPr lang="el-GR" dirty="0" smtClean="0"/>
              <a:t>Και εάν εκείνο το στοιχείο που μας δίνει την ταυτότητά τους είναι η ύλη ή η μορφή τους</a:t>
            </a:r>
            <a:r>
              <a:rPr lang="el-GR" dirty="0" smtClean="0"/>
              <a:t>.</a:t>
            </a:r>
            <a:endParaRPr lang="el-GR" dirty="0" smtClean="0"/>
          </a:p>
        </p:txBody>
      </p:sp>
    </p:spTree>
    <p:extLst>
      <p:ext uri="{BB962C8B-B14F-4D97-AF65-F5344CB8AC3E}">
        <p14:creationId xmlns:p14="http://schemas.microsoft.com/office/powerpoint/2010/main" val="912893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Κριτήρια για την ουσία: (Α) υποκείμενο</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62500" lnSpcReduction="20000"/>
          </a:bodyPr>
          <a:lstStyle/>
          <a:p>
            <a:pPr algn="just"/>
            <a:r>
              <a:rPr lang="el-GR" dirty="0" smtClean="0"/>
              <a:t>(Α) Η ουσία είναι ένα υποκείμενο οντολογικών κατηγορημάτων το οποίο δεν είναι με τη σειρά του κατηγόρημα άλλων υποκειμένων.</a:t>
            </a:r>
          </a:p>
          <a:p>
            <a:pPr algn="just"/>
            <a:r>
              <a:rPr lang="el-GR" dirty="0" smtClean="0"/>
              <a:t>Π.χ. για ένα έπιπλο, το υποκείμενο είναι το ξύλο. Άρα με αυτό το κριτήριο το ξύλο είναι ουσία, και μάλιστα είναι η ουσία ή φύση για τα έπιπλα (όπως υποστήριζε ο Αντιφώντας). </a:t>
            </a:r>
            <a:endParaRPr lang="el-GR" dirty="0"/>
          </a:p>
          <a:p>
            <a:pPr algn="just"/>
            <a:r>
              <a:rPr lang="el-GR" dirty="0" smtClean="0"/>
              <a:t>Αλλά και το ξύλο με τη σειρά του συντίθεται από κάποιο υποκείμενο, π.χ. τα τέσσερα στοιχεία. Και για εκείνα με τη σειρά τους, εφόσον μεταβάλλονται το ένα στο άλλο, θα πρέπει να υπάρχει κάποιο υποκείμενο που παραμένει. Αυτό θα πρέπει να είναι κάτι που δεν έχει καμία από τις στοιχειώδεις ιδιότητες των στοιχείων. Καμία επομένως ιδιότητα.</a:t>
            </a:r>
          </a:p>
          <a:p>
            <a:pPr algn="just"/>
            <a:r>
              <a:rPr lang="el-GR" dirty="0" smtClean="0"/>
              <a:t>Ώστε ενώ αναζητούσαμε ποια όντα είναι ουσίες και συνιστούν την ουσία άλλων όντων, καταλήξαμε με ένα απροσδιόριστο και άγνωστο υποκείμενο (τη λεγόμενη </a:t>
            </a:r>
            <a:r>
              <a:rPr lang="el-GR" i="1" dirty="0" smtClean="0"/>
              <a:t>πρώτη ύλη</a:t>
            </a:r>
            <a:r>
              <a:rPr lang="el-GR" dirty="0" smtClean="0"/>
              <a:t>).</a:t>
            </a:r>
          </a:p>
          <a:p>
            <a:pPr algn="just"/>
            <a:r>
              <a:rPr lang="el-GR" dirty="0" smtClean="0"/>
              <a:t>Επομένως το (Α) δεν φαίνεται επαρκές για να διακρίνουμε τις ουσίες</a:t>
            </a:r>
            <a:r>
              <a:rPr lang="el-GR" dirty="0" smtClean="0"/>
              <a:t>.</a:t>
            </a:r>
            <a:endParaRPr lang="el-GR" dirty="0" smtClean="0"/>
          </a:p>
        </p:txBody>
      </p:sp>
    </p:spTree>
    <p:extLst>
      <p:ext uri="{BB962C8B-B14F-4D97-AF65-F5344CB8AC3E}">
        <p14:creationId xmlns:p14="http://schemas.microsoft.com/office/powerpoint/2010/main" val="16878788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Κριτήρια για την ουσία: (Β) και (Γ) </a:t>
            </a:r>
            <a:r>
              <a:rPr lang="el-GR" dirty="0" err="1" smtClean="0"/>
              <a:t>τόδε</a:t>
            </a:r>
            <a:r>
              <a:rPr lang="el-GR" dirty="0" smtClean="0"/>
              <a:t> τι και χωριστό</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a:xfrm>
            <a:off x="464156" y="1556792"/>
            <a:ext cx="8229600" cy="4536504"/>
          </a:xfrm>
        </p:spPr>
        <p:txBody>
          <a:bodyPr>
            <a:normAutofit lnSpcReduction="10000"/>
          </a:bodyPr>
          <a:lstStyle/>
          <a:p>
            <a:pPr algn="just"/>
            <a:r>
              <a:rPr lang="el-GR" dirty="0" smtClean="0"/>
              <a:t>(Β) τα όντα που είναι ουσίες είναι κάτι συγκεκριμένο, κάτι που έχει μια συγκεκριμένη φύση. Ένα </a:t>
            </a:r>
            <a:r>
              <a:rPr lang="el-GR" i="1" dirty="0" smtClean="0"/>
              <a:t>τόδε τι</a:t>
            </a:r>
            <a:r>
              <a:rPr lang="el-GR" dirty="0" smtClean="0"/>
              <a:t>: ένα χωριστό δείγμα όντος (</a:t>
            </a:r>
            <a:r>
              <a:rPr lang="el-GR" i="1" dirty="0" smtClean="0"/>
              <a:t>τόδε</a:t>
            </a:r>
            <a:r>
              <a:rPr lang="el-GR" dirty="0" smtClean="0"/>
              <a:t>) που έχει κάποια καθορισμένη φύση, ανήκει σε καθορισμένο τύπο (</a:t>
            </a:r>
            <a:r>
              <a:rPr lang="el-GR" i="1" dirty="0" smtClean="0"/>
              <a:t>τι</a:t>
            </a:r>
            <a:r>
              <a:rPr lang="el-GR" dirty="0" smtClean="0"/>
              <a:t>).</a:t>
            </a:r>
          </a:p>
          <a:p>
            <a:pPr algn="just"/>
            <a:r>
              <a:rPr lang="el-GR" dirty="0" smtClean="0"/>
              <a:t>(Γ) τα όντα που είναι ουσίες είναι χωριστά</a:t>
            </a:r>
            <a:r>
              <a:rPr lang="el-GR" dirty="0"/>
              <a:t>, αυτόνομα </a:t>
            </a:r>
            <a:r>
              <a:rPr lang="el-GR" dirty="0" smtClean="0"/>
              <a:t>(είναι διακριτά από άλλα όντα και δεν εξαρτώνται από κανένα άλλο ον). </a:t>
            </a:r>
          </a:p>
        </p:txBody>
      </p:sp>
    </p:spTree>
    <p:extLst>
      <p:ext uri="{BB962C8B-B14F-4D97-AF65-F5344CB8AC3E}">
        <p14:creationId xmlns:p14="http://schemas.microsoft.com/office/powerpoint/2010/main" val="202176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ανάλυση των σύνθετων ουσιών</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a:bodyPr>
          <a:lstStyle/>
          <a:p>
            <a:pPr algn="just"/>
            <a:r>
              <a:rPr lang="el-GR" dirty="0" smtClean="0"/>
              <a:t>Ενα παράδειγμα σύνθετου όντος από ύλη και είδος (ή μορφή): </a:t>
            </a:r>
          </a:p>
          <a:p>
            <a:pPr algn="just"/>
            <a:r>
              <a:rPr lang="el-GR" dirty="0" smtClean="0"/>
              <a:t>Ο Σωκράτης: συντίθεται από το σώμα, οι ιστοί και τα όργανα, και τις λειτουργίες που αυτά επιτελούν (το σώμα και η ψυχή σχετίζονται όπως το μάτι και η όραση).</a:t>
            </a:r>
          </a:p>
          <a:p>
            <a:pPr algn="just"/>
            <a:r>
              <a:rPr lang="el-GR" dirty="0" smtClean="0"/>
              <a:t>Τι είναι πρώτη ουσία: Ο Σωκράτης, το σώμα του ή οι ψυχικές του λειτουργίες; </a:t>
            </a:r>
          </a:p>
        </p:txBody>
      </p:sp>
    </p:spTree>
    <p:extLst>
      <p:ext uri="{BB962C8B-B14F-4D97-AF65-F5344CB8AC3E}">
        <p14:creationId xmlns:p14="http://schemas.microsoft.com/office/powerpoint/2010/main" val="7891524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ουσία των σύνθετων ουσιών 1</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20000"/>
          </a:bodyPr>
          <a:lstStyle/>
          <a:p>
            <a:pPr algn="just"/>
            <a:r>
              <a:rPr lang="el-GR" dirty="0" smtClean="0"/>
              <a:t>Έχουμε ένα πλοίο: το Θησέας Ι. Τι δίνει ταυτότητα στο πλοίο μας: τα ξύλα, η ύλη</a:t>
            </a:r>
            <a:r>
              <a:rPr lang="el-GR" dirty="0"/>
              <a:t> </a:t>
            </a:r>
            <a:r>
              <a:rPr lang="el-GR" dirty="0" smtClean="0"/>
              <a:t>ή το σχέδιο, η μορφή που του επιτρέπει να πλέει; </a:t>
            </a:r>
          </a:p>
          <a:p>
            <a:pPr algn="just"/>
            <a:r>
              <a:rPr lang="el-GR" dirty="0" smtClean="0"/>
              <a:t>Για να απαντήσουμε το ερώτημα ας σκεφτούμε ότι έχουμε το ίδιο πλοίο με άλλη ύλη. </a:t>
            </a:r>
          </a:p>
          <a:p>
            <a:pPr algn="just"/>
            <a:r>
              <a:rPr lang="el-GR" dirty="0" smtClean="0"/>
              <a:t>Ας αντικαταστήσουμε τα ξύλα που συνθέτουν το πλοίο. Θα έπαυε να είναι το ίδιο πλοίο; Αν όχι, τότε η ταυτότητά του είναι ανεξάρτητη από την ύλη. Δεν είναι αναγκαίο να έχουμε την ίδια ύλη χωρίς μεταβολές ή προσθήκες για να έχουμε την ίδια συνθετη ουσία.</a:t>
            </a:r>
          </a:p>
        </p:txBody>
      </p:sp>
    </p:spTree>
    <p:extLst>
      <p:ext uri="{BB962C8B-B14F-4D97-AF65-F5344CB8AC3E}">
        <p14:creationId xmlns:p14="http://schemas.microsoft.com/office/powerpoint/2010/main" val="23145015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ουσία των σύνθετων ουσιών 2</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92500" lnSpcReduction="10000"/>
          </a:bodyPr>
          <a:lstStyle/>
          <a:p>
            <a:pPr algn="just"/>
            <a:r>
              <a:rPr lang="el-GR" dirty="0"/>
              <a:t>Ας χρησιμοποιήσουμε </a:t>
            </a:r>
            <a:r>
              <a:rPr lang="el-GR" dirty="0" smtClean="0"/>
              <a:t>τώρα τα </a:t>
            </a:r>
            <a:r>
              <a:rPr lang="el-GR" dirty="0"/>
              <a:t>παλαιά ξύλα για να φτιάξουμε </a:t>
            </a:r>
            <a:r>
              <a:rPr lang="el-GR" dirty="0" smtClean="0"/>
              <a:t>ένα πανομοιότυπο πλοίο</a:t>
            </a:r>
            <a:r>
              <a:rPr lang="el-GR" dirty="0"/>
              <a:t>, </a:t>
            </a:r>
            <a:r>
              <a:rPr lang="el-GR" dirty="0" smtClean="0"/>
              <a:t>το Θησέας </a:t>
            </a:r>
            <a:r>
              <a:rPr lang="el-GR" dirty="0"/>
              <a:t>ΙΙ, με το ίδιο </a:t>
            </a:r>
            <a:r>
              <a:rPr lang="el-GR" dirty="0" smtClean="0"/>
              <a:t>σχέδιο με το Θησέας Ι.</a:t>
            </a:r>
          </a:p>
          <a:p>
            <a:pPr algn="just"/>
            <a:r>
              <a:rPr lang="el-GR" dirty="0" smtClean="0"/>
              <a:t>Ποιο </a:t>
            </a:r>
            <a:r>
              <a:rPr lang="el-GR" dirty="0"/>
              <a:t>είναι το αρχικό μας πλοίο; </a:t>
            </a:r>
            <a:r>
              <a:rPr lang="el-GR" dirty="0" smtClean="0"/>
              <a:t>Το Θησέας ΙΙ </a:t>
            </a:r>
            <a:r>
              <a:rPr lang="el-GR" dirty="0"/>
              <a:t>έχει την ίδια ύλη και </a:t>
            </a:r>
            <a:r>
              <a:rPr lang="el-GR" dirty="0" smtClean="0"/>
              <a:t>είδος </a:t>
            </a:r>
            <a:r>
              <a:rPr lang="el-GR" dirty="0"/>
              <a:t>με το αρχικό πλοίο, αλλά δεν μπορούμε να </a:t>
            </a:r>
            <a:r>
              <a:rPr lang="el-GR" dirty="0" smtClean="0"/>
              <a:t>τον </a:t>
            </a:r>
            <a:r>
              <a:rPr lang="el-GR" dirty="0"/>
              <a:t>ταυτίσουμε με </a:t>
            </a:r>
            <a:r>
              <a:rPr lang="el-GR" dirty="0" smtClean="0"/>
              <a:t>εκείνο. Γιατί τότε, ποιο πλοίο είναι το Θησέας Ι;</a:t>
            </a:r>
          </a:p>
          <a:p>
            <a:pPr algn="just"/>
            <a:r>
              <a:rPr lang="el-GR" dirty="0" smtClean="0"/>
              <a:t>Αν αυτό είναι σωστό, η ύλη δεν συνιστά ούτε επαρκές κριτήριο για την ταυτότητα μιας σύνθετης ουσίας. </a:t>
            </a:r>
            <a:endParaRPr lang="el-GR" dirty="0"/>
          </a:p>
        </p:txBody>
      </p:sp>
    </p:spTree>
    <p:extLst>
      <p:ext uri="{BB962C8B-B14F-4D97-AF65-F5344CB8AC3E}">
        <p14:creationId xmlns:p14="http://schemas.microsoft.com/office/powerpoint/2010/main" val="2616548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Η ουσία των σύνθετων ουσιών 3</a:t>
            </a:r>
            <a:endParaRPr lang="el-GR"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015402"/>
            <a:ext cx="726005" cy="704483"/>
          </a:xfrm>
          <a:prstGeom prst="rect">
            <a:avLst/>
          </a:prstGeom>
        </p:spPr>
      </p:pic>
      <p:sp>
        <p:nvSpPr>
          <p:cNvPr id="2" name="Content Placeholder 1"/>
          <p:cNvSpPr>
            <a:spLocks noGrp="1"/>
          </p:cNvSpPr>
          <p:nvPr>
            <p:ph idx="1"/>
          </p:nvPr>
        </p:nvSpPr>
        <p:spPr/>
        <p:txBody>
          <a:bodyPr>
            <a:normAutofit fontScale="77500" lnSpcReduction="20000"/>
          </a:bodyPr>
          <a:lstStyle/>
          <a:p>
            <a:pPr algn="just"/>
            <a:r>
              <a:rPr lang="el-GR" dirty="0"/>
              <a:t>Ας υποθέσουμε ότι τα ξύλα του </a:t>
            </a:r>
            <a:r>
              <a:rPr lang="el-GR" dirty="0" smtClean="0"/>
              <a:t>Θησέας Ι </a:t>
            </a:r>
            <a:r>
              <a:rPr lang="el-GR" dirty="0"/>
              <a:t>δεν αντικαθιστούνται. Μπορούμε </a:t>
            </a:r>
            <a:r>
              <a:rPr lang="el-GR" dirty="0" smtClean="0"/>
              <a:t>ίσως τότε </a:t>
            </a:r>
            <a:r>
              <a:rPr lang="el-GR" dirty="0"/>
              <a:t>να ταυτίσουμε το </a:t>
            </a:r>
            <a:r>
              <a:rPr lang="el-GR" dirty="0" smtClean="0"/>
              <a:t>Θησέας ΙΙ </a:t>
            </a:r>
            <a:r>
              <a:rPr lang="el-GR" dirty="0"/>
              <a:t>με το αρχικό πλοίο; </a:t>
            </a:r>
            <a:endParaRPr lang="el-GR" dirty="0" smtClean="0"/>
          </a:p>
          <a:p>
            <a:pPr algn="just"/>
            <a:r>
              <a:rPr lang="el-GR" dirty="0" smtClean="0"/>
              <a:t>Όχι </a:t>
            </a:r>
            <a:r>
              <a:rPr lang="el-GR" dirty="0"/>
              <a:t>γιατί θα διακόπταμε τη συνέχεια που έχει η ύπαρξη του </a:t>
            </a:r>
            <a:r>
              <a:rPr lang="el-GR" dirty="0" smtClean="0"/>
              <a:t>Θησέας Ι </a:t>
            </a:r>
            <a:r>
              <a:rPr lang="el-GR" dirty="0"/>
              <a:t>στο χρόνο μέχρι και την </a:t>
            </a:r>
            <a:r>
              <a:rPr lang="el-GR" dirty="0" smtClean="0"/>
              <a:t>καταστροφή </a:t>
            </a:r>
            <a:r>
              <a:rPr lang="el-GR" dirty="0"/>
              <a:t>του. </a:t>
            </a:r>
            <a:r>
              <a:rPr lang="el-GR" dirty="0" smtClean="0"/>
              <a:t>Τι συμβαίνει στο Θησέας Ι δεν θα πρέπει να αλλάζει το πως ταυτίζουμε το Θησέας ΙΙ.</a:t>
            </a:r>
            <a:endParaRPr lang="el-GR" dirty="0"/>
          </a:p>
          <a:p>
            <a:pPr algn="just"/>
            <a:r>
              <a:rPr lang="el-GR" dirty="0"/>
              <a:t>Το στοιχείο που δίνει την ταυτότητα των </a:t>
            </a:r>
            <a:r>
              <a:rPr lang="el-GR" dirty="0" smtClean="0"/>
              <a:t>Θησέας Ι </a:t>
            </a:r>
            <a:r>
              <a:rPr lang="el-GR" dirty="0"/>
              <a:t>&amp; ΙΙ είναι η χωροχρονική συνέχεια που έχει η επένδυση του σχεδίου, του είδους τους στην ύλη</a:t>
            </a:r>
            <a:r>
              <a:rPr lang="el-GR" dirty="0" smtClean="0"/>
              <a:t>.</a:t>
            </a:r>
          </a:p>
          <a:p>
            <a:pPr algn="just"/>
            <a:r>
              <a:rPr lang="el-GR" dirty="0" smtClean="0"/>
              <a:t>Η μορφή (το είδος) στη </a:t>
            </a:r>
            <a:r>
              <a:rPr lang="el-GR" dirty="0" err="1" smtClean="0"/>
              <a:t>χωροχρονική</a:t>
            </a:r>
            <a:r>
              <a:rPr lang="el-GR" dirty="0" smtClean="0"/>
              <a:t> συνέχεια της επένδυσής της στην ύλη μας δίνει και αναγκαία και επαρκή κριτήρια για την ταυτότητα μιας σύνθετης ουσίας</a:t>
            </a:r>
            <a:r>
              <a:rPr lang="el-GR" dirty="0" smtClean="0"/>
              <a:t>.</a:t>
            </a:r>
            <a:endParaRPr lang="el-GR" dirty="0"/>
          </a:p>
        </p:txBody>
      </p:sp>
    </p:spTree>
    <p:extLst>
      <p:ext uri="{BB962C8B-B14F-4D97-AF65-F5344CB8AC3E}">
        <p14:creationId xmlns:p14="http://schemas.microsoft.com/office/powerpoint/2010/main" val="38457029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3624</TotalTime>
  <Words>1176</Words>
  <Application>Microsoft Macintosh PowerPoint</Application>
  <PresentationFormat>On-screen Show (4:3)</PresentationFormat>
  <Paragraphs>92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Αριστοτέλης: Γνωσιοθεωρία Μεταφυσική</vt:lpstr>
      <vt:lpstr>Σκοποί  ενότητας</vt:lpstr>
      <vt:lpstr>Σύνθετες ουσίες: ύλη και είδος</vt:lpstr>
      <vt:lpstr>Κριτήρια για την ουσία: (Α) υποκείμενο</vt:lpstr>
      <vt:lpstr>Κριτήρια για την ουσία: (Β) και (Γ) τόδε τι και χωριστό</vt:lpstr>
      <vt:lpstr>Η ανάλυση των σύνθετων ουσιών</vt:lpstr>
      <vt:lpstr>Η ουσία των σύνθετων ουσιών 1</vt:lpstr>
      <vt:lpstr>Η ουσία των σύνθετων ουσιών 2</vt:lpstr>
      <vt:lpstr>Η ουσία των σύνθετων ουσιών 3</vt:lpstr>
      <vt:lpstr>Δύο τύποι ουσιών</vt:lpstr>
      <vt:lpstr>Τέλος Ενότητας</vt:lpstr>
      <vt:lpstr>Χρηματοδότηση</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Lampros Spiliopoulos</cp:lastModifiedBy>
  <cp:revision>407</cp:revision>
  <dcterms:created xsi:type="dcterms:W3CDTF">2012-09-06T09:03:05Z</dcterms:created>
  <dcterms:modified xsi:type="dcterms:W3CDTF">2015-09-18T20:46:07Z</dcterms:modified>
</cp:coreProperties>
</file>