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1" r:id="rId3"/>
    <p:sldId id="346" r:id="rId4"/>
    <p:sldId id="347" r:id="rId5"/>
    <p:sldId id="348" r:id="rId6"/>
    <p:sldId id="349" r:id="rId7"/>
    <p:sldId id="350" r:id="rId8"/>
    <p:sldId id="351" r:id="rId9"/>
    <p:sldId id="352" r:id="rId10"/>
    <p:sldId id="354" r:id="rId11"/>
    <p:sldId id="353" r:id="rId12"/>
    <p:sldId id="355" r:id="rId13"/>
    <p:sldId id="356" r:id="rId14"/>
    <p:sldId id="357" r:id="rId15"/>
    <p:sldId id="358" r:id="rId16"/>
    <p:sldId id="359" r:id="rId17"/>
    <p:sldId id="360"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1"/>
            <p14:sldId id="346"/>
            <p14:sldId id="347"/>
            <p14:sldId id="348"/>
            <p14:sldId id="349"/>
            <p14:sldId id="350"/>
            <p14:sldId id="351"/>
            <p14:sldId id="352"/>
            <p14:sldId id="354"/>
            <p14:sldId id="353"/>
            <p14:sldId id="355"/>
            <p14:sldId id="356"/>
            <p14:sldId id="357"/>
            <p14:sldId id="358"/>
            <p14:sldId id="359"/>
            <p14:sldId id="360"/>
          </p14:sldIdLst>
        </p14:section>
        <p14:section name="Untitled Section" id="{0F1CB131-A6BD-43D0-B8D4-1F27CEF7A05E}">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5" autoAdjust="0"/>
    <p:restoredTop sz="86354" autoAdjust="0"/>
  </p:normalViewPr>
  <p:slideViewPr>
    <p:cSldViewPr>
      <p:cViewPr varScale="1">
        <p:scale>
          <a:sx n="129" d="100"/>
          <a:sy n="129" d="100"/>
        </p:scale>
        <p:origin x="-304" y="-96"/>
      </p:cViewPr>
      <p:guideLst>
        <p:guide orient="horz" pos="2160"/>
        <p:guide pos="2880"/>
      </p:guideLst>
    </p:cSldViewPr>
  </p:slideViewPr>
  <p:outlineViewPr>
    <p:cViewPr>
      <p:scale>
        <a:sx n="33" d="100"/>
        <a:sy n="33" d="100"/>
      </p:scale>
      <p:origin x="0" y="163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18/9/15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eclass.upatras.gr/courses/PHIL1803/"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2817"/>
            <a:ext cx="7772400" cy="1512167"/>
          </a:xfrm>
        </p:spPr>
        <p:txBody>
          <a:bodyPr/>
          <a:lstStyle/>
          <a:p>
            <a:r>
              <a:rPr lang="el-GR" dirty="0" smtClean="0">
                <a:solidFill>
                  <a:srgbClr val="5075BC"/>
                </a:solidFill>
              </a:rPr>
              <a:t>Αριστοτέλης: Γνωσιοθεωρία Μεταφυσική</a:t>
            </a:r>
            <a:endParaRPr lang="el-GR" dirty="0">
              <a:solidFill>
                <a:srgbClr val="5075BC"/>
              </a:solidFill>
            </a:endParaRPr>
          </a:p>
        </p:txBody>
      </p:sp>
      <p:sp>
        <p:nvSpPr>
          <p:cNvPr id="3" name="Υπότιτλος 2"/>
          <p:cNvSpPr>
            <a:spLocks noGrp="1"/>
          </p:cNvSpPr>
          <p:nvPr>
            <p:ph type="subTitle" idx="1"/>
          </p:nvPr>
        </p:nvSpPr>
        <p:spPr>
          <a:xfrm>
            <a:off x="683568" y="3429000"/>
            <a:ext cx="7776864" cy="2592287"/>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19</a:t>
            </a:r>
            <a:r>
              <a:rPr lang="el-GR" sz="2800" dirty="0" smtClean="0"/>
              <a:t>: Τέσσερα αίτια και φυσική τελεολογία</a:t>
            </a:r>
          </a:p>
          <a:p>
            <a:endParaRPr lang="el-GR" sz="2800" dirty="0" smtClean="0"/>
          </a:p>
          <a:p>
            <a:r>
              <a:rPr lang="el-GR" sz="2800" dirty="0" smtClean="0"/>
              <a:t>Στασινός Σταυριανέας </a:t>
            </a:r>
          </a:p>
          <a:p>
            <a:r>
              <a:rPr lang="el-GR" sz="2800" dirty="0" smtClean="0"/>
              <a:t>Σχολή Ανθρωπιστικών &amp; Κοινωνικών Επιστημών</a:t>
            </a:r>
          </a:p>
          <a:p>
            <a:r>
              <a:rPr lang="el-GR" sz="2800" dirty="0" smtClean="0"/>
              <a:t>Τμήμα Φιλοσοφίας</a:t>
            </a:r>
            <a:endParaRPr lang="en-US" sz="28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val="3428195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Τελική αιτιότητα στη φύση </a:t>
            </a:r>
            <a:r>
              <a:rPr lang="el-GR" dirty="0"/>
              <a:t>4</a:t>
            </a: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70000" lnSpcReduction="20000"/>
          </a:bodyPr>
          <a:lstStyle/>
          <a:p>
            <a:pPr marL="0" indent="0" algn="just">
              <a:buNone/>
            </a:pPr>
            <a:r>
              <a:rPr lang="el-GR" dirty="0"/>
              <a:t>Είναι όμως </a:t>
            </a:r>
            <a:r>
              <a:rPr lang="el-GR" dirty="0" smtClean="0"/>
              <a:t>αδύνατο </a:t>
            </a:r>
            <a:r>
              <a:rPr lang="el-GR" dirty="0"/>
              <a:t>να έχουν έτσι τα πράγματα. Όλα όσα </a:t>
            </a:r>
            <a:r>
              <a:rPr lang="el-GR" dirty="0" smtClean="0"/>
              <a:t>αναφέραμε, και </a:t>
            </a:r>
            <a:r>
              <a:rPr lang="el-GR" dirty="0"/>
              <a:t>γενικά όλα όσα γίνονται από τη </a:t>
            </a:r>
            <a:r>
              <a:rPr lang="el-GR" dirty="0" smtClean="0"/>
              <a:t>φύση, γίνονται </a:t>
            </a:r>
            <a:r>
              <a:rPr lang="el-GR" dirty="0"/>
              <a:t>με τον ίδιο τρόπο πάντοτε ή κατά κανόνα, πράγμα που δεν </a:t>
            </a:r>
            <a:r>
              <a:rPr lang="el-GR" dirty="0" smtClean="0"/>
              <a:t>συμβαίνει </a:t>
            </a:r>
            <a:r>
              <a:rPr lang="el-GR" dirty="0"/>
              <a:t>με κανένα αποτέλεσμα της τύχης ή του </a:t>
            </a:r>
            <a:r>
              <a:rPr lang="el-GR" dirty="0" smtClean="0"/>
              <a:t>αυτόματου.</a:t>
            </a:r>
          </a:p>
          <a:p>
            <a:pPr marL="400050" lvl="1" indent="0" algn="just">
              <a:buNone/>
            </a:pPr>
            <a:r>
              <a:rPr lang="el-GR" dirty="0" smtClean="0"/>
              <a:t>(</a:t>
            </a:r>
            <a:r>
              <a:rPr lang="el-GR" dirty="0"/>
              <a:t>Αριστοτέλους</a:t>
            </a:r>
            <a:r>
              <a:rPr lang="el-GR" i="1" dirty="0"/>
              <a:t> Φυσικά</a:t>
            </a:r>
            <a:r>
              <a:rPr lang="el-GR" dirty="0"/>
              <a:t> ΙΙ.</a:t>
            </a:r>
            <a:r>
              <a:rPr lang="el-GR" dirty="0" smtClean="0"/>
              <a:t>8 198</a:t>
            </a:r>
            <a:r>
              <a:rPr lang="en-US" dirty="0" smtClean="0"/>
              <a:t>b34-36</a:t>
            </a:r>
            <a:r>
              <a:rPr lang="el-GR" dirty="0" smtClean="0"/>
              <a:t>, </a:t>
            </a:r>
            <a:r>
              <a:rPr lang="el-GR" dirty="0"/>
              <a:t>μετάφραση Β. Κάλφας</a:t>
            </a:r>
            <a:r>
              <a:rPr lang="el-GR" dirty="0" smtClean="0"/>
              <a:t>)</a:t>
            </a:r>
          </a:p>
          <a:p>
            <a:pPr marL="0" indent="0" algn="just">
              <a:buNone/>
            </a:pPr>
            <a:endParaRPr lang="en-US" dirty="0" smtClean="0"/>
          </a:p>
          <a:p>
            <a:pPr marL="0" indent="0" algn="just">
              <a:buNone/>
            </a:pPr>
            <a:r>
              <a:rPr lang="el-GR" dirty="0" smtClean="0"/>
              <a:t>Εφόσον </a:t>
            </a:r>
            <a:r>
              <a:rPr lang="el-GR" dirty="0"/>
              <a:t>λοιπόν πιστεύουμε ότι ένα πράγμα ή θα οφείλεται σε σύμπτωση ή θα έχει σκοπό, και τα πράγματα για τα οποία </a:t>
            </a:r>
            <a:r>
              <a:rPr lang="el-GR" dirty="0" smtClean="0"/>
              <a:t>συζητούμε </a:t>
            </a:r>
            <a:r>
              <a:rPr lang="el-GR" dirty="0"/>
              <a:t>δεν είναι σαν αυτά που προκύπτουν από σύμπτωση ή </a:t>
            </a:r>
            <a:r>
              <a:rPr lang="el-GR" dirty="0" smtClean="0"/>
              <a:t>αυτομάτως, θα </a:t>
            </a:r>
            <a:r>
              <a:rPr lang="el-GR" dirty="0"/>
              <a:t>πρέπει να έχουν σκοπό. Όλα όμως αυτού του είδους τα πράγματα γίνονται από τη φύση, όπως θα παραδέχονταν </a:t>
            </a:r>
            <a:r>
              <a:rPr lang="el-GR" dirty="0" smtClean="0"/>
              <a:t>ακόμη και </a:t>
            </a:r>
            <a:r>
              <a:rPr lang="el-GR" dirty="0"/>
              <a:t>όσοι έχουν τις απόψεις που αναφέραμε. Επομένως σε όσα πράγματα είναι και γίνονται από τη φύση υπάρχει σκοπός</a:t>
            </a:r>
            <a:r>
              <a:rPr lang="el-GR" dirty="0" smtClean="0"/>
              <a:t>.</a:t>
            </a:r>
          </a:p>
          <a:p>
            <a:pPr marL="400050" lvl="1" indent="0" algn="just">
              <a:buNone/>
            </a:pPr>
            <a:r>
              <a:rPr lang="el-GR" dirty="0" smtClean="0"/>
              <a:t>(</a:t>
            </a:r>
            <a:r>
              <a:rPr lang="el-GR" dirty="0"/>
              <a:t>Αριστοτέλους</a:t>
            </a:r>
            <a:r>
              <a:rPr lang="el-GR" i="1" dirty="0"/>
              <a:t> Φυσικά</a:t>
            </a:r>
            <a:r>
              <a:rPr lang="el-GR" dirty="0"/>
              <a:t> ΙΙ.</a:t>
            </a:r>
            <a:r>
              <a:rPr lang="el-GR" dirty="0" smtClean="0"/>
              <a:t>8 19</a:t>
            </a:r>
            <a:r>
              <a:rPr lang="en-US" dirty="0" smtClean="0"/>
              <a:t>9a3-8</a:t>
            </a:r>
            <a:r>
              <a:rPr lang="el-GR" dirty="0" smtClean="0"/>
              <a:t>, </a:t>
            </a:r>
            <a:r>
              <a:rPr lang="el-GR" dirty="0"/>
              <a:t>μετάφραση Β. Κάλφας)</a:t>
            </a:r>
            <a:endParaRPr lang="en-US" dirty="0"/>
          </a:p>
          <a:p>
            <a:pPr marL="0" indent="0" algn="just">
              <a:buNone/>
            </a:pPr>
            <a:endParaRPr lang="en-US" dirty="0"/>
          </a:p>
        </p:txBody>
      </p:sp>
    </p:spTree>
    <p:extLst>
      <p:ext uri="{BB962C8B-B14F-4D97-AF65-F5344CB8AC3E}">
        <p14:creationId xmlns:p14="http://schemas.microsoft.com/office/powerpoint/2010/main" val="8078849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Το επιχείρημα υπέρ της φυσικής τελεολογίας</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92500" lnSpcReduction="10000"/>
          </a:bodyPr>
          <a:lstStyle/>
          <a:p>
            <a:pPr marL="514350" indent="-514350" algn="just">
              <a:buAutoNum type="arabicPeriod"/>
            </a:pPr>
            <a:r>
              <a:rPr lang="el-GR" dirty="0" smtClean="0"/>
              <a:t>Αγαθά (ωφέλιμα) αποτελέσματα έχουμε είτε όταν αυτά τα αποτελέσματα είναι τελικά αίτια, είτε όταν είναι προϊόντα τύχης (ή αυτομάτου).</a:t>
            </a:r>
          </a:p>
          <a:p>
            <a:pPr marL="514350" indent="-514350" algn="just">
              <a:buAutoNum type="arabicPeriod"/>
            </a:pPr>
            <a:r>
              <a:rPr lang="el-GR" dirty="0" smtClean="0"/>
              <a:t>Τα προϊόντα της τύχης προκύπτουν σπάνια.</a:t>
            </a:r>
          </a:p>
          <a:p>
            <a:pPr marL="514350" indent="-514350" algn="just">
              <a:buAutoNum type="arabicPeriod"/>
            </a:pPr>
            <a:r>
              <a:rPr lang="el-GR" dirty="0" smtClean="0"/>
              <a:t>Τα φυσικά φαινόμενα δεν προκύπτουν συνήθως με τον ίδιο τρόπο (δεν είναι σπάνια).</a:t>
            </a:r>
          </a:p>
          <a:p>
            <a:pPr marL="514350" indent="-514350" algn="just">
              <a:buAutoNum type="arabicPeriod"/>
            </a:pPr>
            <a:r>
              <a:rPr lang="el-GR" dirty="0" smtClean="0"/>
              <a:t>(Από τις 1,2 &amp; 3) Τα αγαθά (ωφέλιμα) αποτελέσματα των φυσικών φαινομένων που συζητάμε είναι τελικά αίτια</a:t>
            </a:r>
            <a:r>
              <a:rPr lang="el-GR" dirty="0" smtClean="0"/>
              <a:t>.</a:t>
            </a:r>
            <a:endParaRPr lang="en-US" dirty="0"/>
          </a:p>
        </p:txBody>
      </p:sp>
    </p:spTree>
    <p:extLst>
      <p:ext uri="{BB962C8B-B14F-4D97-AF65-F5344CB8AC3E}">
        <p14:creationId xmlns:p14="http://schemas.microsoft.com/office/powerpoint/2010/main" val="26135578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Τελεολογία χωρίς νου και σχέδιο</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77500" lnSpcReduction="20000"/>
          </a:bodyPr>
          <a:lstStyle/>
          <a:p>
            <a:pPr marL="0" indent="0" algn="just">
              <a:buNone/>
            </a:pPr>
            <a:r>
              <a:rPr lang="el-GR" dirty="0" smtClean="0"/>
              <a:t>Είναι παράλογο να αρνείται κανείς ότι κάτι γίνεται για κάποιον σκοπό</a:t>
            </a:r>
            <a:r>
              <a:rPr lang="en-US" dirty="0" smtClean="0"/>
              <a:t>, </a:t>
            </a:r>
            <a:r>
              <a:rPr lang="el-GR" dirty="0" smtClean="0"/>
              <a:t>επειδή δεν είδε αυτό που κινεί να αποφασίζει πριν να κινήσει</a:t>
            </a:r>
            <a:r>
              <a:rPr lang="en-US" dirty="0" smtClean="0"/>
              <a:t>. </a:t>
            </a:r>
            <a:r>
              <a:rPr lang="el-GR" dirty="0" smtClean="0"/>
              <a:t>Ωστόσο, ούτε η τέχνη αποφασίζει.</a:t>
            </a:r>
          </a:p>
          <a:p>
            <a:pPr marL="400050" lvl="1" indent="0" algn="just">
              <a:buNone/>
            </a:pPr>
            <a:r>
              <a:rPr lang="el-GR" dirty="0" smtClean="0"/>
              <a:t>(Αριστοτέλους</a:t>
            </a:r>
            <a:r>
              <a:rPr lang="el-GR" i="1" dirty="0" smtClean="0"/>
              <a:t> </a:t>
            </a:r>
            <a:r>
              <a:rPr lang="el-GR" i="1" dirty="0"/>
              <a:t>Φυσικά</a:t>
            </a:r>
            <a:r>
              <a:rPr lang="el-GR" dirty="0"/>
              <a:t> ΙΙ.</a:t>
            </a:r>
            <a:r>
              <a:rPr lang="el-GR" dirty="0" smtClean="0"/>
              <a:t>8 199</a:t>
            </a:r>
            <a:r>
              <a:rPr lang="en-US" dirty="0" smtClean="0"/>
              <a:t>b</a:t>
            </a:r>
            <a:r>
              <a:rPr lang="el-GR" dirty="0" smtClean="0"/>
              <a:t>26-28</a:t>
            </a:r>
            <a:r>
              <a:rPr lang="en-US" dirty="0" smtClean="0"/>
              <a:t>, </a:t>
            </a:r>
            <a:r>
              <a:rPr lang="el-GR" dirty="0" smtClean="0"/>
              <a:t>μετάφραση </a:t>
            </a:r>
            <a:r>
              <a:rPr lang="el-GR" dirty="0"/>
              <a:t>Β. Κάλφας)</a:t>
            </a:r>
            <a:endParaRPr lang="en-US" dirty="0"/>
          </a:p>
          <a:p>
            <a:pPr algn="just"/>
            <a:r>
              <a:rPr lang="el-GR" dirty="0" smtClean="0"/>
              <a:t>Ο τεχνίτης δεν αποφασίζει για το πως θα επιτύχει τους σκοπούς της τέχνης του. Ο τρόπος είναι δεδομένος από την τέχνη του.</a:t>
            </a:r>
          </a:p>
          <a:p>
            <a:pPr algn="just"/>
            <a:r>
              <a:rPr lang="el-GR" dirty="0" smtClean="0"/>
              <a:t>Παρόμοια και στα φυσικά όντα δεν χρειάζεται να προϋποθέσουμε ότι κάποιος νους αποφασίζει για το πως θα επιτευχθούν οι σκοποί στη φύση. Ο τρόπος είναι δεδομένος στην ίδια τη φύση</a:t>
            </a:r>
            <a:r>
              <a:rPr lang="el-GR" dirty="0" smtClean="0"/>
              <a:t>.</a:t>
            </a:r>
            <a:endParaRPr lang="en-US" dirty="0"/>
          </a:p>
        </p:txBody>
      </p:sp>
    </p:spTree>
    <p:extLst>
      <p:ext uri="{BB962C8B-B14F-4D97-AF65-F5344CB8AC3E}">
        <p14:creationId xmlns:p14="http://schemas.microsoft.com/office/powerpoint/2010/main" val="42370447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2363143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6119212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Πανεπιστήμιο Πατρών</a:t>
            </a:r>
            <a:r>
              <a:rPr lang="en-US" sz="2000" dirty="0" smtClean="0"/>
              <a:t>, </a:t>
            </a:r>
            <a:r>
              <a:rPr lang="el-GR" sz="2000" dirty="0" smtClean="0"/>
              <a:t>Σταυριανέας Στασινός. «Αριστοτέλης: </a:t>
            </a:r>
            <a:r>
              <a:rPr lang="el-GR" sz="2000" dirty="0" err="1" smtClean="0"/>
              <a:t>Γνωσιοθεωρία</a:t>
            </a:r>
            <a:r>
              <a:rPr lang="en-US" sz="2000" dirty="0" smtClean="0"/>
              <a:t> </a:t>
            </a:r>
            <a:r>
              <a:rPr lang="el-GR" sz="2000" dirty="0" smtClean="0"/>
              <a:t>/ Μεταφυσική». </a:t>
            </a:r>
            <a:r>
              <a:rPr lang="el-GR" sz="2000" dirty="0"/>
              <a:t>Έκδοση</a:t>
            </a:r>
            <a:r>
              <a:rPr lang="el-GR" sz="2000" dirty="0">
                <a:solidFill>
                  <a:srgbClr val="000000"/>
                </a:solidFill>
              </a:rPr>
              <a:t>: </a:t>
            </a:r>
            <a:r>
              <a:rPr lang="el-GR" sz="2000" dirty="0" smtClean="0">
                <a:solidFill>
                  <a:srgbClr val="000000"/>
                </a:solidFill>
              </a:rPr>
              <a:t>1.0</a:t>
            </a:r>
            <a:r>
              <a:rPr lang="el-GR" sz="2000" dirty="0">
                <a:solidFill>
                  <a:srgbClr val="000000"/>
                </a:solidFill>
              </a:rPr>
              <a:t>. </a:t>
            </a:r>
            <a:r>
              <a:rPr lang="el-GR" sz="2000" dirty="0" smtClean="0">
                <a:solidFill>
                  <a:srgbClr val="000000"/>
                </a:solidFill>
              </a:rPr>
              <a:t>Πάτρα </a:t>
            </a:r>
            <a:r>
              <a:rPr lang="el-GR" sz="2000" dirty="0" smtClean="0"/>
              <a:t>2015. </a:t>
            </a:r>
            <a:r>
              <a:rPr lang="el-GR" sz="2000" dirty="0"/>
              <a:t>Διαθέσιμο από τη δικτυακή </a:t>
            </a:r>
            <a:r>
              <a:rPr lang="el-GR" sz="2000" dirty="0" smtClean="0"/>
              <a:t>διεύθυνση: </a:t>
            </a:r>
            <a:r>
              <a:rPr lang="fr-FR" sz="2000" dirty="0" smtClean="0">
                <a:hlinkClick r:id="rId3"/>
              </a:rPr>
              <a:t>https</a:t>
            </a:r>
            <a:r>
              <a:rPr lang="fr-FR" sz="2000" dirty="0">
                <a:hlinkClick r:id="rId3"/>
              </a:rPr>
              <a:t>://eclass.upatras.gr/courses/PHIL1803</a:t>
            </a:r>
            <a:r>
              <a:rPr lang="fr-FR" sz="2000" dirty="0" smtClean="0">
                <a:hlinkClick r:id="rId3"/>
              </a:rPr>
              <a:t>/</a:t>
            </a:r>
            <a:endParaRPr lang="el-GR" sz="2000" dirty="0" smtClean="0"/>
          </a:p>
          <a:p>
            <a:pPr marL="0" indent="0">
              <a:buNone/>
            </a:pPr>
            <a:endParaRPr lang="el-GR"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2021204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899553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184902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r>
              <a:rPr lang="el-GR" dirty="0" smtClean="0"/>
              <a:t>Ανάλυση της θεωρίας των (τεσσάρων) αιτίων του Αριστοτέλη.</a:t>
            </a:r>
          </a:p>
          <a:p>
            <a:pPr marL="0" algn="just"/>
            <a:r>
              <a:rPr lang="el-GR" dirty="0" smtClean="0"/>
              <a:t>Ανάλυση της τελικής αιτιότητας, και συζήτηση του ρόλου της τελικής αιτιότητας εντός του φυσικού κόσμου, ως αιτίου δηλαδή για τις φυσικές μεταβολές.</a:t>
            </a: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0614974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Αίτια &amp; επιστήμη</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lnSpcReduction="10000"/>
          </a:bodyPr>
          <a:lstStyle/>
          <a:p>
            <a:pPr algn="just"/>
            <a:r>
              <a:rPr lang="el-GR" dirty="0" smtClean="0"/>
              <a:t>Έχουμε γνώση σε ένα επιστημονικό πεδίο όταν γνωρίζουμε τα αίτια που εξηγούν τους ισχυρισμούς που αληθεύουν εντός του συγκεκριμένου επιστημονικού πεδίου. </a:t>
            </a:r>
          </a:p>
          <a:p>
            <a:pPr algn="just"/>
            <a:r>
              <a:rPr lang="el-GR" dirty="0" smtClean="0"/>
              <a:t>Τα αίτια είναι μέσοι όροι στους επιστημονικούς συλλογισμούς και εξηγούν τη σύνδεση των δύο όρων σε έναν ισχυρισμό (που στον συλλογισμό έχει τη θέση του συμπεράσματος).</a:t>
            </a:r>
            <a:endParaRPr lang="en-US" dirty="0"/>
          </a:p>
        </p:txBody>
      </p:sp>
    </p:spTree>
    <p:extLst>
      <p:ext uri="{BB962C8B-B14F-4D97-AF65-F5344CB8AC3E}">
        <p14:creationId xmlns:p14="http://schemas.microsoft.com/office/powerpoint/2010/main" val="9128932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Τέσσερα είδη αιτίων</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85000" lnSpcReduction="10000"/>
          </a:bodyPr>
          <a:lstStyle/>
          <a:p>
            <a:pPr algn="just"/>
            <a:r>
              <a:rPr lang="el-GR" dirty="0" smtClean="0"/>
              <a:t>Υλικό αίτιο: η ύλη από την οποία κάτι δημιουργείται.</a:t>
            </a:r>
          </a:p>
          <a:p>
            <a:pPr algn="just"/>
            <a:r>
              <a:rPr lang="el-GR" dirty="0" smtClean="0"/>
              <a:t>Ειδικό αίτιο: η λειτουργία ή η μορφή του πράγματος που δημιουργείται. Πιο γενικά, ο ορισμός.</a:t>
            </a:r>
          </a:p>
          <a:p>
            <a:pPr algn="just"/>
            <a:r>
              <a:rPr lang="el-GR" dirty="0" smtClean="0"/>
              <a:t>Ποιητικό αίτιο: εκείνο που δημιουργεί ή από το οποίο ξεκινά η μεταβολή ή η δημιουργία κάποιου όντος.</a:t>
            </a:r>
          </a:p>
          <a:p>
            <a:pPr marL="400050" lvl="1" indent="0" algn="just">
              <a:buNone/>
            </a:pPr>
            <a:r>
              <a:rPr lang="el-GR" u="sng" dirty="0" smtClean="0"/>
              <a:t>ΠΡΟΣΟΧΗ</a:t>
            </a:r>
            <a:r>
              <a:rPr lang="el-GR" dirty="0" smtClean="0"/>
              <a:t>: αυτό δεν σημαίνει ότι όλα τα όντα δημιουργούνται.</a:t>
            </a:r>
          </a:p>
          <a:p>
            <a:pPr algn="just"/>
            <a:r>
              <a:rPr lang="el-GR" dirty="0" smtClean="0"/>
              <a:t>Τελικό αίτιο: ο σκοπός για τον οποίο συμβαίνει κάτι.</a:t>
            </a:r>
          </a:p>
          <a:p>
            <a:pPr marL="400050" lvl="1" indent="0" algn="just">
              <a:buNone/>
            </a:pPr>
            <a:r>
              <a:rPr lang="el-GR" u="sng" dirty="0" smtClean="0"/>
              <a:t>ΠΡΟΣΟΧΗ</a:t>
            </a:r>
            <a:r>
              <a:rPr lang="el-GR" dirty="0" smtClean="0"/>
              <a:t>: αυτό δεν σημαίνει ότι όλα τα συμβάντα έχουν κάποιο σκοπό.</a:t>
            </a:r>
            <a:endParaRPr lang="en-US" dirty="0"/>
          </a:p>
        </p:txBody>
      </p:sp>
    </p:spTree>
    <p:extLst>
      <p:ext uri="{BB962C8B-B14F-4D97-AF65-F5344CB8AC3E}">
        <p14:creationId xmlns:p14="http://schemas.microsoft.com/office/powerpoint/2010/main" val="29086406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Τελική αιτιότητα</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a:xfrm>
            <a:off x="464156" y="1412776"/>
            <a:ext cx="8229600" cy="4669979"/>
          </a:xfrm>
        </p:spPr>
        <p:txBody>
          <a:bodyPr>
            <a:normAutofit fontScale="70000" lnSpcReduction="20000"/>
          </a:bodyPr>
          <a:lstStyle/>
          <a:p>
            <a:pPr marL="0" indent="0" algn="just">
              <a:buNone/>
            </a:pPr>
            <a:r>
              <a:rPr lang="el-GR" dirty="0" smtClean="0"/>
              <a:t>Ας υποθέσουμε ότι προσπαθούμε να εξηγήσουμε τις ιδιότητες ενός γλυκού που ετοιμάσαμε για τη γιορτή:</a:t>
            </a:r>
          </a:p>
          <a:p>
            <a:pPr algn="just"/>
            <a:r>
              <a:rPr lang="el-GR" dirty="0" smtClean="0"/>
              <a:t>1. Ένα μέρος των ιδιοτήτων θα εξηγηθεί από τις ιδιότητες που έχουν τα συστατικά, τα υλικά από τα οποία παράχθηκε.</a:t>
            </a:r>
            <a:endParaRPr lang="el-GR" dirty="0"/>
          </a:p>
          <a:p>
            <a:pPr marL="0" indent="0" algn="just">
              <a:buNone/>
            </a:pPr>
            <a:r>
              <a:rPr lang="el-GR" dirty="0" smtClean="0"/>
              <a:t>Αλλά αυτά τα υλικά δεν επαρκούν για να εξηγηθούν γιατί και πως ετοιμάστηκε το συγκεκριμένο γλυκό.</a:t>
            </a:r>
          </a:p>
          <a:p>
            <a:pPr algn="just"/>
            <a:r>
              <a:rPr lang="el-GR" dirty="0" smtClean="0"/>
              <a:t>2. Θα χρειαστεί κάποιος παρασκευαστής του γλυκού (ένα ποιητικό αίτιο), </a:t>
            </a:r>
            <a:r>
              <a:rPr lang="el-GR" dirty="0"/>
              <a:t>κ</a:t>
            </a:r>
            <a:r>
              <a:rPr lang="el-GR" dirty="0" smtClean="0"/>
              <a:t>αι,</a:t>
            </a:r>
          </a:p>
          <a:p>
            <a:pPr algn="just"/>
            <a:r>
              <a:rPr lang="el-GR" dirty="0" smtClean="0"/>
              <a:t>3. Θα χρειαστεί επίσης να μιλήσουμε για τη συνταγή (το σχέδιο ή το ειδικό αίτιο του γλυκού).</a:t>
            </a:r>
          </a:p>
          <a:p>
            <a:pPr algn="just"/>
            <a:r>
              <a:rPr lang="el-GR" dirty="0" smtClean="0"/>
              <a:t>4. Αλλά, κυρίως, θα χρειαστεί να μιλήσουμε για το σκοπό για τον οποίον ετοιμάστηκε (όταν υπάρχει κάποιος σκοπός). Ο σκοπός είναι το αγαθό για το οποίο φτιάχτηκε το γλυκό. Αυτός </a:t>
            </a:r>
            <a:r>
              <a:rPr lang="el-GR" dirty="0" err="1" smtClean="0"/>
              <a:t>επικαθορίζει</a:t>
            </a:r>
            <a:r>
              <a:rPr lang="el-GR" dirty="0" smtClean="0"/>
              <a:t> το πως τα υπόλοιπα αίτια θα λειτουργήσουν</a:t>
            </a:r>
            <a:r>
              <a:rPr lang="el-GR" dirty="0" smtClean="0"/>
              <a:t>.</a:t>
            </a:r>
            <a:endParaRPr lang="en-US" dirty="0"/>
          </a:p>
        </p:txBody>
      </p:sp>
    </p:spTree>
    <p:extLst>
      <p:ext uri="{BB962C8B-B14F-4D97-AF65-F5344CB8AC3E}">
        <p14:creationId xmlns:p14="http://schemas.microsoft.com/office/powerpoint/2010/main" val="7460128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Τελικό αίτιο και αγαθό</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85000" lnSpcReduction="20000"/>
          </a:bodyPr>
          <a:lstStyle/>
          <a:p>
            <a:pPr algn="just"/>
            <a:r>
              <a:rPr lang="el-GR" dirty="0" smtClean="0"/>
              <a:t>Αν κάποιο αγαθό αποτέλεσμα επιτυγχάνεται, τα βήματα που οδηγούν σε αυτό θα πρέπει να θεωρήσουμε ότι επιλέχθηκαν ή συνέβησαν ως μέσα για το αποτέλεσμα ως τελικό αίτιο. Ήταν καλά ή απαραίτητα για την επίτευξη του σκοπού. </a:t>
            </a:r>
          </a:p>
          <a:p>
            <a:pPr algn="just"/>
            <a:r>
              <a:rPr lang="el-GR" dirty="0"/>
              <a:t>Κ</a:t>
            </a:r>
            <a:r>
              <a:rPr lang="el-GR" dirty="0" smtClean="0"/>
              <a:t>άποιες φορές, βεβαίως, αγαθά αποτελέσματα επιτυγχάνονται χωρίς τα βήματα που οδήγησαν σε αυτά να έχουν επιλεγεί ως μέσα για το συγκεκριμένο σκοπό. Αλλά προέκυψαν επειδή έτυχε. </a:t>
            </a:r>
          </a:p>
          <a:p>
            <a:pPr algn="just"/>
            <a:r>
              <a:rPr lang="el-GR" dirty="0" smtClean="0"/>
              <a:t>Άρα, κάποιες φορές τα αγαθά αποτελέσματα προκύπτουν τυχαία. </a:t>
            </a:r>
          </a:p>
          <a:p>
            <a:pPr algn="just"/>
            <a:r>
              <a:rPr lang="el-GR" dirty="0" smtClean="0"/>
              <a:t>Τα τυχαία αυτά αποτελέσματα είναι όμως και σπάνια.</a:t>
            </a:r>
            <a:endParaRPr lang="en-US" dirty="0"/>
          </a:p>
        </p:txBody>
      </p:sp>
    </p:spTree>
    <p:extLst>
      <p:ext uri="{BB962C8B-B14F-4D97-AF65-F5344CB8AC3E}">
        <p14:creationId xmlns:p14="http://schemas.microsoft.com/office/powerpoint/2010/main" val="33043039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Τελική αιτιότητα στη φύση 1</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85000" lnSpcReduction="20000"/>
          </a:bodyPr>
          <a:lstStyle/>
          <a:p>
            <a:pPr marL="0" indent="0" algn="just">
              <a:buNone/>
            </a:pPr>
            <a:r>
              <a:rPr lang="el-GR" dirty="0" smtClean="0"/>
              <a:t>Θα πρέπει πρώτα να εξηγήσουμε γιατί η φύση εντάσσεται στα τελικά αίτια, και έπειτα να στραφούμε στην ανάγκη και να δούμε πως εμφανίζεται στα φυσικά όντα. Γιατί όλοι σε αυτήν την αιτία καταλήγουν, όταν ισχυρίζονται ότι, επειδή το θερμό και το ψυχρό και όλα τα παρόμοια είναι από τη φύση τους τέτοια, τα συγκεκριμένα πράγματα υπάρχουν ή γίνονται εξ ανάγκης. Και </a:t>
            </a:r>
            <a:r>
              <a:rPr lang="el-GR" dirty="0"/>
              <a:t>α</a:t>
            </a:r>
            <a:r>
              <a:rPr lang="el-GR" dirty="0" smtClean="0"/>
              <a:t>ν αναφέρουν κάποια άλλη αιτία</a:t>
            </a:r>
            <a:r>
              <a:rPr lang="el-GR" dirty="0"/>
              <a:t> </a:t>
            </a:r>
            <a:r>
              <a:rPr lang="el-GR" dirty="0" smtClean="0"/>
              <a:t>-ο ένας τη φιλία και την έχθρα, ο άλλος τον νου-, μόνο που την αγγίζουν και ύστερα την αποχαιρετούν.</a:t>
            </a:r>
          </a:p>
          <a:p>
            <a:pPr marL="400050" lvl="1" indent="0" algn="just">
              <a:buNone/>
            </a:pPr>
            <a:r>
              <a:rPr lang="el-GR" dirty="0"/>
              <a:t>(Αριστοτέλους</a:t>
            </a:r>
            <a:r>
              <a:rPr lang="el-GR" i="1" dirty="0"/>
              <a:t> Φυσικά</a:t>
            </a:r>
            <a:r>
              <a:rPr lang="el-GR" dirty="0"/>
              <a:t> ΙΙ.8 198</a:t>
            </a:r>
            <a:r>
              <a:rPr lang="en-US" dirty="0"/>
              <a:t>b</a:t>
            </a:r>
            <a:r>
              <a:rPr lang="el-GR" dirty="0"/>
              <a:t>10</a:t>
            </a:r>
            <a:r>
              <a:rPr lang="el-GR" dirty="0" smtClean="0"/>
              <a:t>-16, </a:t>
            </a:r>
            <a:r>
              <a:rPr lang="el-GR" dirty="0"/>
              <a:t>μετάφραση Β. Κάλφας</a:t>
            </a:r>
            <a:r>
              <a:rPr lang="el-GR" dirty="0" smtClean="0"/>
              <a:t>)</a:t>
            </a:r>
            <a:endParaRPr lang="en-US" dirty="0"/>
          </a:p>
        </p:txBody>
      </p:sp>
    </p:spTree>
    <p:extLst>
      <p:ext uri="{BB962C8B-B14F-4D97-AF65-F5344CB8AC3E}">
        <p14:creationId xmlns:p14="http://schemas.microsoft.com/office/powerpoint/2010/main" val="28954145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Τελική αιτιότητα στη φύση 2</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70000" lnSpcReduction="20000"/>
          </a:bodyPr>
          <a:lstStyle/>
          <a:p>
            <a:pPr marL="0" indent="0" algn="just">
              <a:buNone/>
            </a:pPr>
            <a:r>
              <a:rPr lang="el-GR" dirty="0" smtClean="0"/>
              <a:t>Η απορία είναι η εξής: τι εμποδίζει τη φύση να ενεργεί όχι για κάποιο σκοπό</a:t>
            </a:r>
            <a:r>
              <a:rPr lang="el-GR" dirty="0"/>
              <a:t> </a:t>
            </a:r>
            <a:r>
              <a:rPr lang="el-GR" dirty="0" smtClean="0"/>
              <a:t>ούτε προς το καλύτερο, αλλά εξ ανάγκης; Γιατί να μην συμβαίνει όπως με τη βροχή: τη βροχή δεν τη στέλνει ο Δίας για να μεγαλώσει το σιτάρι. </a:t>
            </a:r>
            <a:r>
              <a:rPr lang="el-GR" dirty="0"/>
              <a:t>Α</a:t>
            </a:r>
            <a:r>
              <a:rPr lang="el-GR" dirty="0" smtClean="0"/>
              <a:t>πλώς ό,τι ανέρχεται κατ’ ανάγκην ψύχεται, και αφού ψυχθεί γίνεται νερό και τότε κατέρχεται. Όταν τώρα γίνει κάτι τέτοιο, συμβαίνει και στο σιτάρι να μεγαλώνει. Παρομοίως, αν το σιτάρι κάποιου χάνεται στο αλώνι, δεν βρέχει για αυτόν τον σκοπό, για να χαθεί δηλαδή το σιτάρι, αλλά απλώς συνέβη να χαθεί. Επομένως, τι εμποδίζει να γίνεται το ίδιο και με τα μέρη των ζώων στη φύση; Γιατί λ.χ. να μην έχυν φυτρώσει τα μπροστινά δόντια εξ ανάγκης μυτερά, ικανά να τεμαχίζουν την τροφή, και τα πίσω πλατιά και χρήσιμα στο να αλέθουν την τροφή, και να έγιναν έτσι όχι για αυτόν τον σκοπό, αλλά απλώς να συνέπεσε να γίνουν έτσι; Το ίδιο μπορεί να γίνεται και με όλα τα άλλα μέρη των ζώων, σε όσα νομίζουμε ότι υπάρχει σκοπός.</a:t>
            </a:r>
          </a:p>
          <a:p>
            <a:pPr marL="400050" lvl="1" indent="0" algn="just">
              <a:buNone/>
            </a:pPr>
            <a:r>
              <a:rPr lang="el-GR" dirty="0" smtClean="0"/>
              <a:t>(Αριστοτέλους</a:t>
            </a:r>
            <a:r>
              <a:rPr lang="el-GR" i="1" dirty="0" smtClean="0"/>
              <a:t> Φυσικά</a:t>
            </a:r>
            <a:r>
              <a:rPr lang="el-GR" dirty="0" smtClean="0"/>
              <a:t> ΙΙ.8 198</a:t>
            </a:r>
            <a:r>
              <a:rPr lang="en-US" dirty="0" smtClean="0"/>
              <a:t>b</a:t>
            </a:r>
            <a:r>
              <a:rPr lang="el-GR" dirty="0" smtClean="0"/>
              <a:t>16-29, μετάφραση Β. Κάλφας)</a:t>
            </a:r>
            <a:endParaRPr lang="en-US" dirty="0"/>
          </a:p>
        </p:txBody>
      </p:sp>
    </p:spTree>
    <p:extLst>
      <p:ext uri="{BB962C8B-B14F-4D97-AF65-F5344CB8AC3E}">
        <p14:creationId xmlns:p14="http://schemas.microsoft.com/office/powerpoint/2010/main" val="15813725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Τελική αιτιότητα στη φύση </a:t>
            </a:r>
            <a:r>
              <a:rPr lang="en-US" dirty="0" smtClean="0"/>
              <a:t>3</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a:bodyPr>
          <a:lstStyle/>
          <a:p>
            <a:pPr marL="0" indent="0" algn="just">
              <a:buNone/>
            </a:pPr>
            <a:r>
              <a:rPr lang="el-GR" dirty="0" smtClean="0"/>
              <a:t>Σε όποια λοιπόν όντα τα πάντα συνέβησαν σαν να γινόντουσαν για κάποιο σκοπό, αυτά τα όντα διασώθηκαν γιατί βρέθηκαν αυτομάτως με την αρμόζουσα σύσταση. Σε όσα πάλι δεν συνέβη κάτι</a:t>
            </a:r>
            <a:r>
              <a:rPr lang="en-US" dirty="0" smtClean="0"/>
              <a:t> </a:t>
            </a:r>
            <a:r>
              <a:rPr lang="el-GR" dirty="0" smtClean="0"/>
              <a:t>τέτοιο, αυτά χάθηκαν και συνεχίζουν να χάνονται, όπως ακριβώς λέει ο Εμπεδοκλής για το βοοειδή με την ανθρώπινη όψη. </a:t>
            </a:r>
          </a:p>
          <a:p>
            <a:pPr marL="400050" lvl="1" indent="0" algn="just">
              <a:buNone/>
            </a:pPr>
            <a:r>
              <a:rPr lang="el-GR" dirty="0" smtClean="0"/>
              <a:t>(Αριστοτέλους</a:t>
            </a:r>
            <a:r>
              <a:rPr lang="el-GR" i="1" dirty="0" smtClean="0"/>
              <a:t> </a:t>
            </a:r>
            <a:r>
              <a:rPr lang="el-GR" i="1" dirty="0"/>
              <a:t>Φυσικά</a:t>
            </a:r>
            <a:r>
              <a:rPr lang="el-GR" dirty="0"/>
              <a:t> ΙΙ.</a:t>
            </a:r>
            <a:r>
              <a:rPr lang="el-GR" dirty="0" smtClean="0"/>
              <a:t>8 198</a:t>
            </a:r>
            <a:r>
              <a:rPr lang="en-US" dirty="0" smtClean="0"/>
              <a:t>b29-32, </a:t>
            </a:r>
            <a:r>
              <a:rPr lang="el-GR" dirty="0" smtClean="0"/>
              <a:t>μετάφραση </a:t>
            </a:r>
            <a:r>
              <a:rPr lang="el-GR" dirty="0"/>
              <a:t>Β. Κάλφας</a:t>
            </a:r>
            <a:r>
              <a:rPr lang="el-GR" dirty="0" smtClean="0"/>
              <a:t>)</a:t>
            </a:r>
            <a:endParaRPr lang="en-US" dirty="0"/>
          </a:p>
        </p:txBody>
      </p:sp>
    </p:spTree>
    <p:extLst>
      <p:ext uri="{BB962C8B-B14F-4D97-AF65-F5344CB8AC3E}">
        <p14:creationId xmlns:p14="http://schemas.microsoft.com/office/powerpoint/2010/main" val="5376975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3521</TotalTime>
  <Words>1468</Words>
  <Application>Microsoft Macintosh PowerPoint</Application>
  <PresentationFormat>On-screen Show (4:3)</PresentationFormat>
  <Paragraphs>108</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Θέμα του Office</vt:lpstr>
      <vt:lpstr>Αριστοτέλης: Γνωσιοθεωρία Μεταφυσική</vt:lpstr>
      <vt:lpstr>Σκοποί  ενότητας</vt:lpstr>
      <vt:lpstr>Αίτια &amp; επιστήμη</vt:lpstr>
      <vt:lpstr>Τέσσερα είδη αιτίων</vt:lpstr>
      <vt:lpstr>Τελική αιτιότητα</vt:lpstr>
      <vt:lpstr>Τελικό αίτιο και αγαθό</vt:lpstr>
      <vt:lpstr>Τελική αιτιότητα στη φύση 1</vt:lpstr>
      <vt:lpstr>Τελική αιτιότητα στη φύση 2</vt:lpstr>
      <vt:lpstr>Τελική αιτιότητα στη φύση 3</vt:lpstr>
      <vt:lpstr>Τελική αιτιότητα στη φύση 4</vt:lpstr>
      <vt:lpstr>Το επιχείρημα υπέρ της φυσικής τελεολογίας</vt:lpstr>
      <vt:lpstr>Τελεολογία χωρίς νου και σχέδιο</vt:lpstr>
      <vt:lpstr>Τέλος Ενότητας</vt:lpstr>
      <vt:lpstr>Χρηματοδότηση</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Lampros Spiliopoulos</cp:lastModifiedBy>
  <cp:revision>404</cp:revision>
  <dcterms:created xsi:type="dcterms:W3CDTF">2012-09-06T09:03:05Z</dcterms:created>
  <dcterms:modified xsi:type="dcterms:W3CDTF">2015-09-18T20:44:01Z</dcterms:modified>
</cp:coreProperties>
</file>