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327"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27"/>
            <p14:sldId id="337"/>
            <p14:sldId id="338"/>
            <p14:sldId id="339"/>
            <p14:sldId id="340"/>
            <p14:sldId id="341"/>
            <p14:sldId id="342"/>
            <p14:sldId id="343"/>
            <p14:sldId id="344"/>
            <p14:sldId id="345"/>
            <p14:sldId id="346"/>
            <p14:sldId id="347"/>
            <p14:sldId id="348"/>
            <p14:sldId id="349"/>
            <p14:sldId id="350"/>
            <p14:sldId id="351"/>
            <p14:sldId id="352"/>
          </p14:sldIdLst>
        </p14:section>
        <p14:section name="Untitled Section" id="{0F1CB131-A6BD-43D0-B8D4-1F27CEF7A05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00809"/>
            <a:ext cx="7772400" cy="1656183"/>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645023"/>
            <a:ext cx="7776864" cy="2736305"/>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17</a:t>
            </a:r>
            <a:r>
              <a:rPr lang="el-GR" sz="2800" dirty="0" smtClean="0"/>
              <a:t>: Η εξήγηση της φυσικής μεταβολής 3</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Δύναμη και ενέργεια</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marL="0" indent="0" algn="just">
              <a:buNone/>
            </a:pPr>
            <a:r>
              <a:rPr lang="el-GR" dirty="0" smtClean="0"/>
              <a:t>Μπορούμε να δούμε τη διαφορά δύναμης και ενέργειας στο ακόλουθο παράδειγμα: </a:t>
            </a:r>
          </a:p>
          <a:p>
            <a:pPr algn="just"/>
            <a:r>
              <a:rPr lang="el-GR" dirty="0" smtClean="0"/>
              <a:t>Λέμε ότι μια γυναίκα μιλάει αγγλικά και μπορεί να εννοούμε</a:t>
            </a:r>
            <a:endParaRPr lang="el-GR" dirty="0"/>
          </a:p>
          <a:p>
            <a:pPr marL="0" indent="0" algn="just">
              <a:buNone/>
            </a:pPr>
            <a:r>
              <a:rPr lang="el-GR" dirty="0" smtClean="0"/>
              <a:t>(Ι) ότι έχει την ικανότητα να μιλήσει αγγλικά (έστω κι εάν είναι σιωπηλή τώρα) ή</a:t>
            </a:r>
          </a:p>
          <a:p>
            <a:pPr marL="0" indent="0" algn="just">
              <a:buNone/>
            </a:pPr>
            <a:r>
              <a:rPr lang="el-GR" dirty="0" smtClean="0"/>
              <a:t>(ΙΙ) ότι μιλάει τώρα αγγλικά.</a:t>
            </a:r>
          </a:p>
          <a:p>
            <a:pPr algn="just"/>
            <a:r>
              <a:rPr lang="el-GR" dirty="0" smtClean="0"/>
              <a:t>Οι δύο δεν διαφέρουν ως προς τις γνώσεις τους στην αγγλική. Διαφέρουν κατά το ότι η μία εξασκεί </a:t>
            </a:r>
            <a:r>
              <a:rPr lang="el-GR" dirty="0"/>
              <a:t>την </a:t>
            </a:r>
            <a:r>
              <a:rPr lang="el-GR" dirty="0" smtClean="0"/>
              <a:t>ικανότητα ενώ η άλλη όχι.</a:t>
            </a:r>
          </a:p>
          <a:p>
            <a:pPr algn="just"/>
            <a:r>
              <a:rPr lang="el-GR" dirty="0" smtClean="0"/>
              <a:t>Παρόμοια μπορούμε να θεωρήσουμε τη σχέση μεταξύ σπέρματος και σώματος. Είναι εφοδιασμένα με τις ίδιες ικανότητες (Ι) Το πρώτο τις εμπεριέχει εντός του ενώ εκείνες δεν μπορούν ακόμη να εκδηλωθούν ή να εξασκηθούν. (ΙΙ) Το </a:t>
            </a:r>
            <a:r>
              <a:rPr lang="el-GR" dirty="0"/>
              <a:t>δεύτερο μπορεί να τις εξασκήσει</a:t>
            </a:r>
            <a:r>
              <a:rPr lang="el-GR" dirty="0" smtClean="0"/>
              <a:t>.</a:t>
            </a:r>
            <a:endParaRPr lang="en-US" dirty="0"/>
          </a:p>
        </p:txBody>
      </p:sp>
    </p:spTree>
    <p:extLst>
      <p:ext uri="{BB962C8B-B14F-4D97-AF65-F5344CB8AC3E}">
        <p14:creationId xmlns:p14="http://schemas.microsoft.com/office/powerpoint/2010/main" val="2831415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Διαφορά φύσης - τέχνης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dirty="0" smtClean="0"/>
              <a:t>Στη φύση το σπέρμα και το ωάριο χωρίς άλλη παρέμβαση καταλήγουν να συστήσουν ένα έμψυχο σώμα, ένα έμβρυο. Η δύναμη να γίνουν έμβρυο βρίσκεται εντός τους.</a:t>
            </a:r>
          </a:p>
          <a:p>
            <a:pPr algn="just"/>
            <a:r>
              <a:rPr lang="el-GR" dirty="0" smtClean="0"/>
              <a:t>Στην τέχνη το υλικό (το μάρμαρο) δεν μπορεί να γίνει από μόνο του ανδριάντας. Η δύναμη να γίνει ανδριάντας δεν είναι εσωτερική αλλά ανήκει σε έναν τεχνίτη που μπορεί να κατασκευάσει το άγαλμα.</a:t>
            </a:r>
            <a:endParaRPr lang="en-US" dirty="0"/>
          </a:p>
        </p:txBody>
      </p:sp>
    </p:spTree>
    <p:extLst>
      <p:ext uri="{BB962C8B-B14F-4D97-AF65-F5344CB8AC3E}">
        <p14:creationId xmlns:p14="http://schemas.microsoft.com/office/powerpoint/2010/main" val="972876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Είδη μεταβολών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marL="0" indent="0" algn="just">
              <a:buNone/>
            </a:pPr>
            <a:r>
              <a:rPr lang="el-GR" dirty="0" smtClean="0"/>
              <a:t>1. Μεταβολές στην κατηγορία της ποσότητας: Κάτι αλλάζει ως προς το βάρος, το μέγεθος, την ηλικία, κτλ. </a:t>
            </a:r>
          </a:p>
          <a:p>
            <a:pPr marL="0" indent="0" algn="just">
              <a:buNone/>
            </a:pPr>
            <a:r>
              <a:rPr lang="el-GR" dirty="0" smtClean="0"/>
              <a:t>2. Μεταβολές στην κατηγορία της ποιότητας: κάτι αλλάζει θερμοκρασία, χρώμα, κτλ.</a:t>
            </a:r>
          </a:p>
          <a:p>
            <a:pPr marL="0" indent="0" algn="just">
              <a:buNone/>
            </a:pPr>
            <a:r>
              <a:rPr lang="el-GR" dirty="0" smtClean="0"/>
              <a:t>3. Μεταβολές στην κατηγορία του τόπου: κάτι μεταβαίνει από εδώ εκεί, από μέσα έξω, κτλ.</a:t>
            </a:r>
          </a:p>
          <a:p>
            <a:pPr marL="0" indent="0" algn="just">
              <a:buNone/>
            </a:pPr>
            <a:r>
              <a:rPr lang="el-GR" dirty="0" smtClean="0"/>
              <a:t>4. Μεταβολές στην κατηγορία της ουσίας: κάτι (μια ουσία) γεννιέται ή πεθαίνει.  </a:t>
            </a:r>
            <a:endParaRPr lang="el-GR" dirty="0"/>
          </a:p>
          <a:p>
            <a:pPr marL="0" indent="0" algn="just">
              <a:buNone/>
            </a:pPr>
            <a:r>
              <a:rPr lang="el-GR" dirty="0" smtClean="0"/>
              <a:t>Η διαφορά των φυσικών όντων από τα τεχνουργήματα είναι ότι τα πρώτα μπορούν από μόνα τους να οδηγήσουν σε μεταβολές των τύπων 1 έως 3, ενώ μπορούν να οδηγήσουν σε μεταβολές του τύπου 4 σε δείγματα του ίδιου φυσικού είδους στο οποίο και τα ίδια ανήκουν.</a:t>
            </a:r>
            <a:endParaRPr lang="en-US" dirty="0"/>
          </a:p>
        </p:txBody>
      </p:sp>
    </p:spTree>
    <p:extLst>
      <p:ext uri="{BB962C8B-B14F-4D97-AF65-F5344CB8AC3E}">
        <p14:creationId xmlns:p14="http://schemas.microsoft.com/office/powerpoint/2010/main" val="24973784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Ορισμός της φύσης στα </a:t>
            </a:r>
            <a:r>
              <a:rPr lang="el-GR" i="1" dirty="0" smtClean="0"/>
              <a:t>Φυσικά</a:t>
            </a:r>
            <a:r>
              <a:rPr lang="el-GR" dirty="0" smtClean="0"/>
              <a:t>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85000" lnSpcReduction="10000"/>
          </a:bodyPr>
          <a:lstStyle/>
          <a:p>
            <a:pPr marL="0" indent="0" algn="just">
              <a:buNone/>
            </a:pPr>
            <a:r>
              <a:rPr lang="el-GR" dirty="0" smtClean="0"/>
              <a:t>Η φύση λοιπόν είναι αρχή και αιτία της κίνησης και της στάσης σε εκείνα τα όντα όπου ενυπάρχει κατά τρόπο άμεσο και σύμφωνο με την ίδια την ουσία τους - και όχι «κατά </a:t>
            </a:r>
            <a:r>
              <a:rPr lang="el-GR" dirty="0" err="1" smtClean="0"/>
              <a:t>συμβεβηκός</a:t>
            </a:r>
            <a:r>
              <a:rPr lang="el-GR" dirty="0" smtClean="0"/>
              <a:t>». (Λέγοντας «όχι κατά </a:t>
            </a:r>
            <a:r>
              <a:rPr lang="el-GR" dirty="0" err="1" smtClean="0"/>
              <a:t>συμβεβηκός</a:t>
            </a:r>
            <a:r>
              <a:rPr lang="el-GR" dirty="0" smtClean="0"/>
              <a:t>» εννοώ το εξής: κάποιος, που είναι γιατρός, θα μπορούσε ο ίδιος </a:t>
            </a:r>
            <a:r>
              <a:rPr lang="el-GR" dirty="0"/>
              <a:t>να γίνει αίτιος </a:t>
            </a:r>
            <a:r>
              <a:rPr lang="el-GR" dirty="0" smtClean="0"/>
              <a:t>της δικής του υγείας. Δεν τον κάνει όμως γνώστη της ιατρικής το γεγονός ότι γιατρεύεται. Συνέβη απλώς ο γιατρός και αυτός που γιατρεύεται να είναι ένα και το αυτό πρόσωπο.</a:t>
            </a:r>
          </a:p>
          <a:p>
            <a:pPr marL="400050" lvl="1" indent="0" algn="just">
              <a:buNone/>
            </a:pPr>
            <a:r>
              <a:rPr lang="el-GR" dirty="0" smtClean="0"/>
              <a:t>(Αριστοτέλους </a:t>
            </a:r>
            <a:r>
              <a:rPr lang="el-GR" i="1" dirty="0" smtClean="0"/>
              <a:t>Φυσικά</a:t>
            </a:r>
            <a:r>
              <a:rPr lang="el-GR" dirty="0" smtClean="0"/>
              <a:t> ΙΙ.1 193</a:t>
            </a:r>
            <a:r>
              <a:rPr lang="de-DE" dirty="0" smtClean="0"/>
              <a:t>b</a:t>
            </a:r>
            <a:r>
              <a:rPr lang="el-GR" dirty="0" smtClean="0"/>
              <a:t>2</a:t>
            </a:r>
            <a:r>
              <a:rPr lang="de-DE" dirty="0" smtClean="0"/>
              <a:t>0</a:t>
            </a:r>
            <a:r>
              <a:rPr lang="el-GR" dirty="0" smtClean="0"/>
              <a:t>-27, μετάφραση Β. Κάλφας)</a:t>
            </a:r>
            <a:endParaRPr lang="en-US" dirty="0"/>
          </a:p>
        </p:txBody>
      </p:sp>
    </p:spTree>
    <p:extLst>
      <p:ext uri="{BB962C8B-B14F-4D97-AF65-F5344CB8AC3E}">
        <p14:creationId xmlns:p14="http://schemas.microsoft.com/office/powerpoint/2010/main" val="9128932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Ορισμός της φύσης στα </a:t>
            </a:r>
            <a:r>
              <a:rPr lang="el-GR" i="1" dirty="0" smtClean="0"/>
              <a:t>Φυσικά</a:t>
            </a:r>
            <a:r>
              <a:rPr lang="el-GR" dirty="0" smtClean="0"/>
              <a:t>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algn="just"/>
            <a:r>
              <a:rPr lang="el-GR" i="1" dirty="0" smtClean="0"/>
              <a:t>Αιτία και αρχή κίνησης και στάσης </a:t>
            </a:r>
            <a:r>
              <a:rPr lang="el-GR" dirty="0" smtClean="0"/>
              <a:t>= μεταβολής και τερματισμού της μεταβολής. </a:t>
            </a:r>
          </a:p>
          <a:p>
            <a:pPr algn="just"/>
            <a:r>
              <a:rPr lang="el-GR" i="1" dirty="0" smtClean="0"/>
              <a:t>Που ενυπάρχει σε κάποια πράγματα όχι κατά συμβεβηκός</a:t>
            </a:r>
            <a:r>
              <a:rPr lang="el-GR" dirty="0" smtClean="0"/>
              <a:t>: όχι όπως κάποιος ασθενής που έτυχε να είναι γιατρός και είναι ικανός να θεραπεύει.</a:t>
            </a:r>
          </a:p>
          <a:p>
            <a:pPr algn="just"/>
            <a:r>
              <a:rPr lang="el-GR" i="1" dirty="0" smtClean="0"/>
              <a:t>Αλλά κατά τρόπο άμεσο, κατά την ουσία τους</a:t>
            </a:r>
            <a:r>
              <a:rPr lang="el-GR" dirty="0" smtClean="0"/>
              <a:t>: εκείνο που μπορεί να μεταβληθεί, π.χ. να μετακινηθεί, έχει από τον ορισμό του και την ικανότητα να είναι ποιητικό αίτιο της μεταβολής αυτής, π.χ. να μετακινεί το σώμα του.</a:t>
            </a:r>
          </a:p>
          <a:p>
            <a:pPr algn="just"/>
            <a:r>
              <a:rPr lang="el-GR" dirty="0" smtClean="0"/>
              <a:t>Η ψυχική δύναμη που είναι ποιητικό αίτιο της φυσικής μεταβολής του </a:t>
            </a:r>
            <a:r>
              <a:rPr lang="el-GR" dirty="0" err="1" smtClean="0"/>
              <a:t>εμβίου</a:t>
            </a:r>
            <a:r>
              <a:rPr lang="el-GR" dirty="0" smtClean="0"/>
              <a:t> σώματος ανήκει εξ ορισμού, αναγκαία, στο σώμα το οποίο κινείται. </a:t>
            </a:r>
          </a:p>
          <a:p>
            <a:pPr marL="0" indent="0" algn="just">
              <a:buNone/>
            </a:pPr>
            <a:endParaRPr lang="en-US" dirty="0"/>
          </a:p>
        </p:txBody>
      </p:sp>
    </p:spTree>
    <p:extLst>
      <p:ext uri="{BB962C8B-B14F-4D97-AF65-F5344CB8AC3E}">
        <p14:creationId xmlns:p14="http://schemas.microsoft.com/office/powerpoint/2010/main" val="11368310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363143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36119212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 </a:t>
            </a:r>
            <a:r>
              <a:rPr lang="el-GR" sz="2000" dirty="0" smtClean="0"/>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2021204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99553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18490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a:bodyPr>
          <a:lstStyle/>
          <a:p>
            <a:pPr marL="0" algn="just"/>
            <a:r>
              <a:rPr lang="el-GR" dirty="0" smtClean="0"/>
              <a:t>Σύγκριση της άποψης για τη μεταβολή η οποία εκτίθεται στις </a:t>
            </a:r>
            <a:r>
              <a:rPr lang="el-GR" i="1" dirty="0" smtClean="0"/>
              <a:t>Κατηγορίες</a:t>
            </a:r>
            <a:r>
              <a:rPr lang="el-GR" dirty="0" smtClean="0"/>
              <a:t> με εκείνην η οποία εκτίθεται στα </a:t>
            </a:r>
            <a:r>
              <a:rPr lang="el-GR" i="1" dirty="0" smtClean="0"/>
              <a:t>Φυσικά </a:t>
            </a:r>
          </a:p>
          <a:p>
            <a:pPr marL="0" algn="just"/>
            <a:r>
              <a:rPr lang="el-GR" dirty="0" smtClean="0"/>
              <a:t>Η διαφορά συνίσταται στην εισαγωγή της έννοιας της ύλης στα </a:t>
            </a:r>
            <a:r>
              <a:rPr lang="el-GR" i="1" dirty="0" smtClean="0"/>
              <a:t>Φυσικά</a:t>
            </a:r>
            <a:endParaRPr lang="el-GR" dirty="0" smtClean="0"/>
          </a:p>
          <a:p>
            <a:pPr marL="0" algn="just"/>
            <a:r>
              <a:rPr lang="el-GR" dirty="0" smtClean="0"/>
              <a:t>Εξηγητικά προβλήματα για την έννοια της ύλης και η εισαγωγη της διάκρισης </a:t>
            </a:r>
            <a:r>
              <a:rPr lang="el-GR" i="1" dirty="0" smtClean="0"/>
              <a:t>δυνάμει</a:t>
            </a:r>
            <a:r>
              <a:rPr lang="el-GR" dirty="0" smtClean="0"/>
              <a:t>-</a:t>
            </a:r>
            <a:r>
              <a:rPr lang="el-GR" i="1" dirty="0" smtClean="0"/>
              <a:t>ενεργεία</a:t>
            </a:r>
          </a:p>
          <a:p>
            <a:pPr marL="0" algn="just"/>
            <a:r>
              <a:rPr lang="el-GR" dirty="0" smtClean="0"/>
              <a:t>Ανάλυση του αριστοτελικού ορισμού της φύσης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μεταβολή στο έργο </a:t>
            </a:r>
            <a:r>
              <a:rPr lang="el-GR" i="1" dirty="0" smtClean="0"/>
              <a:t>Κατηγορίες</a:t>
            </a:r>
            <a:r>
              <a:rPr lang="en-US" dirty="0" smtClean="0"/>
              <a:t>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marL="0" indent="0" algn="just">
              <a:buNone/>
            </a:pPr>
            <a:r>
              <a:rPr lang="el-GR" dirty="0" smtClean="0"/>
              <a:t>Διότι, όσον αφορά τις ουσίες, τα ίδια πράγματα είναι δεκτικά των εναντίων με το να υπόκεινται σε μεταβολή. Όταν, για παράδειγμα, κάτι γίνεται</a:t>
            </a:r>
            <a:r>
              <a:rPr lang="el-GR" dirty="0"/>
              <a:t> </a:t>
            </a:r>
            <a:r>
              <a:rPr lang="el-GR" dirty="0" smtClean="0"/>
              <a:t>από θερμό</a:t>
            </a:r>
            <a:r>
              <a:rPr lang="el-GR" dirty="0"/>
              <a:t> </a:t>
            </a:r>
            <a:r>
              <a:rPr lang="el-GR" dirty="0" smtClean="0"/>
              <a:t>ψυχρό, υφίσταται μεταβολή</a:t>
            </a:r>
            <a:r>
              <a:rPr lang="el-GR" dirty="0"/>
              <a:t> </a:t>
            </a:r>
            <a:r>
              <a:rPr lang="el-GR" dirty="0" smtClean="0"/>
              <a:t>(αφού έχει αλλοιωθεί) καθώς επίσης εάν από λευκό γίνει μαύρο ή από κακό</a:t>
            </a:r>
            <a:r>
              <a:rPr lang="el-GR" dirty="0"/>
              <a:t> </a:t>
            </a:r>
            <a:r>
              <a:rPr lang="el-GR" dirty="0" smtClean="0"/>
              <a:t>καλό, και το ίδιο και για καθένα από τα άλλα: το ίδιο πράγμα είναι δεκτικό των εναντίων με το να υφίσταται μεταβολή.</a:t>
            </a:r>
          </a:p>
          <a:p>
            <a:pPr marL="400050" lvl="1" indent="0" algn="just">
              <a:buNone/>
            </a:pPr>
            <a:r>
              <a:rPr lang="el-GR" dirty="0" smtClean="0"/>
              <a:t>(Αριστοτέλους </a:t>
            </a:r>
            <a:r>
              <a:rPr lang="el-GR" i="1" dirty="0" smtClean="0"/>
              <a:t>Κατηγορίες</a:t>
            </a:r>
            <a:r>
              <a:rPr lang="el-GR" dirty="0" smtClean="0"/>
              <a:t> 4</a:t>
            </a:r>
            <a:r>
              <a:rPr lang="en-US" dirty="0" smtClean="0"/>
              <a:t>a</a:t>
            </a:r>
            <a:r>
              <a:rPr lang="el-GR" dirty="0" smtClean="0"/>
              <a:t>30-34, μετάφραση Π. </a:t>
            </a:r>
            <a:r>
              <a:rPr lang="el-GR" dirty="0" smtClean="0"/>
              <a:t>Καλλιγάς)</a:t>
            </a:r>
            <a:endParaRPr lang="en-US" dirty="0"/>
          </a:p>
        </p:txBody>
      </p:sp>
    </p:spTree>
    <p:extLst>
      <p:ext uri="{BB962C8B-B14F-4D97-AF65-F5344CB8AC3E}">
        <p14:creationId xmlns:p14="http://schemas.microsoft.com/office/powerpoint/2010/main" val="2093811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μεταβολή στο έργο </a:t>
            </a:r>
            <a:r>
              <a:rPr lang="el-GR" i="1" dirty="0" smtClean="0"/>
              <a:t>Κατηγορίες</a:t>
            </a:r>
            <a:r>
              <a:rPr lang="en-US" dirty="0" smtClean="0"/>
              <a:t>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lnSpcReduction="10000"/>
          </a:bodyPr>
          <a:lstStyle/>
          <a:p>
            <a:pPr algn="just"/>
            <a:r>
              <a:rPr lang="el-GR" dirty="0" smtClean="0"/>
              <a:t>Οι οντότητες που ανήκουν στο γένος της ουσίας διατηρούν την ταυτότητά τους παρά το ότι μεταβάλλονται σε κάποιες από τις ιδιότητες.</a:t>
            </a:r>
          </a:p>
          <a:p>
            <a:pPr algn="just"/>
            <a:r>
              <a:rPr lang="el-GR" dirty="0" smtClean="0"/>
              <a:t>Η μεταβολή είναι μια οποιαδήποτε αλλαγή σε ένα φάσμα ιδιοτήτων το οποίο ορίζουν δύο ενάντιες ιδιότητες</a:t>
            </a:r>
            <a:r>
              <a:rPr lang="el-GR" dirty="0"/>
              <a:t> </a:t>
            </a:r>
            <a:r>
              <a:rPr lang="el-GR" dirty="0" smtClean="0"/>
              <a:t>(όπως </a:t>
            </a:r>
            <a:r>
              <a:rPr lang="el-GR" dirty="0"/>
              <a:t>θερμό</a:t>
            </a:r>
            <a:r>
              <a:rPr lang="el-GR" dirty="0" smtClean="0"/>
              <a:t>-ψυχρό) σε ένα υποκείμενο που διατηρεί την ταυτότητά του, σε μια ουσία, ως προς μια εναντίωση.</a:t>
            </a:r>
          </a:p>
        </p:txBody>
      </p:sp>
    </p:spTree>
    <p:extLst>
      <p:ext uri="{BB962C8B-B14F-4D97-AF65-F5344CB8AC3E}">
        <p14:creationId xmlns:p14="http://schemas.microsoft.com/office/powerpoint/2010/main" val="1139418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Οι αρχές-προϋποθέσεις της μεταβολής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dirty="0" smtClean="0"/>
              <a:t>Ενα υποκείμενο που δέχεται ενάντιες ιδιότητες</a:t>
            </a:r>
          </a:p>
          <a:p>
            <a:pPr algn="just"/>
            <a:r>
              <a:rPr lang="el-GR" dirty="0" smtClean="0"/>
              <a:t>Μια νέα ιδιότητα που το υποκείμενο αποκτά (ένα </a:t>
            </a:r>
            <a:r>
              <a:rPr lang="el-GR" i="1" dirty="0" smtClean="0"/>
              <a:t>είδος</a:t>
            </a:r>
            <a:r>
              <a:rPr lang="el-GR" dirty="0" smtClean="0"/>
              <a:t> Α)</a:t>
            </a:r>
          </a:p>
          <a:p>
            <a:pPr algn="just"/>
            <a:r>
              <a:rPr lang="el-GR" dirty="0" smtClean="0"/>
              <a:t>Η απουσία της ιδιότητας την οποία το υποκείμενο θα αποκτήσει στο τέλος της μεταβολής (η </a:t>
            </a:r>
            <a:r>
              <a:rPr lang="el-GR" i="1" dirty="0" smtClean="0"/>
              <a:t>στέρηση</a:t>
            </a:r>
            <a:r>
              <a:rPr lang="el-GR" dirty="0" smtClean="0"/>
              <a:t> του Α: όχι-Α)</a:t>
            </a:r>
          </a:p>
        </p:txBody>
      </p:sp>
    </p:spTree>
    <p:extLst>
      <p:ext uri="{BB962C8B-B14F-4D97-AF65-F5344CB8AC3E}">
        <p14:creationId xmlns:p14="http://schemas.microsoft.com/office/powerpoint/2010/main" val="434342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Δύο χρήσεις του ρήματος </a:t>
            </a:r>
            <a:r>
              <a:rPr lang="el-GR" i="1" dirty="0" smtClean="0"/>
              <a:t>γίγνεσθαι</a:t>
            </a:r>
            <a:r>
              <a:rPr lang="el-GR" dirty="0" smtClean="0"/>
              <a:t> και δύο τύποι μεταβολών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algn="just"/>
            <a:r>
              <a:rPr lang="el-GR" dirty="0" smtClean="0"/>
              <a:t>Διακρίναμε (α) την αμετάβατη από (β) τη μεταβατική σημασία/χρήση του ρήματος </a:t>
            </a:r>
            <a:r>
              <a:rPr lang="el-GR" i="1" dirty="0" smtClean="0"/>
              <a:t>γίγνεσθαι</a:t>
            </a:r>
            <a:r>
              <a:rPr lang="el-GR" dirty="0" smtClean="0"/>
              <a:t>: (α) κάτι γεννιέται ή (β) κάτι αλλάζει. Και αυτές οι χρήσεις σημαίνουν διαφορετικούς τύπους μεταβολής. Μια νέα ουσία ξεκινά να υπάρχει στην (α), μια υπάρχουσα ουσία αλλοιώνεται στη (β). </a:t>
            </a:r>
          </a:p>
          <a:p>
            <a:pPr algn="just"/>
            <a:r>
              <a:rPr lang="el-GR" dirty="0" smtClean="0"/>
              <a:t>Εξηγεί το μοντέλο των τριών αρχών [(Ι) υποκείμενο (ουσία), (ΙΙ) νέα ιδιότητα, (ΙΙΙ) στέρηση] και τους δύο τύπους μεταβολής; </a:t>
            </a:r>
          </a:p>
          <a:p>
            <a:pPr algn="just"/>
            <a:r>
              <a:rPr lang="el-GR" dirty="0" smtClean="0"/>
              <a:t>Συγκεκριμένα, τι θα παίξει το ρόλο του υποκειμένου</a:t>
            </a:r>
            <a:r>
              <a:rPr lang="el-GR" dirty="0"/>
              <a:t> </a:t>
            </a:r>
            <a:r>
              <a:rPr lang="el-GR" dirty="0" smtClean="0"/>
              <a:t>(Ι)</a:t>
            </a:r>
            <a:r>
              <a:rPr lang="el-GR" dirty="0"/>
              <a:t> </a:t>
            </a:r>
            <a:r>
              <a:rPr lang="el-GR" dirty="0" smtClean="0"/>
              <a:t>στις περιπτώσεις (α), αφού εκεί μια νέα ουσία-υποκείμενο γεννιέται; </a:t>
            </a:r>
          </a:p>
          <a:p>
            <a:pPr algn="just"/>
            <a:r>
              <a:rPr lang="el-GR" dirty="0" smtClean="0"/>
              <a:t>Για να απαντήσει αυτό το ερώτημα ο Αριστοτέλης εισάγει στα </a:t>
            </a:r>
            <a:r>
              <a:rPr lang="el-GR" i="1" dirty="0" smtClean="0"/>
              <a:t>Φυσικά</a:t>
            </a:r>
            <a:r>
              <a:rPr lang="el-GR" dirty="0" smtClean="0"/>
              <a:t> μια νέα έννοια, την έννοια της ύλης, η οποία θα παίξει το ρόλο του υποκειμένου</a:t>
            </a:r>
            <a:r>
              <a:rPr lang="el-GR" dirty="0"/>
              <a:t> </a:t>
            </a:r>
            <a:r>
              <a:rPr lang="el-GR" dirty="0" smtClean="0"/>
              <a:t>(Ι)</a:t>
            </a:r>
            <a:r>
              <a:rPr lang="el-GR" dirty="0"/>
              <a:t> </a:t>
            </a:r>
            <a:r>
              <a:rPr lang="el-GR" dirty="0" smtClean="0"/>
              <a:t>στις μεταβολές που ανήκουν στις (α) περιπτώσεις (γεννήσεις-φθορές ή αλλιώς ουσιώδεις μεταβολές).</a:t>
            </a:r>
          </a:p>
        </p:txBody>
      </p:sp>
    </p:spTree>
    <p:extLst>
      <p:ext uri="{BB962C8B-B14F-4D97-AF65-F5344CB8AC3E}">
        <p14:creationId xmlns:p14="http://schemas.microsoft.com/office/powerpoint/2010/main" val="12981632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ύλη ως υποκείμενο των γεννήσεων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algn="just"/>
            <a:r>
              <a:rPr lang="el-GR" dirty="0" smtClean="0"/>
              <a:t>Το πρόβλημα: τι θα παίξει το ρόλο του υποκειμένου</a:t>
            </a:r>
            <a:r>
              <a:rPr lang="el-GR" dirty="0"/>
              <a:t> </a:t>
            </a:r>
            <a:r>
              <a:rPr lang="el-GR" dirty="0" smtClean="0"/>
              <a:t>(Ι), όταν μια νέα ουσία-υποκείμενο γεννιέται; </a:t>
            </a:r>
          </a:p>
          <a:p>
            <a:pPr algn="just"/>
            <a:r>
              <a:rPr lang="el-GR" dirty="0" smtClean="0"/>
              <a:t>ΤΕΧΝΗ: Στη δημιουργία των τεχνουργημάτων το υποκείμενο είναι η ύλη τους και το είδος τους είναι η λειτουργία (η μορφή, σχήμα, δομή που παίρνει η ύλη ώστε να λειτουργεί με τον τρόπο που έχουμε σχεδιάσει).</a:t>
            </a:r>
          </a:p>
          <a:p>
            <a:pPr algn="just"/>
            <a:r>
              <a:rPr lang="el-GR" dirty="0" smtClean="0"/>
              <a:t>ΦΥΣΗ: το υποκείμενο προσδιορίζεται αναλογικά προς την τέχνη. Όπως σχετίζεται το ξύλο με το σχήμα που ένα τραπέζι πρέπει να έχει για να επιτελεί τη λειτουργία του, έτσι σχετίζεται το σώμα του εμβίου με τις λειτουργίες που αυτό μπορεί να επιτελεί. </a:t>
            </a:r>
          </a:p>
          <a:p>
            <a:pPr algn="just"/>
            <a:r>
              <a:rPr lang="el-GR" dirty="0" smtClean="0"/>
              <a:t>Δυσαναλογία: η ύλη των τεχνουργημάτων υπάρχει πριν τη δημιουργία τους ενώ τα σωματικά μέρη των εμβίων δεν υφίστανται πριν τα έμβια όντα γεννηθούν.</a:t>
            </a:r>
            <a:endParaRPr lang="en-US" dirty="0"/>
          </a:p>
        </p:txBody>
      </p:sp>
    </p:spTree>
    <p:extLst>
      <p:ext uri="{BB962C8B-B14F-4D97-AF65-F5344CB8AC3E}">
        <p14:creationId xmlns:p14="http://schemas.microsoft.com/office/powerpoint/2010/main" val="35897292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Δυσαναλογία μεταξύ της ύλης στην τέχνη και τη φύση</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20000"/>
          </a:bodyPr>
          <a:lstStyle/>
          <a:p>
            <a:pPr algn="just"/>
            <a:r>
              <a:rPr lang="el-GR" dirty="0" smtClean="0"/>
              <a:t>Στην τέχνη η ύλη των τεχνουργημάτων υπάρχει πριν τη δημιουργία τους: π.χ. το ξύλο ή το μάρμαρο υφίστανται πριν κατασκευαστεί ένα τραπέζι ή ένα άγαλμα. </a:t>
            </a:r>
          </a:p>
          <a:p>
            <a:pPr algn="just"/>
            <a:r>
              <a:rPr lang="el-GR" dirty="0" smtClean="0"/>
              <a:t>Στη φύση όμως τα σωματικά μέρη των εμβίων (οστά, σάρκες, πνεύμονες, άκρα, κτλ.) δεν υφίστανται πριν το έμβιο ον γεννηθεί.</a:t>
            </a:r>
          </a:p>
          <a:p>
            <a:pPr algn="just"/>
            <a:r>
              <a:rPr lang="el-GR" dirty="0" smtClean="0"/>
              <a:t>Εκείνο που υπάρχει πριν είναι το σπέρμα ή ο σπόρος. Αλλά δεν μπορούμε να το ταυτίσουμε με το σώμα του εμβίου. Πως θα γεφυρώσουμε αυτή τη διαφορά</a:t>
            </a:r>
            <a:r>
              <a:rPr lang="el-GR" dirty="0" smtClean="0"/>
              <a:t>;</a:t>
            </a:r>
            <a:endParaRPr lang="el-GR" dirty="0" smtClean="0"/>
          </a:p>
        </p:txBody>
      </p:sp>
    </p:spTree>
    <p:extLst>
      <p:ext uri="{BB962C8B-B14F-4D97-AF65-F5344CB8AC3E}">
        <p14:creationId xmlns:p14="http://schemas.microsoft.com/office/powerpoint/2010/main" val="14724574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Η σχέση του σπέρματος με το σώμα που δημιουργείται από αυτό</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0000" lnSpcReduction="20000"/>
          </a:bodyPr>
          <a:lstStyle/>
          <a:p>
            <a:pPr algn="just"/>
            <a:r>
              <a:rPr lang="el-GR" dirty="0" smtClean="0"/>
              <a:t>Παρατηρούμε ότι όλα τα σώματα ενός φυσικού είδους (π.χ. του ανθρώπου) δημιουργούνται από τον ίδιο τύπο σπέρματος</a:t>
            </a:r>
            <a:r>
              <a:rPr lang="el-GR" dirty="0"/>
              <a:t> </a:t>
            </a:r>
            <a:r>
              <a:rPr lang="el-GR" dirty="0" smtClean="0"/>
              <a:t>και αυτός ο τύπος σπέρματος δεν γεννά σώμα κάποιου άλλου φυσικού είδους.</a:t>
            </a:r>
          </a:p>
          <a:p>
            <a:pPr algn="just"/>
            <a:r>
              <a:rPr lang="el-GR" dirty="0" smtClean="0"/>
              <a:t>Τα δύο επομένως φαίνονται στενά συνδεδεμένα.</a:t>
            </a:r>
          </a:p>
          <a:p>
            <a:pPr algn="just"/>
            <a:r>
              <a:rPr lang="el-GR" dirty="0" smtClean="0"/>
              <a:t>Το ανθρώπινο σώμα είναι κάτι που το ανθρώπινο σπέρμα (και ωάριο) είναι προγραμματισμένο ή έχει τη δύναμη να γίνει.</a:t>
            </a:r>
          </a:p>
          <a:p>
            <a:pPr algn="just"/>
            <a:r>
              <a:rPr lang="el-GR" dirty="0" smtClean="0"/>
              <a:t>Το ανθρώπινο σώμα είναι </a:t>
            </a:r>
            <a:r>
              <a:rPr lang="el-GR" i="1" dirty="0" smtClean="0"/>
              <a:t>ενεργεία</a:t>
            </a:r>
            <a:r>
              <a:rPr lang="el-GR" dirty="0" smtClean="0"/>
              <a:t> εκείνο που το ανθρώπινο σπέρμα έχει τη δύναμη να γίνει.</a:t>
            </a:r>
          </a:p>
          <a:p>
            <a:pPr algn="just"/>
            <a:r>
              <a:rPr lang="el-GR" dirty="0" smtClean="0"/>
              <a:t>Άρα το ένα μπορεί να ταυτιστεί με το άλλο με τη διαφορά ότι το ένα είναι μόνο </a:t>
            </a:r>
            <a:r>
              <a:rPr lang="el-GR" i="1" dirty="0" smtClean="0"/>
              <a:t>δυνάμει</a:t>
            </a:r>
            <a:r>
              <a:rPr lang="el-GR" dirty="0" smtClean="0"/>
              <a:t> εκείνο που το άλλο είναι </a:t>
            </a:r>
            <a:r>
              <a:rPr lang="el-GR" i="1" dirty="0" smtClean="0"/>
              <a:t>ενεργεία</a:t>
            </a:r>
            <a:r>
              <a:rPr lang="el-GR" dirty="0" smtClean="0"/>
              <a:t>. Αυτή η μερική ταύτιση προτείνεται ως η λύση της δυσαναλογίας που παρατηρήσαμε και άρα εξηγεί πως κάτι παραμένει ως υποκείμενο στις φυσικές γεννήσεις.</a:t>
            </a:r>
          </a:p>
        </p:txBody>
      </p:sp>
    </p:spTree>
    <p:extLst>
      <p:ext uri="{BB962C8B-B14F-4D97-AF65-F5344CB8AC3E}">
        <p14:creationId xmlns:p14="http://schemas.microsoft.com/office/powerpoint/2010/main" val="3463136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1673</Words>
  <Application>Microsoft Macintosh PowerPoint</Application>
  <PresentationFormat>On-screen Show (4:3)</PresentationFormat>
  <Paragraphs>121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Αριστοτέλης: Γνωσιοθεωρία Μεταφυσική</vt:lpstr>
      <vt:lpstr>Σκοποί  ενότητας</vt:lpstr>
      <vt:lpstr>Η μεταβολή στο έργο Κατηγορίες 1</vt:lpstr>
      <vt:lpstr>Η μεταβολή στο έργο Κατηγορίες 2</vt:lpstr>
      <vt:lpstr>Οι αρχές-προϋποθέσεις της μεταβολής</vt:lpstr>
      <vt:lpstr>Δύο χρήσεις του ρήματος γίγνεσθαι και δύο τύποι μεταβολών</vt:lpstr>
      <vt:lpstr>Η ύλη ως υποκείμενο των γεννήσεων</vt:lpstr>
      <vt:lpstr>Δυσαναλογία μεταξύ της ύλης στην τέχνη και τη φύση</vt:lpstr>
      <vt:lpstr>Η σχέση του σπέρματος με το σώμα που δημιουργείται από αυτό</vt:lpstr>
      <vt:lpstr>Δύναμη και ενέργεια</vt:lpstr>
      <vt:lpstr>Διαφορά φύσης - τέχνης</vt:lpstr>
      <vt:lpstr>Είδη μεταβολών</vt:lpstr>
      <vt:lpstr>Ορισμός της φύσης στα Φυσικά 1</vt:lpstr>
      <vt:lpstr>Ορισμός της φύσης στα Φυσικά 2</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379</cp:revision>
  <dcterms:created xsi:type="dcterms:W3CDTF">2012-09-06T09:03:05Z</dcterms:created>
  <dcterms:modified xsi:type="dcterms:W3CDTF">2015-09-18T20:41:28Z</dcterms:modified>
</cp:coreProperties>
</file>