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1" r:id="rId3"/>
    <p:sldId id="327" r:id="rId4"/>
    <p:sldId id="330" r:id="rId5"/>
    <p:sldId id="332" r:id="rId6"/>
    <p:sldId id="331" r:id="rId7"/>
    <p:sldId id="333" r:id="rId8"/>
    <p:sldId id="334" r:id="rId9"/>
    <p:sldId id="335" r:id="rId10"/>
    <p:sldId id="336" r:id="rId11"/>
    <p:sldId id="337" r:id="rId12"/>
    <p:sldId id="338" r:id="rId13"/>
    <p:sldId id="339" r:id="rId14"/>
    <p:sldId id="340"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327"/>
            <p14:sldId id="330"/>
            <p14:sldId id="332"/>
            <p14:sldId id="331"/>
            <p14:sldId id="333"/>
            <p14:sldId id="334"/>
            <p14:sldId id="335"/>
            <p14:sldId id="336"/>
            <p14:sldId id="337"/>
            <p14:sldId id="338"/>
            <p14:sldId id="339"/>
            <p14:sldId id="340"/>
          </p14:sldIdLst>
        </p14:section>
        <p14:section name="Untitled Section" id="{0F1CB131-A6BD-43D0-B8D4-1F27CEF7A05E}">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49" d="100"/>
          <a:sy n="149" d="100"/>
        </p:scale>
        <p:origin x="-11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18/9/15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eclass.upatras.gr/courses/PHIL1803/"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2817"/>
            <a:ext cx="7772400" cy="1512167"/>
          </a:xfrm>
        </p:spPr>
        <p:txBody>
          <a:bodyPr/>
          <a:lstStyle/>
          <a:p>
            <a:r>
              <a:rPr lang="el-GR" dirty="0" smtClean="0">
                <a:solidFill>
                  <a:srgbClr val="5075BC"/>
                </a:solidFill>
              </a:rPr>
              <a:t>Αριστοτέλης: Γνωσιοθεωρία Μεταφυσική</a:t>
            </a:r>
            <a:endParaRPr lang="el-GR" dirty="0">
              <a:solidFill>
                <a:srgbClr val="5075BC"/>
              </a:solidFill>
            </a:endParaRPr>
          </a:p>
        </p:txBody>
      </p:sp>
      <p:sp>
        <p:nvSpPr>
          <p:cNvPr id="3" name="Υπότιτλος 2"/>
          <p:cNvSpPr>
            <a:spLocks noGrp="1"/>
          </p:cNvSpPr>
          <p:nvPr>
            <p:ph type="subTitle" idx="1"/>
          </p:nvPr>
        </p:nvSpPr>
        <p:spPr>
          <a:xfrm>
            <a:off x="683568" y="3428999"/>
            <a:ext cx="7776864" cy="2592289"/>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15</a:t>
            </a:r>
            <a:r>
              <a:rPr lang="el-GR" sz="2800" dirty="0" smtClean="0"/>
              <a:t>: Η εξήγηση της φυσικής μεταβολής 1</a:t>
            </a:r>
          </a:p>
          <a:p>
            <a:endParaRPr lang="el-GR" sz="2800" dirty="0" smtClean="0"/>
          </a:p>
          <a:p>
            <a:r>
              <a:rPr lang="el-GR" sz="2800" dirty="0" smtClean="0"/>
              <a:t>Στασινός Σταυριανέας </a:t>
            </a:r>
          </a:p>
          <a:p>
            <a:r>
              <a:rPr lang="el-GR" sz="2800" dirty="0" smtClean="0"/>
              <a:t>Σχολή Ανθρωπιστικών &amp; Κοινωνικών Επιστημών</a:t>
            </a:r>
          </a:p>
          <a:p>
            <a:r>
              <a:rPr lang="el-GR" sz="2800" dirty="0" smtClean="0"/>
              <a:t>Τμήμα Φιλοσοφίας</a:t>
            </a:r>
            <a:endParaRPr lang="en-US" sz="28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val="3428195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2363143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6119212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Πανεπιστήμιο Πατρών</a:t>
            </a:r>
            <a:r>
              <a:rPr lang="en-US" sz="2000" dirty="0" smtClean="0"/>
              <a:t>, </a:t>
            </a:r>
            <a:r>
              <a:rPr lang="el-GR" sz="2000" dirty="0" smtClean="0"/>
              <a:t>Σταυριανέας Στασινός. «Αριστοτέλης: </a:t>
            </a:r>
            <a:r>
              <a:rPr lang="el-GR" sz="2000" dirty="0" err="1" smtClean="0"/>
              <a:t>Γνωσιοθεωρία</a:t>
            </a:r>
            <a:r>
              <a:rPr lang="en-US" sz="2000" dirty="0" smtClean="0"/>
              <a:t> </a:t>
            </a:r>
            <a:r>
              <a:rPr lang="el-GR" sz="2000" dirty="0" smtClean="0"/>
              <a:t>/ Μεταφυσική». </a:t>
            </a:r>
            <a:r>
              <a:rPr lang="el-GR" sz="2000" dirty="0"/>
              <a:t>Έκδοση</a:t>
            </a:r>
            <a:r>
              <a:rPr lang="el-GR" sz="2000" dirty="0">
                <a:solidFill>
                  <a:srgbClr val="000000"/>
                </a:solidFill>
              </a:rPr>
              <a:t>: </a:t>
            </a:r>
            <a:r>
              <a:rPr lang="el-GR" sz="2000" dirty="0" smtClean="0">
                <a:solidFill>
                  <a:srgbClr val="000000"/>
                </a:solidFill>
              </a:rPr>
              <a:t>1.0</a:t>
            </a:r>
            <a:r>
              <a:rPr lang="el-GR" sz="2000" dirty="0">
                <a:solidFill>
                  <a:srgbClr val="000000"/>
                </a:solidFill>
              </a:rPr>
              <a:t>. </a:t>
            </a:r>
            <a:r>
              <a:rPr lang="el-GR" sz="2000" dirty="0" smtClean="0"/>
              <a:t>Πάτρα 2015. </a:t>
            </a:r>
            <a:r>
              <a:rPr lang="el-GR" sz="2000" dirty="0"/>
              <a:t>Διαθέσιμο από τη δικτυακή </a:t>
            </a:r>
            <a:r>
              <a:rPr lang="el-GR" sz="2000" dirty="0" smtClean="0"/>
              <a:t>διεύθυνση: </a:t>
            </a:r>
            <a:r>
              <a:rPr lang="fr-FR" sz="2000" dirty="0" smtClean="0">
                <a:hlinkClick r:id="rId3"/>
              </a:rPr>
              <a:t>https</a:t>
            </a:r>
            <a:r>
              <a:rPr lang="fr-FR" sz="2000" dirty="0">
                <a:hlinkClick r:id="rId3"/>
              </a:rPr>
              <a:t>://eclass.upatras.gr/courses/PHIL1803</a:t>
            </a:r>
            <a:r>
              <a:rPr lang="fr-FR" sz="2000" dirty="0" smtClean="0">
                <a:hlinkClick r:id="rId3"/>
              </a:rPr>
              <a:t>/</a:t>
            </a:r>
            <a:endParaRPr lang="el-GR" sz="2000" dirty="0" smtClean="0"/>
          </a:p>
          <a:p>
            <a:pPr marL="0" indent="0">
              <a:buNone/>
            </a:pP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2021204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899553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184902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r>
              <a:rPr lang="el-GR" dirty="0" smtClean="0"/>
              <a:t>Να εξηγηθεί το ελεατικό παράδοξο που οδηγεί στον ισχυρισμό ότι η φυσική μεταβολή είναι αδύνατη, και η αριστοτελική απάντηση.</a:t>
            </a:r>
          </a:p>
          <a:p>
            <a:pPr marL="0" algn="just"/>
            <a:r>
              <a:rPr lang="el-GR" dirty="0" smtClean="0"/>
              <a:t>Ποιες είναι οι αρχές με βάση τις οποίες εξηγεί ο Αριστοτέλης τη φυσική μεταβολή.</a:t>
            </a:r>
          </a:p>
          <a:p>
            <a:pPr marL="0" algn="just"/>
            <a:r>
              <a:rPr lang="el-GR" dirty="0" smtClean="0"/>
              <a:t>Να διακρίνουμε δύο τύπους μεταβολών: τις ουσιώδεις και τις μη ουσιώδεις μεταβολές</a:t>
            </a:r>
            <a:r>
              <a:rPr lang="el-GR" dirty="0" smtClean="0"/>
              <a:t>.</a:t>
            </a:r>
            <a:endParaRPr lang="el-GR"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061497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φυσική μεταβολή</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92500" lnSpcReduction="10000"/>
          </a:bodyPr>
          <a:lstStyle/>
          <a:p>
            <a:pPr marL="0" indent="0" algn="just">
              <a:buNone/>
            </a:pPr>
            <a:r>
              <a:rPr lang="el-GR" dirty="0" smtClean="0"/>
              <a:t>Η έννοια της φυσικής μεταβολής είναι θεμελιώδης για την φυσική. Εκείνο που διακρίνει τα φυσικά όντα είναι ότι αλλάζουν από μόνα τους (τρέφονται, κινούνται</a:t>
            </a:r>
            <a:r>
              <a:rPr lang="en-US" dirty="0" smtClean="0"/>
              <a:t>, </a:t>
            </a:r>
            <a:r>
              <a:rPr lang="el-GR" dirty="0" smtClean="0"/>
              <a:t>κτλ.). Είναι σημαντικό να εξετάσουμε την έννοια της φυσικής μεταβολής για να δούμε: </a:t>
            </a:r>
          </a:p>
          <a:p>
            <a:pPr marL="0" indent="0" algn="just">
              <a:buNone/>
            </a:pPr>
            <a:r>
              <a:rPr lang="el-GR" dirty="0" smtClean="0"/>
              <a:t>1. Πώς ο Αριστοτέλης υπερασπίζεται τη θέση ότι η φυσική μεταβολή είναι λογικά δυνατή, εξηγήσιμη (ενάντια στα παράδοξα των Ελεατών); </a:t>
            </a:r>
          </a:p>
          <a:p>
            <a:pPr marL="0" indent="0" algn="just">
              <a:buNone/>
            </a:pPr>
            <a:r>
              <a:rPr lang="el-GR" dirty="0" smtClean="0"/>
              <a:t>2. Ποιες αρχές εισάγονται για να την εξηγήσουν (οι αρχές του είδους και της ύλης);</a:t>
            </a:r>
          </a:p>
        </p:txBody>
      </p:sp>
    </p:spTree>
    <p:extLst>
      <p:ext uri="{BB962C8B-B14F-4D97-AF65-F5344CB8AC3E}">
        <p14:creationId xmlns:p14="http://schemas.microsoft.com/office/powerpoint/2010/main" val="20938115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Το Ελεατικό </a:t>
            </a:r>
            <a:r>
              <a:rPr lang="el-GR" smtClean="0"/>
              <a:t>παράδοξο </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85000" lnSpcReduction="10000"/>
          </a:bodyPr>
          <a:lstStyle/>
          <a:p>
            <a:pPr marL="514350" indent="-514350" algn="just">
              <a:buAutoNum type="arabicPeriod"/>
            </a:pPr>
            <a:r>
              <a:rPr lang="el-GR" dirty="0" smtClean="0"/>
              <a:t>Έστω ότι η μεταβολή υφίσταται στη φύση (πράγματα και ιδιότητες γεννιούνται και φθείρονται)</a:t>
            </a:r>
          </a:p>
          <a:p>
            <a:pPr marL="514350" indent="-514350" algn="just">
              <a:buAutoNum type="arabicPeriod"/>
            </a:pPr>
            <a:r>
              <a:rPr lang="el-GR" dirty="0" smtClean="0"/>
              <a:t>Καθετί που γεννιέται με τη μεταβολή είτε είναι (υπάρχει) είτε δεν είναι (δεν υπάρχει) πριν γεννηθεί</a:t>
            </a:r>
          </a:p>
          <a:p>
            <a:pPr marL="514350" indent="-514350" algn="just">
              <a:buAutoNum type="arabicPeriod"/>
            </a:pPr>
            <a:r>
              <a:rPr lang="el-GR" dirty="0" smtClean="0"/>
              <a:t>Κάτι που είναι (υπάρχει), δεν μπορεί να γεννηθεί</a:t>
            </a:r>
          </a:p>
          <a:p>
            <a:pPr marL="514350" indent="-514350" algn="just">
              <a:buAutoNum type="arabicPeriod"/>
            </a:pPr>
            <a:r>
              <a:rPr lang="el-GR" dirty="0" smtClean="0"/>
              <a:t>Κάτι που δεν είναι, δεν μπορεί να γεννηθεί</a:t>
            </a:r>
          </a:p>
          <a:p>
            <a:pPr marL="514350" indent="-514350" algn="just">
              <a:buAutoNum type="arabicPeriod"/>
            </a:pPr>
            <a:r>
              <a:rPr lang="el-GR" dirty="0" smtClean="0"/>
              <a:t>(Από τις 2,3 &amp; 4) Τίποτε δεν μπορεί να γεννηθεί</a:t>
            </a:r>
          </a:p>
          <a:p>
            <a:pPr marL="0" indent="0" algn="just">
              <a:buNone/>
            </a:pPr>
            <a:r>
              <a:rPr lang="el-GR" dirty="0"/>
              <a:t>Η</a:t>
            </a:r>
            <a:r>
              <a:rPr lang="el-GR" dirty="0" smtClean="0"/>
              <a:t> 5 αντιφάσκει προς την αρχική μας υπόθεση, την 1. Επομένως η υπόθεση 1 πρέπει να απορριφθεί.</a:t>
            </a:r>
          </a:p>
        </p:txBody>
      </p:sp>
      <p:sp>
        <p:nvSpPr>
          <p:cNvPr id="3" name="TextBox 2"/>
          <p:cNvSpPr txBox="1"/>
          <p:nvPr/>
        </p:nvSpPr>
        <p:spPr>
          <a:xfrm>
            <a:off x="3417732" y="1175993"/>
            <a:ext cx="914400" cy="914400"/>
          </a:xfrm>
          <a:prstGeom prst="rect">
            <a:avLst/>
          </a:prstGeom>
        </p:spPr>
        <p:txBody>
          <a:bodyPr vert="horz" wrap="none" lIns="91440" tIns="45720" rIns="91440" bIns="45720" rtlCol="0" anchor="ctr">
            <a:normAutofit/>
          </a:bodyPr>
          <a:lstStyle/>
          <a:p>
            <a:endParaRPr lang="en-US" dirty="0" smtClean="0"/>
          </a:p>
        </p:txBody>
      </p:sp>
    </p:spTree>
    <p:extLst>
      <p:ext uri="{BB962C8B-B14F-4D97-AF65-F5344CB8AC3E}">
        <p14:creationId xmlns:p14="http://schemas.microsoft.com/office/powerpoint/2010/main" val="16724567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αριστοτελική λύση 1 </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77500" lnSpcReduction="20000"/>
          </a:bodyPr>
          <a:lstStyle/>
          <a:p>
            <a:pPr algn="just"/>
            <a:r>
              <a:rPr lang="el-GR" dirty="0" smtClean="0"/>
              <a:t>Κάτι νέο γεννιέται από κάτι που εν μέρει είναι (υπάρχει) και κάτι που εν μέρει δεν είναι (δεν υπάρχει). </a:t>
            </a:r>
          </a:p>
          <a:p>
            <a:pPr algn="just"/>
            <a:r>
              <a:rPr lang="el-GR" dirty="0" smtClean="0"/>
              <a:t>Όταν έχουμε μια μεταβολή και π.χ. κάτι Α γίνεται Β, εκείνο που συμβαίνει είναι ότι μια οντότητα, το χ, που ήδη υπάρχει και έχει την ιδιότητα Α (δεν είναι Β δηλαδή) αποκτά την ιδιότητα ή γίνεται Β. Άρα η μεταβολή από το Α στο Β προϋποθέτει κάτι που είναι, το χ, και κάτι που δεν είναι, την απουσία του Β.  </a:t>
            </a:r>
          </a:p>
          <a:p>
            <a:pPr algn="just"/>
            <a:r>
              <a:rPr lang="el-GR" dirty="0" smtClean="0"/>
              <a:t>Παράδειγμα: το πράσινο χρώμα γίνεται κίτρινο, όταν μια οντότητα που ήδη είναι, π.χ. ένα φύλλο που ήταν πράσινο, αποκτά μια νέα ιδιότητα, το κίτρινο χρώμα το οποίο δεν υφίστατο πριν τη μεταβολή.</a:t>
            </a:r>
          </a:p>
        </p:txBody>
      </p:sp>
      <p:sp>
        <p:nvSpPr>
          <p:cNvPr id="3" name="TextBox 2"/>
          <p:cNvSpPr txBox="1"/>
          <p:nvPr/>
        </p:nvSpPr>
        <p:spPr>
          <a:xfrm>
            <a:off x="3417732" y="1175993"/>
            <a:ext cx="914400" cy="914400"/>
          </a:xfrm>
          <a:prstGeom prst="rect">
            <a:avLst/>
          </a:prstGeom>
        </p:spPr>
        <p:txBody>
          <a:bodyPr vert="horz" wrap="none" lIns="91440" tIns="45720" rIns="91440" bIns="45720" rtlCol="0" anchor="ctr">
            <a:normAutofit/>
          </a:bodyPr>
          <a:lstStyle/>
          <a:p>
            <a:endParaRPr lang="en-US" dirty="0" smtClean="0"/>
          </a:p>
        </p:txBody>
      </p:sp>
    </p:spTree>
    <p:extLst>
      <p:ext uri="{BB962C8B-B14F-4D97-AF65-F5344CB8AC3E}">
        <p14:creationId xmlns:p14="http://schemas.microsoft.com/office/powerpoint/2010/main" val="35618136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Η αριστοτελική λύση 2: αρχές της μεταβολής  </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85000" lnSpcReduction="20000"/>
          </a:bodyPr>
          <a:lstStyle/>
          <a:p>
            <a:pPr marL="0" indent="0" algn="just">
              <a:buNone/>
            </a:pPr>
            <a:r>
              <a:rPr lang="el-GR" dirty="0" smtClean="0"/>
              <a:t>Οι αρχές ή προϋποθέσεις της μεταβολής:</a:t>
            </a:r>
          </a:p>
          <a:p>
            <a:pPr algn="just"/>
            <a:r>
              <a:rPr lang="el-GR" dirty="0" smtClean="0"/>
              <a:t>Ένα υποκείμενο, π.χ. ένα φύλλο, το οποίο μπορεί να αλλάξει μια ιδιότητα και να αποκτήσει μια νέα</a:t>
            </a:r>
          </a:p>
          <a:p>
            <a:pPr algn="just"/>
            <a:r>
              <a:rPr lang="el-GR" dirty="0" smtClean="0"/>
              <a:t>Την παρουσία μιας νέας ιδιότητας στο τέλος της μεταβολής (ο όρος του Αριστοτέλη για την ιδιότητα είναι </a:t>
            </a:r>
            <a:r>
              <a:rPr lang="el-GR" i="1" dirty="0" smtClean="0"/>
              <a:t>είδος</a:t>
            </a:r>
            <a:r>
              <a:rPr lang="el-GR" dirty="0" smtClean="0"/>
              <a:t>)</a:t>
            </a:r>
          </a:p>
          <a:p>
            <a:pPr algn="just"/>
            <a:r>
              <a:rPr lang="el-GR" dirty="0" smtClean="0"/>
              <a:t>Η απουσία της ιδιότητας που θα δημιουργηθεί (ο όρος του Αριστοτέλη για την απουσία αυτή είναι </a:t>
            </a:r>
            <a:r>
              <a:rPr lang="el-GR" i="1" dirty="0" smtClean="0"/>
              <a:t>στέρηση</a:t>
            </a:r>
            <a:r>
              <a:rPr lang="el-GR" dirty="0" smtClean="0"/>
              <a:t>).  </a:t>
            </a:r>
          </a:p>
          <a:p>
            <a:pPr marL="0" indent="0" algn="just">
              <a:buNone/>
            </a:pPr>
            <a:r>
              <a:rPr lang="el-GR" u="sng" dirty="0" smtClean="0"/>
              <a:t>ΠΡΟΣΟΧΗ</a:t>
            </a:r>
            <a:r>
              <a:rPr lang="el-GR" dirty="0" smtClean="0"/>
              <a:t>: οι παραπάνω είναι αναγκαίοι όροι της μεταβολής, αλλά όχι επαρκείς. Για να συμβεί θα χρειαστούν και άλλοι όροι, π.χ. ένα ποιητικό αίτιο.</a:t>
            </a:r>
          </a:p>
        </p:txBody>
      </p:sp>
      <p:sp>
        <p:nvSpPr>
          <p:cNvPr id="3" name="TextBox 2"/>
          <p:cNvSpPr txBox="1"/>
          <p:nvPr/>
        </p:nvSpPr>
        <p:spPr>
          <a:xfrm>
            <a:off x="3417732" y="1175993"/>
            <a:ext cx="914400" cy="914400"/>
          </a:xfrm>
          <a:prstGeom prst="rect">
            <a:avLst/>
          </a:prstGeom>
        </p:spPr>
        <p:txBody>
          <a:bodyPr vert="horz" wrap="none" lIns="91440" tIns="45720" rIns="91440" bIns="45720" rtlCol="0" anchor="ctr">
            <a:normAutofit/>
          </a:bodyPr>
          <a:lstStyle/>
          <a:p>
            <a:endParaRPr lang="en-US" dirty="0" smtClean="0"/>
          </a:p>
        </p:txBody>
      </p:sp>
    </p:spTree>
    <p:extLst>
      <p:ext uri="{BB962C8B-B14F-4D97-AF65-F5344CB8AC3E}">
        <p14:creationId xmlns:p14="http://schemas.microsoft.com/office/powerpoint/2010/main" val="20455611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Μεταβολή &amp; αρχή του αποχρώντος λόγου</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92500" lnSpcReduction="10000"/>
          </a:bodyPr>
          <a:lstStyle/>
          <a:p>
            <a:pPr algn="just"/>
            <a:r>
              <a:rPr lang="el-GR" dirty="0" smtClean="0"/>
              <a:t>Τόσο οι Ελεάτες (ο Παρμενίδης) όσο και ο Αριστοτέλης δέχονται μια αρχή </a:t>
            </a:r>
            <a:r>
              <a:rPr lang="en-US" dirty="0" smtClean="0"/>
              <a:t>(</a:t>
            </a:r>
            <a:r>
              <a:rPr lang="el-GR" dirty="0" smtClean="0"/>
              <a:t>του </a:t>
            </a:r>
            <a:r>
              <a:rPr lang="el-GR" dirty="0" err="1" smtClean="0"/>
              <a:t>αποχρώντος</a:t>
            </a:r>
            <a:r>
              <a:rPr lang="el-GR" dirty="0" smtClean="0"/>
              <a:t> λόγου</a:t>
            </a:r>
            <a:r>
              <a:rPr lang="el-GR" dirty="0"/>
              <a:t> </a:t>
            </a:r>
            <a:r>
              <a:rPr lang="el-GR" dirty="0" smtClean="0"/>
              <a:t>ή της επαρκούς εξήγησης) που υποστηρίζει ότι: Εάν κάτι οτιδήποτε υφίσταται (π.χ. το φαινόμενο της μεταβολής), τότε θα πρέπει να εξηγείται λογικά. </a:t>
            </a:r>
          </a:p>
          <a:p>
            <a:pPr algn="just"/>
            <a:r>
              <a:rPr lang="el-GR" dirty="0" smtClean="0"/>
              <a:t>Διαφέρουν όμως στο ότι οι </a:t>
            </a:r>
            <a:r>
              <a:rPr lang="el-GR" dirty="0" err="1" smtClean="0"/>
              <a:t>Ελεάτες</a:t>
            </a:r>
            <a:r>
              <a:rPr lang="el-GR" dirty="0" smtClean="0"/>
              <a:t> θεωρούν την απόδοση ψευδή (άρα και την υπόθεση) ενώ ο Αριστοτέλης θεωρεί την υπόθεση αληθή (και αναζητά την αντίστοιχη εξήγηση).</a:t>
            </a:r>
          </a:p>
        </p:txBody>
      </p:sp>
      <p:sp>
        <p:nvSpPr>
          <p:cNvPr id="3" name="TextBox 2"/>
          <p:cNvSpPr txBox="1"/>
          <p:nvPr/>
        </p:nvSpPr>
        <p:spPr>
          <a:xfrm>
            <a:off x="3417732" y="1175993"/>
            <a:ext cx="914400" cy="914400"/>
          </a:xfrm>
          <a:prstGeom prst="rect">
            <a:avLst/>
          </a:prstGeom>
        </p:spPr>
        <p:txBody>
          <a:bodyPr vert="horz" wrap="none" lIns="91440" tIns="45720" rIns="91440" bIns="45720" rtlCol="0" anchor="ctr">
            <a:normAutofit/>
          </a:bodyPr>
          <a:lstStyle/>
          <a:p>
            <a:endParaRPr lang="en-US" dirty="0" smtClean="0"/>
          </a:p>
        </p:txBody>
      </p:sp>
    </p:spTree>
    <p:extLst>
      <p:ext uri="{BB962C8B-B14F-4D97-AF65-F5344CB8AC3E}">
        <p14:creationId xmlns:p14="http://schemas.microsoft.com/office/powerpoint/2010/main" val="25649945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Δύο τύποι μεταβολής 1</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85000" lnSpcReduction="20000"/>
          </a:bodyPr>
          <a:lstStyle/>
          <a:p>
            <a:pPr algn="just"/>
            <a:r>
              <a:rPr lang="el-GR" dirty="0" smtClean="0"/>
              <a:t>Το μοντέλο που εξηγήσαμε φαίνεται κατανοητό στις περιπτώσεις που έχουμε ένα ον, π.χ. το φύλλο, και μια κατά συμβεβηκός ιδιότητά του, π.χ. το χρώμα, που αλλάζει χωρίς να επηρεάζει την ταυτότητά του. Η ίδια οντότητα υπάρχει πριν και μετά.  </a:t>
            </a:r>
          </a:p>
          <a:p>
            <a:pPr algn="just"/>
            <a:r>
              <a:rPr lang="el-GR" dirty="0" smtClean="0"/>
              <a:t>Τι συμβαίνει στις περιπτώσεις όπου ένα ον χάσει τις ουσιώδεις ιδιότητες του, πάψει να είναι το ίδιο πράγμα (π.χ. όταν το νερό εξατμιστεί και γίνει αέρας ή το ξύλο γίνει τραπέζι); Ή τι συμβαίνει όταν ένα νέο ον, π.χ. ένα ζώο, γεννηθεί; Γενικά τι συμβαίνει όταν δεν έχουμε το ίδιο ον ως υποκείμενο πριν και μετά τη μεταβολή;</a:t>
            </a:r>
          </a:p>
        </p:txBody>
      </p:sp>
      <p:sp>
        <p:nvSpPr>
          <p:cNvPr id="3" name="TextBox 2"/>
          <p:cNvSpPr txBox="1"/>
          <p:nvPr/>
        </p:nvSpPr>
        <p:spPr>
          <a:xfrm>
            <a:off x="3417732" y="1175993"/>
            <a:ext cx="914400" cy="914400"/>
          </a:xfrm>
          <a:prstGeom prst="rect">
            <a:avLst/>
          </a:prstGeom>
        </p:spPr>
        <p:txBody>
          <a:bodyPr vert="horz" wrap="none" lIns="91440" tIns="45720" rIns="91440" bIns="45720" rtlCol="0" anchor="ctr">
            <a:normAutofit/>
          </a:bodyPr>
          <a:lstStyle/>
          <a:p>
            <a:endParaRPr lang="en-US" dirty="0" smtClean="0"/>
          </a:p>
        </p:txBody>
      </p:sp>
    </p:spTree>
    <p:extLst>
      <p:ext uri="{BB962C8B-B14F-4D97-AF65-F5344CB8AC3E}">
        <p14:creationId xmlns:p14="http://schemas.microsoft.com/office/powerpoint/2010/main" val="32565670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Δύο τύποι μεταβολής 2</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62500" lnSpcReduction="20000"/>
          </a:bodyPr>
          <a:lstStyle/>
          <a:p>
            <a:pPr algn="just"/>
            <a:r>
              <a:rPr lang="el-GR" dirty="0" smtClean="0"/>
              <a:t>Οι μεταβολές όπου η ίδια οντότητα υπάρχει ως υποκείμενο πριν και μετά, είναι μη ουσιώδεις ή κατά συμβεβηκός μεταβολές.  </a:t>
            </a:r>
          </a:p>
          <a:p>
            <a:pPr algn="just"/>
            <a:r>
              <a:rPr lang="el-GR" dirty="0" smtClean="0"/>
              <a:t>Οι μεταβολές όπου δεν υπάρχει το ίδιο ον ως υποκείμενο πριν και μετά τη μεταβολή, ονομάζονται γεννήσεις ή θάνατοι και είναι ουσιώδεις μεταβολές.</a:t>
            </a:r>
          </a:p>
          <a:p>
            <a:pPr algn="just"/>
            <a:r>
              <a:rPr lang="el-GR" dirty="0" smtClean="0"/>
              <a:t>Αλλά ανακύπτουν δύο προβλήματα:</a:t>
            </a:r>
          </a:p>
          <a:p>
            <a:pPr marL="0" indent="0" algn="just">
              <a:buNone/>
            </a:pPr>
            <a:r>
              <a:rPr lang="el-GR" dirty="0" smtClean="0"/>
              <a:t>1. Ενώ στα τεχνουργήματα μπορούμε να εντοπίσουμε ένα υποκείμενο που με κάποιον τρόπο υπάρχει πριν και μετά, το υλικό (</a:t>
            </a:r>
            <a:r>
              <a:rPr lang="el-GR" dirty="0" err="1" smtClean="0"/>
              <a:t>π.χ</a:t>
            </a:r>
            <a:r>
              <a:rPr lang="el-GR" dirty="0" smtClean="0"/>
              <a:t>. για το τραπέζι: το ξύλο), στα έμβια όντα δεν υπάρχει κάτι ανάλογο. Το υλικό (το σώμα τους) δεν προϋπάρχει, όπως το ξύλο. Τι θα παίξει το ρόλο του υποκειμένου; </a:t>
            </a:r>
          </a:p>
          <a:p>
            <a:pPr marL="0" indent="0" algn="just">
              <a:buNone/>
            </a:pPr>
            <a:r>
              <a:rPr lang="el-GR" dirty="0" smtClean="0"/>
              <a:t>2. Ενώ τα έμβια όντα μάθαμε ότι είναι ατομικές ουσίες, φαίνεται ότι είναι σύνθετες από δύο πράγματα: την ύλη, σώμα, και το είδος, τις λειτουργίες του ή την ψυχή του. Αλλά εάν είναι σύνθετες, πρέπει να τις αναλύσουμε και να κρίνουμε ποιο από τα δύο συστατικά κάνει τις ουσίες να είναι ουσίες; Το σώμα τους ή η ύλη τους; Με ποιο κριτήριο θα αποφασίσουμε;</a:t>
            </a:r>
          </a:p>
        </p:txBody>
      </p:sp>
      <p:sp>
        <p:nvSpPr>
          <p:cNvPr id="3" name="TextBox 2"/>
          <p:cNvSpPr txBox="1"/>
          <p:nvPr/>
        </p:nvSpPr>
        <p:spPr>
          <a:xfrm>
            <a:off x="3417732" y="1175993"/>
            <a:ext cx="914400" cy="914400"/>
          </a:xfrm>
          <a:prstGeom prst="rect">
            <a:avLst/>
          </a:prstGeom>
        </p:spPr>
        <p:txBody>
          <a:bodyPr vert="horz" wrap="none" lIns="91440" tIns="45720" rIns="91440" bIns="45720" rtlCol="0" anchor="ctr">
            <a:normAutofit/>
          </a:bodyPr>
          <a:lstStyle/>
          <a:p>
            <a:endParaRPr lang="en-US" dirty="0" smtClean="0"/>
          </a:p>
        </p:txBody>
      </p:sp>
    </p:spTree>
    <p:extLst>
      <p:ext uri="{BB962C8B-B14F-4D97-AF65-F5344CB8AC3E}">
        <p14:creationId xmlns:p14="http://schemas.microsoft.com/office/powerpoint/2010/main" val="9764743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3042</TotalTime>
  <Words>1175</Words>
  <Application>Microsoft Macintosh PowerPoint</Application>
  <PresentationFormat>On-screen Show (4:3)</PresentationFormat>
  <Paragraphs>89</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Θέμα του Office</vt:lpstr>
      <vt:lpstr>Αριστοτέλης: Γνωσιοθεωρία Μεταφυσική</vt:lpstr>
      <vt:lpstr>Σκοποί  ενότητας</vt:lpstr>
      <vt:lpstr>Η φυσική μεταβολή</vt:lpstr>
      <vt:lpstr>Το Ελεατικό παράδοξο </vt:lpstr>
      <vt:lpstr>Η αριστοτελική λύση 1 </vt:lpstr>
      <vt:lpstr>Η αριστοτελική λύση 2: αρχές της μεταβολής  </vt:lpstr>
      <vt:lpstr>Μεταβολή &amp; αρχή του αποχρώντος λόγου</vt:lpstr>
      <vt:lpstr>Δύο τύποι μεταβολής 1</vt:lpstr>
      <vt:lpstr>Δύο τύποι μεταβολής 2</vt:lpstr>
      <vt:lpstr>Τέλος Ενότητας</vt:lpstr>
      <vt:lpstr>Χρηματοδότηση</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Lampros Spiliopoulos</cp:lastModifiedBy>
  <cp:revision>354</cp:revision>
  <dcterms:created xsi:type="dcterms:W3CDTF">2012-09-06T09:03:05Z</dcterms:created>
  <dcterms:modified xsi:type="dcterms:W3CDTF">2015-09-18T20:39:42Z</dcterms:modified>
</cp:coreProperties>
</file>