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x-msvide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409" r:id="rId2"/>
    <p:sldId id="410" r:id="rId3"/>
    <p:sldId id="413" r:id="rId4"/>
    <p:sldId id="412" r:id="rId5"/>
    <p:sldId id="414" r:id="rId6"/>
    <p:sldId id="415" r:id="rId7"/>
    <p:sldId id="411" r:id="rId8"/>
    <p:sldId id="416" r:id="rId9"/>
    <p:sldId id="417" r:id="rId10"/>
    <p:sldId id="418" r:id="rId11"/>
    <p:sldId id="423" r:id="rId12"/>
    <p:sldId id="419" r:id="rId13"/>
    <p:sldId id="421" r:id="rId14"/>
    <p:sldId id="422" r:id="rId15"/>
    <p:sldId id="424" r:id="rId16"/>
    <p:sldId id="420" r:id="rId17"/>
    <p:sldId id="425" r:id="rId18"/>
    <p:sldId id="426" r:id="rId19"/>
    <p:sldId id="427" r:id="rId20"/>
    <p:sldId id="428" r:id="rId21"/>
    <p:sldId id="429" r:id="rId22"/>
    <p:sldId id="430" r:id="rId23"/>
    <p:sldId id="431" r:id="rId24"/>
    <p:sldId id="432" r:id="rId25"/>
    <p:sldId id="433" r:id="rId26"/>
    <p:sldId id="434" r:id="rId27"/>
    <p:sldId id="435" r:id="rId28"/>
    <p:sldId id="436" r:id="rId29"/>
    <p:sldId id="437" r:id="rId30"/>
    <p:sldId id="438" r:id="rId31"/>
    <p:sldId id="439" r:id="rId32"/>
    <p:sldId id="440" r:id="rId33"/>
    <p:sldId id="441" r:id="rId34"/>
    <p:sldId id="442" r:id="rId35"/>
    <p:sldId id="448" r:id="rId36"/>
    <p:sldId id="449" r:id="rId37"/>
    <p:sldId id="443" r:id="rId38"/>
    <p:sldId id="444" r:id="rId39"/>
    <p:sldId id="445" r:id="rId40"/>
    <p:sldId id="446" r:id="rId41"/>
    <p:sldId id="447" r:id="rId42"/>
    <p:sldId id="450"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5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15" d="100"/>
          <a:sy n="115" d="100"/>
        </p:scale>
        <p:origin x="1530"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778F22-7355-498A-B212-31991A6C7D27}" type="datetimeFigureOut">
              <a:rPr lang="en-US" smtClean="0"/>
              <a:t>5/31/2023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C06607-316B-4911-B718-CC9942A2757B}" type="slidenum">
              <a:rPr lang="en-US" smtClean="0"/>
              <a:t>‹#›</a:t>
            </a:fld>
            <a:endParaRPr lang="en-US"/>
          </a:p>
        </p:txBody>
      </p:sp>
    </p:spTree>
    <p:extLst>
      <p:ext uri="{BB962C8B-B14F-4D97-AF65-F5344CB8AC3E}">
        <p14:creationId xmlns:p14="http://schemas.microsoft.com/office/powerpoint/2010/main" val="1892975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E90A26-5E67-483D-8D4D-D2FB79FD8F32}" type="slidenum">
              <a:rPr lang="en-US" smtClean="0"/>
              <a:pPr/>
              <a:t>1</a:t>
            </a:fld>
            <a:endParaRPr lang="en-US"/>
          </a:p>
        </p:txBody>
      </p:sp>
    </p:spTree>
    <p:extLst>
      <p:ext uri="{BB962C8B-B14F-4D97-AF65-F5344CB8AC3E}">
        <p14:creationId xmlns:p14="http://schemas.microsoft.com/office/powerpoint/2010/main" val="4128957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E90A26-5E67-483D-8D4D-D2FB79FD8F32}" type="slidenum">
              <a:rPr lang="en-US" smtClean="0"/>
              <a:pPr/>
              <a:t>17</a:t>
            </a:fld>
            <a:endParaRPr lang="en-US"/>
          </a:p>
        </p:txBody>
      </p:sp>
    </p:spTree>
    <p:extLst>
      <p:ext uri="{BB962C8B-B14F-4D97-AF65-F5344CB8AC3E}">
        <p14:creationId xmlns:p14="http://schemas.microsoft.com/office/powerpoint/2010/main" val="1321940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75C23B-9CE2-48A8-A7B8-6CBFFC64B804}"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C5B38-61E0-4663-A843-27A3AB52E0FB}" type="slidenum">
              <a:rPr lang="en-US" smtClean="0"/>
              <a:t>‹#›</a:t>
            </a:fld>
            <a:endParaRPr lang="en-US"/>
          </a:p>
        </p:txBody>
      </p:sp>
    </p:spTree>
    <p:extLst>
      <p:ext uri="{BB962C8B-B14F-4D97-AF65-F5344CB8AC3E}">
        <p14:creationId xmlns:p14="http://schemas.microsoft.com/office/powerpoint/2010/main" val="1542230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75C23B-9CE2-48A8-A7B8-6CBFFC64B804}"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C5B38-61E0-4663-A843-27A3AB52E0FB}" type="slidenum">
              <a:rPr lang="en-US" smtClean="0"/>
              <a:t>‹#›</a:t>
            </a:fld>
            <a:endParaRPr lang="en-US"/>
          </a:p>
        </p:txBody>
      </p:sp>
    </p:spTree>
    <p:extLst>
      <p:ext uri="{BB962C8B-B14F-4D97-AF65-F5344CB8AC3E}">
        <p14:creationId xmlns:p14="http://schemas.microsoft.com/office/powerpoint/2010/main" val="636721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75C23B-9CE2-48A8-A7B8-6CBFFC64B804}"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C5B38-61E0-4663-A843-27A3AB52E0FB}" type="slidenum">
              <a:rPr lang="en-US" smtClean="0"/>
              <a:t>‹#›</a:t>
            </a:fld>
            <a:endParaRPr lang="en-US"/>
          </a:p>
        </p:txBody>
      </p:sp>
    </p:spTree>
    <p:extLst>
      <p:ext uri="{BB962C8B-B14F-4D97-AF65-F5344CB8AC3E}">
        <p14:creationId xmlns:p14="http://schemas.microsoft.com/office/powerpoint/2010/main" val="4034909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75C23B-9CE2-48A8-A7B8-6CBFFC64B804}"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C5B38-61E0-4663-A843-27A3AB52E0FB}" type="slidenum">
              <a:rPr lang="en-US" smtClean="0"/>
              <a:t>‹#›</a:t>
            </a:fld>
            <a:endParaRPr lang="en-US"/>
          </a:p>
        </p:txBody>
      </p:sp>
    </p:spTree>
    <p:extLst>
      <p:ext uri="{BB962C8B-B14F-4D97-AF65-F5344CB8AC3E}">
        <p14:creationId xmlns:p14="http://schemas.microsoft.com/office/powerpoint/2010/main" val="4093090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75C23B-9CE2-48A8-A7B8-6CBFFC64B804}"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C5B38-61E0-4663-A843-27A3AB52E0FB}" type="slidenum">
              <a:rPr lang="en-US" smtClean="0"/>
              <a:t>‹#›</a:t>
            </a:fld>
            <a:endParaRPr lang="en-US"/>
          </a:p>
        </p:txBody>
      </p:sp>
    </p:spTree>
    <p:extLst>
      <p:ext uri="{BB962C8B-B14F-4D97-AF65-F5344CB8AC3E}">
        <p14:creationId xmlns:p14="http://schemas.microsoft.com/office/powerpoint/2010/main" val="2333111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75C23B-9CE2-48A8-A7B8-6CBFFC64B804}"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C5B38-61E0-4663-A843-27A3AB52E0FB}" type="slidenum">
              <a:rPr lang="en-US" smtClean="0"/>
              <a:t>‹#›</a:t>
            </a:fld>
            <a:endParaRPr lang="en-US"/>
          </a:p>
        </p:txBody>
      </p:sp>
    </p:spTree>
    <p:extLst>
      <p:ext uri="{BB962C8B-B14F-4D97-AF65-F5344CB8AC3E}">
        <p14:creationId xmlns:p14="http://schemas.microsoft.com/office/powerpoint/2010/main" val="808858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75C23B-9CE2-48A8-A7B8-6CBFFC64B804}" type="datetimeFigureOut">
              <a:rPr lang="en-US" smtClean="0"/>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FC5B38-61E0-4663-A843-27A3AB52E0FB}" type="slidenum">
              <a:rPr lang="en-US" smtClean="0"/>
              <a:t>‹#›</a:t>
            </a:fld>
            <a:endParaRPr lang="en-US"/>
          </a:p>
        </p:txBody>
      </p:sp>
    </p:spTree>
    <p:extLst>
      <p:ext uri="{BB962C8B-B14F-4D97-AF65-F5344CB8AC3E}">
        <p14:creationId xmlns:p14="http://schemas.microsoft.com/office/powerpoint/2010/main" val="44798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75C23B-9CE2-48A8-A7B8-6CBFFC64B804}" type="datetimeFigureOut">
              <a:rPr lang="en-US" smtClean="0"/>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FC5B38-61E0-4663-A843-27A3AB52E0FB}" type="slidenum">
              <a:rPr lang="en-US" smtClean="0"/>
              <a:t>‹#›</a:t>
            </a:fld>
            <a:endParaRPr lang="en-US"/>
          </a:p>
        </p:txBody>
      </p:sp>
    </p:spTree>
    <p:extLst>
      <p:ext uri="{BB962C8B-B14F-4D97-AF65-F5344CB8AC3E}">
        <p14:creationId xmlns:p14="http://schemas.microsoft.com/office/powerpoint/2010/main" val="3304531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5C23B-9CE2-48A8-A7B8-6CBFFC64B804}" type="datetimeFigureOut">
              <a:rPr lang="en-US" smtClean="0"/>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FC5B38-61E0-4663-A843-27A3AB52E0FB}" type="slidenum">
              <a:rPr lang="en-US" smtClean="0"/>
              <a:t>‹#›</a:t>
            </a:fld>
            <a:endParaRPr lang="en-US"/>
          </a:p>
        </p:txBody>
      </p:sp>
    </p:spTree>
    <p:extLst>
      <p:ext uri="{BB962C8B-B14F-4D97-AF65-F5344CB8AC3E}">
        <p14:creationId xmlns:p14="http://schemas.microsoft.com/office/powerpoint/2010/main" val="2076658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75C23B-9CE2-48A8-A7B8-6CBFFC64B804}"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C5B38-61E0-4663-A843-27A3AB52E0FB}" type="slidenum">
              <a:rPr lang="en-US" smtClean="0"/>
              <a:t>‹#›</a:t>
            </a:fld>
            <a:endParaRPr lang="en-US"/>
          </a:p>
        </p:txBody>
      </p:sp>
    </p:spTree>
    <p:extLst>
      <p:ext uri="{BB962C8B-B14F-4D97-AF65-F5344CB8AC3E}">
        <p14:creationId xmlns:p14="http://schemas.microsoft.com/office/powerpoint/2010/main" val="1761757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75C23B-9CE2-48A8-A7B8-6CBFFC64B804}"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C5B38-61E0-4663-A843-27A3AB52E0FB}" type="slidenum">
              <a:rPr lang="en-US" smtClean="0"/>
              <a:t>‹#›</a:t>
            </a:fld>
            <a:endParaRPr lang="en-US"/>
          </a:p>
        </p:txBody>
      </p:sp>
    </p:spTree>
    <p:extLst>
      <p:ext uri="{BB962C8B-B14F-4D97-AF65-F5344CB8AC3E}">
        <p14:creationId xmlns:p14="http://schemas.microsoft.com/office/powerpoint/2010/main" val="348511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75C23B-9CE2-48A8-A7B8-6CBFFC64B804}" type="datetimeFigureOut">
              <a:rPr lang="en-US" smtClean="0"/>
              <a:t>5/31/2023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C5B38-61E0-4663-A843-27A3AB52E0FB}" type="slidenum">
              <a:rPr lang="en-US" smtClean="0"/>
              <a:t>‹#›</a:t>
            </a:fld>
            <a:endParaRPr lang="en-US"/>
          </a:p>
        </p:txBody>
      </p:sp>
    </p:spTree>
    <p:extLst>
      <p:ext uri="{BB962C8B-B14F-4D97-AF65-F5344CB8AC3E}">
        <p14:creationId xmlns:p14="http://schemas.microsoft.com/office/powerpoint/2010/main" val="30144729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ikelislab.co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1.jpe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70.tiff"/><Relationship Id="rId5" Type="http://schemas.openxmlformats.org/officeDocument/2006/relationships/image" Target="../media/image69.tiff"/><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137" y="1617144"/>
            <a:ext cx="7010400" cy="577850"/>
          </a:xfrm>
          <a:prstGeom prst="rect">
            <a:avLst/>
          </a:prstGeom>
        </p:spPr>
        <p:txBody>
          <a:bodyPr wrap="square">
            <a:spAutoFit/>
          </a:bodyPr>
          <a:lstStyle/>
          <a:p>
            <a:pPr algn="ctr">
              <a:lnSpc>
                <a:spcPct val="150000"/>
              </a:lnSpc>
            </a:pPr>
            <a:r>
              <a:rPr lang="el-GR" sz="2400" b="1" dirty="0" smtClean="0">
                <a:latin typeface="Arial" pitchFamily="34" charset="0"/>
                <a:cs typeface="Arial" pitchFamily="34" charset="0"/>
              </a:rPr>
              <a:t>Θεραπευτικές Προσεγγίσεις Ακριβείας</a:t>
            </a:r>
            <a:endParaRPr lang="en-US" sz="2400" b="1" dirty="0">
              <a:latin typeface="Arial" pitchFamily="34" charset="0"/>
              <a:cs typeface="Arial" pitchFamily="34" charset="0"/>
            </a:endParaRPr>
          </a:p>
        </p:txBody>
      </p:sp>
      <p:sp>
        <p:nvSpPr>
          <p:cNvPr id="3" name="TextBox 2"/>
          <p:cNvSpPr txBox="1"/>
          <p:nvPr/>
        </p:nvSpPr>
        <p:spPr>
          <a:xfrm>
            <a:off x="3461160" y="3936603"/>
            <a:ext cx="2234330" cy="338554"/>
          </a:xfrm>
          <a:prstGeom prst="rect">
            <a:avLst/>
          </a:prstGeom>
          <a:noFill/>
        </p:spPr>
        <p:txBody>
          <a:bodyPr wrap="none" rtlCol="0">
            <a:spAutoFit/>
          </a:bodyPr>
          <a:lstStyle/>
          <a:p>
            <a:r>
              <a:rPr lang="el-GR" sz="1600" dirty="0" smtClean="0">
                <a:latin typeface="Arial" pitchFamily="34" charset="0"/>
                <a:cs typeface="Arial" pitchFamily="34" charset="0"/>
              </a:rPr>
              <a:t>Κωνσταντίνος Μικέλης</a:t>
            </a:r>
            <a:endParaRPr lang="en-US" sz="1600" dirty="0">
              <a:latin typeface="Arial" pitchFamily="34" charset="0"/>
              <a:cs typeface="Arial" pitchFamily="34" charset="0"/>
            </a:endParaRPr>
          </a:p>
        </p:txBody>
      </p:sp>
      <p:sp>
        <p:nvSpPr>
          <p:cNvPr id="4" name="TextBox 3"/>
          <p:cNvSpPr txBox="1"/>
          <p:nvPr/>
        </p:nvSpPr>
        <p:spPr>
          <a:xfrm>
            <a:off x="3326737" y="6362700"/>
            <a:ext cx="2242923" cy="338554"/>
          </a:xfrm>
          <a:prstGeom prst="rect">
            <a:avLst/>
          </a:prstGeom>
          <a:noFill/>
        </p:spPr>
        <p:txBody>
          <a:bodyPr wrap="none" rtlCol="0">
            <a:spAutoFit/>
          </a:bodyPr>
          <a:lstStyle/>
          <a:p>
            <a:pPr algn="ctr"/>
            <a:r>
              <a:rPr lang="el-GR" sz="1600" dirty="0" smtClean="0">
                <a:latin typeface="Arial" pitchFamily="34" charset="0"/>
                <a:cs typeface="Arial" pitchFamily="34" charset="0"/>
              </a:rPr>
              <a:t>Πάτρα, 31 Μαΐου 202</a:t>
            </a:r>
            <a:r>
              <a:rPr lang="en-US" sz="1600" dirty="0" smtClean="0">
                <a:latin typeface="Arial" pitchFamily="34" charset="0"/>
                <a:cs typeface="Arial" pitchFamily="34" charset="0"/>
              </a:rPr>
              <a:t>3</a:t>
            </a:r>
            <a:endParaRPr lang="en-US" sz="1600" dirty="0">
              <a:latin typeface="Arial" pitchFamily="34" charset="0"/>
              <a:cs typeface="Arial" pitchFamily="34" charset="0"/>
            </a:endParaRPr>
          </a:p>
        </p:txBody>
      </p:sp>
      <p:sp>
        <p:nvSpPr>
          <p:cNvPr id="5" name="TextBox 4"/>
          <p:cNvSpPr txBox="1"/>
          <p:nvPr/>
        </p:nvSpPr>
        <p:spPr>
          <a:xfrm>
            <a:off x="1937686" y="4962639"/>
            <a:ext cx="5283723" cy="1200329"/>
          </a:xfrm>
          <a:prstGeom prst="rect">
            <a:avLst/>
          </a:prstGeom>
          <a:noFill/>
        </p:spPr>
        <p:txBody>
          <a:bodyPr wrap="square" rtlCol="0">
            <a:spAutoFit/>
          </a:bodyPr>
          <a:lstStyle/>
          <a:p>
            <a:pPr algn="ctr"/>
            <a:r>
              <a:rPr lang="el-GR" sz="1200" dirty="0" smtClean="0">
                <a:latin typeface="Arial" pitchFamily="34" charset="0"/>
                <a:cs typeface="Arial" pitchFamily="34" charset="0"/>
              </a:rPr>
              <a:t>Αναπληρωτής Καθηγητής, Τμήμα Φαρμακευτικής, Πανεπιστήμιο Πατρών</a:t>
            </a:r>
            <a:endParaRPr lang="en-US" sz="1200" dirty="0" smtClean="0">
              <a:latin typeface="Arial" pitchFamily="34" charset="0"/>
              <a:cs typeface="Arial" pitchFamily="34" charset="0"/>
            </a:endParaRPr>
          </a:p>
          <a:p>
            <a:pPr algn="ctr"/>
            <a:endParaRPr lang="en-US" sz="1200" dirty="0" smtClean="0">
              <a:latin typeface="Arial" pitchFamily="34" charset="0"/>
              <a:cs typeface="Arial" pitchFamily="34" charset="0"/>
            </a:endParaRPr>
          </a:p>
          <a:p>
            <a:pPr algn="ctr"/>
            <a:r>
              <a:rPr lang="en-US" sz="1200" dirty="0" smtClean="0">
                <a:latin typeface="Arial" pitchFamily="34" charset="0"/>
                <a:cs typeface="Arial" pitchFamily="34" charset="0"/>
              </a:rPr>
              <a:t>Adjunct Associate Professor, Department </a:t>
            </a:r>
            <a:r>
              <a:rPr lang="en-US" sz="1200" dirty="0">
                <a:latin typeface="Arial" pitchFamily="34" charset="0"/>
                <a:cs typeface="Arial" pitchFamily="34" charset="0"/>
              </a:rPr>
              <a:t>of Pharmaceutical </a:t>
            </a:r>
            <a:r>
              <a:rPr lang="en-US" sz="1200" dirty="0" smtClean="0">
                <a:latin typeface="Arial" pitchFamily="34" charset="0"/>
                <a:cs typeface="Arial" pitchFamily="34" charset="0"/>
              </a:rPr>
              <a:t>Sciences, </a:t>
            </a:r>
          </a:p>
          <a:p>
            <a:pPr algn="ctr"/>
            <a:r>
              <a:rPr lang="en-US" sz="1200" dirty="0" smtClean="0">
                <a:latin typeface="Arial" pitchFamily="34" charset="0"/>
                <a:cs typeface="Arial" pitchFamily="34" charset="0"/>
              </a:rPr>
              <a:t>School </a:t>
            </a:r>
            <a:r>
              <a:rPr lang="en-US" sz="1200" dirty="0">
                <a:latin typeface="Arial" pitchFamily="34" charset="0"/>
                <a:cs typeface="Arial" pitchFamily="34" charset="0"/>
              </a:rPr>
              <a:t>of </a:t>
            </a:r>
            <a:r>
              <a:rPr lang="en-US" sz="1200" dirty="0" smtClean="0">
                <a:latin typeface="Arial" pitchFamily="34" charset="0"/>
                <a:cs typeface="Arial" pitchFamily="34" charset="0"/>
              </a:rPr>
              <a:t>Pharmacy, Texas </a:t>
            </a:r>
            <a:r>
              <a:rPr lang="en-US" sz="1200" dirty="0">
                <a:latin typeface="Arial" pitchFamily="34" charset="0"/>
                <a:cs typeface="Arial" pitchFamily="34" charset="0"/>
              </a:rPr>
              <a:t>Tech University Health Sciences </a:t>
            </a:r>
            <a:r>
              <a:rPr lang="en-US" sz="1200" dirty="0" smtClean="0">
                <a:latin typeface="Arial" pitchFamily="34" charset="0"/>
                <a:cs typeface="Arial" pitchFamily="34" charset="0"/>
              </a:rPr>
              <a:t>Center, USA</a:t>
            </a:r>
          </a:p>
          <a:p>
            <a:pPr algn="ctr"/>
            <a:endParaRPr lang="en-US" sz="1200" dirty="0">
              <a:latin typeface="Arial" pitchFamily="34" charset="0"/>
              <a:cs typeface="Arial" pitchFamily="34" charset="0"/>
            </a:endParaRPr>
          </a:p>
          <a:p>
            <a:pPr algn="ctr"/>
            <a:r>
              <a:rPr lang="en-US" sz="1200" dirty="0">
                <a:latin typeface="Arial" pitchFamily="34" charset="0"/>
                <a:cs typeface="Arial" pitchFamily="34" charset="0"/>
                <a:hlinkClick r:id="rId3"/>
              </a:rPr>
              <a:t>www.mikelislab.com</a:t>
            </a:r>
            <a:r>
              <a:rPr lang="en-US" sz="1200" dirty="0">
                <a:latin typeface="Arial" pitchFamily="34" charset="0"/>
                <a:cs typeface="Arial" pitchFamily="34" charset="0"/>
              </a:rPr>
              <a:t> </a:t>
            </a:r>
          </a:p>
        </p:txBody>
      </p:sp>
      <p:pic>
        <p:nvPicPr>
          <p:cNvPr id="7" name="Picture 6"/>
          <p:cNvPicPr>
            <a:picLocks noChangeAspect="1"/>
          </p:cNvPicPr>
          <p:nvPr/>
        </p:nvPicPr>
        <p:blipFill>
          <a:blip r:embed="rId4"/>
          <a:stretch>
            <a:fillRect/>
          </a:stretch>
        </p:blipFill>
        <p:spPr>
          <a:xfrm>
            <a:off x="0" y="1"/>
            <a:ext cx="2352502" cy="853768"/>
          </a:xfrm>
          <a:prstGeom prst="rect">
            <a:avLst/>
          </a:prstGeom>
        </p:spPr>
      </p:pic>
      <p:sp>
        <p:nvSpPr>
          <p:cNvPr id="9" name="TextBox 8"/>
          <p:cNvSpPr txBox="1"/>
          <p:nvPr/>
        </p:nvSpPr>
        <p:spPr>
          <a:xfrm>
            <a:off x="1025658" y="2764655"/>
            <a:ext cx="6845079" cy="461665"/>
          </a:xfrm>
          <a:prstGeom prst="rect">
            <a:avLst/>
          </a:prstGeom>
          <a:noFill/>
        </p:spPr>
        <p:txBody>
          <a:bodyPr wrap="none" rtlCol="0">
            <a:spAutoFit/>
          </a:bodyPr>
          <a:lstStyle/>
          <a:p>
            <a:r>
              <a:rPr lang="el-GR" sz="2400" dirty="0" smtClean="0"/>
              <a:t>Μεταπτυχιακό μάθημα τμήματος Φαρμακευτικής ΠΠ</a:t>
            </a:r>
            <a:endParaRPr lang="en-US" sz="2400" dirty="0"/>
          </a:p>
        </p:txBody>
      </p:sp>
    </p:spTree>
    <p:extLst>
      <p:ext uri="{BB962C8B-B14F-4D97-AF65-F5344CB8AC3E}">
        <p14:creationId xmlns:p14="http://schemas.microsoft.com/office/powerpoint/2010/main" val="21709967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5752" y="311728"/>
            <a:ext cx="4372496" cy="369332"/>
          </a:xfrm>
          <a:prstGeom prst="rect">
            <a:avLst/>
          </a:prstGeom>
          <a:noFill/>
        </p:spPr>
        <p:txBody>
          <a:bodyPr wrap="square" rtlCol="0">
            <a:spAutoFit/>
          </a:bodyPr>
          <a:lstStyle/>
          <a:p>
            <a:r>
              <a:rPr lang="en-US" b="1" dirty="0" smtClean="0"/>
              <a:t>Anti-VEGF therapy in personalized medicine</a:t>
            </a:r>
            <a:endParaRPr lang="en-US" b="1" dirty="0"/>
          </a:p>
        </p:txBody>
      </p:sp>
      <p:sp>
        <p:nvSpPr>
          <p:cNvPr id="3" name="TextBox 2"/>
          <p:cNvSpPr txBox="1"/>
          <p:nvPr/>
        </p:nvSpPr>
        <p:spPr>
          <a:xfrm>
            <a:off x="374073" y="1022465"/>
            <a:ext cx="8621976" cy="1754326"/>
          </a:xfrm>
          <a:prstGeom prst="rect">
            <a:avLst/>
          </a:prstGeom>
          <a:noFill/>
        </p:spPr>
        <p:txBody>
          <a:bodyPr wrap="none" rtlCol="0">
            <a:spAutoFit/>
          </a:bodyPr>
          <a:lstStyle/>
          <a:p>
            <a:r>
              <a:rPr lang="en-US" dirty="0" smtClean="0"/>
              <a:t>Anti-VEGF therapy does not involve directing the drug to a specific molecular abnormality.</a:t>
            </a:r>
          </a:p>
          <a:p>
            <a:r>
              <a:rPr lang="en-US" dirty="0" smtClean="0"/>
              <a:t>But it is considered targeted therapy, because:</a:t>
            </a:r>
          </a:p>
          <a:p>
            <a:pPr marL="285750" indent="-285750">
              <a:buFont typeface="Arial" panose="020B0604020202020204" pitchFamily="34" charset="0"/>
              <a:buChar char="•"/>
            </a:pPr>
            <a:r>
              <a:rPr lang="en-US" dirty="0" smtClean="0"/>
              <a:t>It is not cytotoxic</a:t>
            </a:r>
          </a:p>
          <a:p>
            <a:pPr marL="285750" indent="-285750">
              <a:buFont typeface="Arial" panose="020B0604020202020204" pitchFamily="34" charset="0"/>
              <a:buChar char="•"/>
            </a:pPr>
            <a:r>
              <a:rPr lang="en-US" dirty="0" smtClean="0"/>
              <a:t>Affects downstream signaling pathways</a:t>
            </a:r>
            <a:endParaRPr lang="en-US" dirty="0"/>
          </a:p>
          <a:p>
            <a:pPr marL="285750" indent="-285750">
              <a:buFont typeface="Arial" panose="020B0604020202020204" pitchFamily="34" charset="0"/>
              <a:buChar char="•"/>
            </a:pPr>
            <a:endParaRPr lang="en-US" dirty="0" smtClean="0"/>
          </a:p>
          <a:p>
            <a:r>
              <a:rPr lang="en-US" dirty="0" smtClean="0"/>
              <a:t>No biomarker to predict which patients will benefit from anti-angiogenic therapy.</a:t>
            </a:r>
            <a:endParaRPr lang="en-US" dirty="0"/>
          </a:p>
        </p:txBody>
      </p:sp>
      <p:sp>
        <p:nvSpPr>
          <p:cNvPr id="4" name="TextBox 3"/>
          <p:cNvSpPr txBox="1"/>
          <p:nvPr/>
        </p:nvSpPr>
        <p:spPr>
          <a:xfrm>
            <a:off x="465513" y="3429000"/>
            <a:ext cx="8530536" cy="2585323"/>
          </a:xfrm>
          <a:prstGeom prst="rect">
            <a:avLst/>
          </a:prstGeom>
          <a:noFill/>
        </p:spPr>
        <p:txBody>
          <a:bodyPr wrap="square" rtlCol="0">
            <a:spAutoFit/>
          </a:bodyPr>
          <a:lstStyle/>
          <a:p>
            <a:r>
              <a:rPr lang="en-US" dirty="0" smtClean="0"/>
              <a:t>BATTLE study: Phase II Biomarker-integrated Approaches of Targeted Therapy for Lung Cancer Elimination study</a:t>
            </a:r>
          </a:p>
          <a:p>
            <a:r>
              <a:rPr lang="en-US" dirty="0" smtClean="0"/>
              <a:t>255 heavily-pretreated patients with metastatic NSCLC had biopsies and, based on the tumor markers, were randomized to receive treatment against:</a:t>
            </a:r>
          </a:p>
          <a:p>
            <a:pPr marL="285750" indent="-285750">
              <a:buFont typeface="Arial" panose="020B0604020202020204" pitchFamily="34" charset="0"/>
              <a:buChar char="•"/>
            </a:pPr>
            <a:r>
              <a:rPr lang="en-US" dirty="0" smtClean="0"/>
              <a:t>EGFR (</a:t>
            </a:r>
            <a:r>
              <a:rPr lang="en-US" dirty="0" err="1" smtClean="0"/>
              <a:t>erlotinib</a:t>
            </a:r>
            <a:r>
              <a:rPr lang="en-US" dirty="0" smtClean="0"/>
              <a:t>)</a:t>
            </a:r>
          </a:p>
          <a:p>
            <a:pPr marL="285750" indent="-285750">
              <a:buFont typeface="Arial" panose="020B0604020202020204" pitchFamily="34" charset="0"/>
              <a:buChar char="•"/>
            </a:pPr>
            <a:r>
              <a:rPr lang="en-US" dirty="0" smtClean="0"/>
              <a:t>KRAS/BRAF (sorafenib)</a:t>
            </a:r>
          </a:p>
          <a:p>
            <a:pPr marL="285750" indent="-285750">
              <a:buFont typeface="Arial" panose="020B0604020202020204" pitchFamily="34" charset="0"/>
              <a:buChar char="•"/>
            </a:pPr>
            <a:r>
              <a:rPr lang="en-US" dirty="0" smtClean="0"/>
              <a:t>Retinoid-EGFR (</a:t>
            </a:r>
            <a:r>
              <a:rPr lang="en-US" dirty="0" err="1" smtClean="0"/>
              <a:t>bexarotene</a:t>
            </a:r>
            <a:r>
              <a:rPr lang="en-US" dirty="0" smtClean="0"/>
              <a:t> and </a:t>
            </a:r>
            <a:r>
              <a:rPr lang="en-US" dirty="0" err="1" smtClean="0"/>
              <a:t>erlotinib</a:t>
            </a:r>
            <a:r>
              <a:rPr lang="en-US" dirty="0" smtClean="0"/>
              <a:t>)</a:t>
            </a:r>
          </a:p>
          <a:p>
            <a:pPr marL="285750" indent="-285750">
              <a:buFont typeface="Arial" panose="020B0604020202020204" pitchFamily="34" charset="0"/>
              <a:buChar char="•"/>
            </a:pPr>
            <a:r>
              <a:rPr lang="en-US" dirty="0" smtClean="0"/>
              <a:t>VEGFR (</a:t>
            </a:r>
            <a:r>
              <a:rPr lang="en-US" dirty="0" err="1" smtClean="0"/>
              <a:t>vandetanib</a:t>
            </a:r>
            <a:r>
              <a:rPr lang="en-US" dirty="0" smtClean="0"/>
              <a:t>)</a:t>
            </a:r>
          </a:p>
          <a:p>
            <a:r>
              <a:rPr lang="en-US" dirty="0" smtClean="0"/>
              <a:t>Results: 46%: PFS 1.9 months, median OS 8.8 months, 1-year survival rate 35%</a:t>
            </a:r>
            <a:endParaRPr lang="en-US" dirty="0"/>
          </a:p>
        </p:txBody>
      </p:sp>
      <p:sp>
        <p:nvSpPr>
          <p:cNvPr id="5" name="TextBox 4"/>
          <p:cNvSpPr txBox="1"/>
          <p:nvPr/>
        </p:nvSpPr>
        <p:spPr>
          <a:xfrm>
            <a:off x="4478867" y="6408957"/>
            <a:ext cx="4436534" cy="307777"/>
          </a:xfrm>
          <a:prstGeom prst="rect">
            <a:avLst/>
          </a:prstGeom>
          <a:noFill/>
        </p:spPr>
        <p:txBody>
          <a:bodyPr wrap="square" rtlCol="0">
            <a:spAutoFit/>
          </a:bodyPr>
          <a:lstStyle/>
          <a:p>
            <a:r>
              <a:rPr lang="en-US" sz="1400" dirty="0" err="1" smtClean="0"/>
              <a:t>Feliz</a:t>
            </a:r>
            <a:r>
              <a:rPr lang="en-US" sz="1400" dirty="0" smtClean="0"/>
              <a:t> &amp; </a:t>
            </a:r>
            <a:r>
              <a:rPr lang="en-US" sz="1400" dirty="0" err="1" smtClean="0"/>
              <a:t>Tsimberidou</a:t>
            </a:r>
            <a:r>
              <a:rPr lang="en-US" sz="1400" dirty="0" smtClean="0"/>
              <a:t>, Cancer </a:t>
            </a:r>
            <a:r>
              <a:rPr lang="en-US" sz="1400" dirty="0" err="1" smtClean="0"/>
              <a:t>Chemother</a:t>
            </a:r>
            <a:r>
              <a:rPr lang="en-US" sz="1400" dirty="0" smtClean="0"/>
              <a:t> </a:t>
            </a:r>
            <a:r>
              <a:rPr lang="en-US" sz="1400" dirty="0" err="1" smtClean="0"/>
              <a:t>Pharmacol</a:t>
            </a:r>
            <a:r>
              <a:rPr lang="en-US" sz="1400" dirty="0" smtClean="0"/>
              <a:t> 2013</a:t>
            </a:r>
            <a:endParaRPr lang="en-US" sz="1400" dirty="0"/>
          </a:p>
        </p:txBody>
      </p:sp>
    </p:spTree>
    <p:extLst>
      <p:ext uri="{BB962C8B-B14F-4D97-AF65-F5344CB8AC3E}">
        <p14:creationId xmlns:p14="http://schemas.microsoft.com/office/powerpoint/2010/main" val="294069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2293" y="311728"/>
            <a:ext cx="1587733" cy="369332"/>
          </a:xfrm>
          <a:prstGeom prst="rect">
            <a:avLst/>
          </a:prstGeom>
          <a:noFill/>
        </p:spPr>
        <p:txBody>
          <a:bodyPr wrap="square" rtlCol="0">
            <a:spAutoFit/>
          </a:bodyPr>
          <a:lstStyle/>
          <a:p>
            <a:r>
              <a:rPr lang="en-US" b="1" dirty="0" smtClean="0"/>
              <a:t>Angiopoietin-2</a:t>
            </a:r>
            <a:endParaRPr lang="en-US" b="1" dirty="0"/>
          </a:p>
        </p:txBody>
      </p:sp>
      <p:sp>
        <p:nvSpPr>
          <p:cNvPr id="6" name="TextBox 5"/>
          <p:cNvSpPr txBox="1"/>
          <p:nvPr/>
        </p:nvSpPr>
        <p:spPr>
          <a:xfrm>
            <a:off x="374072" y="1231888"/>
            <a:ext cx="8609950"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Growth factor expressed in endothelial, mural, tumor cells.</a:t>
            </a:r>
          </a:p>
          <a:p>
            <a:pPr marL="285750" indent="-285750">
              <a:buFont typeface="Arial" panose="020B0604020202020204" pitchFamily="34" charset="0"/>
              <a:buChar char="•"/>
            </a:pPr>
            <a:r>
              <a:rPr lang="en-US" dirty="0" smtClean="0"/>
              <a:t>Acts on Tie2 with antagonist/agonist activity, depending on the context.</a:t>
            </a:r>
          </a:p>
          <a:p>
            <a:pPr marL="285750" indent="-285750">
              <a:buFont typeface="Arial" panose="020B0604020202020204" pitchFamily="34" charset="0"/>
              <a:buChar char="•"/>
            </a:pPr>
            <a:r>
              <a:rPr lang="en-US" dirty="0" smtClean="0"/>
              <a:t>Regulates vascular remodeling, vascular permeability, angiogenesis.</a:t>
            </a:r>
          </a:p>
          <a:p>
            <a:pPr marL="285750" indent="-285750">
              <a:buFont typeface="Arial" panose="020B0604020202020204" pitchFamily="34" charset="0"/>
              <a:buChar char="•"/>
            </a:pPr>
            <a:r>
              <a:rPr lang="en-US" dirty="0" smtClean="0"/>
              <a:t>In diseases it participates in the development and severity of vascular-related conditions:</a:t>
            </a:r>
          </a:p>
          <a:p>
            <a:pPr marL="285750" indent="-285750">
              <a:buFont typeface="Wingdings" panose="05000000000000000000" pitchFamily="2" charset="2"/>
              <a:buChar char="ü"/>
            </a:pPr>
            <a:r>
              <a:rPr lang="en-US" dirty="0" smtClean="0"/>
              <a:t>Inflammation</a:t>
            </a:r>
          </a:p>
          <a:p>
            <a:pPr marL="285750" indent="-285750">
              <a:buFont typeface="Wingdings" panose="05000000000000000000" pitchFamily="2" charset="2"/>
              <a:buChar char="ü"/>
            </a:pPr>
            <a:r>
              <a:rPr lang="en-US" dirty="0" smtClean="0"/>
              <a:t>Pneumonia</a:t>
            </a:r>
          </a:p>
          <a:p>
            <a:pPr marL="285750" indent="-285750">
              <a:buFont typeface="Wingdings" panose="05000000000000000000" pitchFamily="2" charset="2"/>
              <a:buChar char="ü"/>
            </a:pPr>
            <a:r>
              <a:rPr lang="en-US" dirty="0" smtClean="0"/>
              <a:t>Sepsis</a:t>
            </a:r>
          </a:p>
          <a:p>
            <a:pPr marL="285750" indent="-285750">
              <a:buFont typeface="Wingdings" panose="05000000000000000000" pitchFamily="2" charset="2"/>
              <a:buChar char="ü"/>
            </a:pPr>
            <a:r>
              <a:rPr lang="en-US" dirty="0" smtClean="0"/>
              <a:t>Stroke</a:t>
            </a:r>
          </a:p>
          <a:p>
            <a:pPr marL="285750" indent="-285750">
              <a:buFont typeface="Wingdings" panose="05000000000000000000" pitchFamily="2" charset="2"/>
              <a:buChar char="ü"/>
            </a:pPr>
            <a:r>
              <a:rPr lang="en-US" dirty="0" smtClean="0"/>
              <a:t>Diabetic retinopathy</a:t>
            </a:r>
          </a:p>
          <a:p>
            <a:pPr marL="285750" indent="-285750">
              <a:buFont typeface="Wingdings" panose="05000000000000000000" pitchFamily="2" charset="2"/>
              <a:buChar char="ü"/>
            </a:pPr>
            <a:r>
              <a:rPr lang="en-US" dirty="0" smtClean="0"/>
              <a:t>COVID-19</a:t>
            </a:r>
          </a:p>
          <a:p>
            <a:pPr marL="285750" indent="-285750">
              <a:buFont typeface="Wingdings" panose="05000000000000000000" pitchFamily="2" charset="2"/>
              <a:buChar char="ü"/>
            </a:pPr>
            <a:r>
              <a:rPr lang="en-US" dirty="0" smtClean="0"/>
              <a:t>Obesity</a:t>
            </a:r>
          </a:p>
          <a:p>
            <a:pPr marL="285750" indent="-285750">
              <a:buFont typeface="Wingdings" panose="05000000000000000000" pitchFamily="2" charset="2"/>
              <a:buChar char="ü"/>
            </a:pPr>
            <a:r>
              <a:rPr lang="en-US" dirty="0" smtClean="0"/>
              <a:t>Cancer</a:t>
            </a:r>
          </a:p>
        </p:txBody>
      </p:sp>
      <p:sp>
        <p:nvSpPr>
          <p:cNvPr id="7" name="Rectangle 6">
            <a:extLst>
              <a:ext uri="{FF2B5EF4-FFF2-40B4-BE49-F238E27FC236}">
                <a16:creationId xmlns:a16="http://schemas.microsoft.com/office/drawing/2014/main" id="{7D607802-2874-4B42-9082-B862F314A920}"/>
              </a:ext>
            </a:extLst>
          </p:cNvPr>
          <p:cNvSpPr/>
          <p:nvPr/>
        </p:nvSpPr>
        <p:spPr>
          <a:xfrm>
            <a:off x="1991042" y="6431371"/>
            <a:ext cx="7287123" cy="276999"/>
          </a:xfrm>
          <a:prstGeom prst="rect">
            <a:avLst/>
          </a:prstGeom>
        </p:spPr>
        <p:txBody>
          <a:bodyPr wrap="none">
            <a:spAutoFit/>
          </a:bodyPr>
          <a:lstStyle/>
          <a:p>
            <a:r>
              <a:rPr lang="pt-BR" sz="1200" dirty="0" smtClean="0">
                <a:solidFill>
                  <a:srgbClr val="000000"/>
                </a:solidFill>
                <a:latin typeface="Arial" panose="020B0604020202020204" pitchFamily="34" charset="0"/>
                <a:ea typeface="Times New Roman" panose="02020603050405020304" pitchFamily="18" charset="0"/>
              </a:rPr>
              <a:t>Akwii </a:t>
            </a:r>
            <a:r>
              <a:rPr lang="pt-BR" sz="1200" i="1" dirty="0">
                <a:solidFill>
                  <a:srgbClr val="000000"/>
                </a:solidFill>
                <a:latin typeface="Arial" panose="020B0604020202020204" pitchFamily="34" charset="0"/>
                <a:ea typeface="Times New Roman" panose="02020603050405020304" pitchFamily="18" charset="0"/>
              </a:rPr>
              <a:t>et al.</a:t>
            </a:r>
            <a:r>
              <a:rPr lang="pt-BR" sz="1200" dirty="0">
                <a:solidFill>
                  <a:srgbClr val="000000"/>
                </a:solidFill>
                <a:latin typeface="Arial" panose="020B0604020202020204" pitchFamily="34" charset="0"/>
                <a:ea typeface="Times New Roman" panose="02020603050405020304" pitchFamily="18" charset="0"/>
              </a:rPr>
              <a:t> </a:t>
            </a:r>
            <a:r>
              <a:rPr lang="pt-BR" sz="1200" dirty="0" smtClean="0">
                <a:solidFill>
                  <a:srgbClr val="000000"/>
                </a:solidFill>
                <a:latin typeface="Arial" panose="020B0604020202020204" pitchFamily="34" charset="0"/>
                <a:ea typeface="Times New Roman" panose="02020603050405020304" pitchFamily="18" charset="0"/>
              </a:rPr>
              <a:t>Cells, 2019; Akwii and Mikelis, Drugs 2021; Lahooti </a:t>
            </a:r>
            <a:r>
              <a:rPr lang="pt-BR" sz="1200" i="1" dirty="0" smtClean="0">
                <a:solidFill>
                  <a:srgbClr val="000000"/>
                </a:solidFill>
                <a:latin typeface="Arial" panose="020B0604020202020204" pitchFamily="34" charset="0"/>
                <a:ea typeface="Times New Roman" panose="02020603050405020304" pitchFamily="18" charset="0"/>
              </a:rPr>
              <a:t>et al.</a:t>
            </a:r>
            <a:r>
              <a:rPr lang="pt-BR" sz="1200" dirty="0" smtClean="0">
                <a:solidFill>
                  <a:srgbClr val="000000"/>
                </a:solidFill>
                <a:latin typeface="Arial" panose="020B0604020202020204" pitchFamily="34" charset="0"/>
                <a:ea typeface="Times New Roman" panose="02020603050405020304" pitchFamily="18" charset="0"/>
              </a:rPr>
              <a:t> J </a:t>
            </a:r>
            <a:r>
              <a:rPr lang="pt-BR" sz="1200" dirty="0" err="1" smtClean="0">
                <a:solidFill>
                  <a:srgbClr val="000000"/>
                </a:solidFill>
                <a:latin typeface="Arial" panose="020B0604020202020204" pitchFamily="34" charset="0"/>
                <a:ea typeface="Times New Roman" panose="02020603050405020304" pitchFamily="18" charset="0"/>
              </a:rPr>
              <a:t>Contr</a:t>
            </a:r>
            <a:r>
              <a:rPr lang="pt-BR" sz="1200" dirty="0" smtClean="0">
                <a:solidFill>
                  <a:srgbClr val="000000"/>
                </a:solidFill>
                <a:latin typeface="Arial" panose="020B0604020202020204" pitchFamily="34" charset="0"/>
                <a:ea typeface="Times New Roman" panose="02020603050405020304" pitchFamily="18" charset="0"/>
              </a:rPr>
              <a:t> Release </a:t>
            </a:r>
            <a:r>
              <a:rPr lang="pt-BR" sz="1200" i="1" dirty="0" smtClean="0">
                <a:solidFill>
                  <a:srgbClr val="000000"/>
                </a:solidFill>
                <a:latin typeface="Arial" panose="020B0604020202020204" pitchFamily="34" charset="0"/>
                <a:ea typeface="Times New Roman" panose="02020603050405020304" pitchFamily="18" charset="0"/>
              </a:rPr>
              <a:t>Under Review</a:t>
            </a:r>
            <a:r>
              <a:rPr lang="pt-BR" sz="1200" dirty="0" smtClean="0">
                <a:solidFill>
                  <a:srgbClr val="000000"/>
                </a:solidFill>
                <a:latin typeface="Arial" panose="020B0604020202020204" pitchFamily="34" charset="0"/>
                <a:ea typeface="Times New Roman" panose="02020603050405020304" pitchFamily="18" charset="0"/>
              </a:rPr>
              <a:t> </a:t>
            </a:r>
            <a:endParaRPr lang="en-US" sz="1200" dirty="0"/>
          </a:p>
        </p:txBody>
      </p:sp>
    </p:spTree>
    <p:extLst>
      <p:ext uri="{BB962C8B-B14F-4D97-AF65-F5344CB8AC3E}">
        <p14:creationId xmlns:p14="http://schemas.microsoft.com/office/powerpoint/2010/main" val="18326633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2293" y="311728"/>
            <a:ext cx="1587733" cy="369332"/>
          </a:xfrm>
          <a:prstGeom prst="rect">
            <a:avLst/>
          </a:prstGeom>
          <a:noFill/>
        </p:spPr>
        <p:txBody>
          <a:bodyPr wrap="square" rtlCol="0">
            <a:spAutoFit/>
          </a:bodyPr>
          <a:lstStyle/>
          <a:p>
            <a:r>
              <a:rPr lang="en-US" b="1" dirty="0" smtClean="0"/>
              <a:t>Angiopoietin-2</a:t>
            </a:r>
            <a:endParaRPr lang="en-US" b="1" dirty="0"/>
          </a:p>
        </p:txBody>
      </p:sp>
      <p:pic>
        <p:nvPicPr>
          <p:cNvPr id="3" name="Picture 2"/>
          <p:cNvPicPr>
            <a:picLocks noChangeAspect="1"/>
          </p:cNvPicPr>
          <p:nvPr/>
        </p:nvPicPr>
        <p:blipFill>
          <a:blip r:embed="rId2"/>
          <a:stretch>
            <a:fillRect/>
          </a:stretch>
        </p:blipFill>
        <p:spPr>
          <a:xfrm>
            <a:off x="331047" y="1772389"/>
            <a:ext cx="4093335" cy="3381500"/>
          </a:xfrm>
          <a:prstGeom prst="rect">
            <a:avLst/>
          </a:prstGeom>
        </p:spPr>
      </p:pic>
      <p:pic>
        <p:nvPicPr>
          <p:cNvPr id="4" name="Picture 3"/>
          <p:cNvPicPr>
            <a:picLocks noChangeAspect="1"/>
          </p:cNvPicPr>
          <p:nvPr/>
        </p:nvPicPr>
        <p:blipFill>
          <a:blip r:embed="rId3"/>
          <a:stretch>
            <a:fillRect/>
          </a:stretch>
        </p:blipFill>
        <p:spPr>
          <a:xfrm>
            <a:off x="4705544" y="1740006"/>
            <a:ext cx="4278478" cy="3377988"/>
          </a:xfrm>
          <a:prstGeom prst="rect">
            <a:avLst/>
          </a:prstGeom>
        </p:spPr>
      </p:pic>
      <p:sp>
        <p:nvSpPr>
          <p:cNvPr id="5" name="TextBox 4"/>
          <p:cNvSpPr txBox="1"/>
          <p:nvPr/>
        </p:nvSpPr>
        <p:spPr>
          <a:xfrm>
            <a:off x="7064244" y="6408957"/>
            <a:ext cx="1919778" cy="307777"/>
          </a:xfrm>
          <a:prstGeom prst="rect">
            <a:avLst/>
          </a:prstGeom>
          <a:noFill/>
        </p:spPr>
        <p:txBody>
          <a:bodyPr wrap="square" rtlCol="0">
            <a:spAutoFit/>
          </a:bodyPr>
          <a:lstStyle/>
          <a:p>
            <a:r>
              <a:rPr lang="en-US" sz="1400" dirty="0" smtClean="0"/>
              <a:t>Akwii et al., Cells 2019</a:t>
            </a:r>
            <a:endParaRPr lang="en-US" sz="1400" dirty="0"/>
          </a:p>
        </p:txBody>
      </p:sp>
    </p:spTree>
    <p:extLst>
      <p:ext uri="{BB962C8B-B14F-4D97-AF65-F5344CB8AC3E}">
        <p14:creationId xmlns:p14="http://schemas.microsoft.com/office/powerpoint/2010/main" val="353629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378" y="1571162"/>
            <a:ext cx="8888801" cy="2477135"/>
          </a:xfrm>
          <a:prstGeom prst="rect">
            <a:avLst/>
          </a:prstGeom>
        </p:spPr>
      </p:pic>
      <p:sp>
        <p:nvSpPr>
          <p:cNvPr id="3" name="Rectangle 2"/>
          <p:cNvSpPr/>
          <p:nvPr/>
        </p:nvSpPr>
        <p:spPr>
          <a:xfrm>
            <a:off x="174567" y="5121021"/>
            <a:ext cx="8911243" cy="938719"/>
          </a:xfrm>
          <a:prstGeom prst="rect">
            <a:avLst/>
          </a:prstGeom>
        </p:spPr>
        <p:txBody>
          <a:bodyPr wrap="square">
            <a:spAutoFit/>
          </a:bodyPr>
          <a:lstStyle/>
          <a:p>
            <a:r>
              <a:rPr lang="en-US" sz="1100" b="1" dirty="0">
                <a:solidFill>
                  <a:srgbClr val="333333"/>
                </a:solidFill>
                <a:latin typeface="Georgia" panose="02040502050405020303" pitchFamily="18" charset="0"/>
              </a:rPr>
              <a:t>A</a:t>
            </a:r>
            <a:r>
              <a:rPr lang="en-US" sz="1100" dirty="0">
                <a:solidFill>
                  <a:srgbClr val="333333"/>
                </a:solidFill>
                <a:latin typeface="Georgia" panose="02040502050405020303" pitchFamily="18" charset="0"/>
              </a:rPr>
              <a:t> Schematic representation of the transverse cross-section of the eye. The parts and characteristic structures of the eye are depicted. </a:t>
            </a:r>
            <a:r>
              <a:rPr lang="en-US" sz="1100" b="1" dirty="0">
                <a:solidFill>
                  <a:srgbClr val="333333"/>
                </a:solidFill>
                <a:latin typeface="Georgia" panose="02040502050405020303" pitchFamily="18" charset="0"/>
              </a:rPr>
              <a:t>B</a:t>
            </a:r>
            <a:r>
              <a:rPr lang="en-US" sz="1100" dirty="0">
                <a:solidFill>
                  <a:srgbClr val="333333"/>
                </a:solidFill>
                <a:latin typeface="Georgia" panose="02040502050405020303" pitchFamily="18" charset="0"/>
              </a:rPr>
              <a:t> Abnormal angiogenesis of the choroid vessels during retinal vascular disorders. The abnormal, newly formed vessels disrupt the integrity of Bruch’s membrane, alter the structure of the retinal pigment epithelial cells and photoreceptors and cause </a:t>
            </a:r>
            <a:r>
              <a:rPr lang="en-US" sz="1100" dirty="0" err="1">
                <a:solidFill>
                  <a:srgbClr val="333333"/>
                </a:solidFill>
                <a:latin typeface="Georgia" panose="02040502050405020303" pitchFamily="18" charset="0"/>
              </a:rPr>
              <a:t>subretinal</a:t>
            </a:r>
            <a:r>
              <a:rPr lang="en-US" sz="1100" dirty="0">
                <a:solidFill>
                  <a:srgbClr val="333333"/>
                </a:solidFill>
                <a:latin typeface="Georgia" panose="02040502050405020303" pitchFamily="18" charset="0"/>
              </a:rPr>
              <a:t> hemorrhage, fluid accumulation and visual impairment. The severity of the retinal vascular disorders correlates with the levels of VEGF, Ang2, and VE-PTP and inversely correlates with the levels of Ang1 and Tie2 </a:t>
            </a:r>
            <a:r>
              <a:rPr lang="en-US" sz="1100" dirty="0" smtClean="0">
                <a:solidFill>
                  <a:srgbClr val="333333"/>
                </a:solidFill>
                <a:latin typeface="Georgia" panose="02040502050405020303" pitchFamily="18" charset="0"/>
              </a:rPr>
              <a:t>phosphorylation</a:t>
            </a:r>
            <a:r>
              <a:rPr lang="en-US" sz="1100" dirty="0" smtClean="0"/>
              <a:t>.</a:t>
            </a:r>
            <a:endParaRPr lang="en-US" sz="1100" dirty="0">
              <a:solidFill>
                <a:srgbClr val="333333"/>
              </a:solidFill>
              <a:latin typeface="Georgia" panose="02040502050405020303" pitchFamily="18" charset="0"/>
            </a:endParaRPr>
          </a:p>
        </p:txBody>
      </p:sp>
      <p:sp>
        <p:nvSpPr>
          <p:cNvPr id="4" name="TextBox 3"/>
          <p:cNvSpPr txBox="1"/>
          <p:nvPr/>
        </p:nvSpPr>
        <p:spPr>
          <a:xfrm>
            <a:off x="2410691" y="344979"/>
            <a:ext cx="4322618" cy="369332"/>
          </a:xfrm>
          <a:prstGeom prst="rect">
            <a:avLst/>
          </a:prstGeom>
          <a:noFill/>
        </p:spPr>
        <p:txBody>
          <a:bodyPr wrap="square" rtlCol="0">
            <a:spAutoFit/>
          </a:bodyPr>
          <a:lstStyle/>
          <a:p>
            <a:r>
              <a:rPr lang="en-US" b="1" dirty="0" smtClean="0"/>
              <a:t>Angiopoietin-2 in retinal vascular disorders</a:t>
            </a:r>
            <a:endParaRPr lang="en-US" b="1" dirty="0"/>
          </a:p>
        </p:txBody>
      </p:sp>
      <p:sp>
        <p:nvSpPr>
          <p:cNvPr id="5" name="TextBox 4"/>
          <p:cNvSpPr txBox="1"/>
          <p:nvPr/>
        </p:nvSpPr>
        <p:spPr>
          <a:xfrm>
            <a:off x="6616931" y="6408957"/>
            <a:ext cx="2367091" cy="307777"/>
          </a:xfrm>
          <a:prstGeom prst="rect">
            <a:avLst/>
          </a:prstGeom>
          <a:noFill/>
        </p:spPr>
        <p:txBody>
          <a:bodyPr wrap="square" rtlCol="0">
            <a:spAutoFit/>
          </a:bodyPr>
          <a:lstStyle/>
          <a:p>
            <a:r>
              <a:rPr lang="en-US" sz="1400" dirty="0" smtClean="0"/>
              <a:t>Akwii and Mikelis, Drugs 2021</a:t>
            </a:r>
            <a:endParaRPr lang="en-US" sz="1400" dirty="0"/>
          </a:p>
        </p:txBody>
      </p:sp>
    </p:spTree>
    <p:extLst>
      <p:ext uri="{BB962C8B-B14F-4D97-AF65-F5344CB8AC3E}">
        <p14:creationId xmlns:p14="http://schemas.microsoft.com/office/powerpoint/2010/main" val="41360206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8277" y="1497629"/>
            <a:ext cx="8765646" cy="4484174"/>
          </a:xfrm>
          <a:prstGeom prst="rect">
            <a:avLst/>
          </a:prstGeom>
        </p:spPr>
      </p:pic>
      <p:sp>
        <p:nvSpPr>
          <p:cNvPr id="3" name="TextBox 2"/>
          <p:cNvSpPr txBox="1"/>
          <p:nvPr/>
        </p:nvSpPr>
        <p:spPr>
          <a:xfrm>
            <a:off x="6616931" y="6408957"/>
            <a:ext cx="2367091" cy="307777"/>
          </a:xfrm>
          <a:prstGeom prst="rect">
            <a:avLst/>
          </a:prstGeom>
          <a:noFill/>
        </p:spPr>
        <p:txBody>
          <a:bodyPr wrap="square" rtlCol="0">
            <a:spAutoFit/>
          </a:bodyPr>
          <a:lstStyle/>
          <a:p>
            <a:r>
              <a:rPr lang="en-US" sz="1400" dirty="0" smtClean="0"/>
              <a:t>Akwii and Mikelis, Drugs 2021</a:t>
            </a:r>
            <a:endParaRPr lang="en-US" sz="1400" dirty="0"/>
          </a:p>
        </p:txBody>
      </p:sp>
      <p:sp>
        <p:nvSpPr>
          <p:cNvPr id="4" name="TextBox 3"/>
          <p:cNvSpPr txBox="1"/>
          <p:nvPr/>
        </p:nvSpPr>
        <p:spPr>
          <a:xfrm>
            <a:off x="2410691" y="344979"/>
            <a:ext cx="4322618" cy="369332"/>
          </a:xfrm>
          <a:prstGeom prst="rect">
            <a:avLst/>
          </a:prstGeom>
          <a:noFill/>
        </p:spPr>
        <p:txBody>
          <a:bodyPr wrap="square" rtlCol="0">
            <a:spAutoFit/>
          </a:bodyPr>
          <a:lstStyle/>
          <a:p>
            <a:r>
              <a:rPr lang="en-US" b="1" dirty="0" smtClean="0"/>
              <a:t>Angiopoietin-2 in pulmonary disorders</a:t>
            </a:r>
            <a:endParaRPr lang="en-US" b="1" dirty="0"/>
          </a:p>
        </p:txBody>
      </p:sp>
    </p:spTree>
    <p:extLst>
      <p:ext uri="{BB962C8B-B14F-4D97-AF65-F5344CB8AC3E}">
        <p14:creationId xmlns:p14="http://schemas.microsoft.com/office/powerpoint/2010/main" val="14053241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2745" y="320041"/>
            <a:ext cx="2618509" cy="369332"/>
          </a:xfrm>
          <a:prstGeom prst="rect">
            <a:avLst/>
          </a:prstGeom>
          <a:noFill/>
        </p:spPr>
        <p:txBody>
          <a:bodyPr wrap="square" rtlCol="0">
            <a:spAutoFit/>
          </a:bodyPr>
          <a:lstStyle/>
          <a:p>
            <a:r>
              <a:rPr lang="en-US" b="1" dirty="0" smtClean="0"/>
              <a:t>Angiopoietin-2 in cancer</a:t>
            </a:r>
            <a:endParaRPr lang="en-US" b="1" dirty="0"/>
          </a:p>
        </p:txBody>
      </p:sp>
      <p:pic>
        <p:nvPicPr>
          <p:cNvPr id="5" name="Picture 4"/>
          <p:cNvPicPr>
            <a:picLocks noChangeAspect="1"/>
          </p:cNvPicPr>
          <p:nvPr/>
        </p:nvPicPr>
        <p:blipFill>
          <a:blip r:embed="rId2"/>
          <a:stretch>
            <a:fillRect/>
          </a:stretch>
        </p:blipFill>
        <p:spPr>
          <a:xfrm>
            <a:off x="416004" y="1261731"/>
            <a:ext cx="7863472" cy="4766557"/>
          </a:xfrm>
          <a:prstGeom prst="rect">
            <a:avLst/>
          </a:prstGeom>
        </p:spPr>
      </p:pic>
      <p:sp>
        <p:nvSpPr>
          <p:cNvPr id="6" name="Rectangle 5">
            <a:extLst>
              <a:ext uri="{FF2B5EF4-FFF2-40B4-BE49-F238E27FC236}">
                <a16:creationId xmlns:a16="http://schemas.microsoft.com/office/drawing/2014/main" id="{7D607802-2874-4B42-9082-B862F314A920}"/>
              </a:ext>
            </a:extLst>
          </p:cNvPr>
          <p:cNvSpPr/>
          <p:nvPr/>
        </p:nvSpPr>
        <p:spPr>
          <a:xfrm>
            <a:off x="2015981" y="6581001"/>
            <a:ext cx="7231275" cy="276999"/>
          </a:xfrm>
          <a:prstGeom prst="rect">
            <a:avLst/>
          </a:prstGeom>
        </p:spPr>
        <p:txBody>
          <a:bodyPr wrap="none">
            <a:spAutoFit/>
          </a:bodyPr>
          <a:lstStyle/>
          <a:p>
            <a:r>
              <a:rPr lang="pt-BR" sz="1200" dirty="0" smtClean="0">
                <a:solidFill>
                  <a:srgbClr val="000000"/>
                </a:solidFill>
                <a:latin typeface="Arial" panose="020B0604020202020204" pitchFamily="34" charset="0"/>
                <a:ea typeface="Times New Roman" panose="02020603050405020304" pitchFamily="18" charset="0"/>
              </a:rPr>
              <a:t>Akwii </a:t>
            </a:r>
            <a:r>
              <a:rPr lang="pt-BR" sz="1200" i="1" dirty="0">
                <a:solidFill>
                  <a:srgbClr val="000000"/>
                </a:solidFill>
                <a:latin typeface="Arial" panose="020B0604020202020204" pitchFamily="34" charset="0"/>
                <a:ea typeface="Times New Roman" panose="02020603050405020304" pitchFamily="18" charset="0"/>
              </a:rPr>
              <a:t>et al.</a:t>
            </a:r>
            <a:r>
              <a:rPr lang="pt-BR" sz="1200" dirty="0">
                <a:solidFill>
                  <a:srgbClr val="000000"/>
                </a:solidFill>
                <a:latin typeface="Arial" panose="020B0604020202020204" pitchFamily="34" charset="0"/>
                <a:ea typeface="Times New Roman" panose="02020603050405020304" pitchFamily="18" charset="0"/>
              </a:rPr>
              <a:t> </a:t>
            </a:r>
            <a:r>
              <a:rPr lang="pt-BR" sz="1200" dirty="0" err="1" smtClean="0">
                <a:solidFill>
                  <a:srgbClr val="000000"/>
                </a:solidFill>
                <a:latin typeface="Arial" panose="020B0604020202020204" pitchFamily="34" charset="0"/>
                <a:ea typeface="Times New Roman" panose="02020603050405020304" pitchFamily="18" charset="0"/>
              </a:rPr>
              <a:t>Cells</a:t>
            </a:r>
            <a:r>
              <a:rPr lang="pt-BR" sz="1200" dirty="0" smtClean="0">
                <a:solidFill>
                  <a:srgbClr val="000000"/>
                </a:solidFill>
                <a:latin typeface="Arial" panose="020B0604020202020204" pitchFamily="34" charset="0"/>
                <a:ea typeface="Times New Roman" panose="02020603050405020304" pitchFamily="18" charset="0"/>
              </a:rPr>
              <a:t>, 2019; Akwii and Mikelis, Drugs 2021; Lahooti </a:t>
            </a:r>
            <a:r>
              <a:rPr lang="pt-BR" sz="1200" i="1" dirty="0" smtClean="0">
                <a:solidFill>
                  <a:srgbClr val="000000"/>
                </a:solidFill>
                <a:latin typeface="Arial" panose="020B0604020202020204" pitchFamily="34" charset="0"/>
                <a:ea typeface="Times New Roman" panose="02020603050405020304" pitchFamily="18" charset="0"/>
              </a:rPr>
              <a:t>et al.</a:t>
            </a:r>
            <a:r>
              <a:rPr lang="pt-BR" sz="1200" dirty="0" smtClean="0">
                <a:solidFill>
                  <a:srgbClr val="000000"/>
                </a:solidFill>
                <a:latin typeface="Arial" panose="020B0604020202020204" pitchFamily="34" charset="0"/>
                <a:ea typeface="Times New Roman" panose="02020603050405020304" pitchFamily="18" charset="0"/>
              </a:rPr>
              <a:t> </a:t>
            </a:r>
            <a:r>
              <a:rPr lang="pt-BR" sz="1200" dirty="0" err="1" smtClean="0">
                <a:solidFill>
                  <a:srgbClr val="000000"/>
                </a:solidFill>
                <a:latin typeface="Arial" panose="020B0604020202020204" pitchFamily="34" charset="0"/>
                <a:ea typeface="Times New Roman" panose="02020603050405020304" pitchFamily="18" charset="0"/>
              </a:rPr>
              <a:t>Adv</a:t>
            </a:r>
            <a:r>
              <a:rPr lang="pt-BR" sz="1200" dirty="0" smtClean="0">
                <a:solidFill>
                  <a:srgbClr val="000000"/>
                </a:solidFill>
                <a:latin typeface="Arial" panose="020B0604020202020204" pitchFamily="34" charset="0"/>
                <a:ea typeface="Times New Roman" panose="02020603050405020304" pitchFamily="18" charset="0"/>
              </a:rPr>
              <a:t> </a:t>
            </a:r>
            <a:r>
              <a:rPr lang="pt-BR" sz="1200" dirty="0" err="1" smtClean="0">
                <a:solidFill>
                  <a:srgbClr val="000000"/>
                </a:solidFill>
                <a:latin typeface="Arial" panose="020B0604020202020204" pitchFamily="34" charset="0"/>
                <a:ea typeface="Times New Roman" panose="02020603050405020304" pitchFamily="18" charset="0"/>
              </a:rPr>
              <a:t>Drug</a:t>
            </a:r>
            <a:r>
              <a:rPr lang="pt-BR" sz="1200" dirty="0" smtClean="0">
                <a:solidFill>
                  <a:srgbClr val="000000"/>
                </a:solidFill>
                <a:latin typeface="Arial" panose="020B0604020202020204" pitchFamily="34" charset="0"/>
                <a:ea typeface="Times New Roman" panose="02020603050405020304" pitchFamily="18" charset="0"/>
              </a:rPr>
              <a:t> </a:t>
            </a:r>
            <a:r>
              <a:rPr lang="pt-BR" sz="1200" dirty="0" err="1" smtClean="0">
                <a:solidFill>
                  <a:srgbClr val="000000"/>
                </a:solidFill>
                <a:latin typeface="Arial" panose="020B0604020202020204" pitchFamily="34" charset="0"/>
                <a:ea typeface="Times New Roman" panose="02020603050405020304" pitchFamily="18" charset="0"/>
              </a:rPr>
              <a:t>Deliv</a:t>
            </a:r>
            <a:r>
              <a:rPr lang="pt-BR" sz="1200" dirty="0" smtClean="0">
                <a:solidFill>
                  <a:srgbClr val="000000"/>
                </a:solidFill>
                <a:latin typeface="Arial" panose="020B0604020202020204" pitchFamily="34" charset="0"/>
                <a:ea typeface="Times New Roman" panose="02020603050405020304" pitchFamily="18" charset="0"/>
              </a:rPr>
              <a:t> </a:t>
            </a:r>
            <a:r>
              <a:rPr lang="pt-BR" sz="1200" dirty="0" err="1" smtClean="0">
                <a:solidFill>
                  <a:srgbClr val="000000"/>
                </a:solidFill>
                <a:latin typeface="Arial" panose="020B0604020202020204" pitchFamily="34" charset="0"/>
                <a:ea typeface="Times New Roman" panose="02020603050405020304" pitchFamily="18" charset="0"/>
              </a:rPr>
              <a:t>Rev</a:t>
            </a:r>
            <a:r>
              <a:rPr lang="pt-BR" sz="1200" dirty="0" smtClean="0">
                <a:solidFill>
                  <a:srgbClr val="000000"/>
                </a:solidFill>
                <a:latin typeface="Arial" panose="020B0604020202020204" pitchFamily="34" charset="0"/>
                <a:ea typeface="Times New Roman" panose="02020603050405020304" pitchFamily="18" charset="0"/>
              </a:rPr>
              <a:t> </a:t>
            </a:r>
            <a:r>
              <a:rPr lang="pt-BR" sz="1200" i="1" dirty="0" smtClean="0">
                <a:solidFill>
                  <a:srgbClr val="000000"/>
                </a:solidFill>
                <a:latin typeface="Arial" panose="020B0604020202020204" pitchFamily="34" charset="0"/>
                <a:ea typeface="Times New Roman" panose="02020603050405020304" pitchFamily="18" charset="0"/>
              </a:rPr>
              <a:t>Under </a:t>
            </a:r>
            <a:r>
              <a:rPr lang="pt-BR" sz="1200" i="1" dirty="0" err="1" smtClean="0">
                <a:solidFill>
                  <a:srgbClr val="000000"/>
                </a:solidFill>
                <a:latin typeface="Arial" panose="020B0604020202020204" pitchFamily="34" charset="0"/>
                <a:ea typeface="Times New Roman" panose="02020603050405020304" pitchFamily="18" charset="0"/>
              </a:rPr>
              <a:t>Review</a:t>
            </a:r>
            <a:r>
              <a:rPr lang="pt-BR" sz="1200" dirty="0" smtClean="0">
                <a:solidFill>
                  <a:srgbClr val="000000"/>
                </a:solidFill>
                <a:latin typeface="Arial" panose="020B0604020202020204" pitchFamily="34" charset="0"/>
                <a:ea typeface="Times New Roman" panose="02020603050405020304" pitchFamily="18" charset="0"/>
              </a:rPr>
              <a:t> </a:t>
            </a:r>
            <a:endParaRPr lang="en-US" sz="1200" dirty="0"/>
          </a:p>
        </p:txBody>
      </p:sp>
    </p:spTree>
    <p:extLst>
      <p:ext uri="{BB962C8B-B14F-4D97-AF65-F5344CB8AC3E}">
        <p14:creationId xmlns:p14="http://schemas.microsoft.com/office/powerpoint/2010/main" val="13676910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9687" y="1062037"/>
            <a:ext cx="6524625" cy="4733925"/>
          </a:xfrm>
          <a:prstGeom prst="rect">
            <a:avLst/>
          </a:prstGeom>
        </p:spPr>
      </p:pic>
      <p:sp>
        <p:nvSpPr>
          <p:cNvPr id="3" name="TextBox 2"/>
          <p:cNvSpPr txBox="1"/>
          <p:nvPr/>
        </p:nvSpPr>
        <p:spPr>
          <a:xfrm>
            <a:off x="3146367" y="336666"/>
            <a:ext cx="2851265" cy="369332"/>
          </a:xfrm>
          <a:prstGeom prst="rect">
            <a:avLst/>
          </a:prstGeom>
          <a:noFill/>
        </p:spPr>
        <p:txBody>
          <a:bodyPr wrap="square" rtlCol="0">
            <a:spAutoFit/>
          </a:bodyPr>
          <a:lstStyle/>
          <a:p>
            <a:r>
              <a:rPr lang="en-US" b="1" dirty="0" smtClean="0"/>
              <a:t>Targeting Angiopoietin-2</a:t>
            </a:r>
            <a:endParaRPr lang="en-US" b="1" dirty="0"/>
          </a:p>
        </p:txBody>
      </p:sp>
      <p:sp>
        <p:nvSpPr>
          <p:cNvPr id="4" name="TextBox 3"/>
          <p:cNvSpPr txBox="1"/>
          <p:nvPr/>
        </p:nvSpPr>
        <p:spPr>
          <a:xfrm>
            <a:off x="6616931" y="6408957"/>
            <a:ext cx="2367091" cy="307777"/>
          </a:xfrm>
          <a:prstGeom prst="rect">
            <a:avLst/>
          </a:prstGeom>
          <a:noFill/>
        </p:spPr>
        <p:txBody>
          <a:bodyPr wrap="square" rtlCol="0">
            <a:spAutoFit/>
          </a:bodyPr>
          <a:lstStyle/>
          <a:p>
            <a:r>
              <a:rPr lang="en-US" sz="1400" dirty="0" smtClean="0"/>
              <a:t>Akwii and Mikelis, Drugs 2021</a:t>
            </a:r>
            <a:endParaRPr lang="en-US" sz="1400" dirty="0"/>
          </a:p>
        </p:txBody>
      </p:sp>
    </p:spTree>
    <p:extLst>
      <p:ext uri="{BB962C8B-B14F-4D97-AF65-F5344CB8AC3E}">
        <p14:creationId xmlns:p14="http://schemas.microsoft.com/office/powerpoint/2010/main" val="38512248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20950" y="209550"/>
            <a:ext cx="370005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Rho family of small </a:t>
            </a:r>
            <a:r>
              <a:rPr kumimoji="0" lang="en-US" sz="20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GTPases</a:t>
            </a:r>
            <a:endParaRPr kumimoji="0" lang="en-US" sz="20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5" name="TextBox 4"/>
          <p:cNvSpPr txBox="1"/>
          <p:nvPr/>
        </p:nvSpPr>
        <p:spPr>
          <a:xfrm>
            <a:off x="698500" y="1121430"/>
            <a:ext cx="76327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 family of small G proteins (subfamily of the </a:t>
            </a:r>
            <a:r>
              <a:rPr kumimoji="0" lang="en-US"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Ras</a:t>
            </a:r>
            <a:r>
              <a:rPr kumimoji="0" lang="en-US"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superfamily</a:t>
            </a:r>
            <a:r>
              <a:rPr kumimoji="0" lang="en-US"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present in all eukaryotic organisms, including yeast and some plants</a:t>
            </a:r>
          </a:p>
        </p:txBody>
      </p:sp>
      <p:pic>
        <p:nvPicPr>
          <p:cNvPr id="6" name="Picture 5" descr="Rossman et al 2005 1.jpg"/>
          <p:cNvPicPr>
            <a:picLocks noChangeAspect="1"/>
          </p:cNvPicPr>
          <p:nvPr/>
        </p:nvPicPr>
        <p:blipFill>
          <a:blip r:embed="rId3" cstate="print"/>
          <a:stretch>
            <a:fillRect/>
          </a:stretch>
        </p:blipFill>
        <p:spPr>
          <a:xfrm>
            <a:off x="4508500" y="2266949"/>
            <a:ext cx="3962400" cy="3164542"/>
          </a:xfrm>
          <a:prstGeom prst="rect">
            <a:avLst/>
          </a:prstGeom>
        </p:spPr>
      </p:pic>
      <p:sp>
        <p:nvSpPr>
          <p:cNvPr id="7" name="TextBox 6"/>
          <p:cNvSpPr txBox="1"/>
          <p:nvPr/>
        </p:nvSpPr>
        <p:spPr>
          <a:xfrm>
            <a:off x="5937250" y="5756473"/>
            <a:ext cx="32004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Modified from </a:t>
            </a:r>
            <a:r>
              <a:rPr kumimoji="0" lang="en-US" sz="14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Rossman</a:t>
            </a:r>
            <a:r>
              <a:rPr kumimoji="0" lang="en-US" sz="14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et al, 2005</a:t>
            </a:r>
          </a:p>
        </p:txBody>
      </p:sp>
      <p:sp>
        <p:nvSpPr>
          <p:cNvPr id="8" name="TextBox 7"/>
          <p:cNvSpPr txBox="1"/>
          <p:nvPr/>
        </p:nvSpPr>
        <p:spPr>
          <a:xfrm>
            <a:off x="8534400" y="3591580"/>
            <a:ext cx="636585"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rPr>
              <a:t>Active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rPr>
              <a:t> form</a:t>
            </a:r>
          </a:p>
        </p:txBody>
      </p:sp>
      <p:sp>
        <p:nvSpPr>
          <p:cNvPr id="9" name="TextBox 8"/>
          <p:cNvSpPr txBox="1"/>
          <p:nvPr/>
        </p:nvSpPr>
        <p:spPr>
          <a:xfrm>
            <a:off x="987705" y="2514600"/>
            <a:ext cx="2351926" cy="369332"/>
          </a:xfrm>
          <a:prstGeom prst="rect">
            <a:avLst/>
          </a:prstGeom>
          <a:noFill/>
        </p:spPr>
        <p:txBody>
          <a:bodyPr wrap="none" rtlCol="0">
            <a:spAutoFit/>
          </a:bodyPr>
          <a:lstStyle/>
          <a:p>
            <a:r>
              <a:rPr lang="en-US" dirty="0">
                <a:latin typeface="Arial" pitchFamily="34" charset="0"/>
                <a:cs typeface="Arial" pitchFamily="34" charset="0"/>
              </a:rPr>
              <a:t>Small GTPase </a:t>
            </a:r>
            <a:r>
              <a:rPr lang="en-US" b="1" dirty="0" err="1">
                <a:latin typeface="Arial" pitchFamily="34" charset="0"/>
                <a:cs typeface="Arial" pitchFamily="34" charset="0"/>
              </a:rPr>
              <a:t>RhoA</a:t>
            </a:r>
            <a:endParaRPr lang="en-US" dirty="0">
              <a:latin typeface="Arial" pitchFamily="34" charset="0"/>
              <a:cs typeface="Arial" pitchFamily="34" charset="0"/>
            </a:endParaRPr>
          </a:p>
        </p:txBody>
      </p:sp>
      <p:sp>
        <p:nvSpPr>
          <p:cNvPr id="10" name="TextBox 9"/>
          <p:cNvSpPr txBox="1"/>
          <p:nvPr/>
        </p:nvSpPr>
        <p:spPr>
          <a:xfrm>
            <a:off x="152400" y="3676650"/>
            <a:ext cx="5166799" cy="2308324"/>
          </a:xfrm>
          <a:prstGeom prst="rect">
            <a:avLst/>
          </a:prstGeom>
          <a:noFill/>
        </p:spPr>
        <p:txBody>
          <a:bodyPr wrap="none" rtlCol="0">
            <a:spAutoFit/>
          </a:bodyPr>
          <a:lstStyle/>
          <a:p>
            <a:r>
              <a:rPr lang="en-US" dirty="0">
                <a:latin typeface="Arial" pitchFamily="34" charset="0"/>
                <a:cs typeface="Arial" pitchFamily="34" charset="0"/>
              </a:rPr>
              <a:t>Regulates:</a:t>
            </a:r>
          </a:p>
          <a:p>
            <a:pPr marL="285750" indent="-285750">
              <a:buFont typeface="Arial" pitchFamily="34" charset="0"/>
              <a:buChar char="•"/>
            </a:pPr>
            <a:r>
              <a:rPr lang="en-US" dirty="0">
                <a:latin typeface="Arial" pitchFamily="34" charset="0"/>
                <a:cs typeface="Arial" pitchFamily="34" charset="0"/>
              </a:rPr>
              <a:t>Actin cytoskeleton</a:t>
            </a:r>
          </a:p>
          <a:p>
            <a:pPr marL="285750" indent="-285750">
              <a:buFont typeface="Arial" pitchFamily="34" charset="0"/>
              <a:buChar char="•"/>
            </a:pPr>
            <a:r>
              <a:rPr lang="en-US" dirty="0">
                <a:latin typeface="Arial" pitchFamily="34" charset="0"/>
                <a:cs typeface="Arial" pitchFamily="34" charset="0"/>
              </a:rPr>
              <a:t>Cell polarity</a:t>
            </a:r>
          </a:p>
          <a:p>
            <a:pPr marL="285750" indent="-285750">
              <a:buFont typeface="Arial" pitchFamily="34" charset="0"/>
              <a:buChar char="•"/>
            </a:pPr>
            <a:r>
              <a:rPr lang="en-US" dirty="0">
                <a:latin typeface="Arial" pitchFamily="34" charset="0"/>
                <a:cs typeface="Arial" pitchFamily="34" charset="0"/>
              </a:rPr>
              <a:t>Microtubule dynamics</a:t>
            </a:r>
          </a:p>
          <a:p>
            <a:pPr marL="285750" indent="-285750">
              <a:buFont typeface="Arial" pitchFamily="34" charset="0"/>
              <a:buChar char="•"/>
            </a:pPr>
            <a:r>
              <a:rPr lang="en-US" dirty="0">
                <a:latin typeface="Arial" pitchFamily="34" charset="0"/>
                <a:cs typeface="Arial" pitchFamily="34" charset="0"/>
              </a:rPr>
              <a:t>Membrane transport pathways</a:t>
            </a:r>
          </a:p>
          <a:p>
            <a:pPr marL="285750" indent="-285750">
              <a:buFont typeface="Arial" pitchFamily="34" charset="0"/>
              <a:buChar char="•"/>
            </a:pPr>
            <a:r>
              <a:rPr lang="en-US" dirty="0">
                <a:latin typeface="Arial" pitchFamily="34" charset="0"/>
                <a:cs typeface="Arial" pitchFamily="34" charset="0"/>
              </a:rPr>
              <a:t>Transcription factor activity</a:t>
            </a:r>
          </a:p>
          <a:p>
            <a:pPr marL="285750" indent="-285750">
              <a:buFont typeface="Arial" pitchFamily="34" charset="0"/>
              <a:buChar char="•"/>
            </a:pPr>
            <a:r>
              <a:rPr lang="en-US" dirty="0">
                <a:latin typeface="Arial" pitchFamily="34" charset="0"/>
                <a:cs typeface="Arial" pitchFamily="34" charset="0"/>
              </a:rPr>
              <a:t>Cell growth</a:t>
            </a:r>
          </a:p>
          <a:p>
            <a:pPr marL="285750" indent="-285750">
              <a:buFont typeface="Arial" pitchFamily="34" charset="0"/>
              <a:buChar char="•"/>
            </a:pPr>
            <a:r>
              <a:rPr lang="en-US" dirty="0">
                <a:latin typeface="Arial" pitchFamily="34" charset="0"/>
                <a:cs typeface="Arial" pitchFamily="34" charset="0"/>
              </a:rPr>
              <a:t>Role in </a:t>
            </a:r>
            <a:r>
              <a:rPr lang="en-US" dirty="0" err="1">
                <a:latin typeface="Arial" pitchFamily="34" charset="0"/>
                <a:cs typeface="Arial" pitchFamily="34" charset="0"/>
              </a:rPr>
              <a:t>tumorigenesis</a:t>
            </a:r>
            <a:r>
              <a:rPr lang="en-US" dirty="0">
                <a:latin typeface="Arial" pitchFamily="34" charset="0"/>
                <a:cs typeface="Arial" pitchFamily="34" charset="0"/>
              </a:rPr>
              <a:t> and cancer progression</a:t>
            </a:r>
          </a:p>
        </p:txBody>
      </p:sp>
    </p:spTree>
    <p:extLst>
      <p:ext uri="{BB962C8B-B14F-4D97-AF65-F5344CB8AC3E}">
        <p14:creationId xmlns:p14="http://schemas.microsoft.com/office/powerpoint/2010/main" val="1343856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0364" y="157942"/>
            <a:ext cx="5058372" cy="400110"/>
          </a:xfrm>
          <a:prstGeom prst="rect">
            <a:avLst/>
          </a:prstGeom>
          <a:noFill/>
        </p:spPr>
        <p:txBody>
          <a:bodyPr wrap="none" rtlCol="0">
            <a:spAutoFit/>
          </a:bodyPr>
          <a:lstStyle/>
          <a:p>
            <a:r>
              <a:rPr lang="en-US" sz="2000" b="1" dirty="0" smtClean="0"/>
              <a:t>Ang2-drives LEC migration and activates RhoA</a:t>
            </a:r>
            <a:endParaRPr lang="en-US" sz="2000" b="1" dirty="0"/>
          </a:p>
        </p:txBody>
      </p:sp>
      <p:pic>
        <p:nvPicPr>
          <p:cNvPr id="3" name="Picture 2"/>
          <p:cNvPicPr>
            <a:picLocks noChangeAspect="1"/>
          </p:cNvPicPr>
          <p:nvPr/>
        </p:nvPicPr>
        <p:blipFill>
          <a:blip r:embed="rId2"/>
          <a:stretch>
            <a:fillRect/>
          </a:stretch>
        </p:blipFill>
        <p:spPr>
          <a:xfrm>
            <a:off x="287155" y="1268932"/>
            <a:ext cx="2738678" cy="2093380"/>
          </a:xfrm>
          <a:prstGeom prst="rect">
            <a:avLst/>
          </a:prstGeom>
        </p:spPr>
      </p:pic>
      <p:pic>
        <p:nvPicPr>
          <p:cNvPr id="4" name="Picture 3"/>
          <p:cNvPicPr>
            <a:picLocks noChangeAspect="1"/>
          </p:cNvPicPr>
          <p:nvPr/>
        </p:nvPicPr>
        <p:blipFill>
          <a:blip r:embed="rId3"/>
          <a:stretch>
            <a:fillRect/>
          </a:stretch>
        </p:blipFill>
        <p:spPr>
          <a:xfrm>
            <a:off x="3217026" y="1766359"/>
            <a:ext cx="2996668" cy="1376021"/>
          </a:xfrm>
          <a:prstGeom prst="rect">
            <a:avLst/>
          </a:prstGeom>
        </p:spPr>
      </p:pic>
      <p:pic>
        <p:nvPicPr>
          <p:cNvPr id="5" name="Picture 4"/>
          <p:cNvPicPr>
            <a:picLocks noChangeAspect="1"/>
          </p:cNvPicPr>
          <p:nvPr/>
        </p:nvPicPr>
        <p:blipFill>
          <a:blip r:embed="rId4"/>
          <a:stretch>
            <a:fillRect/>
          </a:stretch>
        </p:blipFill>
        <p:spPr>
          <a:xfrm>
            <a:off x="6346697" y="1334612"/>
            <a:ext cx="2636739" cy="2027700"/>
          </a:xfrm>
          <a:prstGeom prst="rect">
            <a:avLst/>
          </a:prstGeom>
        </p:spPr>
      </p:pic>
      <p:pic>
        <p:nvPicPr>
          <p:cNvPr id="6" name="Picture 5"/>
          <p:cNvPicPr>
            <a:picLocks noChangeAspect="1"/>
          </p:cNvPicPr>
          <p:nvPr/>
        </p:nvPicPr>
        <p:blipFill>
          <a:blip r:embed="rId5"/>
          <a:stretch>
            <a:fillRect/>
          </a:stretch>
        </p:blipFill>
        <p:spPr>
          <a:xfrm>
            <a:off x="1028907" y="4375794"/>
            <a:ext cx="3133035" cy="1430992"/>
          </a:xfrm>
          <a:prstGeom prst="rect">
            <a:avLst/>
          </a:prstGeom>
        </p:spPr>
      </p:pic>
      <p:pic>
        <p:nvPicPr>
          <p:cNvPr id="7" name="Picture 6"/>
          <p:cNvPicPr>
            <a:picLocks noChangeAspect="1"/>
          </p:cNvPicPr>
          <p:nvPr/>
        </p:nvPicPr>
        <p:blipFill>
          <a:blip r:embed="rId6"/>
          <a:stretch>
            <a:fillRect/>
          </a:stretch>
        </p:blipFill>
        <p:spPr>
          <a:xfrm>
            <a:off x="4803735" y="4110454"/>
            <a:ext cx="2607148" cy="1961671"/>
          </a:xfrm>
          <a:prstGeom prst="rect">
            <a:avLst/>
          </a:prstGeom>
        </p:spPr>
      </p:pic>
    </p:spTree>
    <p:extLst>
      <p:ext uri="{BB962C8B-B14F-4D97-AF65-F5344CB8AC3E}">
        <p14:creationId xmlns:p14="http://schemas.microsoft.com/office/powerpoint/2010/main" val="234311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0364" y="157942"/>
            <a:ext cx="5417765" cy="400110"/>
          </a:xfrm>
          <a:prstGeom prst="rect">
            <a:avLst/>
          </a:prstGeom>
          <a:noFill/>
        </p:spPr>
        <p:txBody>
          <a:bodyPr wrap="none" rtlCol="0">
            <a:spAutoFit/>
          </a:bodyPr>
          <a:lstStyle/>
          <a:p>
            <a:r>
              <a:rPr lang="en-US" sz="2000" b="1" dirty="0" smtClean="0"/>
              <a:t>Ang2-induced LEC migration is regulated by RhoA</a:t>
            </a:r>
            <a:endParaRPr lang="en-US" sz="2000" b="1" dirty="0"/>
          </a:p>
        </p:txBody>
      </p:sp>
      <p:pic>
        <p:nvPicPr>
          <p:cNvPr id="3" name="Picture 2"/>
          <p:cNvPicPr>
            <a:picLocks noChangeAspect="1"/>
          </p:cNvPicPr>
          <p:nvPr/>
        </p:nvPicPr>
        <p:blipFill>
          <a:blip r:embed="rId2"/>
          <a:stretch>
            <a:fillRect/>
          </a:stretch>
        </p:blipFill>
        <p:spPr>
          <a:xfrm>
            <a:off x="170522" y="1265099"/>
            <a:ext cx="2306672" cy="1342527"/>
          </a:xfrm>
          <a:prstGeom prst="rect">
            <a:avLst/>
          </a:prstGeom>
        </p:spPr>
      </p:pic>
      <p:pic>
        <p:nvPicPr>
          <p:cNvPr id="4" name="Picture 3"/>
          <p:cNvPicPr>
            <a:picLocks noChangeAspect="1"/>
          </p:cNvPicPr>
          <p:nvPr/>
        </p:nvPicPr>
        <p:blipFill>
          <a:blip r:embed="rId3"/>
          <a:stretch>
            <a:fillRect/>
          </a:stretch>
        </p:blipFill>
        <p:spPr>
          <a:xfrm>
            <a:off x="2793076" y="779239"/>
            <a:ext cx="3149447" cy="2216883"/>
          </a:xfrm>
          <a:prstGeom prst="rect">
            <a:avLst/>
          </a:prstGeom>
        </p:spPr>
      </p:pic>
      <p:pic>
        <p:nvPicPr>
          <p:cNvPr id="5" name="Picture 4"/>
          <p:cNvPicPr>
            <a:picLocks noChangeAspect="1"/>
          </p:cNvPicPr>
          <p:nvPr/>
        </p:nvPicPr>
        <p:blipFill>
          <a:blip r:embed="rId4"/>
          <a:stretch>
            <a:fillRect/>
          </a:stretch>
        </p:blipFill>
        <p:spPr>
          <a:xfrm>
            <a:off x="6111751" y="887228"/>
            <a:ext cx="2936757" cy="2098268"/>
          </a:xfrm>
          <a:prstGeom prst="rect">
            <a:avLst/>
          </a:prstGeom>
        </p:spPr>
      </p:pic>
      <p:pic>
        <p:nvPicPr>
          <p:cNvPr id="6" name="Picture 5"/>
          <p:cNvPicPr>
            <a:picLocks noChangeAspect="1"/>
          </p:cNvPicPr>
          <p:nvPr/>
        </p:nvPicPr>
        <p:blipFill>
          <a:blip r:embed="rId5"/>
          <a:stretch>
            <a:fillRect/>
          </a:stretch>
        </p:blipFill>
        <p:spPr>
          <a:xfrm>
            <a:off x="328464" y="4169618"/>
            <a:ext cx="3084004" cy="2012374"/>
          </a:xfrm>
          <a:prstGeom prst="rect">
            <a:avLst/>
          </a:prstGeom>
        </p:spPr>
      </p:pic>
      <p:pic>
        <p:nvPicPr>
          <p:cNvPr id="7" name="Picture 6"/>
          <p:cNvPicPr>
            <a:picLocks noChangeAspect="1"/>
          </p:cNvPicPr>
          <p:nvPr/>
        </p:nvPicPr>
        <p:blipFill>
          <a:blip r:embed="rId6"/>
          <a:stretch>
            <a:fillRect/>
          </a:stretch>
        </p:blipFill>
        <p:spPr>
          <a:xfrm>
            <a:off x="3515892" y="4169618"/>
            <a:ext cx="1537553" cy="1660717"/>
          </a:xfrm>
          <a:prstGeom prst="rect">
            <a:avLst/>
          </a:prstGeom>
        </p:spPr>
      </p:pic>
      <p:pic>
        <p:nvPicPr>
          <p:cNvPr id="8" name="Picture 7"/>
          <p:cNvPicPr>
            <a:picLocks noChangeAspect="1"/>
          </p:cNvPicPr>
          <p:nvPr/>
        </p:nvPicPr>
        <p:blipFill>
          <a:blip r:embed="rId7"/>
          <a:stretch>
            <a:fillRect/>
          </a:stretch>
        </p:blipFill>
        <p:spPr>
          <a:xfrm>
            <a:off x="5702083" y="4165528"/>
            <a:ext cx="2957208" cy="2016464"/>
          </a:xfrm>
          <a:prstGeom prst="rect">
            <a:avLst/>
          </a:prstGeom>
        </p:spPr>
      </p:pic>
    </p:spTree>
    <p:extLst>
      <p:ext uri="{BB962C8B-B14F-4D97-AF65-F5344CB8AC3E}">
        <p14:creationId xmlns:p14="http://schemas.microsoft.com/office/powerpoint/2010/main" val="323265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0770" y="1072341"/>
            <a:ext cx="6382460" cy="830997"/>
          </a:xfrm>
          <a:prstGeom prst="rect">
            <a:avLst/>
          </a:prstGeom>
          <a:noFill/>
        </p:spPr>
        <p:txBody>
          <a:bodyPr wrap="square" rtlCol="0">
            <a:spAutoFit/>
          </a:bodyPr>
          <a:lstStyle/>
          <a:p>
            <a:pPr algn="ctr"/>
            <a:r>
              <a:rPr lang="en-US" sz="2400" b="1" dirty="0" smtClean="0"/>
              <a:t>Targets to block tumor growth and metastasis: The example of Angiopoietin-2</a:t>
            </a:r>
            <a:endParaRPr lang="en-US" sz="2400" b="1" dirty="0"/>
          </a:p>
        </p:txBody>
      </p:sp>
      <p:sp>
        <p:nvSpPr>
          <p:cNvPr id="3" name="TextBox 2"/>
          <p:cNvSpPr txBox="1"/>
          <p:nvPr/>
        </p:nvSpPr>
        <p:spPr>
          <a:xfrm>
            <a:off x="573693" y="2294313"/>
            <a:ext cx="7996613" cy="1754326"/>
          </a:xfrm>
          <a:prstGeom prst="rect">
            <a:avLst/>
          </a:prstGeom>
          <a:noFill/>
        </p:spPr>
        <p:txBody>
          <a:bodyPr wrap="none" rtlCol="0">
            <a:spAutoFit/>
          </a:bodyPr>
          <a:lstStyle/>
          <a:p>
            <a:pPr marL="342900" indent="-342900">
              <a:buAutoNum type="arabicPeriod"/>
            </a:pPr>
            <a:r>
              <a:rPr lang="en-US" dirty="0" smtClean="0"/>
              <a:t>What is angiogenesis?</a:t>
            </a:r>
          </a:p>
          <a:p>
            <a:pPr marL="342900" indent="-342900">
              <a:buAutoNum type="arabicPeriod"/>
            </a:pPr>
            <a:r>
              <a:rPr lang="en-US" dirty="0" smtClean="0"/>
              <a:t>Role of tumor microenvironment on angiogenesis and tumor growth.</a:t>
            </a:r>
          </a:p>
          <a:p>
            <a:pPr marL="342900" indent="-342900">
              <a:buAutoNum type="arabicPeriod"/>
            </a:pPr>
            <a:r>
              <a:rPr lang="en-US" dirty="0" smtClean="0"/>
              <a:t>How to block it (validation of the significance of each target and/or its receptor)</a:t>
            </a:r>
          </a:p>
          <a:p>
            <a:pPr marL="342900" indent="-342900">
              <a:buFont typeface="+mj-lt"/>
              <a:buAutoNum type="alphaLcParenR"/>
            </a:pPr>
            <a:r>
              <a:rPr lang="en-US" dirty="0" smtClean="0"/>
              <a:t>VEGF and personalized therapy</a:t>
            </a:r>
          </a:p>
          <a:p>
            <a:pPr marL="342900" indent="-342900">
              <a:buFont typeface="+mj-lt"/>
              <a:buAutoNum type="alphaLcParenR"/>
            </a:pPr>
            <a:r>
              <a:rPr lang="en-US" dirty="0" smtClean="0"/>
              <a:t>Angiopoietin-2</a:t>
            </a:r>
            <a:endParaRPr lang="el-GR" dirty="0" smtClean="0"/>
          </a:p>
          <a:p>
            <a:r>
              <a:rPr lang="el-GR" dirty="0" smtClean="0"/>
              <a:t>4. </a:t>
            </a:r>
            <a:r>
              <a:rPr lang="en-US" dirty="0" smtClean="0"/>
              <a:t>Examples where stratification of groups via personalized data provides solution.</a:t>
            </a:r>
            <a:endParaRPr lang="el-GR" dirty="0"/>
          </a:p>
        </p:txBody>
      </p:sp>
    </p:spTree>
    <p:extLst>
      <p:ext uri="{BB962C8B-B14F-4D97-AF65-F5344CB8AC3E}">
        <p14:creationId xmlns:p14="http://schemas.microsoft.com/office/powerpoint/2010/main" val="5946364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6642" y="1127088"/>
            <a:ext cx="1942857" cy="1334035"/>
          </a:xfrm>
          <a:prstGeom prst="rect">
            <a:avLst/>
          </a:prstGeom>
        </p:spPr>
      </p:pic>
      <p:sp>
        <p:nvSpPr>
          <p:cNvPr id="3" name="TextBox 2"/>
          <p:cNvSpPr txBox="1"/>
          <p:nvPr/>
        </p:nvSpPr>
        <p:spPr>
          <a:xfrm>
            <a:off x="1496291" y="157942"/>
            <a:ext cx="6737550" cy="400110"/>
          </a:xfrm>
          <a:prstGeom prst="rect">
            <a:avLst/>
          </a:prstGeom>
          <a:noFill/>
        </p:spPr>
        <p:txBody>
          <a:bodyPr wrap="none" rtlCol="0">
            <a:spAutoFit/>
          </a:bodyPr>
          <a:lstStyle/>
          <a:p>
            <a:r>
              <a:rPr lang="en-US" sz="2000" b="1" dirty="0" smtClean="0"/>
              <a:t>Ang2-induced RhoA activation is not mediated by Tie1 or Tie2</a:t>
            </a:r>
            <a:endParaRPr lang="en-US" sz="2000" b="1" dirty="0"/>
          </a:p>
        </p:txBody>
      </p:sp>
      <p:pic>
        <p:nvPicPr>
          <p:cNvPr id="355" name="Picture 354"/>
          <p:cNvPicPr>
            <a:picLocks noChangeAspect="1"/>
          </p:cNvPicPr>
          <p:nvPr/>
        </p:nvPicPr>
        <p:blipFill>
          <a:blip r:embed="rId3"/>
          <a:stretch>
            <a:fillRect/>
          </a:stretch>
        </p:blipFill>
        <p:spPr>
          <a:xfrm>
            <a:off x="2685634" y="721944"/>
            <a:ext cx="2905520" cy="2293183"/>
          </a:xfrm>
          <a:prstGeom prst="rect">
            <a:avLst/>
          </a:prstGeom>
        </p:spPr>
      </p:pic>
      <p:pic>
        <p:nvPicPr>
          <p:cNvPr id="356" name="Picture 355"/>
          <p:cNvPicPr>
            <a:picLocks noChangeAspect="1"/>
          </p:cNvPicPr>
          <p:nvPr/>
        </p:nvPicPr>
        <p:blipFill>
          <a:blip r:embed="rId4"/>
          <a:stretch>
            <a:fillRect/>
          </a:stretch>
        </p:blipFill>
        <p:spPr>
          <a:xfrm>
            <a:off x="5921305" y="767150"/>
            <a:ext cx="2884972" cy="2247977"/>
          </a:xfrm>
          <a:prstGeom prst="rect">
            <a:avLst/>
          </a:prstGeom>
        </p:spPr>
      </p:pic>
      <p:pic>
        <p:nvPicPr>
          <p:cNvPr id="357" name="Picture 356"/>
          <p:cNvPicPr>
            <a:picLocks noChangeAspect="1"/>
          </p:cNvPicPr>
          <p:nvPr/>
        </p:nvPicPr>
        <p:blipFill>
          <a:blip r:embed="rId5"/>
          <a:stretch>
            <a:fillRect/>
          </a:stretch>
        </p:blipFill>
        <p:spPr>
          <a:xfrm>
            <a:off x="2652382" y="3756902"/>
            <a:ext cx="3484980" cy="2182222"/>
          </a:xfrm>
          <a:prstGeom prst="rect">
            <a:avLst/>
          </a:prstGeom>
        </p:spPr>
      </p:pic>
      <p:pic>
        <p:nvPicPr>
          <p:cNvPr id="358" name="Picture 357"/>
          <p:cNvPicPr>
            <a:picLocks noChangeAspect="1"/>
          </p:cNvPicPr>
          <p:nvPr/>
        </p:nvPicPr>
        <p:blipFill>
          <a:blip r:embed="rId6"/>
          <a:stretch>
            <a:fillRect/>
          </a:stretch>
        </p:blipFill>
        <p:spPr>
          <a:xfrm>
            <a:off x="6095798" y="3773341"/>
            <a:ext cx="2938397" cy="2165783"/>
          </a:xfrm>
          <a:prstGeom prst="rect">
            <a:avLst/>
          </a:prstGeom>
        </p:spPr>
      </p:pic>
      <p:pic>
        <p:nvPicPr>
          <p:cNvPr id="359" name="Picture 358"/>
          <p:cNvPicPr>
            <a:picLocks noChangeAspect="1"/>
          </p:cNvPicPr>
          <p:nvPr/>
        </p:nvPicPr>
        <p:blipFill>
          <a:blip r:embed="rId7"/>
          <a:stretch>
            <a:fillRect/>
          </a:stretch>
        </p:blipFill>
        <p:spPr>
          <a:xfrm>
            <a:off x="140309" y="4258848"/>
            <a:ext cx="2104885" cy="1119487"/>
          </a:xfrm>
          <a:prstGeom prst="rect">
            <a:avLst/>
          </a:prstGeom>
        </p:spPr>
      </p:pic>
    </p:spTree>
    <p:extLst>
      <p:ext uri="{BB962C8B-B14F-4D97-AF65-F5344CB8AC3E}">
        <p14:creationId xmlns:p14="http://schemas.microsoft.com/office/powerpoint/2010/main" val="136012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animEffect transition="in" filter="dissolve">
                                      <p:cBhvr>
                                        <p:cTn id="7" dur="500"/>
                                        <p:tgtEl>
                                          <p:spTgt spid="357"/>
                                        </p:tgtEl>
                                      </p:cBhvr>
                                    </p:animEffect>
                                  </p:childTnLst>
                                </p:cTn>
                              </p:par>
                              <p:par>
                                <p:cTn id="8" presetID="9" presetClass="entr" presetSubtype="0" fill="hold" nodeType="withEffect">
                                  <p:stCondLst>
                                    <p:cond delay="0"/>
                                  </p:stCondLst>
                                  <p:childTnLst>
                                    <p:set>
                                      <p:cBhvr>
                                        <p:cTn id="9" dur="1" fill="hold">
                                          <p:stCondLst>
                                            <p:cond delay="0"/>
                                          </p:stCondLst>
                                        </p:cTn>
                                        <p:tgtEl>
                                          <p:spTgt spid="358"/>
                                        </p:tgtEl>
                                        <p:attrNameLst>
                                          <p:attrName>style.visibility</p:attrName>
                                        </p:attrNameLst>
                                      </p:cBhvr>
                                      <p:to>
                                        <p:strVal val="visible"/>
                                      </p:to>
                                    </p:set>
                                    <p:animEffect transition="in" filter="dissolve">
                                      <p:cBhvr>
                                        <p:cTn id="10" dur="500"/>
                                        <p:tgtEl>
                                          <p:spTgt spid="358"/>
                                        </p:tgtEl>
                                      </p:cBhvr>
                                    </p:animEffect>
                                  </p:childTnLst>
                                </p:cTn>
                              </p:par>
                              <p:par>
                                <p:cTn id="11" presetID="9" presetClass="entr" presetSubtype="0" fill="hold" nodeType="withEffect">
                                  <p:stCondLst>
                                    <p:cond delay="0"/>
                                  </p:stCondLst>
                                  <p:childTnLst>
                                    <p:set>
                                      <p:cBhvr>
                                        <p:cTn id="12" dur="1" fill="hold">
                                          <p:stCondLst>
                                            <p:cond delay="0"/>
                                          </p:stCondLst>
                                        </p:cTn>
                                        <p:tgtEl>
                                          <p:spTgt spid="359"/>
                                        </p:tgtEl>
                                        <p:attrNameLst>
                                          <p:attrName>style.visibility</p:attrName>
                                        </p:attrNameLst>
                                      </p:cBhvr>
                                      <p:to>
                                        <p:strVal val="visible"/>
                                      </p:to>
                                    </p:set>
                                    <p:animEffect transition="in" filter="dissolve">
                                      <p:cBhvr>
                                        <p:cTn id="13" dur="5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387" y="91440"/>
            <a:ext cx="8196348" cy="707886"/>
          </a:xfrm>
          <a:prstGeom prst="rect">
            <a:avLst/>
          </a:prstGeom>
          <a:noFill/>
        </p:spPr>
        <p:txBody>
          <a:bodyPr wrap="square" rtlCol="0">
            <a:spAutoFit/>
          </a:bodyPr>
          <a:lstStyle/>
          <a:p>
            <a:pPr algn="ctr"/>
            <a:r>
              <a:rPr lang="en-US" sz="2000" b="1" dirty="0" smtClean="0"/>
              <a:t>Ang2-induced RhoA migration is not inhibited by Tie1, Tie2 or combined Tie1,2 deficiency</a:t>
            </a:r>
            <a:endParaRPr lang="en-US" sz="2000" b="1" dirty="0"/>
          </a:p>
        </p:txBody>
      </p:sp>
      <p:pic>
        <p:nvPicPr>
          <p:cNvPr id="3" name="Picture 2"/>
          <p:cNvPicPr>
            <a:picLocks noChangeAspect="1"/>
          </p:cNvPicPr>
          <p:nvPr/>
        </p:nvPicPr>
        <p:blipFill>
          <a:blip r:embed="rId2"/>
          <a:stretch>
            <a:fillRect/>
          </a:stretch>
        </p:blipFill>
        <p:spPr>
          <a:xfrm>
            <a:off x="284620" y="1539109"/>
            <a:ext cx="2926288" cy="1677917"/>
          </a:xfrm>
          <a:prstGeom prst="rect">
            <a:avLst/>
          </a:prstGeom>
        </p:spPr>
      </p:pic>
      <p:pic>
        <p:nvPicPr>
          <p:cNvPr id="4" name="Picture 3"/>
          <p:cNvPicPr>
            <a:picLocks noChangeAspect="1"/>
          </p:cNvPicPr>
          <p:nvPr/>
        </p:nvPicPr>
        <p:blipFill>
          <a:blip r:embed="rId3"/>
          <a:stretch>
            <a:fillRect/>
          </a:stretch>
        </p:blipFill>
        <p:spPr>
          <a:xfrm>
            <a:off x="3352719" y="1755831"/>
            <a:ext cx="2050553" cy="1184029"/>
          </a:xfrm>
          <a:prstGeom prst="rect">
            <a:avLst/>
          </a:prstGeom>
        </p:spPr>
      </p:pic>
      <p:pic>
        <p:nvPicPr>
          <p:cNvPr id="5" name="Picture 4"/>
          <p:cNvPicPr>
            <a:picLocks noChangeAspect="1"/>
          </p:cNvPicPr>
          <p:nvPr/>
        </p:nvPicPr>
        <p:blipFill>
          <a:blip r:embed="rId4"/>
          <a:stretch>
            <a:fillRect/>
          </a:stretch>
        </p:blipFill>
        <p:spPr>
          <a:xfrm>
            <a:off x="6234356" y="1539109"/>
            <a:ext cx="2434391" cy="1731123"/>
          </a:xfrm>
          <a:prstGeom prst="rect">
            <a:avLst/>
          </a:prstGeom>
        </p:spPr>
      </p:pic>
      <p:pic>
        <p:nvPicPr>
          <p:cNvPr id="6" name="Picture 5"/>
          <p:cNvPicPr>
            <a:picLocks noChangeAspect="1"/>
          </p:cNvPicPr>
          <p:nvPr/>
        </p:nvPicPr>
        <p:blipFill>
          <a:blip r:embed="rId5"/>
          <a:stretch>
            <a:fillRect/>
          </a:stretch>
        </p:blipFill>
        <p:spPr>
          <a:xfrm>
            <a:off x="1824840" y="4050145"/>
            <a:ext cx="2655721" cy="1629949"/>
          </a:xfrm>
          <a:prstGeom prst="rect">
            <a:avLst/>
          </a:prstGeom>
        </p:spPr>
      </p:pic>
      <p:pic>
        <p:nvPicPr>
          <p:cNvPr id="7" name="Picture 6"/>
          <p:cNvPicPr>
            <a:picLocks noChangeAspect="1"/>
          </p:cNvPicPr>
          <p:nvPr/>
        </p:nvPicPr>
        <p:blipFill>
          <a:blip r:embed="rId6"/>
          <a:stretch>
            <a:fillRect/>
          </a:stretch>
        </p:blipFill>
        <p:spPr>
          <a:xfrm>
            <a:off x="5403272" y="4010015"/>
            <a:ext cx="2356293" cy="1649075"/>
          </a:xfrm>
          <a:prstGeom prst="rect">
            <a:avLst/>
          </a:prstGeom>
        </p:spPr>
      </p:pic>
    </p:spTree>
    <p:extLst>
      <p:ext uri="{BB962C8B-B14F-4D97-AF65-F5344CB8AC3E}">
        <p14:creationId xmlns:p14="http://schemas.microsoft.com/office/powerpoint/2010/main" val="17578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387" y="91440"/>
            <a:ext cx="8196348" cy="400110"/>
          </a:xfrm>
          <a:prstGeom prst="rect">
            <a:avLst/>
          </a:prstGeom>
          <a:noFill/>
        </p:spPr>
        <p:txBody>
          <a:bodyPr wrap="square" rtlCol="0">
            <a:spAutoFit/>
          </a:bodyPr>
          <a:lstStyle/>
          <a:p>
            <a:pPr algn="ctr"/>
            <a:r>
              <a:rPr lang="en-US" sz="2000" b="1" dirty="0" smtClean="0"/>
              <a:t>Ang2</a:t>
            </a:r>
            <a:r>
              <a:rPr lang="en-US" sz="2000" b="1" dirty="0"/>
              <a:t> </a:t>
            </a:r>
            <a:r>
              <a:rPr lang="en-US" sz="2000" b="1" dirty="0" smtClean="0"/>
              <a:t>activates RhoA in LECs via integrins</a:t>
            </a:r>
            <a:endParaRPr lang="en-US" sz="2000" b="1" dirty="0"/>
          </a:p>
        </p:txBody>
      </p:sp>
      <p:pic>
        <p:nvPicPr>
          <p:cNvPr id="3" name="Picture 2"/>
          <p:cNvPicPr>
            <a:picLocks noChangeAspect="1"/>
          </p:cNvPicPr>
          <p:nvPr/>
        </p:nvPicPr>
        <p:blipFill>
          <a:blip r:embed="rId2"/>
          <a:stretch>
            <a:fillRect/>
          </a:stretch>
        </p:blipFill>
        <p:spPr>
          <a:xfrm>
            <a:off x="529079" y="1046201"/>
            <a:ext cx="1723669" cy="998060"/>
          </a:xfrm>
          <a:prstGeom prst="rect">
            <a:avLst/>
          </a:prstGeom>
        </p:spPr>
      </p:pic>
      <p:pic>
        <p:nvPicPr>
          <p:cNvPr id="4" name="Picture 3"/>
          <p:cNvPicPr>
            <a:picLocks noChangeAspect="1"/>
          </p:cNvPicPr>
          <p:nvPr/>
        </p:nvPicPr>
        <p:blipFill>
          <a:blip r:embed="rId3"/>
          <a:stretch>
            <a:fillRect/>
          </a:stretch>
        </p:blipFill>
        <p:spPr>
          <a:xfrm>
            <a:off x="2797286" y="802324"/>
            <a:ext cx="2987504" cy="1766309"/>
          </a:xfrm>
          <a:prstGeom prst="rect">
            <a:avLst/>
          </a:prstGeom>
        </p:spPr>
      </p:pic>
      <p:pic>
        <p:nvPicPr>
          <p:cNvPr id="5" name="Picture 4"/>
          <p:cNvPicPr>
            <a:picLocks noChangeAspect="1"/>
          </p:cNvPicPr>
          <p:nvPr/>
        </p:nvPicPr>
        <p:blipFill>
          <a:blip r:embed="rId4"/>
          <a:stretch>
            <a:fillRect/>
          </a:stretch>
        </p:blipFill>
        <p:spPr>
          <a:xfrm>
            <a:off x="6078371" y="764080"/>
            <a:ext cx="2610843" cy="1804553"/>
          </a:xfrm>
          <a:prstGeom prst="rect">
            <a:avLst/>
          </a:prstGeom>
        </p:spPr>
      </p:pic>
      <p:sp>
        <p:nvSpPr>
          <p:cNvPr id="6" name="TextBox 5"/>
          <p:cNvSpPr txBox="1"/>
          <p:nvPr/>
        </p:nvSpPr>
        <p:spPr>
          <a:xfrm>
            <a:off x="382387" y="2658287"/>
            <a:ext cx="2706190" cy="369332"/>
          </a:xfrm>
          <a:prstGeom prst="rect">
            <a:avLst/>
          </a:prstGeom>
          <a:noFill/>
        </p:spPr>
        <p:txBody>
          <a:bodyPr wrap="none" rtlCol="0">
            <a:spAutoFit/>
          </a:bodyPr>
          <a:lstStyle/>
          <a:p>
            <a:r>
              <a:rPr lang="en-US" dirty="0" smtClean="0"/>
              <a:t>Which integrin is involved?</a:t>
            </a:r>
            <a:endParaRPr lang="en-US" dirty="0"/>
          </a:p>
        </p:txBody>
      </p:sp>
      <p:pic>
        <p:nvPicPr>
          <p:cNvPr id="27" name="Picture 26"/>
          <p:cNvPicPr>
            <a:picLocks noChangeAspect="1"/>
          </p:cNvPicPr>
          <p:nvPr/>
        </p:nvPicPr>
        <p:blipFill>
          <a:blip r:embed="rId5"/>
          <a:stretch>
            <a:fillRect/>
          </a:stretch>
        </p:blipFill>
        <p:spPr>
          <a:xfrm>
            <a:off x="761722" y="3420104"/>
            <a:ext cx="2711118" cy="3254745"/>
          </a:xfrm>
          <a:prstGeom prst="rect">
            <a:avLst/>
          </a:prstGeom>
        </p:spPr>
      </p:pic>
      <p:pic>
        <p:nvPicPr>
          <p:cNvPr id="28" name="Picture 27"/>
          <p:cNvPicPr>
            <a:picLocks noChangeAspect="1"/>
          </p:cNvPicPr>
          <p:nvPr/>
        </p:nvPicPr>
        <p:blipFill>
          <a:blip r:embed="rId6"/>
          <a:stretch>
            <a:fillRect/>
          </a:stretch>
        </p:blipFill>
        <p:spPr>
          <a:xfrm>
            <a:off x="4189613" y="2658287"/>
            <a:ext cx="4056611" cy="4121066"/>
          </a:xfrm>
          <a:prstGeom prst="rect">
            <a:avLst/>
          </a:prstGeom>
        </p:spPr>
      </p:pic>
    </p:spTree>
    <p:extLst>
      <p:ext uri="{BB962C8B-B14F-4D97-AF65-F5344CB8AC3E}">
        <p14:creationId xmlns:p14="http://schemas.microsoft.com/office/powerpoint/2010/main" val="44719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ssolv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387" y="91440"/>
            <a:ext cx="8196348" cy="400110"/>
          </a:xfrm>
          <a:prstGeom prst="rect">
            <a:avLst/>
          </a:prstGeom>
          <a:noFill/>
        </p:spPr>
        <p:txBody>
          <a:bodyPr wrap="square" rtlCol="0">
            <a:spAutoFit/>
          </a:bodyPr>
          <a:lstStyle/>
          <a:p>
            <a:pPr algn="ctr"/>
            <a:r>
              <a:rPr lang="el-GR" sz="2000" b="1" dirty="0" smtClean="0"/>
              <a:t>β1</a:t>
            </a:r>
            <a:r>
              <a:rPr lang="en-US" sz="2000" b="1" dirty="0" smtClean="0"/>
              <a:t> integrin mediates Ang2-induced RhoA activation and LEC migration</a:t>
            </a:r>
            <a:endParaRPr lang="en-US" sz="2000" b="1" dirty="0"/>
          </a:p>
        </p:txBody>
      </p:sp>
      <p:pic>
        <p:nvPicPr>
          <p:cNvPr id="3" name="Picture 2"/>
          <p:cNvPicPr>
            <a:picLocks noChangeAspect="1"/>
          </p:cNvPicPr>
          <p:nvPr/>
        </p:nvPicPr>
        <p:blipFill>
          <a:blip r:embed="rId2"/>
          <a:stretch>
            <a:fillRect/>
          </a:stretch>
        </p:blipFill>
        <p:spPr>
          <a:xfrm>
            <a:off x="232758" y="1019871"/>
            <a:ext cx="1213657" cy="1276834"/>
          </a:xfrm>
          <a:prstGeom prst="rect">
            <a:avLst/>
          </a:prstGeom>
        </p:spPr>
      </p:pic>
      <p:pic>
        <p:nvPicPr>
          <p:cNvPr id="4" name="Picture 3"/>
          <p:cNvPicPr>
            <a:picLocks noChangeAspect="1"/>
          </p:cNvPicPr>
          <p:nvPr/>
        </p:nvPicPr>
        <p:blipFill>
          <a:blip r:embed="rId3"/>
          <a:stretch>
            <a:fillRect/>
          </a:stretch>
        </p:blipFill>
        <p:spPr>
          <a:xfrm>
            <a:off x="1881994" y="909919"/>
            <a:ext cx="1454782" cy="1766780"/>
          </a:xfrm>
          <a:prstGeom prst="rect">
            <a:avLst/>
          </a:prstGeom>
        </p:spPr>
      </p:pic>
      <p:pic>
        <p:nvPicPr>
          <p:cNvPr id="5" name="Picture 4"/>
          <p:cNvPicPr>
            <a:picLocks noChangeAspect="1"/>
          </p:cNvPicPr>
          <p:nvPr/>
        </p:nvPicPr>
        <p:blipFill>
          <a:blip r:embed="rId4"/>
          <a:stretch>
            <a:fillRect/>
          </a:stretch>
        </p:blipFill>
        <p:spPr>
          <a:xfrm>
            <a:off x="3607836" y="1019871"/>
            <a:ext cx="1994941" cy="1163447"/>
          </a:xfrm>
          <a:prstGeom prst="rect">
            <a:avLst/>
          </a:prstGeom>
        </p:spPr>
      </p:pic>
      <p:pic>
        <p:nvPicPr>
          <p:cNvPr id="6" name="Picture 5"/>
          <p:cNvPicPr>
            <a:picLocks noChangeAspect="1"/>
          </p:cNvPicPr>
          <p:nvPr/>
        </p:nvPicPr>
        <p:blipFill>
          <a:blip r:embed="rId5"/>
          <a:stretch>
            <a:fillRect/>
          </a:stretch>
        </p:blipFill>
        <p:spPr>
          <a:xfrm>
            <a:off x="5958265" y="909919"/>
            <a:ext cx="3110921" cy="1891470"/>
          </a:xfrm>
          <a:prstGeom prst="rect">
            <a:avLst/>
          </a:prstGeom>
        </p:spPr>
      </p:pic>
      <p:pic>
        <p:nvPicPr>
          <p:cNvPr id="7" name="Picture 6"/>
          <p:cNvPicPr>
            <a:picLocks noChangeAspect="1"/>
          </p:cNvPicPr>
          <p:nvPr/>
        </p:nvPicPr>
        <p:blipFill>
          <a:blip r:embed="rId6"/>
          <a:stretch>
            <a:fillRect/>
          </a:stretch>
        </p:blipFill>
        <p:spPr>
          <a:xfrm>
            <a:off x="445492" y="3584441"/>
            <a:ext cx="3029341" cy="1954664"/>
          </a:xfrm>
          <a:prstGeom prst="rect">
            <a:avLst/>
          </a:prstGeom>
        </p:spPr>
      </p:pic>
      <p:grpSp>
        <p:nvGrpSpPr>
          <p:cNvPr id="10" name="Group 9"/>
          <p:cNvGrpSpPr/>
          <p:nvPr/>
        </p:nvGrpSpPr>
        <p:grpSpPr>
          <a:xfrm>
            <a:off x="3820199" y="3499658"/>
            <a:ext cx="4966363" cy="2039447"/>
            <a:chOff x="3820199" y="3499658"/>
            <a:chExt cx="4966363" cy="2039447"/>
          </a:xfrm>
        </p:grpSpPr>
        <p:pic>
          <p:nvPicPr>
            <p:cNvPr id="8" name="Picture 7"/>
            <p:cNvPicPr>
              <a:picLocks noChangeAspect="1"/>
            </p:cNvPicPr>
            <p:nvPr/>
          </p:nvPicPr>
          <p:blipFill>
            <a:blip r:embed="rId7"/>
            <a:stretch>
              <a:fillRect/>
            </a:stretch>
          </p:blipFill>
          <p:spPr>
            <a:xfrm>
              <a:off x="3820199" y="3765861"/>
              <a:ext cx="1782578" cy="1591823"/>
            </a:xfrm>
            <a:prstGeom prst="rect">
              <a:avLst/>
            </a:prstGeom>
          </p:spPr>
        </p:pic>
        <p:pic>
          <p:nvPicPr>
            <p:cNvPr id="9" name="Picture 8"/>
            <p:cNvPicPr>
              <a:picLocks noChangeAspect="1"/>
            </p:cNvPicPr>
            <p:nvPr/>
          </p:nvPicPr>
          <p:blipFill>
            <a:blip r:embed="rId8"/>
            <a:stretch>
              <a:fillRect/>
            </a:stretch>
          </p:blipFill>
          <p:spPr>
            <a:xfrm>
              <a:off x="6016566" y="3499658"/>
              <a:ext cx="2769996" cy="2039447"/>
            </a:xfrm>
            <a:prstGeom prst="rect">
              <a:avLst/>
            </a:prstGeom>
          </p:spPr>
        </p:pic>
      </p:grpSp>
    </p:spTree>
    <p:extLst>
      <p:ext uri="{BB962C8B-B14F-4D97-AF65-F5344CB8AC3E}">
        <p14:creationId xmlns:p14="http://schemas.microsoft.com/office/powerpoint/2010/main" val="139319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436214" y="1554513"/>
            <a:ext cx="1910458" cy="4476173"/>
          </a:xfrm>
          <a:prstGeom prst="rect">
            <a:avLst/>
          </a:prstGeom>
        </p:spPr>
      </p:pic>
      <p:sp>
        <p:nvSpPr>
          <p:cNvPr id="2" name="TextBox 1"/>
          <p:cNvSpPr txBox="1"/>
          <p:nvPr/>
        </p:nvSpPr>
        <p:spPr>
          <a:xfrm>
            <a:off x="689958" y="157942"/>
            <a:ext cx="7764088" cy="646331"/>
          </a:xfrm>
          <a:prstGeom prst="rect">
            <a:avLst/>
          </a:prstGeom>
          <a:noFill/>
        </p:spPr>
        <p:txBody>
          <a:bodyPr wrap="square" rtlCol="0">
            <a:spAutoFit/>
          </a:bodyPr>
          <a:lstStyle/>
          <a:p>
            <a:pPr algn="ctr"/>
            <a:r>
              <a:rPr lang="en-US" b="1" dirty="0" smtClean="0"/>
              <a:t>Rho kinase (ROCK), the downstream effector of RhoA is activated by Ang2, but does not regulate LEC migration</a:t>
            </a:r>
            <a:endParaRPr lang="en-US" b="1" dirty="0"/>
          </a:p>
        </p:txBody>
      </p:sp>
      <p:pic>
        <p:nvPicPr>
          <p:cNvPr id="3" name="Picture 2"/>
          <p:cNvPicPr>
            <a:picLocks noChangeAspect="1"/>
          </p:cNvPicPr>
          <p:nvPr/>
        </p:nvPicPr>
        <p:blipFill>
          <a:blip r:embed="rId3"/>
          <a:stretch>
            <a:fillRect/>
          </a:stretch>
        </p:blipFill>
        <p:spPr>
          <a:xfrm>
            <a:off x="560091" y="1520026"/>
            <a:ext cx="2083032" cy="1056227"/>
          </a:xfrm>
          <a:prstGeom prst="rect">
            <a:avLst/>
          </a:prstGeom>
        </p:spPr>
      </p:pic>
      <p:pic>
        <p:nvPicPr>
          <p:cNvPr id="4" name="Picture 3"/>
          <p:cNvPicPr>
            <a:picLocks noChangeAspect="1"/>
          </p:cNvPicPr>
          <p:nvPr/>
        </p:nvPicPr>
        <p:blipFill>
          <a:blip r:embed="rId4"/>
          <a:stretch>
            <a:fillRect/>
          </a:stretch>
        </p:blipFill>
        <p:spPr>
          <a:xfrm>
            <a:off x="3104889" y="1230137"/>
            <a:ext cx="2320807" cy="1779071"/>
          </a:xfrm>
          <a:prstGeom prst="rect">
            <a:avLst/>
          </a:prstGeom>
        </p:spPr>
      </p:pic>
      <p:pic>
        <p:nvPicPr>
          <p:cNvPr id="5" name="Picture 4"/>
          <p:cNvPicPr>
            <a:picLocks noChangeAspect="1"/>
          </p:cNvPicPr>
          <p:nvPr/>
        </p:nvPicPr>
        <p:blipFill>
          <a:blip r:embed="rId5"/>
          <a:stretch>
            <a:fillRect/>
          </a:stretch>
        </p:blipFill>
        <p:spPr>
          <a:xfrm>
            <a:off x="1424205" y="3914454"/>
            <a:ext cx="2437836" cy="1613509"/>
          </a:xfrm>
          <a:prstGeom prst="rect">
            <a:avLst/>
          </a:prstGeom>
        </p:spPr>
      </p:pic>
      <p:grpSp>
        <p:nvGrpSpPr>
          <p:cNvPr id="439" name="Group 438"/>
          <p:cNvGrpSpPr/>
          <p:nvPr/>
        </p:nvGrpSpPr>
        <p:grpSpPr>
          <a:xfrm>
            <a:off x="6463072" y="1538178"/>
            <a:ext cx="2377766" cy="4857173"/>
            <a:chOff x="8942167" y="1520025"/>
            <a:chExt cx="2377766" cy="4857173"/>
          </a:xfrm>
        </p:grpSpPr>
        <p:sp>
          <p:nvSpPr>
            <p:cNvPr id="437" name="Rectangle 436"/>
            <p:cNvSpPr/>
            <p:nvPr/>
          </p:nvSpPr>
          <p:spPr>
            <a:xfrm>
              <a:off x="8942167" y="1520025"/>
              <a:ext cx="2377766" cy="485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6" name="Picture 435"/>
            <p:cNvPicPr>
              <a:picLocks noChangeAspect="1"/>
            </p:cNvPicPr>
            <p:nvPr/>
          </p:nvPicPr>
          <p:blipFill>
            <a:blip r:embed="rId6"/>
            <a:stretch>
              <a:fillRect/>
            </a:stretch>
          </p:blipFill>
          <p:spPr>
            <a:xfrm>
              <a:off x="8993254" y="1532034"/>
              <a:ext cx="2269068" cy="4387227"/>
            </a:xfrm>
            <a:prstGeom prst="rect">
              <a:avLst/>
            </a:prstGeom>
          </p:spPr>
        </p:pic>
      </p:grpSp>
    </p:spTree>
    <p:extLst>
      <p:ext uri="{BB962C8B-B14F-4D97-AF65-F5344CB8AC3E}">
        <p14:creationId xmlns:p14="http://schemas.microsoft.com/office/powerpoint/2010/main" val="177467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39"/>
                                        </p:tgtEl>
                                        <p:attrNameLst>
                                          <p:attrName>style.visibility</p:attrName>
                                        </p:attrNameLst>
                                      </p:cBhvr>
                                      <p:to>
                                        <p:strVal val="visible"/>
                                      </p:to>
                                    </p:set>
                                    <p:animEffect transition="in" filter="dissolve">
                                      <p:cBhvr>
                                        <p:cTn id="12" dur="500"/>
                                        <p:tgtEl>
                                          <p:spTgt spid="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035BE1-50D4-46B7-9437-1EC2783E2162}"/>
              </a:ext>
            </a:extLst>
          </p:cNvPr>
          <p:cNvSpPr>
            <a:spLocks noGrp="1"/>
          </p:cNvSpPr>
          <p:nvPr>
            <p:ph type="title"/>
          </p:nvPr>
        </p:nvSpPr>
        <p:spPr>
          <a:xfrm>
            <a:off x="628650" y="297653"/>
            <a:ext cx="7886700" cy="501409"/>
          </a:xfrm>
        </p:spPr>
        <p:txBody>
          <a:bodyPr>
            <a:normAutofit/>
          </a:bodyPr>
          <a:lstStyle/>
          <a:p>
            <a:pPr algn="ctr"/>
            <a:r>
              <a:rPr lang="en-US" sz="2000" b="1" dirty="0" err="1">
                <a:latin typeface="Arial" panose="020B0604020202020204" pitchFamily="34" charset="0"/>
                <a:cs typeface="Arial" panose="020B0604020202020204" pitchFamily="34" charset="0"/>
              </a:rPr>
              <a:t>Formins</a:t>
            </a:r>
            <a:endParaRPr lang="en-US" sz="195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3F7F5F4-04E5-4831-9415-7BDAD7AFF37F}"/>
              </a:ext>
            </a:extLst>
          </p:cNvPr>
          <p:cNvSpPr>
            <a:spLocks noGrp="1"/>
          </p:cNvSpPr>
          <p:nvPr>
            <p:ph idx="1"/>
          </p:nvPr>
        </p:nvSpPr>
        <p:spPr>
          <a:xfrm>
            <a:off x="628650" y="980889"/>
            <a:ext cx="3012325" cy="4439009"/>
          </a:xfrm>
        </p:spPr>
        <p:txBody>
          <a:bodyPr>
            <a:normAutofit/>
          </a:bodyPr>
          <a:lstStyle/>
          <a:p>
            <a:pPr marL="0" indent="0" algn="just">
              <a:lnSpc>
                <a:spcPct val="100000"/>
              </a:lnSpc>
              <a:buNone/>
            </a:pPr>
            <a:r>
              <a:rPr lang="en-US" sz="1650" dirty="0" smtClean="0">
                <a:latin typeface="Arial" panose="020B0604020202020204" pitchFamily="34" charset="0"/>
                <a:cs typeface="Arial" panose="020B0604020202020204" pitchFamily="34" charset="0"/>
              </a:rPr>
              <a:t>Formins (formin homology proteins):</a:t>
            </a:r>
          </a:p>
          <a:p>
            <a:pPr algn="just">
              <a:lnSpc>
                <a:spcPct val="100000"/>
              </a:lnSpc>
            </a:pPr>
            <a:r>
              <a:rPr lang="en-US" sz="1650" dirty="0" smtClean="0">
                <a:latin typeface="Arial" panose="020B0604020202020204" pitchFamily="34" charset="0"/>
                <a:cs typeface="Arial" panose="020B0604020202020204" pitchFamily="34" charset="0"/>
              </a:rPr>
              <a:t>Group of proteins associated with the fast growing end of actin filaments.</a:t>
            </a:r>
          </a:p>
          <a:p>
            <a:pPr algn="just">
              <a:lnSpc>
                <a:spcPct val="100000"/>
              </a:lnSpc>
            </a:pPr>
            <a:r>
              <a:rPr lang="en-US" sz="1650" dirty="0" smtClean="0">
                <a:latin typeface="Arial" panose="020B0604020202020204" pitchFamily="34" charset="0"/>
                <a:cs typeface="Arial" panose="020B0604020202020204" pitchFamily="34" charset="0"/>
              </a:rPr>
              <a:t>Are Rho-GTPase effector proteins: activated by Rho GTPase binding to GTPase-binding domains (GBD).</a:t>
            </a:r>
          </a:p>
          <a:p>
            <a:pPr algn="just">
              <a:lnSpc>
                <a:spcPct val="100000"/>
              </a:lnSpc>
            </a:pPr>
            <a:r>
              <a:rPr lang="en-US" sz="1650" dirty="0" smtClean="0">
                <a:latin typeface="Arial" panose="020B0604020202020204" pitchFamily="34" charset="0"/>
                <a:cs typeface="Arial" panose="020B0604020202020204" pitchFamily="34" charset="0"/>
              </a:rPr>
              <a:t>Regulate actin and microtubule cytoskeleton.</a:t>
            </a:r>
          </a:p>
        </p:txBody>
      </p:sp>
      <p:sp>
        <p:nvSpPr>
          <p:cNvPr id="2" name="TextBox 1"/>
          <p:cNvSpPr txBox="1"/>
          <p:nvPr/>
        </p:nvSpPr>
        <p:spPr>
          <a:xfrm>
            <a:off x="-33364" y="6508866"/>
            <a:ext cx="921072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 </a:t>
            </a:r>
            <a:r>
              <a:rPr lang="en-US" sz="1200" dirty="0" err="1" smtClean="0">
                <a:latin typeface="Arial" panose="020B0604020202020204" pitchFamily="34" charset="0"/>
                <a:cs typeface="Arial" panose="020B0604020202020204" pitchFamily="34" charset="0"/>
              </a:rPr>
              <a:t>Bindschadler</a:t>
            </a:r>
            <a:r>
              <a:rPr lang="en-US" sz="1200" dirty="0" smtClean="0">
                <a:latin typeface="Arial" panose="020B0604020202020204" pitchFamily="34" charset="0"/>
                <a:cs typeface="Arial" panose="020B0604020202020204" pitchFamily="34" charset="0"/>
              </a:rPr>
              <a:t> and </a:t>
            </a:r>
            <a:r>
              <a:rPr lang="en-US" sz="1200" dirty="0" err="1" smtClean="0">
                <a:latin typeface="Arial" panose="020B0604020202020204" pitchFamily="34" charset="0"/>
                <a:cs typeface="Arial" panose="020B0604020202020204" pitchFamily="34" charset="0"/>
              </a:rPr>
              <a:t>Grath</a:t>
            </a:r>
            <a:r>
              <a:rPr lang="en-US" sz="1200" dirty="0" smtClean="0">
                <a:latin typeface="Arial" panose="020B0604020202020204" pitchFamily="34" charset="0"/>
                <a:cs typeface="Arial" panose="020B0604020202020204" pitchFamily="34" charset="0"/>
              </a:rPr>
              <a:t>, 2004; Higgs </a:t>
            </a:r>
            <a:r>
              <a:rPr lang="en-US" sz="1200" i="1" dirty="0">
                <a:latin typeface="Arial" panose="020B0604020202020204" pitchFamily="34" charset="0"/>
                <a:cs typeface="Arial" panose="020B0604020202020204" pitchFamily="34" charset="0"/>
              </a:rPr>
              <a:t>et al</a:t>
            </a:r>
            <a:r>
              <a:rPr lang="en-US" sz="1200" dirty="0">
                <a:latin typeface="Arial" panose="020B0604020202020204" pitchFamily="34" charset="0"/>
                <a:cs typeface="Arial" panose="020B0604020202020204" pitchFamily="34" charset="0"/>
              </a:rPr>
              <a:t>., 2005; </a:t>
            </a:r>
            <a:r>
              <a:rPr lang="en-US" sz="1200" dirty="0" err="1">
                <a:latin typeface="Arial" panose="020B0604020202020204" pitchFamily="34" charset="0"/>
                <a:cs typeface="Arial" panose="020B0604020202020204" pitchFamily="34" charset="0"/>
              </a:rPr>
              <a:t>Breitsprecher</a:t>
            </a:r>
            <a:r>
              <a:rPr lang="en-US" sz="1200" dirty="0">
                <a:latin typeface="Arial" panose="020B0604020202020204" pitchFamily="34" charset="0"/>
                <a:cs typeface="Arial" panose="020B0604020202020204" pitchFamily="34" charset="0"/>
              </a:rPr>
              <a:t> and Goode, 2013; </a:t>
            </a:r>
            <a:r>
              <a:rPr lang="en-US" sz="1200" dirty="0" err="1">
                <a:latin typeface="Arial" panose="020B0604020202020204" pitchFamily="34" charset="0"/>
                <a:cs typeface="Arial" panose="020B0604020202020204" pitchFamily="34" charset="0"/>
              </a:rPr>
              <a:t>Cuhn</a:t>
            </a:r>
            <a:r>
              <a:rPr lang="en-US" sz="1200" dirty="0">
                <a:latin typeface="Arial" panose="020B0604020202020204" pitchFamily="34" charset="0"/>
                <a:cs typeface="Arial" panose="020B0604020202020204" pitchFamily="34" charset="0"/>
              </a:rPr>
              <a:t> and Geyer, 2014; </a:t>
            </a:r>
            <a:r>
              <a:rPr lang="en-US" sz="1200" dirty="0" err="1">
                <a:latin typeface="Arial" panose="020B0604020202020204" pitchFamily="34" charset="0"/>
                <a:cs typeface="Arial" panose="020B0604020202020204" pitchFamily="34" charset="0"/>
              </a:rPr>
              <a:t>Countemache</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et al</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2018</a:t>
            </a:r>
            <a:endParaRPr lang="en-US" sz="1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4249905" y="1457363"/>
            <a:ext cx="4793993" cy="3962535"/>
          </a:xfrm>
          <a:prstGeom prst="rect">
            <a:avLst/>
          </a:prstGeom>
        </p:spPr>
      </p:pic>
    </p:spTree>
    <p:extLst>
      <p:ext uri="{BB962C8B-B14F-4D97-AF65-F5344CB8AC3E}">
        <p14:creationId xmlns:p14="http://schemas.microsoft.com/office/powerpoint/2010/main" val="18251781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958" y="157942"/>
            <a:ext cx="7764088" cy="369332"/>
          </a:xfrm>
          <a:prstGeom prst="rect">
            <a:avLst/>
          </a:prstGeom>
          <a:noFill/>
        </p:spPr>
        <p:txBody>
          <a:bodyPr wrap="square" rtlCol="0">
            <a:spAutoFit/>
          </a:bodyPr>
          <a:lstStyle/>
          <a:p>
            <a:pPr algn="ctr"/>
            <a:r>
              <a:rPr lang="en-US" b="1" dirty="0" smtClean="0"/>
              <a:t>Formins regulate Ang2-induced LEC migration</a:t>
            </a:r>
            <a:endParaRPr lang="en-US" b="1"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38000"/>
                    </a14:imgEffect>
                    <a14:imgEffect>
                      <a14:brightnessContrast bright="17000" contrast="14000"/>
                    </a14:imgEffect>
                  </a14:imgLayer>
                </a14:imgProps>
              </a:ext>
            </a:extLst>
          </a:blip>
          <a:stretch>
            <a:fillRect/>
          </a:stretch>
        </p:blipFill>
        <p:spPr>
          <a:xfrm>
            <a:off x="0" y="1512917"/>
            <a:ext cx="6301047" cy="4263023"/>
          </a:xfrm>
          <a:prstGeom prst="rect">
            <a:avLst/>
          </a:prstGeom>
        </p:spPr>
      </p:pic>
      <p:pic>
        <p:nvPicPr>
          <p:cNvPr id="4" name="Picture 3"/>
          <p:cNvPicPr>
            <a:picLocks noChangeAspect="1"/>
          </p:cNvPicPr>
          <p:nvPr/>
        </p:nvPicPr>
        <p:blipFill>
          <a:blip r:embed="rId4"/>
          <a:stretch>
            <a:fillRect/>
          </a:stretch>
        </p:blipFill>
        <p:spPr>
          <a:xfrm>
            <a:off x="6435248" y="2758973"/>
            <a:ext cx="2613448" cy="2012533"/>
          </a:xfrm>
          <a:prstGeom prst="rect">
            <a:avLst/>
          </a:prstGeom>
        </p:spPr>
      </p:pic>
    </p:spTree>
    <p:extLst>
      <p:ext uri="{BB962C8B-B14F-4D97-AF65-F5344CB8AC3E}">
        <p14:creationId xmlns:p14="http://schemas.microsoft.com/office/powerpoint/2010/main" val="404393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958" y="157942"/>
            <a:ext cx="7764088" cy="369332"/>
          </a:xfrm>
          <a:prstGeom prst="rect">
            <a:avLst/>
          </a:prstGeom>
          <a:noFill/>
        </p:spPr>
        <p:txBody>
          <a:bodyPr wrap="square" rtlCol="0">
            <a:spAutoFit/>
          </a:bodyPr>
          <a:lstStyle/>
          <a:p>
            <a:pPr algn="ctr"/>
            <a:r>
              <a:rPr lang="en-US" b="1" dirty="0" smtClean="0"/>
              <a:t>Formin FHOD1 has a dominant role on Ang2-induced LEC migration</a:t>
            </a:r>
            <a:endParaRPr lang="en-US" b="1" dirty="0"/>
          </a:p>
        </p:txBody>
      </p:sp>
      <p:pic>
        <p:nvPicPr>
          <p:cNvPr id="3" name="Picture 2"/>
          <p:cNvPicPr>
            <a:picLocks noChangeAspect="1"/>
          </p:cNvPicPr>
          <p:nvPr/>
        </p:nvPicPr>
        <p:blipFill>
          <a:blip r:embed="rId2"/>
          <a:stretch>
            <a:fillRect/>
          </a:stretch>
        </p:blipFill>
        <p:spPr>
          <a:xfrm>
            <a:off x="251984" y="965531"/>
            <a:ext cx="2208584" cy="1725456"/>
          </a:xfrm>
          <a:prstGeom prst="rect">
            <a:avLst/>
          </a:prstGeom>
        </p:spPr>
      </p:pic>
      <p:pic>
        <p:nvPicPr>
          <p:cNvPr id="4" name="Picture 3"/>
          <p:cNvPicPr>
            <a:picLocks noChangeAspect="1"/>
          </p:cNvPicPr>
          <p:nvPr/>
        </p:nvPicPr>
        <p:blipFill>
          <a:blip r:embed="rId3"/>
          <a:stretch>
            <a:fillRect/>
          </a:stretch>
        </p:blipFill>
        <p:spPr>
          <a:xfrm>
            <a:off x="3386264" y="823934"/>
            <a:ext cx="2458567" cy="2046554"/>
          </a:xfrm>
          <a:prstGeom prst="rect">
            <a:avLst/>
          </a:prstGeom>
        </p:spPr>
      </p:pic>
      <p:pic>
        <p:nvPicPr>
          <p:cNvPr id="5" name="Picture 4"/>
          <p:cNvPicPr>
            <a:picLocks noChangeAspect="1"/>
          </p:cNvPicPr>
          <p:nvPr/>
        </p:nvPicPr>
        <p:blipFill>
          <a:blip r:embed="rId4"/>
          <a:stretch>
            <a:fillRect/>
          </a:stretch>
        </p:blipFill>
        <p:spPr>
          <a:xfrm>
            <a:off x="6482651" y="862771"/>
            <a:ext cx="2431549" cy="1968879"/>
          </a:xfrm>
          <a:prstGeom prst="rect">
            <a:avLst/>
          </a:prstGeom>
        </p:spPr>
      </p:pic>
      <p:pic>
        <p:nvPicPr>
          <p:cNvPr id="6" name="Picture 5"/>
          <p:cNvPicPr>
            <a:picLocks noChangeAspect="1"/>
          </p:cNvPicPr>
          <p:nvPr/>
        </p:nvPicPr>
        <p:blipFill>
          <a:blip r:embed="rId5"/>
          <a:stretch>
            <a:fillRect/>
          </a:stretch>
        </p:blipFill>
        <p:spPr>
          <a:xfrm>
            <a:off x="332611" y="3755129"/>
            <a:ext cx="2492338" cy="2114097"/>
          </a:xfrm>
          <a:prstGeom prst="rect">
            <a:avLst/>
          </a:prstGeom>
        </p:spPr>
      </p:pic>
      <p:pic>
        <p:nvPicPr>
          <p:cNvPr id="7" name="Picture 6"/>
          <p:cNvPicPr>
            <a:picLocks noChangeAspect="1"/>
          </p:cNvPicPr>
          <p:nvPr/>
        </p:nvPicPr>
        <p:blipFill>
          <a:blip r:embed="rId6"/>
          <a:stretch>
            <a:fillRect/>
          </a:stretch>
        </p:blipFill>
        <p:spPr>
          <a:xfrm>
            <a:off x="3369328" y="3755129"/>
            <a:ext cx="2297385" cy="1862198"/>
          </a:xfrm>
          <a:prstGeom prst="rect">
            <a:avLst/>
          </a:prstGeom>
        </p:spPr>
      </p:pic>
      <p:pic>
        <p:nvPicPr>
          <p:cNvPr id="8" name="Picture 7"/>
          <p:cNvPicPr>
            <a:picLocks noChangeAspect="1"/>
          </p:cNvPicPr>
          <p:nvPr/>
        </p:nvPicPr>
        <p:blipFill>
          <a:blip r:embed="rId7"/>
          <a:stretch>
            <a:fillRect/>
          </a:stretch>
        </p:blipFill>
        <p:spPr>
          <a:xfrm>
            <a:off x="6210639" y="3954170"/>
            <a:ext cx="2243407" cy="1663157"/>
          </a:xfrm>
          <a:prstGeom prst="rect">
            <a:avLst/>
          </a:prstGeom>
        </p:spPr>
      </p:pic>
    </p:spTree>
    <p:extLst>
      <p:ext uri="{BB962C8B-B14F-4D97-AF65-F5344CB8AC3E}">
        <p14:creationId xmlns:p14="http://schemas.microsoft.com/office/powerpoint/2010/main" val="96411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958" y="157942"/>
            <a:ext cx="7764088" cy="369332"/>
          </a:xfrm>
          <a:prstGeom prst="rect">
            <a:avLst/>
          </a:prstGeom>
          <a:noFill/>
        </p:spPr>
        <p:txBody>
          <a:bodyPr wrap="square" rtlCol="0">
            <a:spAutoFit/>
          </a:bodyPr>
          <a:lstStyle/>
          <a:p>
            <a:pPr algn="ctr"/>
            <a:r>
              <a:rPr lang="en-US" b="1" dirty="0" smtClean="0"/>
              <a:t>Impact of formins on adherens and tight junctions</a:t>
            </a:r>
            <a:endParaRPr lang="en-US" b="1" dirty="0"/>
          </a:p>
        </p:txBody>
      </p:sp>
      <p:pic>
        <p:nvPicPr>
          <p:cNvPr id="3" name="Picture 2"/>
          <p:cNvPicPr>
            <a:picLocks noChangeAspect="1"/>
          </p:cNvPicPr>
          <p:nvPr/>
        </p:nvPicPr>
        <p:blipFill>
          <a:blip r:embed="rId2"/>
          <a:stretch>
            <a:fillRect/>
          </a:stretch>
        </p:blipFill>
        <p:spPr>
          <a:xfrm>
            <a:off x="1178102" y="669268"/>
            <a:ext cx="6787800" cy="3614866"/>
          </a:xfrm>
          <a:prstGeom prst="rect">
            <a:avLst/>
          </a:prstGeom>
        </p:spPr>
      </p:pic>
      <p:pic>
        <p:nvPicPr>
          <p:cNvPr id="1502" name="Picture 1501"/>
          <p:cNvPicPr>
            <a:picLocks noChangeAspect="1"/>
          </p:cNvPicPr>
          <p:nvPr/>
        </p:nvPicPr>
        <p:blipFill>
          <a:blip r:embed="rId3"/>
          <a:stretch>
            <a:fillRect/>
          </a:stretch>
        </p:blipFill>
        <p:spPr>
          <a:xfrm>
            <a:off x="1504004" y="4580657"/>
            <a:ext cx="6461898" cy="2007267"/>
          </a:xfrm>
          <a:prstGeom prst="rect">
            <a:avLst/>
          </a:prstGeom>
        </p:spPr>
      </p:pic>
    </p:spTree>
    <p:extLst>
      <p:ext uri="{BB962C8B-B14F-4D97-AF65-F5344CB8AC3E}">
        <p14:creationId xmlns:p14="http://schemas.microsoft.com/office/powerpoint/2010/main" val="39078703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956" y="199506"/>
            <a:ext cx="7764088" cy="369332"/>
          </a:xfrm>
          <a:prstGeom prst="rect">
            <a:avLst/>
          </a:prstGeom>
          <a:noFill/>
        </p:spPr>
        <p:txBody>
          <a:bodyPr wrap="square" rtlCol="0">
            <a:spAutoFit/>
          </a:bodyPr>
          <a:lstStyle/>
          <a:p>
            <a:pPr algn="ctr"/>
            <a:r>
              <a:rPr lang="en-US" b="1" dirty="0" smtClean="0"/>
              <a:t>Ang2 induces lymphangiogenesis in the ear sponge lymphangiogenesis assay</a:t>
            </a:r>
            <a:endParaRPr lang="en-US" b="1" dirty="0"/>
          </a:p>
        </p:txBody>
      </p:sp>
      <p:pic>
        <p:nvPicPr>
          <p:cNvPr id="27" name="Picture 26"/>
          <p:cNvPicPr>
            <a:picLocks noChangeAspect="1"/>
          </p:cNvPicPr>
          <p:nvPr/>
        </p:nvPicPr>
        <p:blipFill>
          <a:blip r:embed="rId2"/>
          <a:stretch>
            <a:fillRect/>
          </a:stretch>
        </p:blipFill>
        <p:spPr>
          <a:xfrm>
            <a:off x="1199479" y="1031974"/>
            <a:ext cx="6745042" cy="962482"/>
          </a:xfrm>
          <a:prstGeom prst="rect">
            <a:avLst/>
          </a:prstGeom>
        </p:spPr>
      </p:pic>
      <p:sp>
        <p:nvSpPr>
          <p:cNvPr id="28" name="Rectangle 27">
            <a:extLst>
              <a:ext uri="{FF2B5EF4-FFF2-40B4-BE49-F238E27FC236}">
                <a16:creationId xmlns:a16="http://schemas.microsoft.com/office/drawing/2014/main" id="{EA43E912-9A07-409D-8159-8FDCC0CD5649}"/>
              </a:ext>
            </a:extLst>
          </p:cNvPr>
          <p:cNvSpPr/>
          <p:nvPr/>
        </p:nvSpPr>
        <p:spPr>
          <a:xfrm>
            <a:off x="5151400" y="6484259"/>
            <a:ext cx="3700052" cy="276999"/>
          </a:xfrm>
          <a:prstGeom prst="rect">
            <a:avLst/>
          </a:prstGeom>
        </p:spPr>
        <p:txBody>
          <a:bodyPr wrap="none">
            <a:spAutoFit/>
          </a:bodyPr>
          <a:lstStyle/>
          <a:p>
            <a:pPr algn="just"/>
            <a:r>
              <a:rPr lang="en-US" sz="1200" dirty="0">
                <a:latin typeface="Arial" panose="020B0604020202020204" pitchFamily="34" charset="0"/>
                <a:cs typeface="Arial" panose="020B0604020202020204" pitchFamily="34" charset="0"/>
              </a:rPr>
              <a:t>Akwii RG </a:t>
            </a:r>
            <a:r>
              <a:rPr lang="en-US" sz="1200" i="1" dirty="0">
                <a:latin typeface="Arial" panose="020B0604020202020204" pitchFamily="34" charset="0"/>
                <a:cs typeface="Arial" panose="020B0604020202020204" pitchFamily="34" charset="0"/>
              </a:rPr>
              <a:t>et al., </a:t>
            </a:r>
            <a:r>
              <a:rPr lang="en-US" sz="1200" i="1" u="sng" dirty="0">
                <a:latin typeface="Arial" panose="020B0604020202020204" pitchFamily="34" charset="0"/>
                <a:cs typeface="Arial" panose="020B0604020202020204" pitchFamily="34" charset="0"/>
              </a:rPr>
              <a:t>Methods Mol </a:t>
            </a:r>
            <a:r>
              <a:rPr lang="en-US" sz="1200" i="1" u="sng" dirty="0" err="1">
                <a:latin typeface="Arial" panose="020B0604020202020204" pitchFamily="34" charset="0"/>
                <a:cs typeface="Arial" panose="020B0604020202020204" pitchFamily="34" charset="0"/>
              </a:rPr>
              <a:t>Biol</a:t>
            </a:r>
            <a:r>
              <a:rPr lang="en-US" sz="1200" dirty="0">
                <a:latin typeface="Arial" panose="020B0604020202020204" pitchFamily="34" charset="0"/>
                <a:cs typeface="Arial" panose="020B0604020202020204" pitchFamily="34" charset="0"/>
              </a:rPr>
              <a:t> 2021;2193:85-96.</a:t>
            </a:r>
            <a:endParaRPr lang="en-US" sz="1200" i="1" dirty="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3"/>
          <a:stretch>
            <a:fillRect/>
          </a:stretch>
        </p:blipFill>
        <p:spPr>
          <a:xfrm>
            <a:off x="156505" y="2076865"/>
            <a:ext cx="4772943" cy="4469839"/>
          </a:xfrm>
          <a:prstGeom prst="rect">
            <a:avLst/>
          </a:prstGeom>
        </p:spPr>
      </p:pic>
      <p:pic>
        <p:nvPicPr>
          <p:cNvPr id="30" name="Picture 29"/>
          <p:cNvPicPr>
            <a:picLocks noChangeAspect="1"/>
          </p:cNvPicPr>
          <p:nvPr/>
        </p:nvPicPr>
        <p:blipFill>
          <a:blip r:embed="rId4"/>
          <a:stretch>
            <a:fillRect/>
          </a:stretch>
        </p:blipFill>
        <p:spPr>
          <a:xfrm>
            <a:off x="5777346" y="2076865"/>
            <a:ext cx="2377870" cy="1637948"/>
          </a:xfrm>
          <a:prstGeom prst="rect">
            <a:avLst/>
          </a:prstGeom>
        </p:spPr>
      </p:pic>
      <p:pic>
        <p:nvPicPr>
          <p:cNvPr id="31" name="Picture 30"/>
          <p:cNvPicPr>
            <a:picLocks noChangeAspect="1"/>
          </p:cNvPicPr>
          <p:nvPr/>
        </p:nvPicPr>
        <p:blipFill>
          <a:blip r:embed="rId5"/>
          <a:stretch>
            <a:fillRect/>
          </a:stretch>
        </p:blipFill>
        <p:spPr>
          <a:xfrm>
            <a:off x="5777346" y="4104843"/>
            <a:ext cx="2493818" cy="1666973"/>
          </a:xfrm>
          <a:prstGeom prst="rect">
            <a:avLst/>
          </a:prstGeom>
        </p:spPr>
      </p:pic>
    </p:spTree>
    <p:extLst>
      <p:ext uri="{BB962C8B-B14F-4D97-AF65-F5344CB8AC3E}">
        <p14:creationId xmlns:p14="http://schemas.microsoft.com/office/powerpoint/2010/main" val="39776069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lood vessel overgrow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054" y="1506876"/>
            <a:ext cx="5737132" cy="44877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42711" y="421529"/>
            <a:ext cx="186781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Angiogenesis</a:t>
            </a:r>
          </a:p>
        </p:txBody>
      </p:sp>
    </p:spTree>
    <p:extLst>
      <p:ext uri="{BB962C8B-B14F-4D97-AF65-F5344CB8AC3E}">
        <p14:creationId xmlns:p14="http://schemas.microsoft.com/office/powerpoint/2010/main" val="16475674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5021D83-27F0-4246-BE7A-B05CA8417E16}"/>
              </a:ext>
            </a:extLst>
          </p:cNvPr>
          <p:cNvSpPr txBox="1">
            <a:spLocks/>
          </p:cNvSpPr>
          <p:nvPr/>
        </p:nvSpPr>
        <p:spPr>
          <a:xfrm>
            <a:off x="403515" y="377923"/>
            <a:ext cx="8328586" cy="71882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chemeClr val="bg1"/>
                </a:solidFill>
                <a:latin typeface="Arial" panose="020B0604020202020204" pitchFamily="34" charset="0"/>
                <a:cs typeface="Arial" panose="020B0604020202020204" pitchFamily="34" charset="0"/>
              </a:rPr>
              <a:t>Conditionally-inducible lymphatic endothelial-specific RhoA-deficient mice</a:t>
            </a:r>
          </a:p>
        </p:txBody>
      </p:sp>
      <p:pic>
        <p:nvPicPr>
          <p:cNvPr id="6" name="04_Prox1ERTM-mtomato_ear_z_25x">
            <a:hlinkClick r:id="" action="ppaction://media"/>
            <a:extLst>
              <a:ext uri="{FF2B5EF4-FFF2-40B4-BE49-F238E27FC236}">
                <a16:creationId xmlns:a16="http://schemas.microsoft.com/office/drawing/2014/main" id="{2BB11DD5-D238-4735-9F86-06F229FC994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03776" y="1878189"/>
            <a:ext cx="5053229" cy="3785978"/>
          </a:xfrm>
          <a:prstGeom prst="rect">
            <a:avLst/>
          </a:prstGeom>
        </p:spPr>
      </p:pic>
      <p:grpSp>
        <p:nvGrpSpPr>
          <p:cNvPr id="3" name="Group 2">
            <a:extLst>
              <a:ext uri="{FF2B5EF4-FFF2-40B4-BE49-F238E27FC236}">
                <a16:creationId xmlns:a16="http://schemas.microsoft.com/office/drawing/2014/main" id="{1614E183-FDCC-4E89-90F7-FE0039C0EA9D}"/>
              </a:ext>
            </a:extLst>
          </p:cNvPr>
          <p:cNvGrpSpPr/>
          <p:nvPr/>
        </p:nvGrpSpPr>
        <p:grpSpPr>
          <a:xfrm>
            <a:off x="193966" y="2041814"/>
            <a:ext cx="3588328" cy="2514600"/>
            <a:chOff x="258621" y="1579418"/>
            <a:chExt cx="4784437" cy="3352800"/>
          </a:xfrm>
        </p:grpSpPr>
        <p:sp>
          <p:nvSpPr>
            <p:cNvPr id="31" name="Rectangle 30">
              <a:extLst>
                <a:ext uri="{FF2B5EF4-FFF2-40B4-BE49-F238E27FC236}">
                  <a16:creationId xmlns:a16="http://schemas.microsoft.com/office/drawing/2014/main" id="{2125622A-FF77-47C3-A5E2-AABA92991E8A}"/>
                </a:ext>
              </a:extLst>
            </p:cNvPr>
            <p:cNvSpPr/>
            <p:nvPr/>
          </p:nvSpPr>
          <p:spPr>
            <a:xfrm>
              <a:off x="258621" y="1579418"/>
              <a:ext cx="4784437" cy="335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 name="Group 1">
              <a:extLst>
                <a:ext uri="{FF2B5EF4-FFF2-40B4-BE49-F238E27FC236}">
                  <a16:creationId xmlns:a16="http://schemas.microsoft.com/office/drawing/2014/main" id="{C79F0D41-C087-44FC-9639-FF2E883D9423}"/>
                </a:ext>
              </a:extLst>
            </p:cNvPr>
            <p:cNvGrpSpPr/>
            <p:nvPr/>
          </p:nvGrpSpPr>
          <p:grpSpPr>
            <a:xfrm>
              <a:off x="538020" y="1598870"/>
              <a:ext cx="4343400" cy="3231600"/>
              <a:chOff x="538020" y="1598870"/>
              <a:chExt cx="4343400" cy="3231600"/>
            </a:xfrm>
          </p:grpSpPr>
          <p:cxnSp>
            <p:nvCxnSpPr>
              <p:cNvPr id="8" name="Straight Connector 7">
                <a:extLst>
                  <a:ext uri="{FF2B5EF4-FFF2-40B4-BE49-F238E27FC236}">
                    <a16:creationId xmlns:a16="http://schemas.microsoft.com/office/drawing/2014/main" id="{B58D4443-F60D-407B-87C6-3C484A50F3D5}"/>
                  </a:ext>
                </a:extLst>
              </p:cNvPr>
              <p:cNvCxnSpPr/>
              <p:nvPr/>
            </p:nvCxnSpPr>
            <p:spPr>
              <a:xfrm>
                <a:off x="613967" y="2196802"/>
                <a:ext cx="3886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4CAAFA12-D54A-4584-9F6C-5B48A6EA5490}"/>
                  </a:ext>
                </a:extLst>
              </p:cNvPr>
              <p:cNvSpPr/>
              <p:nvPr/>
            </p:nvSpPr>
            <p:spPr>
              <a:xfrm>
                <a:off x="690167" y="2044402"/>
                <a:ext cx="762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614B740B-2A66-4F4E-9872-25A97926BD15}"/>
                  </a:ext>
                </a:extLst>
              </p:cNvPr>
              <p:cNvSpPr/>
              <p:nvPr/>
            </p:nvSpPr>
            <p:spPr>
              <a:xfrm>
                <a:off x="842567" y="2044402"/>
                <a:ext cx="762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8CED144F-FDEC-4D80-9777-A74386DEC4EF}"/>
                  </a:ext>
                </a:extLst>
              </p:cNvPr>
              <p:cNvSpPr/>
              <p:nvPr/>
            </p:nvSpPr>
            <p:spPr>
              <a:xfrm>
                <a:off x="994967" y="2044402"/>
                <a:ext cx="762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3107A4C0-7035-44FE-B4F6-1B9ACE53CAF3}"/>
                  </a:ext>
                </a:extLst>
              </p:cNvPr>
              <p:cNvSpPr txBox="1"/>
              <p:nvPr/>
            </p:nvSpPr>
            <p:spPr>
              <a:xfrm>
                <a:off x="538020" y="1598870"/>
                <a:ext cx="887423" cy="400109"/>
              </a:xfrm>
              <a:prstGeom prst="rect">
                <a:avLst/>
              </a:prstGeom>
              <a:noFill/>
            </p:spPr>
            <p:txBody>
              <a:bodyPr wrap="none" rtlCol="0">
                <a:spAutoFit/>
              </a:bodyPr>
              <a:lstStyle/>
              <a:p>
                <a:r>
                  <a:rPr lang="en-US" sz="1350" b="1" dirty="0">
                    <a:latin typeface="Arial" pitchFamily="34" charset="0"/>
                    <a:cs typeface="Arial" pitchFamily="34" charset="0"/>
                  </a:rPr>
                  <a:t>Prox1</a:t>
                </a:r>
              </a:p>
            </p:txBody>
          </p:sp>
          <p:cxnSp>
            <p:nvCxnSpPr>
              <p:cNvPr id="14" name="Straight Connector 13">
                <a:extLst>
                  <a:ext uri="{FF2B5EF4-FFF2-40B4-BE49-F238E27FC236}">
                    <a16:creationId xmlns:a16="http://schemas.microsoft.com/office/drawing/2014/main" id="{4170497A-9E46-40FF-B6D6-2687ED12CDC4}"/>
                  </a:ext>
                </a:extLst>
              </p:cNvPr>
              <p:cNvCxnSpPr/>
              <p:nvPr/>
            </p:nvCxnSpPr>
            <p:spPr>
              <a:xfrm flipV="1">
                <a:off x="1756967" y="1892002"/>
                <a:ext cx="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095003A-6E0B-4D41-A96F-32749FC9D0D4}"/>
                  </a:ext>
                </a:extLst>
              </p:cNvPr>
              <p:cNvCxnSpPr/>
              <p:nvPr/>
            </p:nvCxnSpPr>
            <p:spPr>
              <a:xfrm>
                <a:off x="1756967" y="1892002"/>
                <a:ext cx="609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F5058CD-75FD-4422-A1D5-E7D58729AE99}"/>
                  </a:ext>
                </a:extLst>
              </p:cNvPr>
              <p:cNvSpPr/>
              <p:nvPr/>
            </p:nvSpPr>
            <p:spPr>
              <a:xfrm>
                <a:off x="2517707" y="2006617"/>
                <a:ext cx="1066800" cy="381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59868529-A33A-433C-825A-E90527CF1635}"/>
                  </a:ext>
                </a:extLst>
              </p:cNvPr>
              <p:cNvSpPr txBox="1"/>
              <p:nvPr/>
            </p:nvSpPr>
            <p:spPr>
              <a:xfrm>
                <a:off x="2465439" y="2018285"/>
                <a:ext cx="1255044" cy="400109"/>
              </a:xfrm>
              <a:prstGeom prst="rect">
                <a:avLst/>
              </a:prstGeom>
              <a:noFill/>
            </p:spPr>
            <p:txBody>
              <a:bodyPr wrap="none" rtlCol="0">
                <a:spAutoFit/>
              </a:bodyPr>
              <a:lstStyle/>
              <a:p>
                <a:r>
                  <a:rPr lang="en-US" sz="1350" b="1" dirty="0">
                    <a:solidFill>
                      <a:schemeClr val="bg1"/>
                    </a:solidFill>
                    <a:latin typeface="Arial" pitchFamily="34" charset="0"/>
                    <a:cs typeface="Arial" pitchFamily="34" charset="0"/>
                  </a:rPr>
                  <a:t>Cre-ERT</a:t>
                </a:r>
                <a:r>
                  <a:rPr lang="en-US" sz="1350" b="1" baseline="30000" dirty="0">
                    <a:solidFill>
                      <a:schemeClr val="bg1"/>
                    </a:solidFill>
                    <a:latin typeface="Arial" pitchFamily="34" charset="0"/>
                    <a:cs typeface="Arial" pitchFamily="34" charset="0"/>
                  </a:rPr>
                  <a:t>2</a:t>
                </a:r>
              </a:p>
            </p:txBody>
          </p:sp>
          <p:cxnSp>
            <p:nvCxnSpPr>
              <p:cNvPr id="18" name="Straight Connector 17">
                <a:extLst>
                  <a:ext uri="{FF2B5EF4-FFF2-40B4-BE49-F238E27FC236}">
                    <a16:creationId xmlns:a16="http://schemas.microsoft.com/office/drawing/2014/main" id="{DA6EB4C7-FE3A-4C9A-BC39-E9B9818708ED}"/>
                  </a:ext>
                </a:extLst>
              </p:cNvPr>
              <p:cNvCxnSpPr/>
              <p:nvPr/>
            </p:nvCxnSpPr>
            <p:spPr>
              <a:xfrm flipV="1">
                <a:off x="613967" y="3388304"/>
                <a:ext cx="3886200" cy="20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Isosceles Triangle 18">
                <a:extLst>
                  <a:ext uri="{FF2B5EF4-FFF2-40B4-BE49-F238E27FC236}">
                    <a16:creationId xmlns:a16="http://schemas.microsoft.com/office/drawing/2014/main" id="{0EE2E1DF-D4CB-423C-A958-FE37ED94060E}"/>
                  </a:ext>
                </a:extLst>
              </p:cNvPr>
              <p:cNvSpPr/>
              <p:nvPr/>
            </p:nvSpPr>
            <p:spPr>
              <a:xfrm rot="5400000">
                <a:off x="728267" y="3313827"/>
                <a:ext cx="381000" cy="152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E9425394-5FB0-4542-A1A5-EAA454F7C5B9}"/>
                  </a:ext>
                </a:extLst>
              </p:cNvPr>
              <p:cNvSpPr/>
              <p:nvPr/>
            </p:nvSpPr>
            <p:spPr>
              <a:xfrm>
                <a:off x="1071167" y="3199527"/>
                <a:ext cx="1295400"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Box 20">
                <a:extLst>
                  <a:ext uri="{FF2B5EF4-FFF2-40B4-BE49-F238E27FC236}">
                    <a16:creationId xmlns:a16="http://schemas.microsoft.com/office/drawing/2014/main" id="{2F751877-4FA2-4DC6-BC7D-623E69B8AB35}"/>
                  </a:ext>
                </a:extLst>
              </p:cNvPr>
              <p:cNvSpPr txBox="1"/>
              <p:nvPr/>
            </p:nvSpPr>
            <p:spPr>
              <a:xfrm>
                <a:off x="1132253" y="3203638"/>
                <a:ext cx="1267868" cy="400109"/>
              </a:xfrm>
              <a:prstGeom prst="rect">
                <a:avLst/>
              </a:prstGeom>
              <a:noFill/>
            </p:spPr>
            <p:txBody>
              <a:bodyPr wrap="none" rtlCol="0">
                <a:spAutoFit/>
              </a:bodyPr>
              <a:lstStyle/>
              <a:p>
                <a:r>
                  <a:rPr lang="en-US" sz="1350" b="1" dirty="0" err="1">
                    <a:solidFill>
                      <a:schemeClr val="bg1"/>
                    </a:solidFill>
                    <a:latin typeface="Arial" pitchFamily="34" charset="0"/>
                    <a:cs typeface="Arial" pitchFamily="34" charset="0"/>
                  </a:rPr>
                  <a:t>mTomato</a:t>
                </a:r>
                <a:endParaRPr lang="en-US" sz="1350" b="1" baseline="30000" dirty="0">
                  <a:solidFill>
                    <a:schemeClr val="bg1"/>
                  </a:solidFill>
                  <a:latin typeface="Arial" pitchFamily="34" charset="0"/>
                  <a:cs typeface="Arial" pitchFamily="34" charset="0"/>
                </a:endParaRPr>
              </a:p>
            </p:txBody>
          </p:sp>
          <p:sp>
            <p:nvSpPr>
              <p:cNvPr id="22" name="Rectangle 21">
                <a:extLst>
                  <a:ext uri="{FF2B5EF4-FFF2-40B4-BE49-F238E27FC236}">
                    <a16:creationId xmlns:a16="http://schemas.microsoft.com/office/drawing/2014/main" id="{7FAFEDA8-A54D-42E3-A8D5-043E56AAAAA3}"/>
                  </a:ext>
                </a:extLst>
              </p:cNvPr>
              <p:cNvSpPr/>
              <p:nvPr/>
            </p:nvSpPr>
            <p:spPr>
              <a:xfrm>
                <a:off x="2495036" y="3207714"/>
                <a:ext cx="645358"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BBABA768-A6AC-48D8-A72B-B44E18C2DA34}"/>
                  </a:ext>
                </a:extLst>
              </p:cNvPr>
              <p:cNvSpPr txBox="1"/>
              <p:nvPr/>
            </p:nvSpPr>
            <p:spPr>
              <a:xfrm>
                <a:off x="2469355" y="3219382"/>
                <a:ext cx="759183" cy="400109"/>
              </a:xfrm>
              <a:prstGeom prst="rect">
                <a:avLst/>
              </a:prstGeom>
              <a:noFill/>
            </p:spPr>
            <p:txBody>
              <a:bodyPr wrap="none" rtlCol="0">
                <a:spAutoFit/>
              </a:bodyPr>
              <a:lstStyle/>
              <a:p>
                <a:r>
                  <a:rPr lang="en-US" sz="1350" b="1" dirty="0">
                    <a:solidFill>
                      <a:schemeClr val="bg1"/>
                    </a:solidFill>
                    <a:latin typeface="Arial" pitchFamily="34" charset="0"/>
                    <a:cs typeface="Arial" pitchFamily="34" charset="0"/>
                  </a:rPr>
                  <a:t>Stop</a:t>
                </a:r>
                <a:endParaRPr lang="en-US" sz="1350" b="1" baseline="30000" dirty="0">
                  <a:solidFill>
                    <a:schemeClr val="bg1"/>
                  </a:solidFill>
                  <a:latin typeface="Arial" pitchFamily="34" charset="0"/>
                  <a:cs typeface="Arial" pitchFamily="34" charset="0"/>
                </a:endParaRPr>
              </a:p>
            </p:txBody>
          </p:sp>
          <p:sp>
            <p:nvSpPr>
              <p:cNvPr id="24" name="Isosceles Triangle 23">
                <a:extLst>
                  <a:ext uri="{FF2B5EF4-FFF2-40B4-BE49-F238E27FC236}">
                    <a16:creationId xmlns:a16="http://schemas.microsoft.com/office/drawing/2014/main" id="{37C5D5B8-DBED-4241-B3B3-7DEA7E8A3F42}"/>
                  </a:ext>
                </a:extLst>
              </p:cNvPr>
              <p:cNvSpPr/>
              <p:nvPr/>
            </p:nvSpPr>
            <p:spPr>
              <a:xfrm rot="5400000">
                <a:off x="3166667" y="3313827"/>
                <a:ext cx="381000" cy="152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9DD8B436-268B-42CB-9990-EEA407CC9466}"/>
                  </a:ext>
                </a:extLst>
              </p:cNvPr>
              <p:cNvSpPr/>
              <p:nvPr/>
            </p:nvSpPr>
            <p:spPr>
              <a:xfrm>
                <a:off x="3585767" y="3207714"/>
                <a:ext cx="645358" cy="381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id="{EDFFD569-31A7-4810-8844-340020675EDE}"/>
                  </a:ext>
                </a:extLst>
              </p:cNvPr>
              <p:cNvSpPr txBox="1"/>
              <p:nvPr/>
            </p:nvSpPr>
            <p:spPr>
              <a:xfrm>
                <a:off x="3585767" y="3222829"/>
                <a:ext cx="720711" cy="400109"/>
              </a:xfrm>
              <a:prstGeom prst="rect">
                <a:avLst/>
              </a:prstGeom>
              <a:noFill/>
            </p:spPr>
            <p:txBody>
              <a:bodyPr wrap="none" rtlCol="0">
                <a:spAutoFit/>
              </a:bodyPr>
              <a:lstStyle/>
              <a:p>
                <a:r>
                  <a:rPr lang="en-US" sz="1350" b="1" dirty="0">
                    <a:solidFill>
                      <a:schemeClr val="bg1"/>
                    </a:solidFill>
                    <a:latin typeface="Arial" pitchFamily="34" charset="0"/>
                    <a:cs typeface="Arial" pitchFamily="34" charset="0"/>
                  </a:rPr>
                  <a:t>GFP</a:t>
                </a:r>
                <a:endParaRPr lang="en-US" sz="1350" b="1" baseline="30000" dirty="0">
                  <a:solidFill>
                    <a:schemeClr val="bg1"/>
                  </a:solidFill>
                  <a:latin typeface="Arial" pitchFamily="34" charset="0"/>
                  <a:cs typeface="Arial" pitchFamily="34" charset="0"/>
                </a:endParaRPr>
              </a:p>
            </p:txBody>
          </p:sp>
          <p:cxnSp>
            <p:nvCxnSpPr>
              <p:cNvPr id="27" name="Straight Arrow Connector 26">
                <a:extLst>
                  <a:ext uri="{FF2B5EF4-FFF2-40B4-BE49-F238E27FC236}">
                    <a16:creationId xmlns:a16="http://schemas.microsoft.com/office/drawing/2014/main" id="{88C7A616-7A03-4200-B0C1-EFF57DF3E729}"/>
                  </a:ext>
                </a:extLst>
              </p:cNvPr>
              <p:cNvCxnSpPr/>
              <p:nvPr/>
            </p:nvCxnSpPr>
            <p:spPr>
              <a:xfrm>
                <a:off x="2443020" y="3744560"/>
                <a:ext cx="0" cy="609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BDF0099-27D8-423D-9DD0-F6D0174BF1BC}"/>
                  </a:ext>
                </a:extLst>
              </p:cNvPr>
              <p:cNvSpPr txBox="1"/>
              <p:nvPr/>
            </p:nvSpPr>
            <p:spPr>
              <a:xfrm>
                <a:off x="1121312" y="3832429"/>
                <a:ext cx="1383284" cy="400109"/>
              </a:xfrm>
              <a:prstGeom prst="rect">
                <a:avLst/>
              </a:prstGeom>
              <a:noFill/>
            </p:spPr>
            <p:txBody>
              <a:bodyPr wrap="none" rtlCol="0">
                <a:spAutoFit/>
              </a:bodyPr>
              <a:lstStyle/>
              <a:p>
                <a:r>
                  <a:rPr lang="en-US" sz="1350" b="1" dirty="0">
                    <a:latin typeface="Arial" pitchFamily="34" charset="0"/>
                    <a:cs typeface="Arial" pitchFamily="34" charset="0"/>
                  </a:rPr>
                  <a:t>Tamoxifen</a:t>
                </a:r>
              </a:p>
            </p:txBody>
          </p:sp>
          <p:sp>
            <p:nvSpPr>
              <p:cNvPr id="29" name="TextBox 28">
                <a:extLst>
                  <a:ext uri="{FF2B5EF4-FFF2-40B4-BE49-F238E27FC236}">
                    <a16:creationId xmlns:a16="http://schemas.microsoft.com/office/drawing/2014/main" id="{B0D5F8D8-D065-4903-B37F-87B3408EAFCE}"/>
                  </a:ext>
                </a:extLst>
              </p:cNvPr>
              <p:cNvSpPr txBox="1"/>
              <p:nvPr/>
            </p:nvSpPr>
            <p:spPr>
              <a:xfrm>
                <a:off x="538020" y="4430361"/>
                <a:ext cx="3856184" cy="400109"/>
              </a:xfrm>
              <a:prstGeom prst="rect">
                <a:avLst/>
              </a:prstGeom>
              <a:noFill/>
            </p:spPr>
            <p:txBody>
              <a:bodyPr wrap="none" rtlCol="0">
                <a:spAutoFit/>
              </a:bodyPr>
              <a:lstStyle/>
              <a:p>
                <a:r>
                  <a:rPr lang="en-US" sz="1350" b="1" dirty="0">
                    <a:solidFill>
                      <a:srgbClr val="00B050"/>
                    </a:solidFill>
                    <a:latin typeface="Arial" pitchFamily="34" charset="0"/>
                    <a:cs typeface="Arial" pitchFamily="34" charset="0"/>
                  </a:rPr>
                  <a:t>GFP+</a:t>
                </a:r>
                <a:r>
                  <a:rPr lang="en-US" sz="1350" b="1" dirty="0">
                    <a:latin typeface="Arial" pitchFamily="34" charset="0"/>
                    <a:cs typeface="Arial" pitchFamily="34" charset="0"/>
                  </a:rPr>
                  <a:t> lymphatic endothelial cells</a:t>
                </a:r>
              </a:p>
            </p:txBody>
          </p:sp>
          <p:cxnSp>
            <p:nvCxnSpPr>
              <p:cNvPr id="30" name="Straight Arrow Connector 29">
                <a:extLst>
                  <a:ext uri="{FF2B5EF4-FFF2-40B4-BE49-F238E27FC236}">
                    <a16:creationId xmlns:a16="http://schemas.microsoft.com/office/drawing/2014/main" id="{BE0470A1-3F0F-4642-AD1C-AAED79F12164}"/>
                  </a:ext>
                </a:extLst>
              </p:cNvPr>
              <p:cNvCxnSpPr/>
              <p:nvPr/>
            </p:nvCxnSpPr>
            <p:spPr>
              <a:xfrm>
                <a:off x="4271820" y="4636289"/>
                <a:ext cx="609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83F04A4-9A4E-4CF5-9E7C-7C3DEDC966DD}"/>
                  </a:ext>
                </a:extLst>
              </p:cNvPr>
              <p:cNvCxnSpPr/>
              <p:nvPr/>
            </p:nvCxnSpPr>
            <p:spPr>
              <a:xfrm flipV="1">
                <a:off x="608110" y="2758187"/>
                <a:ext cx="3886200" cy="20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0207EF81-FB4B-478E-B41D-EC38D335386F}"/>
                  </a:ext>
                </a:extLst>
              </p:cNvPr>
              <p:cNvSpPr/>
              <p:nvPr/>
            </p:nvSpPr>
            <p:spPr>
              <a:xfrm>
                <a:off x="1522507" y="2578204"/>
                <a:ext cx="12954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Isosceles Triangle 34">
                <a:extLst>
                  <a:ext uri="{FF2B5EF4-FFF2-40B4-BE49-F238E27FC236}">
                    <a16:creationId xmlns:a16="http://schemas.microsoft.com/office/drawing/2014/main" id="{DAF24402-0046-46C8-8D38-9DCF3A9354BD}"/>
                  </a:ext>
                </a:extLst>
              </p:cNvPr>
              <p:cNvSpPr/>
              <p:nvPr/>
            </p:nvSpPr>
            <p:spPr>
              <a:xfrm rot="5400000">
                <a:off x="1000739" y="2690373"/>
                <a:ext cx="381000" cy="152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Isosceles Triangle 35">
                <a:extLst>
                  <a:ext uri="{FF2B5EF4-FFF2-40B4-BE49-F238E27FC236}">
                    <a16:creationId xmlns:a16="http://schemas.microsoft.com/office/drawing/2014/main" id="{F3CA0688-62F1-4558-B8B9-09A108840B2F}"/>
                  </a:ext>
                </a:extLst>
              </p:cNvPr>
              <p:cNvSpPr/>
              <p:nvPr/>
            </p:nvSpPr>
            <p:spPr>
              <a:xfrm rot="5400000">
                <a:off x="2972703" y="2685755"/>
                <a:ext cx="381000" cy="152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a:extLst>
                  <a:ext uri="{FF2B5EF4-FFF2-40B4-BE49-F238E27FC236}">
                    <a16:creationId xmlns:a16="http://schemas.microsoft.com/office/drawing/2014/main" id="{1729F24D-D62C-42EC-AF1C-2E6805FE1479}"/>
                  </a:ext>
                </a:extLst>
              </p:cNvPr>
              <p:cNvSpPr txBox="1"/>
              <p:nvPr/>
            </p:nvSpPr>
            <p:spPr>
              <a:xfrm>
                <a:off x="1801888" y="2580190"/>
                <a:ext cx="861775" cy="400109"/>
              </a:xfrm>
              <a:prstGeom prst="rect">
                <a:avLst/>
              </a:prstGeom>
              <a:noFill/>
            </p:spPr>
            <p:txBody>
              <a:bodyPr wrap="none" rtlCol="0">
                <a:spAutoFit/>
              </a:bodyPr>
              <a:lstStyle/>
              <a:p>
                <a:r>
                  <a:rPr lang="en-US" sz="1350" b="1" dirty="0">
                    <a:solidFill>
                      <a:schemeClr val="bg1"/>
                    </a:solidFill>
                    <a:latin typeface="Arial" pitchFamily="34" charset="0"/>
                    <a:cs typeface="Arial" pitchFamily="34" charset="0"/>
                  </a:rPr>
                  <a:t>RhoA</a:t>
                </a:r>
                <a:endParaRPr lang="en-US" sz="1350" b="1" baseline="30000" dirty="0">
                  <a:solidFill>
                    <a:schemeClr val="bg1"/>
                  </a:solidFill>
                  <a:latin typeface="Arial" pitchFamily="34" charset="0"/>
                  <a:cs typeface="Arial" pitchFamily="34" charset="0"/>
                </a:endParaRPr>
              </a:p>
            </p:txBody>
          </p:sp>
        </p:grpSp>
      </p:grpSp>
      <p:grpSp>
        <p:nvGrpSpPr>
          <p:cNvPr id="38" name="Group 37">
            <a:extLst>
              <a:ext uri="{FF2B5EF4-FFF2-40B4-BE49-F238E27FC236}">
                <a16:creationId xmlns:a16="http://schemas.microsoft.com/office/drawing/2014/main" id="{533281DA-D0A1-48FE-BF80-99B4065745A0}"/>
              </a:ext>
            </a:extLst>
          </p:cNvPr>
          <p:cNvGrpSpPr/>
          <p:nvPr/>
        </p:nvGrpSpPr>
        <p:grpSpPr>
          <a:xfrm>
            <a:off x="3117462" y="7585037"/>
            <a:ext cx="7698452" cy="2477533"/>
            <a:chOff x="4899197" y="8436983"/>
            <a:chExt cx="10264603" cy="3303377"/>
          </a:xfrm>
        </p:grpSpPr>
        <p:pic>
          <p:nvPicPr>
            <p:cNvPr id="39" name="Picture 38" descr="A picture containing green&#10;&#10;Description automatically generated">
              <a:extLst>
                <a:ext uri="{FF2B5EF4-FFF2-40B4-BE49-F238E27FC236}">
                  <a16:creationId xmlns:a16="http://schemas.microsoft.com/office/drawing/2014/main" id="{B386C100-AD29-4796-921F-58CBED87F3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1751" y="8436984"/>
              <a:ext cx="3400762" cy="3303375"/>
            </a:xfrm>
            <a:prstGeom prst="rect">
              <a:avLst/>
            </a:prstGeom>
          </p:spPr>
        </p:pic>
        <p:pic>
          <p:nvPicPr>
            <p:cNvPr id="40" name="Picture 39">
              <a:extLst>
                <a:ext uri="{FF2B5EF4-FFF2-40B4-BE49-F238E27FC236}">
                  <a16:creationId xmlns:a16="http://schemas.microsoft.com/office/drawing/2014/main" id="{7656EFFF-81CA-4196-B4A5-D9BFFBEB4D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63038" y="8436984"/>
              <a:ext cx="3400762" cy="3303376"/>
            </a:xfrm>
            <a:prstGeom prst="rect">
              <a:avLst/>
            </a:prstGeom>
          </p:spPr>
        </p:pic>
        <p:pic>
          <p:nvPicPr>
            <p:cNvPr id="41" name="Picture 40" descr="A picture containing green, scene, outdoor object, colorful&#10;&#10;Description automatically generated">
              <a:extLst>
                <a:ext uri="{FF2B5EF4-FFF2-40B4-BE49-F238E27FC236}">
                  <a16:creationId xmlns:a16="http://schemas.microsoft.com/office/drawing/2014/main" id="{4F7AA042-5844-423F-91F8-A77F6452B8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99197" y="8436983"/>
              <a:ext cx="3400762" cy="3303376"/>
            </a:xfrm>
            <a:prstGeom prst="rect">
              <a:avLst/>
            </a:prstGeom>
          </p:spPr>
        </p:pic>
        <p:cxnSp>
          <p:nvCxnSpPr>
            <p:cNvPr id="42" name="Straight Connector 41">
              <a:extLst>
                <a:ext uri="{FF2B5EF4-FFF2-40B4-BE49-F238E27FC236}">
                  <a16:creationId xmlns:a16="http://schemas.microsoft.com/office/drawing/2014/main" id="{D0549530-5916-4B90-988C-9EF61DD07F46}"/>
                </a:ext>
              </a:extLst>
            </p:cNvPr>
            <p:cNvCxnSpPr>
              <a:cxnSpLocks/>
            </p:cNvCxnSpPr>
            <p:nvPr/>
          </p:nvCxnSpPr>
          <p:spPr>
            <a:xfrm>
              <a:off x="7655907" y="11658885"/>
              <a:ext cx="53275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9F5E99B-2AE9-4683-8F3F-0A196A2786BB}"/>
                </a:ext>
              </a:extLst>
            </p:cNvPr>
            <p:cNvSpPr txBox="1"/>
            <p:nvPr/>
          </p:nvSpPr>
          <p:spPr>
            <a:xfrm>
              <a:off x="7610045" y="11430000"/>
              <a:ext cx="686513" cy="276999"/>
            </a:xfrm>
            <a:prstGeom prst="rect">
              <a:avLst/>
            </a:prstGeom>
            <a:noFill/>
          </p:spPr>
          <p:txBody>
            <a:bodyPr wrap="none" rtlCol="0">
              <a:spAutoFit/>
            </a:bodyPr>
            <a:lstStyle/>
            <a:p>
              <a:r>
                <a:rPr lang="en-US" sz="750" b="1" dirty="0">
                  <a:solidFill>
                    <a:schemeClr val="bg1"/>
                  </a:solidFill>
                  <a:latin typeface="Arial" panose="020B0604020202020204" pitchFamily="34" charset="0"/>
                  <a:cs typeface="Arial" panose="020B0604020202020204" pitchFamily="34" charset="0"/>
                </a:rPr>
                <a:t>100 </a:t>
              </a:r>
              <a:r>
                <a:rPr lang="el-GR" sz="750" b="1" dirty="0">
                  <a:solidFill>
                    <a:schemeClr val="bg1"/>
                  </a:solidFill>
                  <a:latin typeface="Arial" panose="020B0604020202020204" pitchFamily="34" charset="0"/>
                  <a:cs typeface="Arial" panose="020B0604020202020204" pitchFamily="34" charset="0"/>
                </a:rPr>
                <a:t>μ</a:t>
              </a:r>
              <a:r>
                <a:rPr lang="en-US" sz="750" b="1" dirty="0">
                  <a:solidFill>
                    <a:schemeClr val="bg1"/>
                  </a:solidFill>
                  <a:latin typeface="Arial" panose="020B0604020202020204" pitchFamily="34" charset="0"/>
                  <a:cs typeface="Arial" panose="020B0604020202020204" pitchFamily="34" charset="0"/>
                </a:rPr>
                <a:t>m</a:t>
              </a:r>
            </a:p>
          </p:txBody>
        </p:sp>
        <p:cxnSp>
          <p:nvCxnSpPr>
            <p:cNvPr id="44" name="Straight Connector 43">
              <a:extLst>
                <a:ext uri="{FF2B5EF4-FFF2-40B4-BE49-F238E27FC236}">
                  <a16:creationId xmlns:a16="http://schemas.microsoft.com/office/drawing/2014/main" id="{C3738C70-2F66-45B2-B0A4-3683B4EE2394}"/>
                </a:ext>
              </a:extLst>
            </p:cNvPr>
            <p:cNvCxnSpPr>
              <a:cxnSpLocks/>
            </p:cNvCxnSpPr>
            <p:nvPr/>
          </p:nvCxnSpPr>
          <p:spPr>
            <a:xfrm>
              <a:off x="11089241" y="11658885"/>
              <a:ext cx="53275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0B631B6-57F1-4C00-B02B-64866C19F319}"/>
                </a:ext>
              </a:extLst>
            </p:cNvPr>
            <p:cNvCxnSpPr>
              <a:cxnSpLocks/>
            </p:cNvCxnSpPr>
            <p:nvPr/>
          </p:nvCxnSpPr>
          <p:spPr>
            <a:xfrm>
              <a:off x="14522575" y="11658885"/>
              <a:ext cx="53275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145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956" y="199506"/>
            <a:ext cx="7764088" cy="369332"/>
          </a:xfrm>
          <a:prstGeom prst="rect">
            <a:avLst/>
          </a:prstGeom>
          <a:noFill/>
        </p:spPr>
        <p:txBody>
          <a:bodyPr wrap="square" rtlCol="0">
            <a:spAutoFit/>
          </a:bodyPr>
          <a:lstStyle/>
          <a:p>
            <a:pPr algn="ctr"/>
            <a:r>
              <a:rPr lang="en-US" b="1" dirty="0" smtClean="0"/>
              <a:t>Lymphatic endothelial RhoA regulates Ang2-induced lymphangiogenesis</a:t>
            </a:r>
            <a:endParaRPr lang="en-US" b="1" dirty="0"/>
          </a:p>
        </p:txBody>
      </p:sp>
      <p:pic>
        <p:nvPicPr>
          <p:cNvPr id="3" name="Picture 2"/>
          <p:cNvPicPr>
            <a:picLocks noChangeAspect="1"/>
          </p:cNvPicPr>
          <p:nvPr/>
        </p:nvPicPr>
        <p:blipFill>
          <a:blip r:embed="rId2"/>
          <a:stretch>
            <a:fillRect/>
          </a:stretch>
        </p:blipFill>
        <p:spPr>
          <a:xfrm>
            <a:off x="62585" y="1306193"/>
            <a:ext cx="4321556" cy="4169414"/>
          </a:xfrm>
          <a:prstGeom prst="rect">
            <a:avLst/>
          </a:prstGeom>
        </p:spPr>
      </p:pic>
      <p:pic>
        <p:nvPicPr>
          <p:cNvPr id="4" name="Picture 3"/>
          <p:cNvPicPr>
            <a:picLocks noChangeAspect="1"/>
          </p:cNvPicPr>
          <p:nvPr/>
        </p:nvPicPr>
        <p:blipFill>
          <a:blip r:embed="rId3"/>
          <a:stretch>
            <a:fillRect/>
          </a:stretch>
        </p:blipFill>
        <p:spPr>
          <a:xfrm>
            <a:off x="5253987" y="1383817"/>
            <a:ext cx="2827108" cy="2162794"/>
          </a:xfrm>
          <a:prstGeom prst="rect">
            <a:avLst/>
          </a:prstGeom>
        </p:spPr>
      </p:pic>
      <p:pic>
        <p:nvPicPr>
          <p:cNvPr id="5" name="Picture 4"/>
          <p:cNvPicPr>
            <a:picLocks noChangeAspect="1"/>
          </p:cNvPicPr>
          <p:nvPr/>
        </p:nvPicPr>
        <p:blipFill>
          <a:blip r:embed="rId4"/>
          <a:stretch>
            <a:fillRect/>
          </a:stretch>
        </p:blipFill>
        <p:spPr>
          <a:xfrm>
            <a:off x="5263423" y="3546611"/>
            <a:ext cx="2808236" cy="2170345"/>
          </a:xfrm>
          <a:prstGeom prst="rect">
            <a:avLst/>
          </a:prstGeom>
        </p:spPr>
      </p:pic>
    </p:spTree>
    <p:extLst>
      <p:ext uri="{BB962C8B-B14F-4D97-AF65-F5344CB8AC3E}">
        <p14:creationId xmlns:p14="http://schemas.microsoft.com/office/powerpoint/2010/main" val="14972930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956" y="199506"/>
            <a:ext cx="7764088" cy="369332"/>
          </a:xfrm>
          <a:prstGeom prst="rect">
            <a:avLst/>
          </a:prstGeom>
          <a:noFill/>
        </p:spPr>
        <p:txBody>
          <a:bodyPr wrap="square" rtlCol="0">
            <a:spAutoFit/>
          </a:bodyPr>
          <a:lstStyle/>
          <a:p>
            <a:pPr algn="ctr"/>
            <a:r>
              <a:rPr lang="en-US" b="1" dirty="0" smtClean="0"/>
              <a:t>Formin inhibition abrogates Ang2-induced lymphangiogenesis</a:t>
            </a:r>
            <a:endParaRPr lang="en-US" b="1" dirty="0"/>
          </a:p>
        </p:txBody>
      </p:sp>
      <p:pic>
        <p:nvPicPr>
          <p:cNvPr id="3" name="Picture 2"/>
          <p:cNvPicPr>
            <a:picLocks noChangeAspect="1"/>
          </p:cNvPicPr>
          <p:nvPr/>
        </p:nvPicPr>
        <p:blipFill>
          <a:blip r:embed="rId2"/>
          <a:stretch>
            <a:fillRect/>
          </a:stretch>
        </p:blipFill>
        <p:spPr>
          <a:xfrm>
            <a:off x="1687497" y="617635"/>
            <a:ext cx="5652641" cy="3924022"/>
          </a:xfrm>
          <a:prstGeom prst="rect">
            <a:avLst/>
          </a:prstGeom>
        </p:spPr>
      </p:pic>
      <p:pic>
        <p:nvPicPr>
          <p:cNvPr id="4" name="Picture 3"/>
          <p:cNvPicPr>
            <a:picLocks noChangeAspect="1"/>
          </p:cNvPicPr>
          <p:nvPr/>
        </p:nvPicPr>
        <p:blipFill>
          <a:blip r:embed="rId3"/>
          <a:stretch>
            <a:fillRect/>
          </a:stretch>
        </p:blipFill>
        <p:spPr>
          <a:xfrm>
            <a:off x="1515534" y="4768768"/>
            <a:ext cx="2998284" cy="2017946"/>
          </a:xfrm>
          <a:prstGeom prst="rect">
            <a:avLst/>
          </a:prstGeom>
        </p:spPr>
      </p:pic>
      <p:pic>
        <p:nvPicPr>
          <p:cNvPr id="5" name="Picture 4"/>
          <p:cNvPicPr>
            <a:picLocks noChangeAspect="1"/>
          </p:cNvPicPr>
          <p:nvPr/>
        </p:nvPicPr>
        <p:blipFill>
          <a:blip r:embed="rId4"/>
          <a:stretch>
            <a:fillRect/>
          </a:stretch>
        </p:blipFill>
        <p:spPr>
          <a:xfrm>
            <a:off x="5017347" y="4613801"/>
            <a:ext cx="3089243" cy="2172913"/>
          </a:xfrm>
          <a:prstGeom prst="rect">
            <a:avLst/>
          </a:prstGeom>
        </p:spPr>
      </p:pic>
    </p:spTree>
    <p:extLst>
      <p:ext uri="{BB962C8B-B14F-4D97-AF65-F5344CB8AC3E}">
        <p14:creationId xmlns:p14="http://schemas.microsoft.com/office/powerpoint/2010/main" val="7185670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7000" y="381000"/>
            <a:ext cx="1097801" cy="369332"/>
          </a:xfrm>
          <a:prstGeom prst="rect">
            <a:avLst/>
          </a:prstGeom>
          <a:noFill/>
        </p:spPr>
        <p:txBody>
          <a:bodyPr wrap="none" rtlCol="0">
            <a:spAutoFit/>
          </a:bodyPr>
          <a:lstStyle/>
          <a:p>
            <a:r>
              <a:rPr lang="en-US" b="1" dirty="0" smtClean="0"/>
              <a:t>Summary</a:t>
            </a:r>
            <a:endParaRPr lang="en-US" b="1" dirty="0"/>
          </a:p>
        </p:txBody>
      </p:sp>
      <p:pic>
        <p:nvPicPr>
          <p:cNvPr id="3" name="Picture 2"/>
          <p:cNvPicPr>
            <a:picLocks noChangeAspect="1"/>
          </p:cNvPicPr>
          <p:nvPr/>
        </p:nvPicPr>
        <p:blipFill>
          <a:blip r:embed="rId2"/>
          <a:stretch>
            <a:fillRect/>
          </a:stretch>
        </p:blipFill>
        <p:spPr>
          <a:xfrm>
            <a:off x="244916" y="1220157"/>
            <a:ext cx="8654167" cy="4341486"/>
          </a:xfrm>
          <a:prstGeom prst="rect">
            <a:avLst/>
          </a:prstGeom>
        </p:spPr>
      </p:pic>
      <p:sp>
        <p:nvSpPr>
          <p:cNvPr id="4" name="Rectangle 3">
            <a:extLst>
              <a:ext uri="{FF2B5EF4-FFF2-40B4-BE49-F238E27FC236}">
                <a16:creationId xmlns:a16="http://schemas.microsoft.com/office/drawing/2014/main" id="{7D607802-2874-4B42-9082-B862F314A920}"/>
              </a:ext>
            </a:extLst>
          </p:cNvPr>
          <p:cNvSpPr/>
          <p:nvPr/>
        </p:nvSpPr>
        <p:spPr>
          <a:xfrm>
            <a:off x="6557223" y="6447997"/>
            <a:ext cx="2341860" cy="276999"/>
          </a:xfrm>
          <a:prstGeom prst="rect">
            <a:avLst/>
          </a:prstGeom>
        </p:spPr>
        <p:txBody>
          <a:bodyPr wrap="none">
            <a:spAutoFit/>
          </a:bodyPr>
          <a:lstStyle/>
          <a:p>
            <a:r>
              <a:rPr lang="pt-BR" sz="1200" dirty="0" smtClean="0">
                <a:solidFill>
                  <a:srgbClr val="000000"/>
                </a:solidFill>
                <a:latin typeface="Arial" panose="020B0604020202020204" pitchFamily="34" charset="0"/>
                <a:ea typeface="Times New Roman" panose="02020603050405020304" pitchFamily="18" charset="0"/>
              </a:rPr>
              <a:t>Akwii </a:t>
            </a:r>
            <a:r>
              <a:rPr lang="pt-BR" sz="1200" i="1" dirty="0">
                <a:solidFill>
                  <a:srgbClr val="000000"/>
                </a:solidFill>
                <a:latin typeface="Arial" panose="020B0604020202020204" pitchFamily="34" charset="0"/>
                <a:ea typeface="Times New Roman" panose="02020603050405020304" pitchFamily="18" charset="0"/>
              </a:rPr>
              <a:t>et al.</a:t>
            </a:r>
            <a:r>
              <a:rPr lang="pt-BR" sz="1200" dirty="0">
                <a:solidFill>
                  <a:srgbClr val="000000"/>
                </a:solidFill>
                <a:latin typeface="Arial" panose="020B0604020202020204" pitchFamily="34" charset="0"/>
                <a:ea typeface="Times New Roman" panose="02020603050405020304" pitchFamily="18" charset="0"/>
              </a:rPr>
              <a:t> </a:t>
            </a:r>
            <a:r>
              <a:rPr lang="pt-BR" sz="1200" dirty="0" smtClean="0">
                <a:solidFill>
                  <a:srgbClr val="000000"/>
                </a:solidFill>
                <a:latin typeface="Arial" panose="020B0604020202020204" pitchFamily="34" charset="0"/>
                <a:ea typeface="Times New Roman" panose="02020603050405020304" pitchFamily="18" charset="0"/>
              </a:rPr>
              <a:t>Angiogenesis, 2022.</a:t>
            </a:r>
            <a:endParaRPr lang="en-US" sz="1200" dirty="0"/>
          </a:p>
        </p:txBody>
      </p:sp>
    </p:spTree>
    <p:extLst>
      <p:ext uri="{BB962C8B-B14F-4D97-AF65-F5344CB8AC3E}">
        <p14:creationId xmlns:p14="http://schemas.microsoft.com/office/powerpoint/2010/main" val="40358429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6169" y="1993670"/>
            <a:ext cx="2313262" cy="369332"/>
          </a:xfrm>
          <a:prstGeom prst="rect">
            <a:avLst/>
          </a:prstGeom>
          <a:noFill/>
        </p:spPr>
        <p:txBody>
          <a:bodyPr wrap="none" rtlCol="0">
            <a:spAutoFit/>
          </a:bodyPr>
          <a:lstStyle/>
          <a:p>
            <a:r>
              <a:rPr lang="el-GR" b="1" dirty="0" smtClean="0"/>
              <a:t>Άλλα παραδείγματα…</a:t>
            </a:r>
            <a:endParaRPr lang="en-US" b="1" dirty="0"/>
          </a:p>
        </p:txBody>
      </p:sp>
    </p:spTree>
    <p:extLst>
      <p:ext uri="{BB962C8B-B14F-4D97-AF65-F5344CB8AC3E}">
        <p14:creationId xmlns:p14="http://schemas.microsoft.com/office/powerpoint/2010/main" val="32451828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123890"/>
            <a:ext cx="8305800" cy="1015663"/>
          </a:xfrm>
          <a:prstGeom prst="rect">
            <a:avLst/>
          </a:prstGeom>
          <a:noFill/>
        </p:spPr>
        <p:txBody>
          <a:bodyPr wrap="square" rtlCol="0">
            <a:spAutoFit/>
          </a:bodyPr>
          <a:lstStyle/>
          <a:p>
            <a:r>
              <a:rPr lang="en-US" sz="2000" dirty="0" smtClean="0">
                <a:latin typeface="Arial" pitchFamily="34" charset="0"/>
                <a:cs typeface="Arial" pitchFamily="34" charset="0"/>
              </a:rPr>
              <a:t>With a few exceptions (retinoic acid for PML-</a:t>
            </a:r>
            <a:r>
              <a:rPr lang="en-US" sz="2000" dirty="0" err="1" smtClean="0">
                <a:latin typeface="Arial" pitchFamily="34" charset="0"/>
                <a:cs typeface="Arial" pitchFamily="34" charset="0"/>
              </a:rPr>
              <a:t>RARa</a:t>
            </a:r>
            <a:r>
              <a:rPr lang="en-US" sz="2000" dirty="0" smtClean="0">
                <a:latin typeface="Arial" pitchFamily="34" charset="0"/>
                <a:cs typeface="Arial" pitchFamily="34" charset="0"/>
              </a:rPr>
              <a:t> translocation in APL, Herceptin for Her2+ breast cancer, </a:t>
            </a:r>
            <a:r>
              <a:rPr lang="en-US" sz="2000" dirty="0" err="1" smtClean="0">
                <a:latin typeface="Arial" pitchFamily="34" charset="0"/>
                <a:cs typeface="Arial" pitchFamily="34" charset="0"/>
              </a:rPr>
              <a:t>Gleevec</a:t>
            </a:r>
            <a:r>
              <a:rPr lang="en-US" sz="2000" dirty="0" smtClean="0">
                <a:latin typeface="Arial" pitchFamily="34" charset="0"/>
                <a:cs typeface="Arial" pitchFamily="34" charset="0"/>
              </a:rPr>
              <a:t> for CML treatment) </a:t>
            </a:r>
            <a:r>
              <a:rPr lang="en-US" sz="2000" dirty="0" err="1" smtClean="0">
                <a:latin typeface="Arial" pitchFamily="34" charset="0"/>
                <a:cs typeface="Arial" pitchFamily="34" charset="0"/>
              </a:rPr>
              <a:t>monotherapies</a:t>
            </a:r>
            <a:r>
              <a:rPr lang="en-US" sz="2000" dirty="0" smtClean="0">
                <a:latin typeface="Arial" pitchFamily="34" charset="0"/>
                <a:cs typeface="Arial" pitchFamily="34" charset="0"/>
              </a:rPr>
              <a:t> don’t work. </a:t>
            </a:r>
            <a:endParaRPr lang="en-US" sz="2000" dirty="0">
              <a:latin typeface="Arial" pitchFamily="34" charset="0"/>
              <a:cs typeface="Arial" pitchFamily="34" charset="0"/>
            </a:endParaRPr>
          </a:p>
        </p:txBody>
      </p:sp>
      <p:sp>
        <p:nvSpPr>
          <p:cNvPr id="3" name="TextBox 2"/>
          <p:cNvSpPr txBox="1"/>
          <p:nvPr/>
        </p:nvSpPr>
        <p:spPr>
          <a:xfrm>
            <a:off x="152400" y="304800"/>
            <a:ext cx="8686800" cy="461665"/>
          </a:xfrm>
          <a:prstGeom prst="rect">
            <a:avLst/>
          </a:prstGeom>
          <a:noFill/>
        </p:spPr>
        <p:txBody>
          <a:bodyPr wrap="square" rtlCol="0">
            <a:spAutoFit/>
          </a:bodyPr>
          <a:lstStyle/>
          <a:p>
            <a:pPr algn="ctr"/>
            <a:r>
              <a:rPr lang="en-US" sz="2400" b="1" dirty="0" smtClean="0">
                <a:latin typeface="Arial" pitchFamily="34" charset="0"/>
                <a:cs typeface="Arial" pitchFamily="34" charset="0"/>
              </a:rPr>
              <a:t>Cancer: Do single targeted therapies work?</a:t>
            </a:r>
            <a:endParaRPr lang="en-US" sz="2400" b="1" dirty="0">
              <a:latin typeface="Arial" pitchFamily="34" charset="0"/>
              <a:cs typeface="Arial" pitchFamily="34" charset="0"/>
            </a:endParaRPr>
          </a:p>
        </p:txBody>
      </p:sp>
      <p:sp>
        <p:nvSpPr>
          <p:cNvPr id="4" name="TextBox 3"/>
          <p:cNvSpPr txBox="1"/>
          <p:nvPr/>
        </p:nvSpPr>
        <p:spPr>
          <a:xfrm>
            <a:off x="304800" y="4626114"/>
            <a:ext cx="8305800" cy="707886"/>
          </a:xfrm>
          <a:prstGeom prst="rect">
            <a:avLst/>
          </a:prstGeom>
          <a:noFill/>
        </p:spPr>
        <p:txBody>
          <a:bodyPr wrap="square" rtlCol="0">
            <a:spAutoFit/>
          </a:bodyPr>
          <a:lstStyle/>
          <a:p>
            <a:r>
              <a:rPr lang="en-US" sz="2000" dirty="0" smtClean="0">
                <a:latin typeface="Arial" pitchFamily="34" charset="0"/>
                <a:cs typeface="Arial" pitchFamily="34" charset="0"/>
              </a:rPr>
              <a:t>Transcriptome signatures stratify cancers into distinct therapeutic and prognostic categories and thus improve patient management.</a:t>
            </a:r>
            <a:endParaRPr lang="en-US" sz="2000" dirty="0">
              <a:latin typeface="Arial" pitchFamily="34" charset="0"/>
              <a:cs typeface="Arial" pitchFamily="34" charset="0"/>
            </a:endParaRPr>
          </a:p>
        </p:txBody>
      </p:sp>
      <p:sp>
        <p:nvSpPr>
          <p:cNvPr id="9" name="TextBox 8"/>
          <p:cNvSpPr txBox="1"/>
          <p:nvPr/>
        </p:nvSpPr>
        <p:spPr>
          <a:xfrm>
            <a:off x="304800" y="2895600"/>
            <a:ext cx="1371600" cy="400110"/>
          </a:xfrm>
          <a:prstGeom prst="rect">
            <a:avLst/>
          </a:prstGeom>
          <a:noFill/>
        </p:spPr>
        <p:txBody>
          <a:bodyPr wrap="square" rtlCol="0">
            <a:spAutoFit/>
          </a:bodyPr>
          <a:lstStyle/>
          <a:p>
            <a:r>
              <a:rPr lang="en-US" sz="2000" dirty="0" smtClean="0">
                <a:latin typeface="Arial" pitchFamily="34" charset="0"/>
                <a:cs typeface="Arial" pitchFamily="34" charset="0"/>
              </a:rPr>
              <a:t>Reason?</a:t>
            </a:r>
            <a:endParaRPr lang="en-US" sz="2000" dirty="0">
              <a:latin typeface="Arial" pitchFamily="34" charset="0"/>
              <a:cs typeface="Arial" pitchFamily="34" charset="0"/>
            </a:endParaRPr>
          </a:p>
        </p:txBody>
      </p:sp>
      <p:sp>
        <p:nvSpPr>
          <p:cNvPr id="10" name="TextBox 9"/>
          <p:cNvSpPr txBox="1"/>
          <p:nvPr/>
        </p:nvSpPr>
        <p:spPr>
          <a:xfrm>
            <a:off x="1676400" y="2895600"/>
            <a:ext cx="6553200" cy="707886"/>
          </a:xfrm>
          <a:prstGeom prst="rect">
            <a:avLst/>
          </a:prstGeom>
          <a:noFill/>
        </p:spPr>
        <p:txBody>
          <a:bodyPr wrap="square" rtlCol="0">
            <a:spAutoFit/>
          </a:bodyPr>
          <a:lstStyle/>
          <a:p>
            <a:r>
              <a:rPr lang="en-US" sz="2000" dirty="0" smtClean="0">
                <a:latin typeface="Arial" pitchFamily="34" charset="0"/>
                <a:cs typeface="Arial" pitchFamily="34" charset="0"/>
              </a:rPr>
              <a:t>Alternative signaling pathway activation and subsequent drug resistance.</a:t>
            </a:r>
            <a:endParaRPr lang="en-US" sz="2000" dirty="0">
              <a:latin typeface="Arial" pitchFamily="34" charset="0"/>
              <a:cs typeface="Arial" pitchFamily="34" charset="0"/>
            </a:endParaRPr>
          </a:p>
        </p:txBody>
      </p:sp>
      <p:sp>
        <p:nvSpPr>
          <p:cNvPr id="11" name="Rectangle 10"/>
          <p:cNvSpPr/>
          <p:nvPr/>
        </p:nvSpPr>
        <p:spPr>
          <a:xfrm>
            <a:off x="3886200" y="6443246"/>
            <a:ext cx="5257800" cy="338554"/>
          </a:xfrm>
          <a:prstGeom prst="rect">
            <a:avLst/>
          </a:prstGeom>
        </p:spPr>
        <p:txBody>
          <a:bodyPr wrap="square">
            <a:spAutoFit/>
          </a:bodyPr>
          <a:lstStyle/>
          <a:p>
            <a:r>
              <a:rPr lang="en-US" sz="1600" dirty="0" smtClean="0">
                <a:latin typeface="Arial" pitchFamily="34" charset="0"/>
                <a:cs typeface="Arial" pitchFamily="34" charset="0"/>
              </a:rPr>
              <a:t>Day CP, </a:t>
            </a:r>
            <a:r>
              <a:rPr lang="en-US" sz="1600" dirty="0" err="1" smtClean="0">
                <a:latin typeface="Arial" pitchFamily="34" charset="0"/>
                <a:cs typeface="Arial" pitchFamily="34" charset="0"/>
              </a:rPr>
              <a:t>Merlino</a:t>
            </a:r>
            <a:r>
              <a:rPr lang="en-US" sz="1600" dirty="0" smtClean="0">
                <a:latin typeface="Arial" pitchFamily="34" charset="0"/>
                <a:cs typeface="Arial" pitchFamily="34" charset="0"/>
              </a:rPr>
              <a:t> G, Van Dyke T. Cell 2015:163(1):39-53.</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58304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382000" cy="461665"/>
          </a:xfrm>
          <a:prstGeom prst="rect">
            <a:avLst/>
          </a:prstGeom>
          <a:noFill/>
        </p:spPr>
        <p:txBody>
          <a:bodyPr wrap="square" rtlCol="0">
            <a:spAutoFit/>
          </a:bodyPr>
          <a:lstStyle/>
          <a:p>
            <a:pPr algn="ctr"/>
            <a:r>
              <a:rPr lang="en-US" sz="2400" b="1" dirty="0" smtClean="0">
                <a:latin typeface="Arial" pitchFamily="34" charset="0"/>
                <a:cs typeface="Arial" pitchFamily="34" charset="0"/>
              </a:rPr>
              <a:t>Preclinical Mouse Cancer Models</a:t>
            </a:r>
            <a:endParaRPr lang="en-US" sz="2400" b="1" dirty="0">
              <a:latin typeface="Arial" pitchFamily="34" charset="0"/>
              <a:cs typeface="Arial" pitchFamily="34" charset="0"/>
            </a:endParaRPr>
          </a:p>
        </p:txBody>
      </p:sp>
      <p:sp>
        <p:nvSpPr>
          <p:cNvPr id="3" name="TextBox 2"/>
          <p:cNvSpPr txBox="1"/>
          <p:nvPr/>
        </p:nvSpPr>
        <p:spPr>
          <a:xfrm>
            <a:off x="304800" y="1123890"/>
            <a:ext cx="4876800" cy="400110"/>
          </a:xfrm>
          <a:prstGeom prst="rect">
            <a:avLst/>
          </a:prstGeom>
          <a:noFill/>
        </p:spPr>
        <p:txBody>
          <a:bodyPr wrap="square" rtlCol="0">
            <a:spAutoFit/>
          </a:bodyPr>
          <a:lstStyle/>
          <a:p>
            <a:r>
              <a:rPr lang="en-US" sz="2000" dirty="0" smtClean="0">
                <a:latin typeface="Arial" pitchFamily="34" charset="0"/>
                <a:cs typeface="Arial" pitchFamily="34" charset="0"/>
              </a:rPr>
              <a:t>5% of new cancer drugs are approved</a:t>
            </a:r>
            <a:endParaRPr lang="en-US" sz="2000" dirty="0">
              <a:latin typeface="Arial" pitchFamily="34" charset="0"/>
              <a:cs typeface="Arial" pitchFamily="34" charset="0"/>
            </a:endParaRPr>
          </a:p>
        </p:txBody>
      </p:sp>
      <p:sp>
        <p:nvSpPr>
          <p:cNvPr id="4" name="TextBox 3"/>
          <p:cNvSpPr txBox="1"/>
          <p:nvPr/>
        </p:nvSpPr>
        <p:spPr>
          <a:xfrm>
            <a:off x="304800" y="1733490"/>
            <a:ext cx="1371600" cy="400110"/>
          </a:xfrm>
          <a:prstGeom prst="rect">
            <a:avLst/>
          </a:prstGeom>
          <a:noFill/>
        </p:spPr>
        <p:txBody>
          <a:bodyPr wrap="square" rtlCol="0">
            <a:spAutoFit/>
          </a:bodyPr>
          <a:lstStyle/>
          <a:p>
            <a:r>
              <a:rPr lang="en-US" sz="2000" dirty="0" smtClean="0">
                <a:latin typeface="Arial" pitchFamily="34" charset="0"/>
                <a:cs typeface="Arial" pitchFamily="34" charset="0"/>
              </a:rPr>
              <a:t>Why?</a:t>
            </a:r>
            <a:endParaRPr lang="en-US" sz="2000" dirty="0">
              <a:latin typeface="Arial" pitchFamily="34" charset="0"/>
              <a:cs typeface="Arial" pitchFamily="34" charset="0"/>
            </a:endParaRPr>
          </a:p>
        </p:txBody>
      </p:sp>
      <p:sp>
        <p:nvSpPr>
          <p:cNvPr id="5" name="TextBox 4"/>
          <p:cNvSpPr txBox="1"/>
          <p:nvPr/>
        </p:nvSpPr>
        <p:spPr>
          <a:xfrm>
            <a:off x="1981200" y="1733490"/>
            <a:ext cx="4267200" cy="400110"/>
          </a:xfrm>
          <a:prstGeom prst="rect">
            <a:avLst/>
          </a:prstGeom>
          <a:noFill/>
        </p:spPr>
        <p:txBody>
          <a:bodyPr wrap="square" rtlCol="0">
            <a:spAutoFit/>
          </a:bodyPr>
          <a:lstStyle/>
          <a:p>
            <a:r>
              <a:rPr lang="en-US" sz="2000" dirty="0" smtClean="0">
                <a:latin typeface="Arial" pitchFamily="34" charset="0"/>
                <a:cs typeface="Arial" pitchFamily="34" charset="0"/>
              </a:rPr>
              <a:t>Mostly due to lack of efficacy</a:t>
            </a:r>
            <a:endParaRPr lang="en-US" sz="2000" dirty="0">
              <a:latin typeface="Arial" pitchFamily="34" charset="0"/>
              <a:cs typeface="Arial" pitchFamily="34" charset="0"/>
            </a:endParaRPr>
          </a:p>
        </p:txBody>
      </p:sp>
      <p:sp>
        <p:nvSpPr>
          <p:cNvPr id="6" name="TextBox 5"/>
          <p:cNvSpPr txBox="1"/>
          <p:nvPr/>
        </p:nvSpPr>
        <p:spPr>
          <a:xfrm>
            <a:off x="533400" y="2419290"/>
            <a:ext cx="7620000" cy="400110"/>
          </a:xfrm>
          <a:prstGeom prst="rect">
            <a:avLst/>
          </a:prstGeom>
          <a:noFill/>
        </p:spPr>
        <p:txBody>
          <a:bodyPr wrap="square" rtlCol="0">
            <a:spAutoFit/>
          </a:bodyPr>
          <a:lstStyle/>
          <a:p>
            <a:r>
              <a:rPr lang="en-US" sz="2000" dirty="0" smtClean="0">
                <a:latin typeface="Arial" pitchFamily="34" charset="0"/>
                <a:cs typeface="Arial" pitchFamily="34" charset="0"/>
              </a:rPr>
              <a:t>Preclinical methods are limited in predicting successful outcomes.</a:t>
            </a:r>
            <a:endParaRPr lang="en-US" sz="2000" dirty="0">
              <a:latin typeface="Arial" pitchFamily="34" charset="0"/>
              <a:cs typeface="Arial" pitchFamily="34" charset="0"/>
            </a:endParaRPr>
          </a:p>
        </p:txBody>
      </p:sp>
      <p:sp>
        <p:nvSpPr>
          <p:cNvPr id="7" name="TextBox 6"/>
          <p:cNvSpPr txBox="1"/>
          <p:nvPr/>
        </p:nvSpPr>
        <p:spPr>
          <a:xfrm>
            <a:off x="457200" y="4022466"/>
            <a:ext cx="8153400" cy="707886"/>
          </a:xfrm>
          <a:prstGeom prst="rect">
            <a:avLst/>
          </a:prstGeom>
          <a:noFill/>
        </p:spPr>
        <p:txBody>
          <a:bodyPr wrap="square" rtlCol="0">
            <a:spAutoFit/>
          </a:bodyPr>
          <a:lstStyle/>
          <a:p>
            <a:r>
              <a:rPr lang="en-US" sz="2000" dirty="0" smtClean="0">
                <a:latin typeface="Arial" pitchFamily="34" charset="0"/>
                <a:cs typeface="Arial" pitchFamily="34" charset="0"/>
              </a:rPr>
              <a:t>In some cases a minor fraction of patients is responsive, but all-comer clinical data may mask the responders.</a:t>
            </a:r>
            <a:endParaRPr lang="en-US" sz="2000" dirty="0">
              <a:latin typeface="Arial" pitchFamily="34" charset="0"/>
              <a:cs typeface="Arial" pitchFamily="34" charset="0"/>
            </a:endParaRPr>
          </a:p>
        </p:txBody>
      </p:sp>
      <p:sp>
        <p:nvSpPr>
          <p:cNvPr id="8" name="TextBox 7"/>
          <p:cNvSpPr txBox="1"/>
          <p:nvPr/>
        </p:nvSpPr>
        <p:spPr>
          <a:xfrm>
            <a:off x="457200" y="4781490"/>
            <a:ext cx="8153400" cy="707886"/>
          </a:xfrm>
          <a:prstGeom prst="rect">
            <a:avLst/>
          </a:prstGeom>
          <a:noFill/>
        </p:spPr>
        <p:txBody>
          <a:bodyPr wrap="square" rtlCol="0">
            <a:spAutoFit/>
          </a:bodyPr>
          <a:lstStyle/>
          <a:p>
            <a:r>
              <a:rPr lang="en-US" sz="2000" dirty="0" smtClean="0">
                <a:latin typeface="Arial" pitchFamily="34" charset="0"/>
                <a:cs typeface="Arial" pitchFamily="34" charset="0"/>
              </a:rPr>
              <a:t>Example: NSCLC patients with EGFR-targeted tyrosine kinase inhibitors (only 10% of patients have activating EGFR mutations)</a:t>
            </a:r>
            <a:endParaRPr lang="en-US" sz="2000" dirty="0">
              <a:latin typeface="Arial" pitchFamily="34" charset="0"/>
              <a:cs typeface="Arial" pitchFamily="34" charset="0"/>
            </a:endParaRPr>
          </a:p>
        </p:txBody>
      </p:sp>
      <p:grpSp>
        <p:nvGrpSpPr>
          <p:cNvPr id="13" name="Group 12"/>
          <p:cNvGrpSpPr/>
          <p:nvPr/>
        </p:nvGrpSpPr>
        <p:grpSpPr>
          <a:xfrm>
            <a:off x="1143000" y="5565576"/>
            <a:ext cx="6248400" cy="911424"/>
            <a:chOff x="1143000" y="5565576"/>
            <a:chExt cx="6248400" cy="911424"/>
          </a:xfrm>
        </p:grpSpPr>
        <p:cxnSp>
          <p:nvCxnSpPr>
            <p:cNvPr id="10" name="Straight Arrow Connector 9"/>
            <p:cNvCxnSpPr/>
            <p:nvPr/>
          </p:nvCxnSpPr>
          <p:spPr>
            <a:xfrm>
              <a:off x="4191000" y="5565576"/>
              <a:ext cx="0" cy="457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43000" y="6076890"/>
              <a:ext cx="6248400" cy="400110"/>
            </a:xfrm>
            <a:prstGeom prst="rect">
              <a:avLst/>
            </a:prstGeom>
            <a:noFill/>
          </p:spPr>
          <p:txBody>
            <a:bodyPr wrap="square" rtlCol="0">
              <a:spAutoFit/>
            </a:bodyPr>
            <a:lstStyle/>
            <a:p>
              <a:r>
                <a:rPr lang="en-US" sz="2000" dirty="0" smtClean="0">
                  <a:latin typeface="Arial" pitchFamily="34" charset="0"/>
                  <a:cs typeface="Arial" pitchFamily="34" charset="0"/>
                </a:rPr>
                <a:t>Screening for EGFR mutations is routine practice</a:t>
              </a:r>
              <a:endParaRPr lang="en-US" sz="2000" dirty="0">
                <a:latin typeface="Arial" pitchFamily="34" charset="0"/>
                <a:cs typeface="Arial" pitchFamily="34" charset="0"/>
              </a:endParaRPr>
            </a:p>
          </p:txBody>
        </p:sp>
      </p:grpSp>
      <p:sp>
        <p:nvSpPr>
          <p:cNvPr id="12" name="TextBox 11"/>
          <p:cNvSpPr txBox="1"/>
          <p:nvPr/>
        </p:nvSpPr>
        <p:spPr>
          <a:xfrm>
            <a:off x="457200" y="3200400"/>
            <a:ext cx="8077200" cy="707886"/>
          </a:xfrm>
          <a:prstGeom prst="rect">
            <a:avLst/>
          </a:prstGeom>
          <a:noFill/>
        </p:spPr>
        <p:txBody>
          <a:bodyPr wrap="square" rtlCol="0">
            <a:spAutoFit/>
          </a:bodyPr>
          <a:lstStyle/>
          <a:p>
            <a:r>
              <a:rPr lang="en-US" sz="2000" dirty="0" smtClean="0">
                <a:latin typeface="Arial" pitchFamily="34" charset="0"/>
                <a:cs typeface="Arial" pitchFamily="34" charset="0"/>
              </a:rPr>
              <a:t>However: We may lose valuable information from wrong interpretation of clinical study outcomes!</a:t>
            </a:r>
            <a:endParaRPr lang="en-US" sz="2000" dirty="0">
              <a:latin typeface="Arial" pitchFamily="34" charset="0"/>
              <a:cs typeface="Arial" pitchFamily="34" charset="0"/>
            </a:endParaRPr>
          </a:p>
        </p:txBody>
      </p:sp>
      <p:sp>
        <p:nvSpPr>
          <p:cNvPr id="14" name="Rectangle 13"/>
          <p:cNvSpPr/>
          <p:nvPr/>
        </p:nvSpPr>
        <p:spPr>
          <a:xfrm>
            <a:off x="3886200" y="6443246"/>
            <a:ext cx="5257800" cy="338554"/>
          </a:xfrm>
          <a:prstGeom prst="rect">
            <a:avLst/>
          </a:prstGeom>
        </p:spPr>
        <p:txBody>
          <a:bodyPr wrap="square">
            <a:spAutoFit/>
          </a:bodyPr>
          <a:lstStyle/>
          <a:p>
            <a:r>
              <a:rPr lang="en-US" sz="1600" dirty="0" smtClean="0">
                <a:latin typeface="Arial" pitchFamily="34" charset="0"/>
                <a:cs typeface="Arial" pitchFamily="34" charset="0"/>
              </a:rPr>
              <a:t>Day CP, </a:t>
            </a:r>
            <a:r>
              <a:rPr lang="en-US" sz="1600" dirty="0" err="1" smtClean="0">
                <a:latin typeface="Arial" pitchFamily="34" charset="0"/>
                <a:cs typeface="Arial" pitchFamily="34" charset="0"/>
              </a:rPr>
              <a:t>Merlino</a:t>
            </a:r>
            <a:r>
              <a:rPr lang="en-US" sz="1600" dirty="0" smtClean="0">
                <a:latin typeface="Arial" pitchFamily="34" charset="0"/>
                <a:cs typeface="Arial" pitchFamily="34" charset="0"/>
              </a:rPr>
              <a:t> G, Van Dyke T. Cell 2015:163(1):39-53.</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115996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382000" cy="461665"/>
          </a:xfrm>
          <a:prstGeom prst="rect">
            <a:avLst/>
          </a:prstGeom>
          <a:noFill/>
        </p:spPr>
        <p:txBody>
          <a:bodyPr wrap="square" rtlCol="0">
            <a:spAutoFit/>
          </a:bodyPr>
          <a:lstStyle/>
          <a:p>
            <a:pPr algn="ctr"/>
            <a:r>
              <a:rPr lang="en-US" sz="2400" b="1" dirty="0" smtClean="0">
                <a:latin typeface="Arial" pitchFamily="34" charset="0"/>
                <a:cs typeface="Arial" pitchFamily="34" charset="0"/>
              </a:rPr>
              <a:t>Angiogenesis: Is everything a success?</a:t>
            </a:r>
            <a:endParaRPr lang="en-US" sz="2400" b="1" dirty="0">
              <a:latin typeface="Arial" pitchFamily="34" charset="0"/>
              <a:cs typeface="Arial" pitchFamily="34" charset="0"/>
            </a:endParaRPr>
          </a:p>
        </p:txBody>
      </p:sp>
      <p:sp>
        <p:nvSpPr>
          <p:cNvPr id="3" name="TextBox 2"/>
          <p:cNvSpPr txBox="1"/>
          <p:nvPr/>
        </p:nvSpPr>
        <p:spPr>
          <a:xfrm>
            <a:off x="170400" y="3276600"/>
            <a:ext cx="3200400" cy="461665"/>
          </a:xfrm>
          <a:prstGeom prst="rect">
            <a:avLst/>
          </a:prstGeom>
          <a:noFill/>
        </p:spPr>
        <p:txBody>
          <a:bodyPr wrap="square" rtlCol="0">
            <a:spAutoFit/>
          </a:bodyPr>
          <a:lstStyle/>
          <a:p>
            <a:r>
              <a:rPr lang="en-US" sz="2400" u="sng" dirty="0" smtClean="0">
                <a:latin typeface="Arial" pitchFamily="34" charset="0"/>
                <a:cs typeface="Arial" pitchFamily="34" charset="0"/>
              </a:rPr>
              <a:t>Case of lung cancer:</a:t>
            </a:r>
            <a:endParaRPr lang="en-US" sz="2400" dirty="0">
              <a:latin typeface="Arial" pitchFamily="34" charset="0"/>
              <a:cs typeface="Arial" pitchFamily="34" charset="0"/>
            </a:endParaRPr>
          </a:p>
        </p:txBody>
      </p:sp>
      <p:sp>
        <p:nvSpPr>
          <p:cNvPr id="4" name="TextBox 3"/>
          <p:cNvSpPr txBox="1"/>
          <p:nvPr/>
        </p:nvSpPr>
        <p:spPr>
          <a:xfrm>
            <a:off x="268200" y="3886200"/>
            <a:ext cx="8382000" cy="1323439"/>
          </a:xfrm>
          <a:prstGeom prst="rect">
            <a:avLst/>
          </a:prstGeom>
          <a:noFill/>
        </p:spPr>
        <p:txBody>
          <a:bodyPr wrap="square" rtlCol="0">
            <a:spAutoFit/>
          </a:bodyPr>
          <a:lstStyle/>
          <a:p>
            <a:r>
              <a:rPr lang="en-US" sz="2000" dirty="0" smtClean="0">
                <a:latin typeface="Arial" pitchFamily="34" charset="0"/>
                <a:cs typeface="Arial" pitchFamily="34" charset="0"/>
              </a:rPr>
              <a:t>In non-small-cell lung cancer, anti-angiogenic therapy (i.e. </a:t>
            </a:r>
            <a:r>
              <a:rPr lang="en-US" sz="2000" dirty="0" err="1" smtClean="0">
                <a:latin typeface="Arial" pitchFamily="34" charset="0"/>
                <a:cs typeface="Arial" pitchFamily="34" charset="0"/>
              </a:rPr>
              <a:t>Bevacizuman</a:t>
            </a:r>
            <a:r>
              <a:rPr lang="en-US" sz="2000" dirty="0" smtClean="0">
                <a:latin typeface="Arial" pitchFamily="34" charset="0"/>
                <a:cs typeface="Arial" pitchFamily="34" charset="0"/>
              </a:rPr>
              <a:t>) has already become standard treatment option. New anti-angiogenic tyrosine kinase inhibitors generated optimistic results in phase II clinical trials but failed in phase III.</a:t>
            </a:r>
            <a:endParaRPr lang="en-US" sz="2000" dirty="0">
              <a:latin typeface="Arial" pitchFamily="34" charset="0"/>
              <a:cs typeface="Arial"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75931"/>
            <a:ext cx="7386638" cy="2148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04800" y="5619690"/>
            <a:ext cx="8382000" cy="400110"/>
          </a:xfrm>
          <a:prstGeom prst="rect">
            <a:avLst/>
          </a:prstGeom>
          <a:noFill/>
        </p:spPr>
        <p:txBody>
          <a:bodyPr wrap="square" rtlCol="0">
            <a:spAutoFit/>
          </a:bodyPr>
          <a:lstStyle/>
          <a:p>
            <a:r>
              <a:rPr lang="en-US" sz="2000" dirty="0" smtClean="0">
                <a:latin typeface="Arial" pitchFamily="34" charset="0"/>
                <a:cs typeface="Arial" pitchFamily="34" charset="0"/>
              </a:rPr>
              <a:t>What do you think is the reason?</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2578389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457200"/>
            <a:ext cx="8610600" cy="400110"/>
          </a:xfrm>
          <a:prstGeom prst="rect">
            <a:avLst/>
          </a:prstGeom>
          <a:noFill/>
        </p:spPr>
        <p:txBody>
          <a:bodyPr wrap="square" rtlCol="0">
            <a:spAutoFit/>
          </a:bodyPr>
          <a:lstStyle/>
          <a:p>
            <a:r>
              <a:rPr lang="en-US" sz="2000" u="sng" dirty="0" smtClean="0">
                <a:latin typeface="Arial" pitchFamily="34" charset="0"/>
                <a:cs typeface="Arial" pitchFamily="34" charset="0"/>
              </a:rPr>
              <a:t>Challenge</a:t>
            </a:r>
            <a:r>
              <a:rPr lang="en-US" sz="2000" dirty="0" smtClean="0">
                <a:latin typeface="Arial" pitchFamily="34" charset="0"/>
                <a:cs typeface="Arial" pitchFamily="34" charset="0"/>
              </a:rPr>
              <a:t> experienced during clinical development in lung cancer:</a:t>
            </a:r>
            <a:endParaRPr lang="en-US" sz="2000" dirty="0">
              <a:latin typeface="Arial" pitchFamily="34" charset="0"/>
              <a:cs typeface="Arial" pitchFamily="34" charset="0"/>
            </a:endParaRPr>
          </a:p>
        </p:txBody>
      </p:sp>
      <p:sp>
        <p:nvSpPr>
          <p:cNvPr id="3" name="TextBox 2"/>
          <p:cNvSpPr txBox="1"/>
          <p:nvPr/>
        </p:nvSpPr>
        <p:spPr>
          <a:xfrm>
            <a:off x="152400" y="990600"/>
            <a:ext cx="8610600" cy="707886"/>
          </a:xfrm>
          <a:prstGeom prst="rect">
            <a:avLst/>
          </a:prstGeom>
          <a:noFill/>
        </p:spPr>
        <p:txBody>
          <a:bodyPr wrap="square" rtlCol="0">
            <a:spAutoFit/>
          </a:bodyPr>
          <a:lstStyle/>
          <a:p>
            <a:r>
              <a:rPr lang="en-US" sz="2000" dirty="0" smtClean="0">
                <a:latin typeface="Arial" pitchFamily="34" charset="0"/>
                <a:cs typeface="Arial" pitchFamily="34" charset="0"/>
              </a:rPr>
              <a:t>In randomized phase II clinical trial in an unselected NSCLC cohort 4 out of 66 treated patients had fatal bleedings.</a:t>
            </a:r>
            <a:endParaRPr lang="en-US" sz="2000" dirty="0">
              <a:latin typeface="Arial" pitchFamily="34" charset="0"/>
              <a:cs typeface="Arial" pitchFamily="34" charset="0"/>
            </a:endParaRPr>
          </a:p>
        </p:txBody>
      </p:sp>
      <p:sp>
        <p:nvSpPr>
          <p:cNvPr id="4" name="TextBox 3"/>
          <p:cNvSpPr txBox="1"/>
          <p:nvPr/>
        </p:nvSpPr>
        <p:spPr>
          <a:xfrm>
            <a:off x="152400" y="2263914"/>
            <a:ext cx="8610600" cy="707886"/>
          </a:xfrm>
          <a:prstGeom prst="rect">
            <a:avLst/>
          </a:prstGeom>
          <a:noFill/>
        </p:spPr>
        <p:txBody>
          <a:bodyPr wrap="square" rtlCol="0">
            <a:spAutoFit/>
          </a:bodyPr>
          <a:lstStyle/>
          <a:p>
            <a:r>
              <a:rPr lang="en-US" sz="2000" dirty="0" smtClean="0">
                <a:latin typeface="Arial" pitchFamily="34" charset="0"/>
                <a:cs typeface="Arial" pitchFamily="34" charset="0"/>
              </a:rPr>
              <a:t>After exclusion of “high-risk” patients, proved to be tolerable in phase III trials. </a:t>
            </a:r>
          </a:p>
        </p:txBody>
      </p:sp>
      <p:sp>
        <p:nvSpPr>
          <p:cNvPr id="6" name="TextBox 5"/>
          <p:cNvSpPr txBox="1"/>
          <p:nvPr/>
        </p:nvSpPr>
        <p:spPr>
          <a:xfrm>
            <a:off x="152400" y="1828800"/>
            <a:ext cx="8610600" cy="400110"/>
          </a:xfrm>
          <a:prstGeom prst="rect">
            <a:avLst/>
          </a:prstGeom>
          <a:noFill/>
        </p:spPr>
        <p:txBody>
          <a:bodyPr wrap="square" rtlCol="0">
            <a:spAutoFit/>
          </a:bodyPr>
          <a:lstStyle/>
          <a:p>
            <a:r>
              <a:rPr lang="en-US" sz="2000" u="sng" dirty="0" smtClean="0">
                <a:latin typeface="Arial" pitchFamily="34" charset="0"/>
                <a:cs typeface="Arial" pitchFamily="34" charset="0"/>
              </a:rPr>
              <a:t>Solution</a:t>
            </a:r>
            <a:r>
              <a:rPr lang="en-US" sz="2000" dirty="0" smtClean="0">
                <a:latin typeface="Arial" pitchFamily="34" charset="0"/>
                <a:cs typeface="Arial" pitchFamily="34" charset="0"/>
              </a:rPr>
              <a:t>:</a:t>
            </a:r>
          </a:p>
        </p:txBody>
      </p:sp>
      <p:sp>
        <p:nvSpPr>
          <p:cNvPr id="7" name="TextBox 6"/>
          <p:cNvSpPr txBox="1"/>
          <p:nvPr/>
        </p:nvSpPr>
        <p:spPr>
          <a:xfrm>
            <a:off x="152400" y="4397514"/>
            <a:ext cx="8610600" cy="707886"/>
          </a:xfrm>
          <a:prstGeom prst="rect">
            <a:avLst/>
          </a:prstGeom>
          <a:noFill/>
        </p:spPr>
        <p:txBody>
          <a:bodyPr wrap="square" rtlCol="0">
            <a:spAutoFit/>
          </a:bodyPr>
          <a:lstStyle/>
          <a:p>
            <a:r>
              <a:rPr lang="en-US" sz="2000" dirty="0" smtClean="0">
                <a:latin typeface="Arial" pitchFamily="34" charset="0"/>
                <a:cs typeface="Arial" pitchFamily="34" charset="0"/>
              </a:rPr>
              <a:t>Most of the phase III studies evaluating anti-angiogenic drugs improved PFS but failed to improve overall survival.</a:t>
            </a:r>
          </a:p>
        </p:txBody>
      </p:sp>
      <p:sp>
        <p:nvSpPr>
          <p:cNvPr id="8" name="TextBox 7"/>
          <p:cNvSpPr txBox="1"/>
          <p:nvPr/>
        </p:nvSpPr>
        <p:spPr>
          <a:xfrm>
            <a:off x="152400" y="5388114"/>
            <a:ext cx="1828800" cy="400110"/>
          </a:xfrm>
          <a:prstGeom prst="rect">
            <a:avLst/>
          </a:prstGeom>
          <a:noFill/>
        </p:spPr>
        <p:txBody>
          <a:bodyPr wrap="square" rtlCol="0">
            <a:spAutoFit/>
          </a:bodyPr>
          <a:lstStyle/>
          <a:p>
            <a:r>
              <a:rPr lang="en-US" sz="2000" dirty="0" smtClean="0">
                <a:latin typeface="Arial" pitchFamily="34" charset="0"/>
                <a:cs typeface="Arial" pitchFamily="34" charset="0"/>
              </a:rPr>
              <a:t>Why?</a:t>
            </a:r>
          </a:p>
        </p:txBody>
      </p:sp>
      <p:sp>
        <p:nvSpPr>
          <p:cNvPr id="9" name="Rectangle 8"/>
          <p:cNvSpPr/>
          <p:nvPr/>
        </p:nvSpPr>
        <p:spPr>
          <a:xfrm>
            <a:off x="3505200" y="6214646"/>
            <a:ext cx="5562600" cy="338554"/>
          </a:xfrm>
          <a:prstGeom prst="rect">
            <a:avLst/>
          </a:prstGeom>
        </p:spPr>
        <p:txBody>
          <a:bodyPr wrap="square">
            <a:spAutoFit/>
          </a:bodyPr>
          <a:lstStyle/>
          <a:p>
            <a:r>
              <a:rPr lang="en-US" sz="1600" dirty="0">
                <a:latin typeface="Arial" pitchFamily="34" charset="0"/>
                <a:cs typeface="Arial" pitchFamily="34" charset="0"/>
              </a:rPr>
              <a:t>Ebos JM, </a:t>
            </a:r>
            <a:r>
              <a:rPr lang="en-US" sz="1600" dirty="0" err="1">
                <a:latin typeface="Arial" pitchFamily="34" charset="0"/>
                <a:cs typeface="Arial" pitchFamily="34" charset="0"/>
              </a:rPr>
              <a:t>Kerbel</a:t>
            </a:r>
            <a:r>
              <a:rPr lang="en-US" sz="1600" dirty="0">
                <a:latin typeface="Arial" pitchFamily="34" charset="0"/>
                <a:cs typeface="Arial" pitchFamily="34" charset="0"/>
              </a:rPr>
              <a:t> RS. </a:t>
            </a:r>
            <a:r>
              <a:rPr lang="en-US" sz="1600" dirty="0" smtClean="0">
                <a:latin typeface="Arial" pitchFamily="34" charset="0"/>
                <a:cs typeface="Arial" pitchFamily="34" charset="0"/>
              </a:rPr>
              <a:t>Nat </a:t>
            </a:r>
            <a:r>
              <a:rPr lang="en-US" sz="1600" dirty="0">
                <a:latin typeface="Arial" pitchFamily="34" charset="0"/>
                <a:cs typeface="Arial" pitchFamily="34" charset="0"/>
              </a:rPr>
              <a:t>Rev </a:t>
            </a:r>
            <a:r>
              <a:rPr lang="en-US" sz="1600" dirty="0" err="1" smtClean="0">
                <a:latin typeface="Arial" pitchFamily="34" charset="0"/>
                <a:cs typeface="Arial" pitchFamily="34" charset="0"/>
              </a:rPr>
              <a:t>Clin</a:t>
            </a:r>
            <a:r>
              <a:rPr lang="en-US" sz="1600" dirty="0">
                <a:latin typeface="Arial" pitchFamily="34" charset="0"/>
                <a:cs typeface="Arial" pitchFamily="34" charset="0"/>
              </a:rPr>
              <a:t> </a:t>
            </a:r>
            <a:r>
              <a:rPr lang="en-US" sz="1600" dirty="0" err="1" smtClean="0">
                <a:latin typeface="Arial" pitchFamily="34" charset="0"/>
                <a:cs typeface="Arial" pitchFamily="34" charset="0"/>
              </a:rPr>
              <a:t>Oncol</a:t>
            </a:r>
            <a:r>
              <a:rPr lang="en-US" sz="1600" dirty="0" smtClean="0">
                <a:latin typeface="Arial" pitchFamily="34" charset="0"/>
                <a:cs typeface="Arial" pitchFamily="34" charset="0"/>
              </a:rPr>
              <a:t> </a:t>
            </a:r>
            <a:r>
              <a:rPr lang="en-US" sz="1600" dirty="0">
                <a:latin typeface="Arial" pitchFamily="34" charset="0"/>
                <a:cs typeface="Arial" pitchFamily="34" charset="0"/>
              </a:rPr>
              <a:t>2011;8:210-21.</a:t>
            </a:r>
          </a:p>
        </p:txBody>
      </p:sp>
    </p:spTree>
    <p:extLst>
      <p:ext uri="{BB962C8B-B14F-4D97-AF65-F5344CB8AC3E}">
        <p14:creationId xmlns:p14="http://schemas.microsoft.com/office/powerpoint/2010/main" val="144091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228600"/>
            <a:ext cx="8305800" cy="707886"/>
          </a:xfrm>
          <a:prstGeom prst="rect">
            <a:avLst/>
          </a:prstGeom>
          <a:noFill/>
        </p:spPr>
        <p:txBody>
          <a:bodyPr wrap="square" rtlCol="0">
            <a:spAutoFit/>
          </a:bodyPr>
          <a:lstStyle/>
          <a:p>
            <a:pPr algn="ctr"/>
            <a:r>
              <a:rPr lang="en-US" sz="2000" b="1" dirty="0" smtClean="0">
                <a:latin typeface="Arial" pitchFamily="34" charset="0"/>
                <a:cs typeface="Arial" pitchFamily="34" charset="0"/>
              </a:rPr>
              <a:t>Reasons for which drugs despite efficacy on tumor response or PFS prolongation don’t change patient’s outcome? </a:t>
            </a:r>
          </a:p>
        </p:txBody>
      </p:sp>
      <p:grpSp>
        <p:nvGrpSpPr>
          <p:cNvPr id="12" name="Group 11"/>
          <p:cNvGrpSpPr/>
          <p:nvPr/>
        </p:nvGrpSpPr>
        <p:grpSpPr>
          <a:xfrm>
            <a:off x="457200" y="5263515"/>
            <a:ext cx="8430000" cy="1453794"/>
            <a:chOff x="457200" y="5263515"/>
            <a:chExt cx="8430000" cy="1453794"/>
          </a:xfrm>
        </p:grpSpPr>
        <p:sp>
          <p:nvSpPr>
            <p:cNvPr id="7" name="TextBox 6"/>
            <p:cNvSpPr txBox="1"/>
            <p:nvPr/>
          </p:nvSpPr>
          <p:spPr>
            <a:xfrm>
              <a:off x="457200" y="5263515"/>
              <a:ext cx="8305800" cy="984885"/>
            </a:xfrm>
            <a:prstGeom prst="rect">
              <a:avLst/>
            </a:prstGeom>
            <a:noFill/>
          </p:spPr>
          <p:txBody>
            <a:bodyPr wrap="square" rtlCol="0">
              <a:spAutoFit/>
            </a:bodyPr>
            <a:lstStyle/>
            <a:p>
              <a:r>
                <a:rPr lang="en-US" sz="2000" dirty="0" smtClean="0">
                  <a:latin typeface="Arial" pitchFamily="34" charset="0"/>
                  <a:cs typeface="Arial" pitchFamily="34" charset="0"/>
                </a:rPr>
                <a:t>4.   Anti-angiogenic drugs might influence the biology of the disease</a:t>
              </a:r>
            </a:p>
            <a:p>
              <a:r>
                <a:rPr lang="en-US" sz="2000" dirty="0">
                  <a:latin typeface="Arial" pitchFamily="34" charset="0"/>
                  <a:cs typeface="Arial" pitchFamily="34" charset="0"/>
                </a:rPr>
                <a:t> </a:t>
              </a:r>
              <a:r>
                <a:rPr lang="en-US" sz="2000" dirty="0" smtClean="0">
                  <a:latin typeface="Arial" pitchFamily="34" charset="0"/>
                  <a:cs typeface="Arial" pitchFamily="34" charset="0"/>
                </a:rPr>
                <a:t>     </a:t>
              </a:r>
              <a:r>
                <a:rPr lang="en-US" dirty="0" smtClean="0">
                  <a:latin typeface="Arial" pitchFamily="34" charset="0"/>
                  <a:cs typeface="Arial" pitchFamily="34" charset="0"/>
                </a:rPr>
                <a:t>(initiation of stromal and </a:t>
              </a:r>
              <a:r>
                <a:rPr lang="en-US" dirty="0" err="1" smtClean="0">
                  <a:latin typeface="Arial" pitchFamily="34" charset="0"/>
                  <a:cs typeface="Arial" pitchFamily="34" charset="0"/>
                </a:rPr>
                <a:t>microenvironmental</a:t>
              </a:r>
              <a:r>
                <a:rPr lang="en-US" dirty="0" smtClean="0">
                  <a:latin typeface="Arial" pitchFamily="34" charset="0"/>
                  <a:cs typeface="Arial" pitchFamily="34" charset="0"/>
                </a:rPr>
                <a:t> defense mechanisms,  increased metastatic potential)</a:t>
              </a:r>
            </a:p>
          </p:txBody>
        </p:sp>
        <p:sp>
          <p:nvSpPr>
            <p:cNvPr id="8" name="Rectangle 7"/>
            <p:cNvSpPr/>
            <p:nvPr/>
          </p:nvSpPr>
          <p:spPr>
            <a:xfrm>
              <a:off x="4114800" y="5978645"/>
              <a:ext cx="4772400" cy="738664"/>
            </a:xfrm>
            <a:prstGeom prst="rect">
              <a:avLst/>
            </a:prstGeom>
          </p:spPr>
          <p:txBody>
            <a:bodyPr wrap="square">
              <a:spAutoFit/>
            </a:bodyPr>
            <a:lstStyle/>
            <a:p>
              <a:pPr algn="r"/>
              <a:r>
                <a:rPr lang="en-US" sz="1400" dirty="0">
                  <a:latin typeface="Arial" pitchFamily="34" charset="0"/>
                  <a:cs typeface="Arial" pitchFamily="34" charset="0"/>
                </a:rPr>
                <a:t>Ebos JM, </a:t>
              </a:r>
              <a:r>
                <a:rPr lang="en-US" sz="1400" dirty="0" err="1">
                  <a:latin typeface="Arial" pitchFamily="34" charset="0"/>
                  <a:cs typeface="Arial" pitchFamily="34" charset="0"/>
                </a:rPr>
                <a:t>Kerbel</a:t>
              </a:r>
              <a:r>
                <a:rPr lang="en-US" sz="1400" dirty="0">
                  <a:latin typeface="Arial" pitchFamily="34" charset="0"/>
                  <a:cs typeface="Arial" pitchFamily="34" charset="0"/>
                </a:rPr>
                <a:t> RS. </a:t>
              </a:r>
              <a:r>
                <a:rPr lang="en-US" sz="1400" dirty="0" smtClean="0">
                  <a:latin typeface="Arial" pitchFamily="34" charset="0"/>
                  <a:cs typeface="Arial" pitchFamily="34" charset="0"/>
                </a:rPr>
                <a:t>Nat </a:t>
              </a:r>
              <a:r>
                <a:rPr lang="en-US" sz="1400" dirty="0">
                  <a:latin typeface="Arial" pitchFamily="34" charset="0"/>
                  <a:cs typeface="Arial" pitchFamily="34" charset="0"/>
                </a:rPr>
                <a:t>Rev </a:t>
              </a:r>
              <a:r>
                <a:rPr lang="en-US" sz="1400" dirty="0" err="1" smtClean="0">
                  <a:latin typeface="Arial" pitchFamily="34" charset="0"/>
                  <a:cs typeface="Arial" pitchFamily="34" charset="0"/>
                </a:rPr>
                <a:t>Clin</a:t>
              </a:r>
              <a:r>
                <a:rPr lang="en-US" sz="1400" dirty="0">
                  <a:latin typeface="Arial" pitchFamily="34" charset="0"/>
                  <a:cs typeface="Arial" pitchFamily="34" charset="0"/>
                </a:rPr>
                <a:t> </a:t>
              </a:r>
              <a:r>
                <a:rPr lang="en-US" sz="1400" dirty="0" err="1" smtClean="0">
                  <a:latin typeface="Arial" pitchFamily="34" charset="0"/>
                  <a:cs typeface="Arial" pitchFamily="34" charset="0"/>
                </a:rPr>
                <a:t>Oncol</a:t>
              </a:r>
              <a:r>
                <a:rPr lang="en-US" sz="1400" dirty="0" smtClean="0">
                  <a:latin typeface="Arial" pitchFamily="34" charset="0"/>
                  <a:cs typeface="Arial" pitchFamily="34" charset="0"/>
                </a:rPr>
                <a:t> 2011;8:210-21. </a:t>
              </a:r>
            </a:p>
            <a:p>
              <a:pPr algn="r"/>
              <a:r>
                <a:rPr lang="en-US" sz="1400" dirty="0" smtClean="0">
                  <a:latin typeface="Arial" pitchFamily="34" charset="0"/>
                  <a:cs typeface="Arial" pitchFamily="34" charset="0"/>
                </a:rPr>
                <a:t>Ebos </a:t>
              </a:r>
              <a:r>
                <a:rPr lang="en-US" sz="1400" dirty="0">
                  <a:latin typeface="Arial" pitchFamily="34" charset="0"/>
                  <a:cs typeface="Arial" pitchFamily="34" charset="0"/>
                </a:rPr>
                <a:t>JM, </a:t>
              </a:r>
              <a:r>
                <a:rPr lang="en-US" sz="1400" dirty="0" smtClean="0">
                  <a:latin typeface="Arial" pitchFamily="34" charset="0"/>
                  <a:cs typeface="Arial" pitchFamily="34" charset="0"/>
                </a:rPr>
                <a:t>et </a:t>
              </a:r>
              <a:r>
                <a:rPr lang="en-US" sz="1400" dirty="0">
                  <a:latin typeface="Arial" pitchFamily="34" charset="0"/>
                  <a:cs typeface="Arial" pitchFamily="34" charset="0"/>
                </a:rPr>
                <a:t>al. </a:t>
              </a:r>
              <a:r>
                <a:rPr lang="en-US" sz="1400" dirty="0" smtClean="0">
                  <a:latin typeface="Arial" pitchFamily="34" charset="0"/>
                  <a:cs typeface="Arial" pitchFamily="34" charset="0"/>
                </a:rPr>
                <a:t>Cancer </a:t>
              </a:r>
              <a:r>
                <a:rPr lang="en-US" sz="1400" dirty="0">
                  <a:latin typeface="Arial" pitchFamily="34" charset="0"/>
                  <a:cs typeface="Arial" pitchFamily="34" charset="0"/>
                </a:rPr>
                <a:t>Cell </a:t>
              </a:r>
              <a:r>
                <a:rPr lang="en-US" sz="1400" dirty="0" smtClean="0">
                  <a:latin typeface="Arial" pitchFamily="34" charset="0"/>
                  <a:cs typeface="Arial" pitchFamily="34" charset="0"/>
                </a:rPr>
                <a:t>2009;15:232-9.</a:t>
              </a:r>
            </a:p>
            <a:p>
              <a:pPr algn="r"/>
              <a:r>
                <a:rPr lang="en-US" sz="1400" dirty="0" err="1">
                  <a:latin typeface="Arial" pitchFamily="34" charset="0"/>
                  <a:cs typeface="Arial" pitchFamily="34" charset="0"/>
                </a:rPr>
                <a:t>Pàez-Ribes</a:t>
              </a:r>
              <a:r>
                <a:rPr lang="en-US" sz="1400" dirty="0">
                  <a:latin typeface="Arial" pitchFamily="34" charset="0"/>
                  <a:cs typeface="Arial" pitchFamily="34" charset="0"/>
                </a:rPr>
                <a:t> M, </a:t>
              </a:r>
              <a:r>
                <a:rPr lang="en-US" sz="1400" dirty="0" smtClean="0">
                  <a:latin typeface="Arial" pitchFamily="34" charset="0"/>
                  <a:cs typeface="Arial" pitchFamily="34" charset="0"/>
                </a:rPr>
                <a:t>et </a:t>
              </a:r>
              <a:r>
                <a:rPr lang="en-US" sz="1400" dirty="0">
                  <a:latin typeface="Arial" pitchFamily="34" charset="0"/>
                  <a:cs typeface="Arial" pitchFamily="34" charset="0"/>
                </a:rPr>
                <a:t>al. </a:t>
              </a:r>
              <a:r>
                <a:rPr lang="en-US" sz="1400" dirty="0" smtClean="0">
                  <a:latin typeface="Arial" pitchFamily="34" charset="0"/>
                  <a:cs typeface="Arial" pitchFamily="34" charset="0"/>
                </a:rPr>
                <a:t>Cancer Cell 2009;15:220-31</a:t>
              </a:r>
              <a:r>
                <a:rPr lang="en-US" sz="1400" dirty="0">
                  <a:latin typeface="Arial" pitchFamily="34" charset="0"/>
                  <a:cs typeface="Arial" pitchFamily="34" charset="0"/>
                </a:rPr>
                <a:t>. </a:t>
              </a:r>
            </a:p>
          </p:txBody>
        </p:sp>
      </p:grpSp>
      <p:grpSp>
        <p:nvGrpSpPr>
          <p:cNvPr id="11" name="Group 10"/>
          <p:cNvGrpSpPr/>
          <p:nvPr/>
        </p:nvGrpSpPr>
        <p:grpSpPr>
          <a:xfrm>
            <a:off x="457200" y="1219200"/>
            <a:ext cx="8430000" cy="1209020"/>
            <a:chOff x="457200" y="1219200"/>
            <a:chExt cx="8430000" cy="1209020"/>
          </a:xfrm>
        </p:grpSpPr>
        <p:sp>
          <p:nvSpPr>
            <p:cNvPr id="4" name="TextBox 3"/>
            <p:cNvSpPr txBox="1"/>
            <p:nvPr/>
          </p:nvSpPr>
          <p:spPr>
            <a:xfrm>
              <a:off x="457200" y="1219200"/>
              <a:ext cx="8305800" cy="1015663"/>
            </a:xfrm>
            <a:prstGeom prst="rect">
              <a:avLst/>
            </a:prstGeom>
            <a:noFill/>
          </p:spPr>
          <p:txBody>
            <a:bodyPr wrap="square" rtlCol="0">
              <a:spAutoFit/>
            </a:bodyPr>
            <a:lstStyle/>
            <a:p>
              <a:pPr marL="457200" indent="-457200">
                <a:buFont typeface="+mj-lt"/>
                <a:buAutoNum type="arabicPeriod"/>
              </a:pPr>
              <a:r>
                <a:rPr lang="en-US" sz="2000" dirty="0" smtClean="0">
                  <a:latin typeface="Arial" pitchFamily="34" charset="0"/>
                  <a:cs typeface="Arial" pitchFamily="34" charset="0"/>
                </a:rPr>
                <a:t>Design of clinical trials</a:t>
              </a:r>
            </a:p>
            <a:p>
              <a:r>
                <a:rPr lang="en-US" sz="2000" dirty="0">
                  <a:latin typeface="Arial" pitchFamily="34" charset="0"/>
                  <a:cs typeface="Arial" pitchFamily="34" charset="0"/>
                </a:rPr>
                <a:t> </a:t>
              </a:r>
              <a:r>
                <a:rPr lang="en-US" sz="2000" dirty="0" smtClean="0">
                  <a:latin typeface="Arial" pitchFamily="34" charset="0"/>
                  <a:cs typeface="Arial" pitchFamily="34" charset="0"/>
                </a:rPr>
                <a:t>     </a:t>
              </a:r>
              <a:r>
                <a:rPr lang="en-US" dirty="0" smtClean="0">
                  <a:latin typeface="Arial" pitchFamily="34" charset="0"/>
                  <a:cs typeface="Arial" pitchFamily="34" charset="0"/>
                </a:rPr>
                <a:t>(subsequent lines of treatment, response criteria, consideration of necrosis development)</a:t>
              </a:r>
            </a:p>
          </p:txBody>
        </p:sp>
        <p:sp>
          <p:nvSpPr>
            <p:cNvPr id="10" name="Rectangle 9"/>
            <p:cNvSpPr/>
            <p:nvPr/>
          </p:nvSpPr>
          <p:spPr>
            <a:xfrm>
              <a:off x="2971800" y="1905000"/>
              <a:ext cx="5915400" cy="523220"/>
            </a:xfrm>
            <a:prstGeom prst="rect">
              <a:avLst/>
            </a:prstGeom>
          </p:spPr>
          <p:txBody>
            <a:bodyPr wrap="square">
              <a:spAutoFit/>
            </a:bodyPr>
            <a:lstStyle/>
            <a:p>
              <a:pPr algn="r"/>
              <a:r>
                <a:rPr lang="en-US" sz="1400" dirty="0">
                  <a:latin typeface="Arial" pitchFamily="34" charset="0"/>
                  <a:cs typeface="Arial" pitchFamily="34" charset="0"/>
                </a:rPr>
                <a:t>Mok TS, </a:t>
              </a:r>
              <a:r>
                <a:rPr lang="en-US" sz="1400" dirty="0" smtClean="0">
                  <a:latin typeface="Arial" pitchFamily="34" charset="0"/>
                  <a:cs typeface="Arial" pitchFamily="34" charset="0"/>
                </a:rPr>
                <a:t>et </a:t>
              </a:r>
              <a:r>
                <a:rPr lang="en-US" sz="1400" dirty="0">
                  <a:latin typeface="Arial" pitchFamily="34" charset="0"/>
                  <a:cs typeface="Arial" pitchFamily="34" charset="0"/>
                </a:rPr>
                <a:t>al. </a:t>
              </a:r>
              <a:r>
                <a:rPr lang="en-US" sz="1400" dirty="0" smtClean="0">
                  <a:latin typeface="Arial" pitchFamily="34" charset="0"/>
                  <a:cs typeface="Arial" pitchFamily="34" charset="0"/>
                </a:rPr>
                <a:t>N </a:t>
              </a:r>
              <a:r>
                <a:rPr lang="en-US" sz="1400" dirty="0" err="1" smtClean="0">
                  <a:latin typeface="Arial" pitchFamily="34" charset="0"/>
                  <a:cs typeface="Arial" pitchFamily="34" charset="0"/>
                </a:rPr>
                <a:t>Engl</a:t>
              </a:r>
              <a:r>
                <a:rPr lang="en-US" sz="1400" dirty="0" smtClean="0">
                  <a:latin typeface="Arial" pitchFamily="34" charset="0"/>
                  <a:cs typeface="Arial" pitchFamily="34" charset="0"/>
                </a:rPr>
                <a:t> </a:t>
              </a:r>
              <a:r>
                <a:rPr lang="en-US" sz="1400" dirty="0">
                  <a:latin typeface="Arial" pitchFamily="34" charset="0"/>
                  <a:cs typeface="Arial" pitchFamily="34" charset="0"/>
                </a:rPr>
                <a:t>J </a:t>
              </a:r>
              <a:r>
                <a:rPr lang="en-US" sz="1400" dirty="0" smtClean="0">
                  <a:latin typeface="Arial" pitchFamily="34" charset="0"/>
                  <a:cs typeface="Arial" pitchFamily="34" charset="0"/>
                </a:rPr>
                <a:t>Med 2009;361:947-57. </a:t>
              </a:r>
            </a:p>
            <a:p>
              <a:pPr algn="r"/>
              <a:r>
                <a:rPr lang="en-US" sz="1400" dirty="0">
                  <a:latin typeface="Arial" pitchFamily="34" charset="0"/>
                  <a:cs typeface="Arial" pitchFamily="34" charset="0"/>
                </a:rPr>
                <a:t>Jain RK, </a:t>
              </a:r>
              <a:r>
                <a:rPr lang="en-US" sz="1400" dirty="0" smtClean="0">
                  <a:latin typeface="Arial" pitchFamily="34" charset="0"/>
                  <a:cs typeface="Arial" pitchFamily="34" charset="0"/>
                </a:rPr>
                <a:t>et </a:t>
              </a:r>
              <a:r>
                <a:rPr lang="en-US" sz="1400" dirty="0">
                  <a:latin typeface="Arial" pitchFamily="34" charset="0"/>
                  <a:cs typeface="Arial" pitchFamily="34" charset="0"/>
                </a:rPr>
                <a:t>al. </a:t>
              </a:r>
              <a:r>
                <a:rPr lang="en-US" sz="1400" dirty="0" smtClean="0">
                  <a:latin typeface="Arial" pitchFamily="34" charset="0"/>
                  <a:cs typeface="Arial" pitchFamily="34" charset="0"/>
                </a:rPr>
                <a:t>Nat Rev </a:t>
              </a:r>
              <a:r>
                <a:rPr lang="en-US" sz="1400" dirty="0" err="1" smtClean="0">
                  <a:latin typeface="Arial" pitchFamily="34" charset="0"/>
                  <a:cs typeface="Arial" pitchFamily="34" charset="0"/>
                </a:rPr>
                <a:t>Clin</a:t>
              </a:r>
              <a:r>
                <a:rPr lang="en-US" sz="1400" dirty="0" smtClean="0">
                  <a:latin typeface="Arial" pitchFamily="34" charset="0"/>
                  <a:cs typeface="Arial" pitchFamily="34" charset="0"/>
                </a:rPr>
                <a:t> </a:t>
              </a:r>
              <a:r>
                <a:rPr lang="en-US" sz="1400" dirty="0" err="1">
                  <a:latin typeface="Arial" pitchFamily="34" charset="0"/>
                  <a:cs typeface="Arial" pitchFamily="34" charset="0"/>
                </a:rPr>
                <a:t>Oncol</a:t>
              </a:r>
              <a:r>
                <a:rPr lang="en-US" sz="1400" dirty="0">
                  <a:latin typeface="Arial" pitchFamily="34" charset="0"/>
                  <a:cs typeface="Arial" pitchFamily="34" charset="0"/>
                </a:rPr>
                <a:t> 2009;6:327-38</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p:txBody>
        </p:sp>
      </p:grpSp>
      <p:grpSp>
        <p:nvGrpSpPr>
          <p:cNvPr id="15" name="Group 14"/>
          <p:cNvGrpSpPr/>
          <p:nvPr/>
        </p:nvGrpSpPr>
        <p:grpSpPr>
          <a:xfrm>
            <a:off x="457200" y="2797314"/>
            <a:ext cx="8430000" cy="1025843"/>
            <a:chOff x="457200" y="2797314"/>
            <a:chExt cx="8430000" cy="1025843"/>
          </a:xfrm>
        </p:grpSpPr>
        <p:sp>
          <p:nvSpPr>
            <p:cNvPr id="5" name="TextBox 4"/>
            <p:cNvSpPr txBox="1"/>
            <p:nvPr/>
          </p:nvSpPr>
          <p:spPr>
            <a:xfrm>
              <a:off x="457200" y="2797314"/>
              <a:ext cx="8305800" cy="707886"/>
            </a:xfrm>
            <a:prstGeom prst="rect">
              <a:avLst/>
            </a:prstGeom>
            <a:noFill/>
          </p:spPr>
          <p:txBody>
            <a:bodyPr wrap="square" rtlCol="0">
              <a:spAutoFit/>
            </a:bodyPr>
            <a:lstStyle/>
            <a:p>
              <a:r>
                <a:rPr lang="en-US" sz="2000" dirty="0" smtClean="0">
                  <a:latin typeface="Arial" pitchFamily="34" charset="0"/>
                  <a:cs typeface="Arial" pitchFamily="34" charset="0"/>
                </a:rPr>
                <a:t>2.   Dosage of investigational drug and choice of combinatorial drugs</a:t>
              </a:r>
            </a:p>
            <a:p>
              <a:r>
                <a:rPr lang="en-US" sz="2000" dirty="0">
                  <a:latin typeface="Arial" pitchFamily="34" charset="0"/>
                  <a:cs typeface="Arial" pitchFamily="34" charset="0"/>
                </a:rPr>
                <a:t> </a:t>
              </a:r>
              <a:r>
                <a:rPr lang="en-US" sz="2000" dirty="0" smtClean="0">
                  <a:latin typeface="Arial" pitchFamily="34" charset="0"/>
                  <a:cs typeface="Arial" pitchFamily="34" charset="0"/>
                </a:rPr>
                <a:t>     </a:t>
              </a:r>
              <a:r>
                <a:rPr lang="en-US" dirty="0" smtClean="0">
                  <a:latin typeface="Arial" pitchFamily="34" charset="0"/>
                  <a:cs typeface="Arial" pitchFamily="34" charset="0"/>
                </a:rPr>
                <a:t>(suboptimal dose could be responsible for negative outcome)</a:t>
              </a:r>
            </a:p>
          </p:txBody>
        </p:sp>
        <p:sp>
          <p:nvSpPr>
            <p:cNvPr id="13" name="Rectangle 12"/>
            <p:cNvSpPr/>
            <p:nvPr/>
          </p:nvSpPr>
          <p:spPr>
            <a:xfrm>
              <a:off x="2971800" y="3515380"/>
              <a:ext cx="5915400" cy="307777"/>
            </a:xfrm>
            <a:prstGeom prst="rect">
              <a:avLst/>
            </a:prstGeom>
          </p:spPr>
          <p:txBody>
            <a:bodyPr wrap="square">
              <a:spAutoFit/>
            </a:bodyPr>
            <a:lstStyle/>
            <a:p>
              <a:pPr algn="r"/>
              <a:r>
                <a:rPr lang="en-US" sz="1400" dirty="0">
                  <a:latin typeface="Arial" pitchFamily="34" charset="0"/>
                  <a:cs typeface="Arial" pitchFamily="34" charset="0"/>
                </a:rPr>
                <a:t>Lara PN </a:t>
              </a:r>
              <a:r>
                <a:rPr lang="en-US" sz="1400" dirty="0" err="1">
                  <a:latin typeface="Arial" pitchFamily="34" charset="0"/>
                  <a:cs typeface="Arial" pitchFamily="34" charset="0"/>
                </a:rPr>
                <a:t>Jr</a:t>
              </a:r>
              <a:r>
                <a:rPr lang="en-US" sz="1400" dirty="0">
                  <a:latin typeface="Arial" pitchFamily="34" charset="0"/>
                  <a:cs typeface="Arial" pitchFamily="34" charset="0"/>
                </a:rPr>
                <a:t>, </a:t>
              </a:r>
              <a:r>
                <a:rPr lang="en-US" sz="1400" dirty="0" smtClean="0">
                  <a:latin typeface="Arial" pitchFamily="34" charset="0"/>
                  <a:cs typeface="Arial" pitchFamily="34" charset="0"/>
                </a:rPr>
                <a:t>et </a:t>
              </a:r>
              <a:r>
                <a:rPr lang="en-US" sz="1400" dirty="0">
                  <a:latin typeface="Arial" pitchFamily="34" charset="0"/>
                  <a:cs typeface="Arial" pitchFamily="34" charset="0"/>
                </a:rPr>
                <a:t>al. </a:t>
              </a:r>
              <a:r>
                <a:rPr lang="en-US" sz="1400" dirty="0" smtClean="0">
                  <a:latin typeface="Arial" pitchFamily="34" charset="0"/>
                  <a:cs typeface="Arial" pitchFamily="34" charset="0"/>
                </a:rPr>
                <a:t>J </a:t>
              </a:r>
              <a:r>
                <a:rPr lang="en-US" sz="1400" dirty="0" err="1">
                  <a:latin typeface="Arial" pitchFamily="34" charset="0"/>
                  <a:cs typeface="Arial" pitchFamily="34" charset="0"/>
                </a:rPr>
                <a:t>Clin</a:t>
              </a:r>
              <a:r>
                <a:rPr lang="en-US" sz="1400" dirty="0">
                  <a:latin typeface="Arial" pitchFamily="34" charset="0"/>
                  <a:cs typeface="Arial" pitchFamily="34" charset="0"/>
                </a:rPr>
                <a:t> </a:t>
              </a:r>
              <a:r>
                <a:rPr lang="en-US" sz="1400" dirty="0" err="1">
                  <a:latin typeface="Arial" pitchFamily="34" charset="0"/>
                  <a:cs typeface="Arial" pitchFamily="34" charset="0"/>
                </a:rPr>
                <a:t>Oncol</a:t>
              </a:r>
              <a:r>
                <a:rPr lang="en-US" sz="1400" dirty="0">
                  <a:latin typeface="Arial" pitchFamily="34" charset="0"/>
                  <a:cs typeface="Arial" pitchFamily="34" charset="0"/>
                </a:rPr>
                <a:t> </a:t>
              </a:r>
              <a:r>
                <a:rPr lang="en-US" sz="1400" dirty="0" smtClean="0">
                  <a:latin typeface="Arial" pitchFamily="34" charset="0"/>
                  <a:cs typeface="Arial" pitchFamily="34" charset="0"/>
                </a:rPr>
                <a:t>2011;29:2965-71.</a:t>
              </a:r>
              <a:endParaRPr lang="en-US" sz="1400" dirty="0">
                <a:latin typeface="Arial" pitchFamily="34" charset="0"/>
                <a:cs typeface="Arial" pitchFamily="34" charset="0"/>
              </a:endParaRPr>
            </a:p>
          </p:txBody>
        </p:sp>
      </p:grpSp>
      <p:grpSp>
        <p:nvGrpSpPr>
          <p:cNvPr id="16" name="Group 15"/>
          <p:cNvGrpSpPr/>
          <p:nvPr/>
        </p:nvGrpSpPr>
        <p:grpSpPr>
          <a:xfrm>
            <a:off x="457200" y="4016514"/>
            <a:ext cx="8430000" cy="860286"/>
            <a:chOff x="457200" y="4016514"/>
            <a:chExt cx="8430000" cy="860286"/>
          </a:xfrm>
        </p:grpSpPr>
        <p:sp>
          <p:nvSpPr>
            <p:cNvPr id="6" name="TextBox 5"/>
            <p:cNvSpPr txBox="1"/>
            <p:nvPr/>
          </p:nvSpPr>
          <p:spPr>
            <a:xfrm>
              <a:off x="457200" y="4016514"/>
              <a:ext cx="8305800" cy="707886"/>
            </a:xfrm>
            <a:prstGeom prst="rect">
              <a:avLst/>
            </a:prstGeom>
            <a:noFill/>
          </p:spPr>
          <p:txBody>
            <a:bodyPr wrap="square" rtlCol="0">
              <a:spAutoFit/>
            </a:bodyPr>
            <a:lstStyle/>
            <a:p>
              <a:r>
                <a:rPr lang="en-US" sz="2000" dirty="0" smtClean="0">
                  <a:latin typeface="Arial" pitchFamily="34" charset="0"/>
                  <a:cs typeface="Arial" pitchFamily="34" charset="0"/>
                </a:rPr>
                <a:t>3.   Absence of reliable biomarkers for anti-angiogenic drugs</a:t>
              </a:r>
            </a:p>
            <a:p>
              <a:r>
                <a:rPr lang="en-US" sz="2000" dirty="0">
                  <a:latin typeface="Arial" pitchFamily="34" charset="0"/>
                  <a:cs typeface="Arial" pitchFamily="34" charset="0"/>
                </a:rPr>
                <a:t> </a:t>
              </a:r>
              <a:r>
                <a:rPr lang="en-US" sz="2000" dirty="0" smtClean="0">
                  <a:latin typeface="Arial" pitchFamily="34" charset="0"/>
                  <a:cs typeface="Arial" pitchFamily="34" charset="0"/>
                </a:rPr>
                <a:t>     </a:t>
              </a:r>
              <a:r>
                <a:rPr lang="en-US" dirty="0" smtClean="0">
                  <a:latin typeface="Arial" pitchFamily="34" charset="0"/>
                  <a:cs typeface="Arial" pitchFamily="34" charset="0"/>
                </a:rPr>
                <a:t>(non proper selection of patients)</a:t>
              </a:r>
            </a:p>
          </p:txBody>
        </p:sp>
        <p:sp>
          <p:nvSpPr>
            <p:cNvPr id="14" name="Rectangle 13"/>
            <p:cNvSpPr/>
            <p:nvPr/>
          </p:nvSpPr>
          <p:spPr>
            <a:xfrm>
              <a:off x="2971800" y="4569023"/>
              <a:ext cx="5915400" cy="307777"/>
            </a:xfrm>
            <a:prstGeom prst="rect">
              <a:avLst/>
            </a:prstGeom>
          </p:spPr>
          <p:txBody>
            <a:bodyPr wrap="square">
              <a:spAutoFit/>
            </a:bodyPr>
            <a:lstStyle/>
            <a:p>
              <a:pPr algn="r"/>
              <a:r>
                <a:rPr lang="en-US" sz="1400" dirty="0" err="1">
                  <a:latin typeface="Arial" pitchFamily="34" charset="0"/>
                  <a:cs typeface="Arial" pitchFamily="34" charset="0"/>
                </a:rPr>
                <a:t>Pircher</a:t>
              </a:r>
              <a:r>
                <a:rPr lang="en-US" sz="1400" dirty="0">
                  <a:latin typeface="Arial" pitchFamily="34" charset="0"/>
                  <a:cs typeface="Arial" pitchFamily="34" charset="0"/>
                </a:rPr>
                <a:t> A, </a:t>
              </a:r>
              <a:r>
                <a:rPr lang="en-US" sz="1400" dirty="0" smtClean="0">
                  <a:latin typeface="Arial" pitchFamily="34" charset="0"/>
                  <a:cs typeface="Arial" pitchFamily="34" charset="0"/>
                </a:rPr>
                <a:t>et </a:t>
              </a:r>
              <a:r>
                <a:rPr lang="en-US" sz="1400" dirty="0">
                  <a:latin typeface="Arial" pitchFamily="34" charset="0"/>
                  <a:cs typeface="Arial" pitchFamily="34" charset="0"/>
                </a:rPr>
                <a:t>al</a:t>
              </a:r>
              <a:r>
                <a:rPr lang="en-US" sz="1400" dirty="0" smtClean="0">
                  <a:latin typeface="Arial" pitchFamily="34" charset="0"/>
                  <a:cs typeface="Arial" pitchFamily="34" charset="0"/>
                </a:rPr>
                <a:t>. </a:t>
              </a:r>
              <a:r>
                <a:rPr lang="en-US" sz="1400" dirty="0" err="1">
                  <a:latin typeface="Arial" pitchFamily="34" charset="0"/>
                  <a:cs typeface="Arial" pitchFamily="34" charset="0"/>
                </a:rPr>
                <a:t>Int</a:t>
              </a:r>
              <a:r>
                <a:rPr lang="en-US" sz="1400" dirty="0">
                  <a:latin typeface="Arial" pitchFamily="34" charset="0"/>
                  <a:cs typeface="Arial" pitchFamily="34" charset="0"/>
                </a:rPr>
                <a:t> J </a:t>
              </a:r>
              <a:r>
                <a:rPr lang="en-US" sz="1400" dirty="0" err="1" smtClean="0">
                  <a:latin typeface="Arial" pitchFamily="34" charset="0"/>
                  <a:cs typeface="Arial" pitchFamily="34" charset="0"/>
                </a:rPr>
                <a:t>Mol</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Sci</a:t>
              </a:r>
              <a:r>
                <a:rPr lang="en-US" sz="1400" dirty="0" smtClean="0">
                  <a:latin typeface="Arial" pitchFamily="34" charset="0"/>
                  <a:cs typeface="Arial" pitchFamily="34" charset="0"/>
                </a:rPr>
                <a:t> </a:t>
              </a:r>
              <a:r>
                <a:rPr lang="en-US" sz="1400" dirty="0">
                  <a:latin typeface="Arial" pitchFamily="34" charset="0"/>
                  <a:cs typeface="Arial" pitchFamily="34" charset="0"/>
                </a:rPr>
                <a:t>2011;12:7077-99.</a:t>
              </a:r>
            </a:p>
          </p:txBody>
        </p:sp>
      </p:grpSp>
    </p:spTree>
    <p:extLst>
      <p:ext uri="{BB962C8B-B14F-4D97-AF65-F5344CB8AC3E}">
        <p14:creationId xmlns:p14="http://schemas.microsoft.com/office/powerpoint/2010/main" val="383576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7164" y="1080655"/>
            <a:ext cx="8394008" cy="4721629"/>
          </a:xfrm>
          <a:prstGeom prst="rect">
            <a:avLst/>
          </a:prstGeom>
        </p:spPr>
      </p:pic>
      <p:sp>
        <p:nvSpPr>
          <p:cNvPr id="3" name="TextBox 2"/>
          <p:cNvSpPr txBox="1"/>
          <p:nvPr/>
        </p:nvSpPr>
        <p:spPr>
          <a:xfrm>
            <a:off x="3102383" y="421529"/>
            <a:ext cx="294984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bg1"/>
                </a:solidFill>
                <a:effectLst/>
                <a:uLnTx/>
                <a:uFillTx/>
                <a:latin typeface="Arial" pitchFamily="34" charset="0"/>
                <a:cs typeface="Arial" pitchFamily="34" charset="0"/>
              </a:rPr>
              <a:t>Types of angiogenesis</a:t>
            </a:r>
            <a:endParaRPr kumimoji="0" lang="en-US" sz="2000" b="1"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
        <p:nvSpPr>
          <p:cNvPr id="4" name="TextBox 3"/>
          <p:cNvSpPr txBox="1"/>
          <p:nvPr/>
        </p:nvSpPr>
        <p:spPr>
          <a:xfrm>
            <a:off x="2496446" y="5960117"/>
            <a:ext cx="4195444" cy="646331"/>
          </a:xfrm>
          <a:prstGeom prst="rect">
            <a:avLst/>
          </a:prstGeom>
          <a:noFill/>
        </p:spPr>
        <p:txBody>
          <a:bodyPr wrap="none" rtlCol="0">
            <a:spAutoFit/>
          </a:bodyPr>
          <a:lstStyle/>
          <a:p>
            <a:r>
              <a:rPr lang="en-US" dirty="0" smtClean="0">
                <a:solidFill>
                  <a:schemeClr val="bg1"/>
                </a:solidFill>
              </a:rPr>
              <a:t>Mechanisms: VEGF and HIF</a:t>
            </a:r>
          </a:p>
          <a:p>
            <a:r>
              <a:rPr lang="en-US" dirty="0" smtClean="0">
                <a:solidFill>
                  <a:schemeClr val="bg1"/>
                </a:solidFill>
              </a:rPr>
              <a:t>Ang2 blocking the inhibitory effect of Ang1</a:t>
            </a:r>
            <a:endParaRPr lang="en-US" dirty="0">
              <a:solidFill>
                <a:schemeClr val="bg1"/>
              </a:solidFill>
            </a:endParaRPr>
          </a:p>
        </p:txBody>
      </p:sp>
    </p:spTree>
    <p:extLst>
      <p:ext uri="{BB962C8B-B14F-4D97-AF65-F5344CB8AC3E}">
        <p14:creationId xmlns:p14="http://schemas.microsoft.com/office/powerpoint/2010/main" val="2987869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61890"/>
            <a:ext cx="8305800" cy="400110"/>
          </a:xfrm>
          <a:prstGeom prst="rect">
            <a:avLst/>
          </a:prstGeom>
          <a:noFill/>
        </p:spPr>
        <p:txBody>
          <a:bodyPr wrap="square" rtlCol="0">
            <a:spAutoFit/>
          </a:bodyPr>
          <a:lstStyle/>
          <a:p>
            <a:pPr algn="ctr"/>
            <a:r>
              <a:rPr lang="en-US" sz="2000" b="1" dirty="0" smtClean="0">
                <a:latin typeface="Arial" pitchFamily="34" charset="0"/>
                <a:cs typeface="Arial" pitchFamily="34" charset="0"/>
              </a:rPr>
              <a:t>Two main concerns for anti-angiogenic cancer treatment</a:t>
            </a:r>
          </a:p>
        </p:txBody>
      </p:sp>
      <p:sp>
        <p:nvSpPr>
          <p:cNvPr id="3" name="TextBox 2"/>
          <p:cNvSpPr txBox="1"/>
          <p:nvPr/>
        </p:nvSpPr>
        <p:spPr>
          <a:xfrm>
            <a:off x="457200" y="1752600"/>
            <a:ext cx="8305800" cy="707886"/>
          </a:xfrm>
          <a:prstGeom prst="rect">
            <a:avLst/>
          </a:prstGeom>
          <a:noFill/>
        </p:spPr>
        <p:txBody>
          <a:bodyPr wrap="square" rtlCol="0">
            <a:spAutoFit/>
          </a:bodyPr>
          <a:lstStyle/>
          <a:p>
            <a:r>
              <a:rPr lang="en-US" sz="2000" dirty="0" smtClean="0">
                <a:latin typeface="Arial" pitchFamily="34" charset="0"/>
                <a:cs typeface="Arial" pitchFamily="34" charset="0"/>
              </a:rPr>
              <a:t>1. </a:t>
            </a:r>
            <a:r>
              <a:rPr lang="en-US" sz="2000" u="sng" dirty="0" smtClean="0">
                <a:latin typeface="Arial" pitchFamily="34" charset="0"/>
                <a:cs typeface="Arial" pitchFamily="34" charset="0"/>
              </a:rPr>
              <a:t>Tumor resistance</a:t>
            </a:r>
            <a:r>
              <a:rPr lang="en-US" sz="2000" dirty="0" smtClean="0">
                <a:latin typeface="Arial" pitchFamily="34" charset="0"/>
                <a:cs typeface="Arial" pitchFamily="34" charset="0"/>
              </a:rPr>
              <a:t> (overcompensation from parallel signaling pathways)</a:t>
            </a:r>
            <a:endParaRPr lang="en-US" dirty="0" smtClean="0">
              <a:latin typeface="Arial" pitchFamily="34" charset="0"/>
              <a:cs typeface="Arial" pitchFamily="34" charset="0"/>
            </a:endParaRPr>
          </a:p>
        </p:txBody>
      </p:sp>
      <p:sp>
        <p:nvSpPr>
          <p:cNvPr id="4" name="TextBox 3"/>
          <p:cNvSpPr txBox="1"/>
          <p:nvPr/>
        </p:nvSpPr>
        <p:spPr>
          <a:xfrm>
            <a:off x="457200" y="3429000"/>
            <a:ext cx="8305800" cy="707886"/>
          </a:xfrm>
          <a:prstGeom prst="rect">
            <a:avLst/>
          </a:prstGeom>
          <a:noFill/>
        </p:spPr>
        <p:txBody>
          <a:bodyPr wrap="square" rtlCol="0">
            <a:spAutoFit/>
          </a:bodyPr>
          <a:lstStyle/>
          <a:p>
            <a:r>
              <a:rPr lang="en-US" sz="2000" dirty="0" smtClean="0">
                <a:latin typeface="Arial" pitchFamily="34" charset="0"/>
                <a:cs typeface="Arial" pitchFamily="34" charset="0"/>
              </a:rPr>
              <a:t>2. </a:t>
            </a:r>
            <a:r>
              <a:rPr lang="en-US" sz="2000" u="sng" dirty="0" smtClean="0">
                <a:latin typeface="Arial" pitchFamily="34" charset="0"/>
                <a:cs typeface="Arial" pitchFamily="34" charset="0"/>
              </a:rPr>
              <a:t>Adverse effects</a:t>
            </a:r>
            <a:r>
              <a:rPr lang="en-US" sz="2000" dirty="0" smtClean="0">
                <a:latin typeface="Arial" pitchFamily="34" charset="0"/>
                <a:cs typeface="Arial" pitchFamily="34" charset="0"/>
              </a:rPr>
              <a:t> (from effects of anti-angiogenic agents on normal vasculature)</a:t>
            </a:r>
            <a:endParaRPr lang="en-US" dirty="0" smtClean="0">
              <a:latin typeface="Arial" pitchFamily="34" charset="0"/>
              <a:cs typeface="Arial" pitchFamily="34" charset="0"/>
            </a:endParaRPr>
          </a:p>
        </p:txBody>
      </p:sp>
      <p:sp>
        <p:nvSpPr>
          <p:cNvPr id="5" name="Rectangle 4"/>
          <p:cNvSpPr/>
          <p:nvPr/>
        </p:nvSpPr>
        <p:spPr>
          <a:xfrm>
            <a:off x="3657600" y="6443246"/>
            <a:ext cx="5410200" cy="338554"/>
          </a:xfrm>
          <a:prstGeom prst="rect">
            <a:avLst/>
          </a:prstGeom>
        </p:spPr>
        <p:txBody>
          <a:bodyPr wrap="square">
            <a:spAutoFit/>
          </a:bodyPr>
          <a:lstStyle/>
          <a:p>
            <a:r>
              <a:rPr lang="en-US" sz="1600" dirty="0" smtClean="0">
                <a:latin typeface="Arial" pitchFamily="34" charset="0"/>
                <a:cs typeface="Arial" pitchFamily="34" charset="0"/>
              </a:rPr>
              <a:t>Al-</a:t>
            </a:r>
            <a:r>
              <a:rPr lang="en-US" sz="1600" dirty="0" err="1" smtClean="0">
                <a:latin typeface="Arial" pitchFamily="34" charset="0"/>
                <a:cs typeface="Arial" pitchFamily="34" charset="0"/>
              </a:rPr>
              <a:t>Husein</a:t>
            </a:r>
            <a:r>
              <a:rPr lang="en-US" sz="1600" dirty="0" smtClean="0">
                <a:latin typeface="Arial" pitchFamily="34" charset="0"/>
                <a:cs typeface="Arial" pitchFamily="34" charset="0"/>
              </a:rPr>
              <a:t> et al Pharmacotherapy 2012;32(12):1095-110.</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29795608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438090"/>
            <a:ext cx="8305800" cy="400110"/>
          </a:xfrm>
          <a:prstGeom prst="rect">
            <a:avLst/>
          </a:prstGeom>
          <a:noFill/>
        </p:spPr>
        <p:txBody>
          <a:bodyPr wrap="square" rtlCol="0">
            <a:spAutoFit/>
          </a:bodyPr>
          <a:lstStyle/>
          <a:p>
            <a:pPr algn="ctr"/>
            <a:r>
              <a:rPr lang="en-US" sz="2000" b="1" dirty="0" smtClean="0">
                <a:latin typeface="Arial" pitchFamily="34" charset="0"/>
                <a:cs typeface="Arial" pitchFamily="34" charset="0"/>
              </a:rPr>
              <a:t>Clinical trials for anti-angiogenic drugs should consider:</a:t>
            </a:r>
          </a:p>
        </p:txBody>
      </p:sp>
      <p:sp>
        <p:nvSpPr>
          <p:cNvPr id="4" name="TextBox 3"/>
          <p:cNvSpPr txBox="1"/>
          <p:nvPr/>
        </p:nvSpPr>
        <p:spPr>
          <a:xfrm>
            <a:off x="457200" y="1752600"/>
            <a:ext cx="8305800" cy="400110"/>
          </a:xfrm>
          <a:prstGeom prst="rect">
            <a:avLst/>
          </a:prstGeom>
          <a:noFill/>
        </p:spPr>
        <p:txBody>
          <a:bodyPr wrap="square" rtlCol="0">
            <a:spAutoFit/>
          </a:bodyPr>
          <a:lstStyle/>
          <a:p>
            <a:r>
              <a:rPr lang="en-US" sz="2000" dirty="0" smtClean="0">
                <a:latin typeface="Arial" pitchFamily="34" charset="0"/>
                <a:cs typeface="Arial" pitchFamily="34" charset="0"/>
              </a:rPr>
              <a:t>1. Choice and dose of combinational drugs</a:t>
            </a:r>
            <a:endParaRPr lang="en-US" dirty="0" smtClean="0">
              <a:latin typeface="Arial" pitchFamily="34" charset="0"/>
              <a:cs typeface="Arial" pitchFamily="34" charset="0"/>
            </a:endParaRPr>
          </a:p>
        </p:txBody>
      </p:sp>
      <p:sp>
        <p:nvSpPr>
          <p:cNvPr id="6" name="TextBox 5"/>
          <p:cNvSpPr txBox="1"/>
          <p:nvPr/>
        </p:nvSpPr>
        <p:spPr>
          <a:xfrm>
            <a:off x="457200" y="2800290"/>
            <a:ext cx="8305800" cy="400110"/>
          </a:xfrm>
          <a:prstGeom prst="rect">
            <a:avLst/>
          </a:prstGeom>
          <a:noFill/>
        </p:spPr>
        <p:txBody>
          <a:bodyPr wrap="square" rtlCol="0">
            <a:spAutoFit/>
          </a:bodyPr>
          <a:lstStyle/>
          <a:p>
            <a:r>
              <a:rPr lang="en-US" sz="2000" dirty="0" smtClean="0">
                <a:latin typeface="Arial" pitchFamily="34" charset="0"/>
                <a:cs typeface="Arial" pitchFamily="34" charset="0"/>
              </a:rPr>
              <a:t>2. The stage of disease that the clinical trial is performed</a:t>
            </a:r>
            <a:endParaRPr lang="en-US" dirty="0" smtClean="0">
              <a:latin typeface="Arial" pitchFamily="34" charset="0"/>
              <a:cs typeface="Arial" pitchFamily="34" charset="0"/>
            </a:endParaRPr>
          </a:p>
        </p:txBody>
      </p:sp>
      <p:sp>
        <p:nvSpPr>
          <p:cNvPr id="7" name="TextBox 6"/>
          <p:cNvSpPr txBox="1"/>
          <p:nvPr/>
        </p:nvSpPr>
        <p:spPr>
          <a:xfrm>
            <a:off x="457200" y="3790890"/>
            <a:ext cx="8305800" cy="400110"/>
          </a:xfrm>
          <a:prstGeom prst="rect">
            <a:avLst/>
          </a:prstGeom>
          <a:noFill/>
        </p:spPr>
        <p:txBody>
          <a:bodyPr wrap="square" rtlCol="0">
            <a:spAutoFit/>
          </a:bodyPr>
          <a:lstStyle/>
          <a:p>
            <a:r>
              <a:rPr lang="en-US" sz="2000" dirty="0" smtClean="0">
                <a:latin typeface="Arial" pitchFamily="34" charset="0"/>
                <a:cs typeface="Arial" pitchFamily="34" charset="0"/>
              </a:rPr>
              <a:t>3. Inclusion of a biomarker program</a:t>
            </a:r>
            <a:endParaRPr lang="en-US" dirty="0" smtClean="0">
              <a:latin typeface="Arial" pitchFamily="34" charset="0"/>
              <a:cs typeface="Arial" pitchFamily="34" charset="0"/>
            </a:endParaRPr>
          </a:p>
        </p:txBody>
      </p:sp>
      <p:sp>
        <p:nvSpPr>
          <p:cNvPr id="8" name="TextBox 7"/>
          <p:cNvSpPr txBox="1"/>
          <p:nvPr/>
        </p:nvSpPr>
        <p:spPr>
          <a:xfrm>
            <a:off x="457200" y="4933890"/>
            <a:ext cx="8305800" cy="400110"/>
          </a:xfrm>
          <a:prstGeom prst="rect">
            <a:avLst/>
          </a:prstGeom>
          <a:noFill/>
        </p:spPr>
        <p:txBody>
          <a:bodyPr wrap="square" rtlCol="0">
            <a:spAutoFit/>
          </a:bodyPr>
          <a:lstStyle/>
          <a:p>
            <a:r>
              <a:rPr lang="en-US" sz="2000" dirty="0" smtClean="0">
                <a:latin typeface="Arial" pitchFamily="34" charset="0"/>
                <a:cs typeface="Arial" pitchFamily="34" charset="0"/>
              </a:rPr>
              <a:t>4. Stratification of smoking behavior should be included</a:t>
            </a: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74609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4661" y="415636"/>
            <a:ext cx="1394677" cy="461665"/>
          </a:xfrm>
          <a:prstGeom prst="rect">
            <a:avLst/>
          </a:prstGeom>
          <a:noFill/>
        </p:spPr>
        <p:txBody>
          <a:bodyPr wrap="none" rtlCol="0">
            <a:spAutoFit/>
          </a:bodyPr>
          <a:lstStyle/>
          <a:p>
            <a:r>
              <a:rPr lang="el-GR" sz="2400" b="1" dirty="0" smtClean="0"/>
              <a:t>Συζήτηση</a:t>
            </a:r>
            <a:endParaRPr lang="en-US" sz="2400" b="1" dirty="0"/>
          </a:p>
        </p:txBody>
      </p:sp>
      <p:sp>
        <p:nvSpPr>
          <p:cNvPr id="3" name="TextBox 2"/>
          <p:cNvSpPr txBox="1"/>
          <p:nvPr/>
        </p:nvSpPr>
        <p:spPr>
          <a:xfrm>
            <a:off x="478138" y="1018925"/>
            <a:ext cx="7920798" cy="646331"/>
          </a:xfrm>
          <a:prstGeom prst="rect">
            <a:avLst/>
          </a:prstGeom>
          <a:noFill/>
        </p:spPr>
        <p:txBody>
          <a:bodyPr wrap="square" rtlCol="0">
            <a:spAutoFit/>
          </a:bodyPr>
          <a:lstStyle/>
          <a:p>
            <a:pPr marL="285750" indent="-285750">
              <a:buFont typeface="Arial" panose="020B0604020202020204" pitchFamily="34" charset="0"/>
              <a:buChar char="•"/>
            </a:pPr>
            <a:r>
              <a:rPr lang="el-GR" dirty="0" smtClean="0"/>
              <a:t>Δοκιμάζεται ένα νέο φάρμακο για καρκίνο σε Κλινική Φάση Ι και δεν παρουσιάζονται σημαντική τοξικότητα ή άλλα </a:t>
            </a:r>
            <a:r>
              <a:rPr lang="en-US" dirty="0" smtClean="0"/>
              <a:t>side-effects.</a:t>
            </a:r>
            <a:endParaRPr lang="en-US" dirty="0"/>
          </a:p>
        </p:txBody>
      </p:sp>
      <p:sp>
        <p:nvSpPr>
          <p:cNvPr id="4" name="TextBox 3"/>
          <p:cNvSpPr txBox="1"/>
          <p:nvPr/>
        </p:nvSpPr>
        <p:spPr>
          <a:xfrm>
            <a:off x="478138" y="1852695"/>
            <a:ext cx="7920798" cy="1200329"/>
          </a:xfrm>
          <a:prstGeom prst="rect">
            <a:avLst/>
          </a:prstGeom>
          <a:noFill/>
        </p:spPr>
        <p:txBody>
          <a:bodyPr wrap="square" rtlCol="0">
            <a:spAutoFit/>
          </a:bodyPr>
          <a:lstStyle/>
          <a:p>
            <a:pPr marL="285750" indent="-285750">
              <a:buFont typeface="Arial" panose="020B0604020202020204" pitchFamily="34" charset="0"/>
              <a:buChar char="•"/>
            </a:pPr>
            <a:r>
              <a:rPr lang="el-GR" dirty="0" smtClean="0"/>
              <a:t>Το φάρμακο προχωράει σε Κλινική Φάση ΙΙ, είναι ανεκτό και αναστέλλει την ανάπτυξη του όγκου και τη </a:t>
            </a:r>
            <a:r>
              <a:rPr lang="el-GR" dirty="0" err="1" smtClean="0"/>
              <a:t>μεταστατικότητα</a:t>
            </a:r>
            <a:r>
              <a:rPr lang="el-GR" dirty="0" smtClean="0"/>
              <a:t>. Παράλληλα, παρουσιάζεται σε 3 άτομα από τα 60 (ποσοστό 5%) τοξικότητα και αιμορραγία, οπότε και η κλινική μελέτη σταματάει.</a:t>
            </a:r>
            <a:endParaRPr lang="en-US" dirty="0"/>
          </a:p>
        </p:txBody>
      </p:sp>
      <p:sp>
        <p:nvSpPr>
          <p:cNvPr id="5" name="TextBox 4"/>
          <p:cNvSpPr txBox="1"/>
          <p:nvPr/>
        </p:nvSpPr>
        <p:spPr>
          <a:xfrm>
            <a:off x="478138" y="3231406"/>
            <a:ext cx="7920798" cy="646331"/>
          </a:xfrm>
          <a:prstGeom prst="rect">
            <a:avLst/>
          </a:prstGeom>
          <a:noFill/>
        </p:spPr>
        <p:txBody>
          <a:bodyPr wrap="square" rtlCol="0">
            <a:spAutoFit/>
          </a:bodyPr>
          <a:lstStyle/>
          <a:p>
            <a:pPr marL="285750" indent="-285750">
              <a:buFont typeface="Arial" panose="020B0604020202020204" pitchFamily="34" charset="0"/>
              <a:buChar char="•"/>
            </a:pPr>
            <a:r>
              <a:rPr lang="el-GR" dirty="0" smtClean="0"/>
              <a:t>Πώς μπορείτε να καταλάβετε αν το φάρμακο μπορεί να είναι ελπιδοφόρο για να μπει στην αγορά με ασφαλή τρόπο;</a:t>
            </a:r>
            <a:endParaRPr lang="en-US" dirty="0"/>
          </a:p>
        </p:txBody>
      </p:sp>
      <p:sp>
        <p:nvSpPr>
          <p:cNvPr id="6" name="TextBox 5"/>
          <p:cNvSpPr txBox="1"/>
          <p:nvPr/>
        </p:nvSpPr>
        <p:spPr>
          <a:xfrm>
            <a:off x="1122308" y="5198534"/>
            <a:ext cx="6899382" cy="646331"/>
          </a:xfrm>
          <a:prstGeom prst="rect">
            <a:avLst/>
          </a:prstGeom>
          <a:noFill/>
        </p:spPr>
        <p:txBody>
          <a:bodyPr wrap="square" rtlCol="0">
            <a:spAutoFit/>
          </a:bodyPr>
          <a:lstStyle/>
          <a:p>
            <a:r>
              <a:rPr lang="en-US" dirty="0" smtClean="0"/>
              <a:t>RNA sequencing</a:t>
            </a:r>
            <a:r>
              <a:rPr lang="el-GR" dirty="0" smtClean="0"/>
              <a:t> στους όγκους και υγιή ιστό για επίπεδα έκφρασης πρωτεϊνών και μεταλλάξεις σε συγκεκριμένες πρωτεΐνες </a:t>
            </a:r>
            <a:endParaRPr lang="en-US" dirty="0"/>
          </a:p>
        </p:txBody>
      </p:sp>
    </p:spTree>
    <p:extLst>
      <p:ext uri="{BB962C8B-B14F-4D97-AF65-F5344CB8AC3E}">
        <p14:creationId xmlns:p14="http://schemas.microsoft.com/office/powerpoint/2010/main" val="170865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692" y="1663778"/>
            <a:ext cx="7243037" cy="2308324"/>
          </a:xfrm>
          <a:prstGeom prst="rect">
            <a:avLst/>
          </a:prstGeom>
          <a:noFill/>
        </p:spPr>
        <p:txBody>
          <a:bodyPr wrap="square" rtlCol="0">
            <a:spAutoFit/>
          </a:bodyPr>
          <a:lstStyle/>
          <a:p>
            <a:pPr algn="ctr"/>
            <a:r>
              <a:rPr lang="en-US" u="sng" dirty="0" smtClean="0"/>
              <a:t>A problem not solved</a:t>
            </a:r>
          </a:p>
          <a:p>
            <a:pPr algn="ctr"/>
            <a:endParaRPr lang="en-US" u="sng" dirty="0" smtClean="0"/>
          </a:p>
          <a:p>
            <a:r>
              <a:rPr lang="en-US" u="sng" dirty="0" smtClean="0"/>
              <a:t>Vessel co-option</a:t>
            </a:r>
            <a:r>
              <a:rPr lang="en-US" dirty="0" smtClean="0"/>
              <a:t>: when the tumors don’t expand and create new vessels.</a:t>
            </a:r>
          </a:p>
          <a:p>
            <a:pPr marL="285750" indent="-285750">
              <a:buFont typeface="Arial" panose="020B0604020202020204" pitchFamily="34" charset="0"/>
              <a:buChar char="•"/>
            </a:pPr>
            <a:r>
              <a:rPr lang="en-US" dirty="0" smtClean="0"/>
              <a:t>They use preexisting tissue vessels instead as their blood supply.</a:t>
            </a:r>
          </a:p>
          <a:p>
            <a:pPr marL="285750" indent="-285750">
              <a:buFont typeface="Arial" panose="020B0604020202020204" pitchFamily="34" charset="0"/>
              <a:buChar char="•"/>
            </a:pPr>
            <a:r>
              <a:rPr lang="en-US" dirty="0" smtClean="0"/>
              <a:t>Do not respond to anti-angiogenic drugs.</a:t>
            </a:r>
          </a:p>
          <a:p>
            <a:pPr marL="285750" indent="-285750">
              <a:buFont typeface="Arial" panose="020B0604020202020204" pitchFamily="34" charset="0"/>
              <a:buChar char="•"/>
            </a:pPr>
            <a:r>
              <a:rPr lang="en-US" dirty="0" smtClean="0"/>
              <a:t>Most cases where co-option takes place, includes angiogenesis.</a:t>
            </a:r>
          </a:p>
          <a:p>
            <a:pPr marL="285750" indent="-285750">
              <a:buFont typeface="Arial" panose="020B0604020202020204" pitchFamily="34" charset="0"/>
              <a:buChar char="•"/>
            </a:pPr>
            <a:r>
              <a:rPr lang="en-US" dirty="0" smtClean="0"/>
              <a:t>The major players considered: VEGF and Angiopoietins</a:t>
            </a:r>
          </a:p>
          <a:p>
            <a:pPr marL="285750" indent="-285750">
              <a:buFont typeface="Arial" panose="020B0604020202020204" pitchFamily="34" charset="0"/>
              <a:buChar char="•"/>
            </a:pPr>
            <a:r>
              <a:rPr lang="en-US" dirty="0" smtClean="0"/>
              <a:t>Limited work and data so far</a:t>
            </a:r>
            <a:endParaRPr lang="en-US" dirty="0"/>
          </a:p>
        </p:txBody>
      </p:sp>
      <p:sp>
        <p:nvSpPr>
          <p:cNvPr id="3" name="TextBox 2"/>
          <p:cNvSpPr txBox="1"/>
          <p:nvPr/>
        </p:nvSpPr>
        <p:spPr>
          <a:xfrm>
            <a:off x="1295173" y="498763"/>
            <a:ext cx="6553654" cy="369332"/>
          </a:xfrm>
          <a:prstGeom prst="rect">
            <a:avLst/>
          </a:prstGeom>
          <a:noFill/>
        </p:spPr>
        <p:txBody>
          <a:bodyPr wrap="none" rtlCol="0">
            <a:spAutoFit/>
          </a:bodyPr>
          <a:lstStyle/>
          <a:p>
            <a:r>
              <a:rPr lang="en-US" dirty="0" smtClean="0"/>
              <a:t>If you block angiogenesis, do you block tumor growth in all cancers?</a:t>
            </a:r>
            <a:endParaRPr lang="en-US" dirty="0"/>
          </a:p>
        </p:txBody>
      </p:sp>
      <p:sp>
        <p:nvSpPr>
          <p:cNvPr id="4" name="TextBox 3"/>
          <p:cNvSpPr txBox="1"/>
          <p:nvPr/>
        </p:nvSpPr>
        <p:spPr>
          <a:xfrm>
            <a:off x="5969000" y="6392333"/>
            <a:ext cx="2588209" cy="307777"/>
          </a:xfrm>
          <a:prstGeom prst="rect">
            <a:avLst/>
          </a:prstGeom>
          <a:noFill/>
        </p:spPr>
        <p:txBody>
          <a:bodyPr wrap="none" rtlCol="0">
            <a:spAutoFit/>
          </a:bodyPr>
          <a:lstStyle/>
          <a:p>
            <a:r>
              <a:rPr lang="en-US" sz="1400" dirty="0" err="1" smtClean="0"/>
              <a:t>Donnem</a:t>
            </a:r>
            <a:r>
              <a:rPr lang="en-US" sz="1400" dirty="0" smtClean="0"/>
              <a:t> et al., Cancer Med 2013</a:t>
            </a:r>
            <a:endParaRPr lang="en-US" sz="1400" dirty="0"/>
          </a:p>
        </p:txBody>
      </p:sp>
    </p:spTree>
    <p:extLst>
      <p:ext uri="{BB962C8B-B14F-4D97-AF65-F5344CB8AC3E}">
        <p14:creationId xmlns:p14="http://schemas.microsoft.com/office/powerpoint/2010/main" val="997173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F13505-BAEB-4140-9CAA-C8B694985EB2}"/>
              </a:ext>
            </a:extLst>
          </p:cNvPr>
          <p:cNvSpPr txBox="1"/>
          <p:nvPr/>
        </p:nvSpPr>
        <p:spPr>
          <a:xfrm>
            <a:off x="906249" y="175332"/>
            <a:ext cx="7417134"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ysClr val="windowText" lastClr="000000"/>
                </a:solidFill>
                <a:effectLst/>
                <a:uLnTx/>
                <a:uFillTx/>
                <a:latin typeface="Arial" pitchFamily="34" charset="0"/>
                <a:cs typeface="Arial" pitchFamily="34" charset="0"/>
              </a:rPr>
              <a:t>Side effects </a:t>
            </a:r>
            <a:r>
              <a:rPr kumimoji="0" lang="en-US"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of </a:t>
            </a:r>
            <a:r>
              <a:rPr kumimoji="0" lang="en-US" b="1" i="0" u="none" strike="noStrike" kern="0" cap="none" spc="0" normalizeH="0" baseline="0" noProof="0" dirty="0">
                <a:ln>
                  <a:noFill/>
                </a:ln>
                <a:solidFill>
                  <a:sysClr val="windowText" lastClr="000000"/>
                </a:solidFill>
                <a:effectLst/>
                <a:uLnTx/>
                <a:uFillTx/>
                <a:latin typeface="Arial" pitchFamily="34" charset="0"/>
                <a:cs typeface="Arial" pitchFamily="34" charset="0"/>
              </a:rPr>
              <a:t>current, VEGF-based, anti-angiogenic treatments</a:t>
            </a:r>
          </a:p>
        </p:txBody>
      </p:sp>
      <p:sp>
        <p:nvSpPr>
          <p:cNvPr id="3" name="TextBox 2">
            <a:extLst>
              <a:ext uri="{FF2B5EF4-FFF2-40B4-BE49-F238E27FC236}">
                <a16:creationId xmlns:a16="http://schemas.microsoft.com/office/drawing/2014/main" id="{7B8B28EB-88DA-45E4-9861-246F38DF909C}"/>
              </a:ext>
            </a:extLst>
          </p:cNvPr>
          <p:cNvSpPr txBox="1"/>
          <p:nvPr/>
        </p:nvSpPr>
        <p:spPr>
          <a:xfrm>
            <a:off x="463062" y="1787770"/>
            <a:ext cx="8264769" cy="286232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  Inhibition of physiological angiogenesis.</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2.  “Evasive resistance”: acquired resistance due to compensation of other growth </a:t>
            </a:r>
            <a:r>
              <a:rPr lang="en-US" sz="2000" dirty="0" smtClean="0">
                <a:latin typeface="Arial" panose="020B0604020202020204" pitchFamily="34" charset="0"/>
                <a:cs typeface="Arial" panose="020B0604020202020204" pitchFamily="34" charset="0"/>
              </a:rPr>
              <a:t>factors, i.e. bFGF and Ang2.</a:t>
            </a:r>
            <a:endParaRPr lang="en-US" sz="2000" dirty="0">
              <a:latin typeface="Arial" panose="020B0604020202020204" pitchFamily="34" charset="0"/>
              <a:cs typeface="Arial" panose="020B0604020202020204" pitchFamily="34" charset="0"/>
            </a:endParaRPr>
          </a:p>
          <a:p>
            <a:pPr marL="457200" indent="-457200">
              <a:buAutoNum type="arabicPeriod"/>
            </a:pP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3.  Increased vascular leakage and bleeding complications (&amp; metastases in cancer).</a:t>
            </a:r>
          </a:p>
        </p:txBody>
      </p:sp>
    </p:spTree>
    <p:extLst>
      <p:ext uri="{BB962C8B-B14F-4D97-AF65-F5344CB8AC3E}">
        <p14:creationId xmlns:p14="http://schemas.microsoft.com/office/powerpoint/2010/main" val="12439885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7731" y="311728"/>
            <a:ext cx="5968538" cy="400110"/>
          </a:xfrm>
          <a:prstGeom prst="rect">
            <a:avLst/>
          </a:prstGeom>
          <a:noFill/>
        </p:spPr>
        <p:txBody>
          <a:bodyPr wrap="square" rtlCol="0">
            <a:spAutoFit/>
          </a:bodyPr>
          <a:lstStyle/>
          <a:p>
            <a:r>
              <a:rPr lang="en-US" sz="2000" b="1" dirty="0" smtClean="0"/>
              <a:t>Tumor microenvironment and its role on angiogenesis </a:t>
            </a:r>
            <a:endParaRPr lang="en-US" sz="2000" b="1" dirty="0"/>
          </a:p>
        </p:txBody>
      </p:sp>
      <p:sp>
        <p:nvSpPr>
          <p:cNvPr id="3" name="TextBox 2"/>
          <p:cNvSpPr txBox="1"/>
          <p:nvPr/>
        </p:nvSpPr>
        <p:spPr>
          <a:xfrm>
            <a:off x="714895" y="947645"/>
            <a:ext cx="6321987" cy="1754326"/>
          </a:xfrm>
          <a:prstGeom prst="rect">
            <a:avLst/>
          </a:prstGeom>
          <a:noFill/>
        </p:spPr>
        <p:txBody>
          <a:bodyPr wrap="none" rtlCol="0">
            <a:spAutoFit/>
          </a:bodyPr>
          <a:lstStyle/>
          <a:p>
            <a:r>
              <a:rPr lang="en-US" dirty="0" smtClean="0"/>
              <a:t>Tumor microenvironment: The environment where tumor grows: </a:t>
            </a:r>
          </a:p>
          <a:p>
            <a:pPr marL="285750" indent="-285750">
              <a:buFont typeface="Arial" panose="020B0604020202020204" pitchFamily="34" charset="0"/>
              <a:buChar char="•"/>
            </a:pPr>
            <a:r>
              <a:rPr lang="en-US" dirty="0" smtClean="0"/>
              <a:t>Endothelial cells</a:t>
            </a:r>
          </a:p>
          <a:p>
            <a:pPr marL="285750" indent="-285750">
              <a:buFont typeface="Arial" panose="020B0604020202020204" pitchFamily="34" charset="0"/>
              <a:buChar char="•"/>
            </a:pPr>
            <a:r>
              <a:rPr lang="en-US" dirty="0" smtClean="0"/>
              <a:t>Immune cells</a:t>
            </a:r>
          </a:p>
          <a:p>
            <a:pPr marL="285750" indent="-285750">
              <a:buFont typeface="Arial" panose="020B0604020202020204" pitchFamily="34" charset="0"/>
              <a:buChar char="•"/>
            </a:pPr>
            <a:r>
              <a:rPr lang="en-US" dirty="0" smtClean="0"/>
              <a:t>Fibroblasts</a:t>
            </a:r>
          </a:p>
          <a:p>
            <a:pPr marL="285750" indent="-285750">
              <a:buFont typeface="Arial" panose="020B0604020202020204" pitchFamily="34" charset="0"/>
              <a:buChar char="•"/>
            </a:pPr>
            <a:r>
              <a:rPr lang="en-US" dirty="0" smtClean="0"/>
              <a:t>Macrophages</a:t>
            </a:r>
          </a:p>
          <a:p>
            <a:pPr marL="285750" indent="-285750">
              <a:buFont typeface="Arial" panose="020B0604020202020204" pitchFamily="34" charset="0"/>
              <a:buChar char="•"/>
            </a:pPr>
            <a:r>
              <a:rPr lang="en-US" dirty="0" smtClean="0"/>
              <a:t>Extracellular matrix</a:t>
            </a:r>
            <a:endParaRPr lang="en-US" dirty="0"/>
          </a:p>
        </p:txBody>
      </p:sp>
      <p:sp>
        <p:nvSpPr>
          <p:cNvPr id="4" name="TextBox 3"/>
          <p:cNvSpPr txBox="1"/>
          <p:nvPr/>
        </p:nvSpPr>
        <p:spPr>
          <a:xfrm>
            <a:off x="199967" y="6392332"/>
            <a:ext cx="2534920" cy="307777"/>
          </a:xfrm>
          <a:prstGeom prst="rect">
            <a:avLst/>
          </a:prstGeom>
          <a:noFill/>
        </p:spPr>
        <p:txBody>
          <a:bodyPr wrap="square" rtlCol="0">
            <a:spAutoFit/>
          </a:bodyPr>
          <a:lstStyle/>
          <a:p>
            <a:r>
              <a:rPr lang="en-US" sz="1400" dirty="0" smtClean="0"/>
              <a:t>Jiang et al., J </a:t>
            </a:r>
            <a:r>
              <a:rPr lang="en-US" sz="1400" dirty="0" err="1" smtClean="0"/>
              <a:t>Exp</a:t>
            </a:r>
            <a:r>
              <a:rPr lang="en-US" sz="1400" dirty="0" smtClean="0"/>
              <a:t> </a:t>
            </a:r>
            <a:r>
              <a:rPr lang="en-US" sz="1400" dirty="0" err="1" smtClean="0"/>
              <a:t>Clin</a:t>
            </a:r>
            <a:r>
              <a:rPr lang="en-US" sz="1400" dirty="0" smtClean="0"/>
              <a:t> Res 2020</a:t>
            </a:r>
            <a:endParaRPr lang="en-US" sz="1400" dirty="0"/>
          </a:p>
        </p:txBody>
      </p:sp>
      <p:pic>
        <p:nvPicPr>
          <p:cNvPr id="5" name="Picture 4"/>
          <p:cNvPicPr>
            <a:picLocks noChangeAspect="1"/>
          </p:cNvPicPr>
          <p:nvPr/>
        </p:nvPicPr>
        <p:blipFill>
          <a:blip r:embed="rId2"/>
          <a:stretch>
            <a:fillRect/>
          </a:stretch>
        </p:blipFill>
        <p:spPr>
          <a:xfrm>
            <a:off x="3133897" y="1438795"/>
            <a:ext cx="5253644" cy="5261314"/>
          </a:xfrm>
          <a:prstGeom prst="rect">
            <a:avLst/>
          </a:prstGeom>
        </p:spPr>
      </p:pic>
      <p:sp>
        <p:nvSpPr>
          <p:cNvPr id="6" name="TextBox 5"/>
          <p:cNvSpPr txBox="1"/>
          <p:nvPr/>
        </p:nvSpPr>
        <p:spPr>
          <a:xfrm>
            <a:off x="482138" y="3860840"/>
            <a:ext cx="2884516" cy="923330"/>
          </a:xfrm>
          <a:prstGeom prst="rect">
            <a:avLst/>
          </a:prstGeom>
          <a:noFill/>
        </p:spPr>
        <p:txBody>
          <a:bodyPr wrap="square" rtlCol="0">
            <a:spAutoFit/>
          </a:bodyPr>
          <a:lstStyle/>
          <a:p>
            <a:r>
              <a:rPr lang="en-US" dirty="0" smtClean="0"/>
              <a:t>Cytokines and cell growth factors secreted in the tumor microenvironment</a:t>
            </a:r>
            <a:endParaRPr lang="en-US" dirty="0"/>
          </a:p>
        </p:txBody>
      </p:sp>
    </p:spTree>
    <p:extLst>
      <p:ext uri="{BB962C8B-B14F-4D97-AF65-F5344CB8AC3E}">
        <p14:creationId xmlns:p14="http://schemas.microsoft.com/office/powerpoint/2010/main" val="1106150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8080" t="25386" r="8508" b="7718"/>
          <a:stretch/>
        </p:blipFill>
        <p:spPr>
          <a:xfrm>
            <a:off x="261577" y="1121448"/>
            <a:ext cx="8637472" cy="4863715"/>
          </a:xfrm>
          <a:prstGeom prst="rect">
            <a:avLst/>
          </a:prstGeom>
        </p:spPr>
      </p:pic>
      <p:sp>
        <p:nvSpPr>
          <p:cNvPr id="3" name="TextBox 2"/>
          <p:cNvSpPr txBox="1"/>
          <p:nvPr/>
        </p:nvSpPr>
        <p:spPr>
          <a:xfrm>
            <a:off x="6417887" y="6408957"/>
            <a:ext cx="2534920" cy="307777"/>
          </a:xfrm>
          <a:prstGeom prst="rect">
            <a:avLst/>
          </a:prstGeom>
          <a:noFill/>
        </p:spPr>
        <p:txBody>
          <a:bodyPr wrap="square" rtlCol="0">
            <a:spAutoFit/>
          </a:bodyPr>
          <a:lstStyle/>
          <a:p>
            <a:r>
              <a:rPr lang="en-US" sz="1400" dirty="0" smtClean="0"/>
              <a:t>Jiang et al., J </a:t>
            </a:r>
            <a:r>
              <a:rPr lang="en-US" sz="1400" dirty="0" err="1" smtClean="0"/>
              <a:t>Exp</a:t>
            </a:r>
            <a:r>
              <a:rPr lang="en-US" sz="1400" dirty="0" smtClean="0"/>
              <a:t> </a:t>
            </a:r>
            <a:r>
              <a:rPr lang="en-US" sz="1400" dirty="0" err="1" smtClean="0"/>
              <a:t>Clin</a:t>
            </a:r>
            <a:r>
              <a:rPr lang="en-US" sz="1400" dirty="0" smtClean="0"/>
              <a:t> Res 2020</a:t>
            </a:r>
            <a:endParaRPr lang="en-US" sz="1400" dirty="0"/>
          </a:p>
        </p:txBody>
      </p:sp>
      <p:sp>
        <p:nvSpPr>
          <p:cNvPr id="4" name="TextBox 3"/>
          <p:cNvSpPr txBox="1"/>
          <p:nvPr/>
        </p:nvSpPr>
        <p:spPr>
          <a:xfrm>
            <a:off x="1895300" y="311728"/>
            <a:ext cx="5361709" cy="369332"/>
          </a:xfrm>
          <a:prstGeom prst="rect">
            <a:avLst/>
          </a:prstGeom>
          <a:noFill/>
        </p:spPr>
        <p:txBody>
          <a:bodyPr wrap="square" rtlCol="0">
            <a:spAutoFit/>
          </a:bodyPr>
          <a:lstStyle/>
          <a:p>
            <a:r>
              <a:rPr lang="en-US" b="1" dirty="0" smtClean="0"/>
              <a:t>Tumor microenvironment and its role on angiogenesis </a:t>
            </a:r>
            <a:endParaRPr lang="en-US" b="1" dirty="0"/>
          </a:p>
        </p:txBody>
      </p:sp>
    </p:spTree>
    <p:extLst>
      <p:ext uri="{BB962C8B-B14F-4D97-AF65-F5344CB8AC3E}">
        <p14:creationId xmlns:p14="http://schemas.microsoft.com/office/powerpoint/2010/main" val="1368982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534" y="1077146"/>
            <a:ext cx="6073353" cy="5717860"/>
          </a:xfrm>
          <a:prstGeom prst="rect">
            <a:avLst/>
          </a:prstGeom>
        </p:spPr>
      </p:pic>
      <p:sp>
        <p:nvSpPr>
          <p:cNvPr id="3" name="TextBox 2"/>
          <p:cNvSpPr txBox="1"/>
          <p:nvPr/>
        </p:nvSpPr>
        <p:spPr>
          <a:xfrm>
            <a:off x="2385752" y="311728"/>
            <a:ext cx="4372496" cy="369332"/>
          </a:xfrm>
          <a:prstGeom prst="rect">
            <a:avLst/>
          </a:prstGeom>
          <a:noFill/>
        </p:spPr>
        <p:txBody>
          <a:bodyPr wrap="square" rtlCol="0">
            <a:spAutoFit/>
          </a:bodyPr>
          <a:lstStyle/>
          <a:p>
            <a:r>
              <a:rPr lang="en-US" b="1" dirty="0" smtClean="0"/>
              <a:t>VEGF/VEGFR signal transduction pathways</a:t>
            </a:r>
            <a:endParaRPr lang="en-US" b="1" dirty="0"/>
          </a:p>
        </p:txBody>
      </p:sp>
      <p:sp>
        <p:nvSpPr>
          <p:cNvPr id="4" name="TextBox 3"/>
          <p:cNvSpPr txBox="1"/>
          <p:nvPr/>
        </p:nvSpPr>
        <p:spPr>
          <a:xfrm>
            <a:off x="6417426" y="1444045"/>
            <a:ext cx="2726574" cy="4401205"/>
          </a:xfrm>
          <a:prstGeom prst="rect">
            <a:avLst/>
          </a:prstGeom>
          <a:noFill/>
        </p:spPr>
        <p:txBody>
          <a:bodyPr wrap="square" rtlCol="0">
            <a:spAutoFit/>
          </a:bodyPr>
          <a:lstStyle/>
          <a:p>
            <a:r>
              <a:rPr lang="en-US" sz="1400" b="1" dirty="0"/>
              <a:t>Proliferation:</a:t>
            </a:r>
            <a:r>
              <a:rPr lang="en-US" sz="1400" dirty="0"/>
              <a:t> VEGFR can interact with Grab/Src/Gab1/</a:t>
            </a:r>
            <a:r>
              <a:rPr lang="en-US" sz="1400" dirty="0" err="1"/>
              <a:t>Shb</a:t>
            </a:r>
            <a:r>
              <a:rPr lang="en-US" sz="1400" dirty="0"/>
              <a:t>/PKC</a:t>
            </a:r>
            <a:r>
              <a:rPr lang="el-GR" sz="1400" dirty="0"/>
              <a:t>γ </a:t>
            </a:r>
            <a:r>
              <a:rPr lang="en-US" sz="1400" dirty="0"/>
              <a:t>to activate RAF/MEK/MAPK and PI3K/AKT signaling pathways, and promote the proliferation of endothelial cells. </a:t>
            </a:r>
            <a:endParaRPr lang="en-US" sz="1400" dirty="0" smtClean="0"/>
          </a:p>
          <a:p>
            <a:r>
              <a:rPr lang="en-US" sz="1400" b="1" dirty="0" smtClean="0"/>
              <a:t>Migration </a:t>
            </a:r>
            <a:r>
              <a:rPr lang="en-US" sz="1400" b="1" dirty="0"/>
              <a:t>and invasion: </a:t>
            </a:r>
            <a:r>
              <a:rPr lang="en-US" sz="1400" dirty="0"/>
              <a:t>VEGFR can activate PI3K/AKT by binding to cdc42, Rho, and </a:t>
            </a:r>
            <a:r>
              <a:rPr lang="en-US" sz="1400" dirty="0" err="1"/>
              <a:t>RacGTPases</a:t>
            </a:r>
            <a:r>
              <a:rPr lang="en-US" sz="1400" dirty="0"/>
              <a:t>, and promotes the migration and invasion of endothelial cells. </a:t>
            </a:r>
            <a:endParaRPr lang="en-US" sz="1400" dirty="0" smtClean="0"/>
          </a:p>
          <a:p>
            <a:r>
              <a:rPr lang="en-US" sz="1400" b="1" dirty="0" smtClean="0"/>
              <a:t>Permeability</a:t>
            </a:r>
            <a:r>
              <a:rPr lang="en-US" sz="1400" dirty="0"/>
              <a:t>: VEGFR can enhance blood vessel permeability by activating NFAT/</a:t>
            </a:r>
            <a:r>
              <a:rPr lang="el-GR" sz="1400" dirty="0"/>
              <a:t>β-</a:t>
            </a:r>
            <a:r>
              <a:rPr lang="en-US" sz="1400" dirty="0"/>
              <a:t>catenin/VE-cadherin, and </a:t>
            </a:r>
            <a:r>
              <a:rPr lang="en-US" sz="1400" dirty="0" err="1"/>
              <a:t>eNOS</a:t>
            </a:r>
            <a:r>
              <a:rPr lang="en-US" sz="1400" dirty="0"/>
              <a:t>. </a:t>
            </a:r>
            <a:endParaRPr lang="en-US" sz="1400" dirty="0" smtClean="0"/>
          </a:p>
          <a:p>
            <a:r>
              <a:rPr lang="en-US" sz="1400" b="1" dirty="0" smtClean="0"/>
              <a:t>Vasculogenic </a:t>
            </a:r>
            <a:r>
              <a:rPr lang="en-US" sz="1400" b="1" dirty="0"/>
              <a:t>mimicry: </a:t>
            </a:r>
            <a:r>
              <a:rPr lang="en-US" sz="1400" dirty="0"/>
              <a:t>VEGFR can promote EMT-induced vasculogenic mimicry by upregulating the expression of EMT-related genes</a:t>
            </a:r>
          </a:p>
        </p:txBody>
      </p:sp>
      <p:sp>
        <p:nvSpPr>
          <p:cNvPr id="5" name="TextBox 4"/>
          <p:cNvSpPr txBox="1"/>
          <p:nvPr/>
        </p:nvSpPr>
        <p:spPr>
          <a:xfrm>
            <a:off x="6417887" y="6408957"/>
            <a:ext cx="2534920" cy="307777"/>
          </a:xfrm>
          <a:prstGeom prst="rect">
            <a:avLst/>
          </a:prstGeom>
          <a:noFill/>
        </p:spPr>
        <p:txBody>
          <a:bodyPr wrap="square" rtlCol="0">
            <a:spAutoFit/>
          </a:bodyPr>
          <a:lstStyle/>
          <a:p>
            <a:r>
              <a:rPr lang="en-US" sz="1400" dirty="0" smtClean="0"/>
              <a:t>Jiang et al., J </a:t>
            </a:r>
            <a:r>
              <a:rPr lang="en-US" sz="1400" dirty="0" err="1" smtClean="0"/>
              <a:t>Exp</a:t>
            </a:r>
            <a:r>
              <a:rPr lang="en-US" sz="1400" dirty="0" smtClean="0"/>
              <a:t> </a:t>
            </a:r>
            <a:r>
              <a:rPr lang="en-US" sz="1400" dirty="0" err="1" smtClean="0"/>
              <a:t>Clin</a:t>
            </a:r>
            <a:r>
              <a:rPr lang="en-US" sz="1400" dirty="0" smtClean="0"/>
              <a:t> Res 2020</a:t>
            </a:r>
            <a:endParaRPr lang="en-US" sz="1400" dirty="0"/>
          </a:p>
        </p:txBody>
      </p:sp>
    </p:spTree>
    <p:extLst>
      <p:ext uri="{BB962C8B-B14F-4D97-AF65-F5344CB8AC3E}">
        <p14:creationId xmlns:p14="http://schemas.microsoft.com/office/powerpoint/2010/main" val="20352419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6267</TotalTime>
  <Words>1591</Words>
  <Application>Microsoft Office PowerPoint</Application>
  <PresentationFormat>On-screen Show (4:3)</PresentationFormat>
  <Paragraphs>203</Paragraphs>
  <Slides>42</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Georgia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ΑΓΓΕΛΙΚΗ ΜΙΚΕΛΗ</dc:creator>
  <cp:lastModifiedBy>Constantinos Mikelis</cp:lastModifiedBy>
  <cp:revision>352</cp:revision>
  <dcterms:created xsi:type="dcterms:W3CDTF">2017-06-17T17:19:24Z</dcterms:created>
  <dcterms:modified xsi:type="dcterms:W3CDTF">2023-05-31T11:27:50Z</dcterms:modified>
</cp:coreProperties>
</file>