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67" r:id="rId5"/>
    <p:sldId id="272" r:id="rId6"/>
    <p:sldId id="275" r:id="rId7"/>
    <p:sldId id="279" r:id="rId8"/>
    <p:sldId id="276" r:id="rId9"/>
    <p:sldId id="277" r:id="rId10"/>
    <p:sldId id="273" r:id="rId11"/>
    <p:sldId id="266" r:id="rId12"/>
    <p:sldId id="281" r:id="rId13"/>
    <p:sldId id="274" r:id="rId14"/>
    <p:sldId id="282" r:id="rId15"/>
    <p:sldId id="268" r:id="rId16"/>
    <p:sldId id="278" r:id="rId17"/>
    <p:sldId id="270" r:id="rId18"/>
    <p:sldId id="271" r:id="rId19"/>
    <p:sldId id="269" r:id="rId20"/>
    <p:sldId id="280" r:id="rId21"/>
    <p:sldId id="258" r:id="rId22"/>
    <p:sldId id="259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FCECF7-62E7-692B-11CA-B3EA982F5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ED2C657-8D4E-FD84-EAB9-F27766569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728D956-CBE5-1B09-FEF4-B71C7788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8496059-DA42-45EB-CB1D-313F0273D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C16384-CF5E-2F2D-73D2-8667F580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9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943F8F-9470-C6A3-960D-82CC31ABC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C3949D1-8AA2-375B-CC92-8F9F22751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FA4A36-0C19-6490-E6F2-E32D9220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E4089AA-0AA9-358D-6CD8-0381F45C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571DF2-5252-2F53-767D-91525FC5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54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AE8E2D1-0114-95FD-849C-C243D0706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2420FEF-395C-F84F-94DC-708824FB7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4659F8-5436-8B5A-7548-B2131C8E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AF9A0-1BEE-B1F8-D72E-398D1B59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486F0A4-F3A4-7444-321F-2ECF3D77D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249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638B-129F-4136-860E-F43659AC3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5D238-E93F-4056-A109-D99E62DCE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5FA0C-D15C-4385-831A-C58B1791C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BAA6-BCBF-461F-AF79-793DEC45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CC87C-32A1-4BAE-9E37-84D750F1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6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B6803-8599-4B89-B646-A246F384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B2F5F-ADB3-4570-BAD3-954B05DB2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1B5C6-9CCD-402E-AFC3-1AD387DB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912EF-D81F-4680-9B77-74713F40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B869-6018-441D-9069-CD9550F54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81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72BF-26C6-4FCE-95B6-3DE0485B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28940-B827-4C1A-AC6B-7C7F1406E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2FA69-8881-4846-8660-759E6ED7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9D80D-B585-47D2-91B6-1959F4FD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769E9-F17F-47BA-9989-CBA153C6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6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4125-A6A0-41A7-B73B-E027D5EF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E30F1-E08D-465B-B8CF-2F614E171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8DF64-7449-4389-859D-51B571F3F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94F12-EF63-4EB5-B41F-8B974C28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53AA2-356C-4FC4-ADDA-5C984C7F0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CE404-EA01-47CF-B5E5-77D56442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5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F80B-D739-4645-BB09-54CBC7F4D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B42E9-9E10-4DAC-945A-72D3C3711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876AE-7FCD-4833-80A5-148632FFB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16427F-7DD3-4DF8-86A3-42E33B1DF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42AAA5-80E9-4910-8C14-EAC67AE84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57B56-8C1D-4B7E-A95E-C2854E80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3724A-A728-4DA6-A767-D110E20E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6EA0E-A3FA-4650-86AA-1979A288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6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1EE3-C2B3-45D6-ACA8-8AE11915E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A2144-EDD5-4DDD-A0C5-172BEF31E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BD437-ACB3-4F51-9948-72967926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8488E-A303-4FBC-B029-39EC5557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1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55593-B178-4582-A323-C6087D82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B70BD6-F1A8-47FF-A95F-D9FFB4B3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2B6B6-0ACC-467F-8E1C-B6598FE6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06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30E6-7502-4A99-BADE-01263A5F7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AA495-C095-487D-B3A2-43375B194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05B75-34AA-4E2B-828F-F33E99D65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53E3F-C258-4CBF-BDE6-EAB0F1E81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C1104-9950-4241-9E55-D1376852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DF272-7847-4E69-9F69-AF00B6F35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81A000-F7A1-EC7F-6AFC-AAB9573C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A342E3-B1B2-D921-EEC7-A682B642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A6590A8-E0B2-C824-CCF4-0843E248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B91A541-3FD4-CBFD-EDD9-5BFCDFA6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2C9963-C7D5-4E87-6EC5-DBB89B8DA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6578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DCF3-5014-44F4-8B58-B3E90EFB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EB1CF-647F-4BC5-AE9B-343962773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ED9DB-E8CF-42DB-97AB-8221CB61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59057-267B-4066-9618-DE504A5A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B383D-09BC-4395-8271-A87048D04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435D4-7CC2-4779-8B3D-B0EB33492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41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D85F-54CC-4AB7-8602-E42445C0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2B3BCA-289D-49B1-9DD8-9B8ACAFA1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B97DC-CA45-444C-AC0A-4D5AC4CE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FE3C9-BCB4-45C8-8630-5858C8BE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FA9B7-7AE9-40D7-811D-2E09524D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04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3C2075-6479-4C35-9939-2809DB157D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866E6-CFA3-435B-8344-9DFD76FD1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A97AF-A62F-4F30-A1B9-B12E1D3A0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87593-0E5A-4467-9DA5-E1C54CC3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7ACBE-D70B-4BC8-B021-9491C860D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1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3F20E3-65EA-1921-83A1-1E9470BA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D189139-3736-F14C-B234-E182E7693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AFF6ACF-FEB7-6DFE-F25A-8035209BD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C79508A-DD44-755C-8922-8B278383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F2B6AA-62FE-BFB2-E521-E6BD51445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122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5CC987-4083-FC1D-EAA9-F5D750B5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25E99F-F029-AB5D-6AD6-A33F43DDB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399D2A2-5D61-37C8-1960-1F752C3DA2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1326024-4132-FC97-CD09-A81AE678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B3A373B-40A3-31F3-59A6-CE9CBD819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8328A34-B3D5-1EFA-E2FC-93A34FDA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97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7F5028-389A-005A-A78C-95D0BA47F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9507D8-6F3D-A47C-7505-E84B96EA0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64745AD-098C-E3EB-F760-FB88AE619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1FEE00D-7088-36E8-B468-47E987A0E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4883ECF-49BB-064A-5C25-3B2F16B91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F70A18-B67A-7341-8EA2-BB0BFD2E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6CE3AC8-74CA-E51C-2A59-8C33F909B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E5981A8-1CB9-719F-0E4C-1B0239CB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80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2A79F8-E6B3-10C6-9CA2-7819799D0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F140E79-8950-7569-DD07-FB1A9765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D3EC8C5F-E039-C437-3E64-AD93E86A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25AD0E1-2618-E545-B4A0-A14270BD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5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B8A38C1-9390-8BAA-0871-594E2DD3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646A8E0-7B85-D76B-6279-D2F56C7F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5C0F31E-B7BC-1F2C-1983-90B95436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971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E43361-FED8-1160-59E8-93AD9864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0EC6C2-E32D-A410-65AC-4B7549E06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CB5D952-A6E1-33F6-E0FC-708DFC34F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8B4D9B8-F4F0-ABDA-8EFE-5E574299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88C2269-2FC2-115F-14E7-E2217F49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4B1277-BDD4-C9DD-9791-8AEBE88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68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0C5278-FE37-7AEC-638E-2870EB35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B709921-088A-8DC5-77C6-18DC96964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E14AF9D-5D49-0B0F-BE00-00A233789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B384FB-041A-8E8F-64CD-73150541C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17093E-3037-F942-3AD9-34AEC1CD2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419EB90-7E8C-9B5D-5260-C15DA8C8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1894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1102B14-256E-E37E-FB47-BCC85131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B618A79-23EB-D04E-6ECC-F92BB889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7CB44F-5618-5872-C65C-C154771825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C507B-0F95-4901-B115-5DF22BBEB420}" type="datetimeFigureOut">
              <a:rPr lang="el-GR" smtClean="0"/>
              <a:t>18/11/2025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32E232-9B76-6A86-FDC0-A3A86E8CE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0473D1-9B4A-FE1E-4B94-D33389358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5FB4-26B4-4723-9000-4B6284C3E2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950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F0C8FE-90A4-42F7-880C-E11C4462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8D156-8C1D-46BD-BDC7-69786B20E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8BA2-78B7-40CF-AF1B-FCEB1B69C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5DCC-4680-405C-9355-BFE64247C18B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7D678-B804-4D39-8D5F-439816F2F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763AF-8E53-46B3-90BA-241780F1AC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F8A1-58D6-4FD9-91E4-9064EA30B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9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E%BD%CF%84%CE%B9%CE%B3%CF%8C%CE%BD%CE%BF" TargetMode="External"/><Relationship Id="rId2" Type="http://schemas.openxmlformats.org/officeDocument/2006/relationships/hyperlink" Target="https://el.wikipedia.org/wiki/%CE%91%CE%BD%CF%84%CE%AF%CF%83%CF%89%CE%BC%CE%B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netic Sandwich ELISA">
            <a:extLst>
              <a:ext uri="{FF2B5EF4-FFF2-40B4-BE49-F238E27FC236}">
                <a16:creationId xmlns:a16="http://schemas.microsoft.com/office/drawing/2014/main" id="{CA3BC1A9-0DFD-7BB1-220A-C959F7343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5972"/>
            <a:ext cx="12192000" cy="788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5EFCC10-728E-3AB3-D8F2-2E026B6B5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653143"/>
            <a:ext cx="9579429" cy="4045466"/>
          </a:xfrm>
          <a:custGeom>
            <a:avLst/>
            <a:gdLst>
              <a:gd name="connsiteX0" fmla="*/ 0 w 9579429"/>
              <a:gd name="connsiteY0" fmla="*/ 0 h 4045466"/>
              <a:gd name="connsiteX1" fmla="*/ 311331 w 9579429"/>
              <a:gd name="connsiteY1" fmla="*/ 0 h 4045466"/>
              <a:gd name="connsiteX2" fmla="*/ 718457 w 9579429"/>
              <a:gd name="connsiteY2" fmla="*/ 0 h 4045466"/>
              <a:gd name="connsiteX3" fmla="*/ 1412966 w 9579429"/>
              <a:gd name="connsiteY3" fmla="*/ 0 h 4045466"/>
              <a:gd name="connsiteX4" fmla="*/ 1820092 w 9579429"/>
              <a:gd name="connsiteY4" fmla="*/ 0 h 4045466"/>
              <a:gd name="connsiteX5" fmla="*/ 2131423 w 9579429"/>
              <a:gd name="connsiteY5" fmla="*/ 0 h 4045466"/>
              <a:gd name="connsiteX6" fmla="*/ 2634343 w 9579429"/>
              <a:gd name="connsiteY6" fmla="*/ 0 h 4045466"/>
              <a:gd name="connsiteX7" fmla="*/ 3233057 w 9579429"/>
              <a:gd name="connsiteY7" fmla="*/ 0 h 4045466"/>
              <a:gd name="connsiteX8" fmla="*/ 3544389 w 9579429"/>
              <a:gd name="connsiteY8" fmla="*/ 0 h 4045466"/>
              <a:gd name="connsiteX9" fmla="*/ 4047309 w 9579429"/>
              <a:gd name="connsiteY9" fmla="*/ 0 h 4045466"/>
              <a:gd name="connsiteX10" fmla="*/ 4741817 w 9579429"/>
              <a:gd name="connsiteY10" fmla="*/ 0 h 4045466"/>
              <a:gd name="connsiteX11" fmla="*/ 5340532 w 9579429"/>
              <a:gd name="connsiteY11" fmla="*/ 0 h 4045466"/>
              <a:gd name="connsiteX12" fmla="*/ 6130835 w 9579429"/>
              <a:gd name="connsiteY12" fmla="*/ 0 h 4045466"/>
              <a:gd name="connsiteX13" fmla="*/ 6537960 w 9579429"/>
              <a:gd name="connsiteY13" fmla="*/ 0 h 4045466"/>
              <a:gd name="connsiteX14" fmla="*/ 7136675 w 9579429"/>
              <a:gd name="connsiteY14" fmla="*/ 0 h 4045466"/>
              <a:gd name="connsiteX15" fmla="*/ 7831183 w 9579429"/>
              <a:gd name="connsiteY15" fmla="*/ 0 h 4045466"/>
              <a:gd name="connsiteX16" fmla="*/ 8238309 w 9579429"/>
              <a:gd name="connsiteY16" fmla="*/ 0 h 4045466"/>
              <a:gd name="connsiteX17" fmla="*/ 8645435 w 9579429"/>
              <a:gd name="connsiteY17" fmla="*/ 0 h 4045466"/>
              <a:gd name="connsiteX18" fmla="*/ 9579429 w 9579429"/>
              <a:gd name="connsiteY18" fmla="*/ 0 h 4045466"/>
              <a:gd name="connsiteX19" fmla="*/ 9579429 w 9579429"/>
              <a:gd name="connsiteY19" fmla="*/ 618378 h 4045466"/>
              <a:gd name="connsiteX20" fmla="*/ 9579429 w 9579429"/>
              <a:gd name="connsiteY20" fmla="*/ 1196302 h 4045466"/>
              <a:gd name="connsiteX21" fmla="*/ 9579429 w 9579429"/>
              <a:gd name="connsiteY21" fmla="*/ 1693316 h 4045466"/>
              <a:gd name="connsiteX22" fmla="*/ 9579429 w 9579429"/>
              <a:gd name="connsiteY22" fmla="*/ 2230786 h 4045466"/>
              <a:gd name="connsiteX23" fmla="*/ 9579429 w 9579429"/>
              <a:gd name="connsiteY23" fmla="*/ 2889619 h 4045466"/>
              <a:gd name="connsiteX24" fmla="*/ 9579429 w 9579429"/>
              <a:gd name="connsiteY24" fmla="*/ 3507997 h 4045466"/>
              <a:gd name="connsiteX25" fmla="*/ 9579429 w 9579429"/>
              <a:gd name="connsiteY25" fmla="*/ 4045466 h 4045466"/>
              <a:gd name="connsiteX26" fmla="*/ 8789126 w 9579429"/>
              <a:gd name="connsiteY26" fmla="*/ 4045466 h 4045466"/>
              <a:gd name="connsiteX27" fmla="*/ 7998823 w 9579429"/>
              <a:gd name="connsiteY27" fmla="*/ 4045466 h 4045466"/>
              <a:gd name="connsiteX28" fmla="*/ 7400109 w 9579429"/>
              <a:gd name="connsiteY28" fmla="*/ 4045466 h 4045466"/>
              <a:gd name="connsiteX29" fmla="*/ 7088777 w 9579429"/>
              <a:gd name="connsiteY29" fmla="*/ 4045466 h 4045466"/>
              <a:gd name="connsiteX30" fmla="*/ 6681652 w 9579429"/>
              <a:gd name="connsiteY30" fmla="*/ 4045466 h 4045466"/>
              <a:gd name="connsiteX31" fmla="*/ 6274526 w 9579429"/>
              <a:gd name="connsiteY31" fmla="*/ 4045466 h 4045466"/>
              <a:gd name="connsiteX32" fmla="*/ 5580017 w 9579429"/>
              <a:gd name="connsiteY32" fmla="*/ 4045466 h 4045466"/>
              <a:gd name="connsiteX33" fmla="*/ 5172892 w 9579429"/>
              <a:gd name="connsiteY33" fmla="*/ 4045466 h 4045466"/>
              <a:gd name="connsiteX34" fmla="*/ 4382589 w 9579429"/>
              <a:gd name="connsiteY34" fmla="*/ 4045466 h 4045466"/>
              <a:gd name="connsiteX35" fmla="*/ 3783874 w 9579429"/>
              <a:gd name="connsiteY35" fmla="*/ 4045466 h 4045466"/>
              <a:gd name="connsiteX36" fmla="*/ 3089366 w 9579429"/>
              <a:gd name="connsiteY36" fmla="*/ 4045466 h 4045466"/>
              <a:gd name="connsiteX37" fmla="*/ 2299063 w 9579429"/>
              <a:gd name="connsiteY37" fmla="*/ 4045466 h 4045466"/>
              <a:gd name="connsiteX38" fmla="*/ 1891937 w 9579429"/>
              <a:gd name="connsiteY38" fmla="*/ 4045466 h 4045466"/>
              <a:gd name="connsiteX39" fmla="*/ 1197429 w 9579429"/>
              <a:gd name="connsiteY39" fmla="*/ 4045466 h 4045466"/>
              <a:gd name="connsiteX40" fmla="*/ 0 w 9579429"/>
              <a:gd name="connsiteY40" fmla="*/ 4045466 h 4045466"/>
              <a:gd name="connsiteX41" fmla="*/ 0 w 9579429"/>
              <a:gd name="connsiteY41" fmla="*/ 3548452 h 4045466"/>
              <a:gd name="connsiteX42" fmla="*/ 0 w 9579429"/>
              <a:gd name="connsiteY42" fmla="*/ 3010983 h 4045466"/>
              <a:gd name="connsiteX43" fmla="*/ 0 w 9579429"/>
              <a:gd name="connsiteY43" fmla="*/ 2554423 h 4045466"/>
              <a:gd name="connsiteX44" fmla="*/ 0 w 9579429"/>
              <a:gd name="connsiteY44" fmla="*/ 2016954 h 4045466"/>
              <a:gd name="connsiteX45" fmla="*/ 0 w 9579429"/>
              <a:gd name="connsiteY45" fmla="*/ 1560394 h 4045466"/>
              <a:gd name="connsiteX46" fmla="*/ 0 w 9579429"/>
              <a:gd name="connsiteY46" fmla="*/ 901561 h 4045466"/>
              <a:gd name="connsiteX47" fmla="*/ 0 w 9579429"/>
              <a:gd name="connsiteY47" fmla="*/ 0 h 404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579429" h="4045466" fill="none" extrusionOk="0">
                <a:moveTo>
                  <a:pt x="0" y="0"/>
                </a:moveTo>
                <a:cubicBezTo>
                  <a:pt x="126648" y="-6066"/>
                  <a:pt x="235653" y="23418"/>
                  <a:pt x="311331" y="0"/>
                </a:cubicBezTo>
                <a:cubicBezTo>
                  <a:pt x="387009" y="-23418"/>
                  <a:pt x="532825" y="47754"/>
                  <a:pt x="718457" y="0"/>
                </a:cubicBezTo>
                <a:cubicBezTo>
                  <a:pt x="904089" y="-47754"/>
                  <a:pt x="1228223" y="71934"/>
                  <a:pt x="1412966" y="0"/>
                </a:cubicBezTo>
                <a:cubicBezTo>
                  <a:pt x="1597709" y="-71934"/>
                  <a:pt x="1684339" y="17166"/>
                  <a:pt x="1820092" y="0"/>
                </a:cubicBezTo>
                <a:cubicBezTo>
                  <a:pt x="1955845" y="-17166"/>
                  <a:pt x="1998284" y="32093"/>
                  <a:pt x="2131423" y="0"/>
                </a:cubicBezTo>
                <a:cubicBezTo>
                  <a:pt x="2264562" y="-32093"/>
                  <a:pt x="2458768" y="4144"/>
                  <a:pt x="2634343" y="0"/>
                </a:cubicBezTo>
                <a:cubicBezTo>
                  <a:pt x="2809918" y="-4144"/>
                  <a:pt x="2988888" y="63809"/>
                  <a:pt x="3233057" y="0"/>
                </a:cubicBezTo>
                <a:cubicBezTo>
                  <a:pt x="3477226" y="-63809"/>
                  <a:pt x="3436537" y="9395"/>
                  <a:pt x="3544389" y="0"/>
                </a:cubicBezTo>
                <a:cubicBezTo>
                  <a:pt x="3652241" y="-9395"/>
                  <a:pt x="3864596" y="33967"/>
                  <a:pt x="4047309" y="0"/>
                </a:cubicBezTo>
                <a:cubicBezTo>
                  <a:pt x="4230022" y="-33967"/>
                  <a:pt x="4600076" y="77059"/>
                  <a:pt x="4741817" y="0"/>
                </a:cubicBezTo>
                <a:cubicBezTo>
                  <a:pt x="4883558" y="-77059"/>
                  <a:pt x="5056944" y="59225"/>
                  <a:pt x="5340532" y="0"/>
                </a:cubicBezTo>
                <a:cubicBezTo>
                  <a:pt x="5624121" y="-59225"/>
                  <a:pt x="5911505" y="49742"/>
                  <a:pt x="6130835" y="0"/>
                </a:cubicBezTo>
                <a:cubicBezTo>
                  <a:pt x="6350165" y="-49742"/>
                  <a:pt x="6451777" y="6145"/>
                  <a:pt x="6537960" y="0"/>
                </a:cubicBezTo>
                <a:cubicBezTo>
                  <a:pt x="6624144" y="-6145"/>
                  <a:pt x="6953384" y="68218"/>
                  <a:pt x="7136675" y="0"/>
                </a:cubicBezTo>
                <a:cubicBezTo>
                  <a:pt x="7319966" y="-68218"/>
                  <a:pt x="7643617" y="22239"/>
                  <a:pt x="7831183" y="0"/>
                </a:cubicBezTo>
                <a:cubicBezTo>
                  <a:pt x="8018749" y="-22239"/>
                  <a:pt x="8100539" y="39745"/>
                  <a:pt x="8238309" y="0"/>
                </a:cubicBezTo>
                <a:cubicBezTo>
                  <a:pt x="8376079" y="-39745"/>
                  <a:pt x="8519380" y="8839"/>
                  <a:pt x="8645435" y="0"/>
                </a:cubicBezTo>
                <a:cubicBezTo>
                  <a:pt x="8771490" y="-8839"/>
                  <a:pt x="9264368" y="95549"/>
                  <a:pt x="9579429" y="0"/>
                </a:cubicBezTo>
                <a:cubicBezTo>
                  <a:pt x="9641518" y="297400"/>
                  <a:pt x="9524531" y="438225"/>
                  <a:pt x="9579429" y="618378"/>
                </a:cubicBezTo>
                <a:cubicBezTo>
                  <a:pt x="9634327" y="798531"/>
                  <a:pt x="9567447" y="1018355"/>
                  <a:pt x="9579429" y="1196302"/>
                </a:cubicBezTo>
                <a:cubicBezTo>
                  <a:pt x="9591411" y="1374249"/>
                  <a:pt x="9554905" y="1474014"/>
                  <a:pt x="9579429" y="1693316"/>
                </a:cubicBezTo>
                <a:cubicBezTo>
                  <a:pt x="9603953" y="1912618"/>
                  <a:pt x="9534492" y="1979353"/>
                  <a:pt x="9579429" y="2230786"/>
                </a:cubicBezTo>
                <a:cubicBezTo>
                  <a:pt x="9624366" y="2482219"/>
                  <a:pt x="9513525" y="2631159"/>
                  <a:pt x="9579429" y="2889619"/>
                </a:cubicBezTo>
                <a:cubicBezTo>
                  <a:pt x="9645333" y="3148079"/>
                  <a:pt x="9538746" y="3361036"/>
                  <a:pt x="9579429" y="3507997"/>
                </a:cubicBezTo>
                <a:cubicBezTo>
                  <a:pt x="9620112" y="3654958"/>
                  <a:pt x="9557590" y="3813724"/>
                  <a:pt x="9579429" y="4045466"/>
                </a:cubicBezTo>
                <a:cubicBezTo>
                  <a:pt x="9325722" y="4081796"/>
                  <a:pt x="9063344" y="3989753"/>
                  <a:pt x="8789126" y="4045466"/>
                </a:cubicBezTo>
                <a:cubicBezTo>
                  <a:pt x="8514908" y="4101179"/>
                  <a:pt x="8261718" y="3972558"/>
                  <a:pt x="7998823" y="4045466"/>
                </a:cubicBezTo>
                <a:cubicBezTo>
                  <a:pt x="7735928" y="4118374"/>
                  <a:pt x="7539733" y="4012290"/>
                  <a:pt x="7400109" y="4045466"/>
                </a:cubicBezTo>
                <a:cubicBezTo>
                  <a:pt x="7260485" y="4078642"/>
                  <a:pt x="7178716" y="4034377"/>
                  <a:pt x="7088777" y="4045466"/>
                </a:cubicBezTo>
                <a:cubicBezTo>
                  <a:pt x="6998838" y="4056555"/>
                  <a:pt x="6826969" y="4037897"/>
                  <a:pt x="6681652" y="4045466"/>
                </a:cubicBezTo>
                <a:cubicBezTo>
                  <a:pt x="6536335" y="4053035"/>
                  <a:pt x="6476062" y="4036821"/>
                  <a:pt x="6274526" y="4045466"/>
                </a:cubicBezTo>
                <a:cubicBezTo>
                  <a:pt x="6072990" y="4054111"/>
                  <a:pt x="5799579" y="3989890"/>
                  <a:pt x="5580017" y="4045466"/>
                </a:cubicBezTo>
                <a:cubicBezTo>
                  <a:pt x="5360455" y="4101042"/>
                  <a:pt x="5319355" y="4029209"/>
                  <a:pt x="5172892" y="4045466"/>
                </a:cubicBezTo>
                <a:cubicBezTo>
                  <a:pt x="5026429" y="4061723"/>
                  <a:pt x="4755924" y="3985263"/>
                  <a:pt x="4382589" y="4045466"/>
                </a:cubicBezTo>
                <a:cubicBezTo>
                  <a:pt x="4009254" y="4105669"/>
                  <a:pt x="3952635" y="4031392"/>
                  <a:pt x="3783874" y="4045466"/>
                </a:cubicBezTo>
                <a:cubicBezTo>
                  <a:pt x="3615113" y="4059540"/>
                  <a:pt x="3392310" y="3992964"/>
                  <a:pt x="3089366" y="4045466"/>
                </a:cubicBezTo>
                <a:cubicBezTo>
                  <a:pt x="2786422" y="4097968"/>
                  <a:pt x="2628192" y="3992318"/>
                  <a:pt x="2299063" y="4045466"/>
                </a:cubicBezTo>
                <a:cubicBezTo>
                  <a:pt x="1969934" y="4098614"/>
                  <a:pt x="2012797" y="4039523"/>
                  <a:pt x="1891937" y="4045466"/>
                </a:cubicBezTo>
                <a:cubicBezTo>
                  <a:pt x="1771077" y="4051409"/>
                  <a:pt x="1492745" y="4009935"/>
                  <a:pt x="1197429" y="4045466"/>
                </a:cubicBezTo>
                <a:cubicBezTo>
                  <a:pt x="902113" y="4080997"/>
                  <a:pt x="285763" y="3911289"/>
                  <a:pt x="0" y="4045466"/>
                </a:cubicBezTo>
                <a:cubicBezTo>
                  <a:pt x="-48792" y="3820749"/>
                  <a:pt x="32536" y="3666254"/>
                  <a:pt x="0" y="3548452"/>
                </a:cubicBezTo>
                <a:cubicBezTo>
                  <a:pt x="-32536" y="3430650"/>
                  <a:pt x="26916" y="3126678"/>
                  <a:pt x="0" y="3010983"/>
                </a:cubicBezTo>
                <a:cubicBezTo>
                  <a:pt x="-26916" y="2895288"/>
                  <a:pt x="24770" y="2708947"/>
                  <a:pt x="0" y="2554423"/>
                </a:cubicBezTo>
                <a:cubicBezTo>
                  <a:pt x="-24770" y="2399899"/>
                  <a:pt x="32251" y="2279442"/>
                  <a:pt x="0" y="2016954"/>
                </a:cubicBezTo>
                <a:cubicBezTo>
                  <a:pt x="-32251" y="1754466"/>
                  <a:pt x="6083" y="1674761"/>
                  <a:pt x="0" y="1560394"/>
                </a:cubicBezTo>
                <a:cubicBezTo>
                  <a:pt x="-6083" y="1446027"/>
                  <a:pt x="50260" y="1087006"/>
                  <a:pt x="0" y="901561"/>
                </a:cubicBezTo>
                <a:cubicBezTo>
                  <a:pt x="-50260" y="716116"/>
                  <a:pt x="16496" y="446489"/>
                  <a:pt x="0" y="0"/>
                </a:cubicBezTo>
                <a:close/>
              </a:path>
              <a:path w="9579429" h="4045466" stroke="0" extrusionOk="0">
                <a:moveTo>
                  <a:pt x="0" y="0"/>
                </a:moveTo>
                <a:cubicBezTo>
                  <a:pt x="118882" y="-6501"/>
                  <a:pt x="232183" y="37324"/>
                  <a:pt x="311331" y="0"/>
                </a:cubicBezTo>
                <a:cubicBezTo>
                  <a:pt x="390479" y="-37324"/>
                  <a:pt x="666219" y="56783"/>
                  <a:pt x="814251" y="0"/>
                </a:cubicBezTo>
                <a:cubicBezTo>
                  <a:pt x="962283" y="-56783"/>
                  <a:pt x="1238609" y="69533"/>
                  <a:pt x="1508760" y="0"/>
                </a:cubicBezTo>
                <a:cubicBezTo>
                  <a:pt x="1778911" y="-69533"/>
                  <a:pt x="1818091" y="46438"/>
                  <a:pt x="1915886" y="0"/>
                </a:cubicBezTo>
                <a:cubicBezTo>
                  <a:pt x="2013681" y="-46438"/>
                  <a:pt x="2138015" y="25589"/>
                  <a:pt x="2227217" y="0"/>
                </a:cubicBezTo>
                <a:cubicBezTo>
                  <a:pt x="2316419" y="-25589"/>
                  <a:pt x="2709772" y="69491"/>
                  <a:pt x="3017520" y="0"/>
                </a:cubicBezTo>
                <a:cubicBezTo>
                  <a:pt x="3325268" y="-69491"/>
                  <a:pt x="3389144" y="58202"/>
                  <a:pt x="3616234" y="0"/>
                </a:cubicBezTo>
                <a:cubicBezTo>
                  <a:pt x="3843324" y="-58202"/>
                  <a:pt x="4106708" y="84927"/>
                  <a:pt x="4406537" y="0"/>
                </a:cubicBezTo>
                <a:cubicBezTo>
                  <a:pt x="4706366" y="-84927"/>
                  <a:pt x="4723647" y="8896"/>
                  <a:pt x="5005252" y="0"/>
                </a:cubicBezTo>
                <a:cubicBezTo>
                  <a:pt x="5286857" y="-8896"/>
                  <a:pt x="5491603" y="79269"/>
                  <a:pt x="5699760" y="0"/>
                </a:cubicBezTo>
                <a:cubicBezTo>
                  <a:pt x="5907917" y="-79269"/>
                  <a:pt x="5933344" y="22625"/>
                  <a:pt x="6011092" y="0"/>
                </a:cubicBezTo>
                <a:cubicBezTo>
                  <a:pt x="6088840" y="-22625"/>
                  <a:pt x="6464736" y="49407"/>
                  <a:pt x="6801395" y="0"/>
                </a:cubicBezTo>
                <a:cubicBezTo>
                  <a:pt x="7138054" y="-49407"/>
                  <a:pt x="7057431" y="59223"/>
                  <a:pt x="7304315" y="0"/>
                </a:cubicBezTo>
                <a:cubicBezTo>
                  <a:pt x="7551199" y="-59223"/>
                  <a:pt x="7547280" y="2756"/>
                  <a:pt x="7615646" y="0"/>
                </a:cubicBezTo>
                <a:cubicBezTo>
                  <a:pt x="7684012" y="-2756"/>
                  <a:pt x="7862746" y="31733"/>
                  <a:pt x="8022772" y="0"/>
                </a:cubicBezTo>
                <a:cubicBezTo>
                  <a:pt x="8182798" y="-31733"/>
                  <a:pt x="8493641" y="57747"/>
                  <a:pt x="8813075" y="0"/>
                </a:cubicBezTo>
                <a:cubicBezTo>
                  <a:pt x="9132509" y="-57747"/>
                  <a:pt x="9418444" y="84249"/>
                  <a:pt x="9579429" y="0"/>
                </a:cubicBezTo>
                <a:cubicBezTo>
                  <a:pt x="9592590" y="257604"/>
                  <a:pt x="9570812" y="281373"/>
                  <a:pt x="9579429" y="537469"/>
                </a:cubicBezTo>
                <a:cubicBezTo>
                  <a:pt x="9588046" y="793565"/>
                  <a:pt x="9568416" y="801267"/>
                  <a:pt x="9579429" y="1034483"/>
                </a:cubicBezTo>
                <a:cubicBezTo>
                  <a:pt x="9590442" y="1267699"/>
                  <a:pt x="9558121" y="1526272"/>
                  <a:pt x="9579429" y="1693316"/>
                </a:cubicBezTo>
                <a:cubicBezTo>
                  <a:pt x="9600737" y="1860360"/>
                  <a:pt x="9547614" y="2130486"/>
                  <a:pt x="9579429" y="2352150"/>
                </a:cubicBezTo>
                <a:cubicBezTo>
                  <a:pt x="9611244" y="2573814"/>
                  <a:pt x="9521213" y="2729837"/>
                  <a:pt x="9579429" y="2889619"/>
                </a:cubicBezTo>
                <a:cubicBezTo>
                  <a:pt x="9637645" y="3049401"/>
                  <a:pt x="9524755" y="3141183"/>
                  <a:pt x="9579429" y="3386633"/>
                </a:cubicBezTo>
                <a:cubicBezTo>
                  <a:pt x="9634103" y="3632083"/>
                  <a:pt x="9538079" y="3843977"/>
                  <a:pt x="9579429" y="4045466"/>
                </a:cubicBezTo>
                <a:cubicBezTo>
                  <a:pt x="9392407" y="4104075"/>
                  <a:pt x="9241408" y="3984418"/>
                  <a:pt x="8980715" y="4045466"/>
                </a:cubicBezTo>
                <a:cubicBezTo>
                  <a:pt x="8720022" y="4106514"/>
                  <a:pt x="8572509" y="3976980"/>
                  <a:pt x="8190412" y="4045466"/>
                </a:cubicBezTo>
                <a:cubicBezTo>
                  <a:pt x="7808315" y="4113952"/>
                  <a:pt x="7876957" y="4014602"/>
                  <a:pt x="7783286" y="4045466"/>
                </a:cubicBezTo>
                <a:cubicBezTo>
                  <a:pt x="7689615" y="4076330"/>
                  <a:pt x="7386060" y="3979317"/>
                  <a:pt x="6992983" y="4045466"/>
                </a:cubicBezTo>
                <a:cubicBezTo>
                  <a:pt x="6599906" y="4111615"/>
                  <a:pt x="6759119" y="4037786"/>
                  <a:pt x="6681652" y="4045466"/>
                </a:cubicBezTo>
                <a:cubicBezTo>
                  <a:pt x="6604185" y="4053146"/>
                  <a:pt x="6386841" y="4023297"/>
                  <a:pt x="6178732" y="4045466"/>
                </a:cubicBezTo>
                <a:cubicBezTo>
                  <a:pt x="5970623" y="4067635"/>
                  <a:pt x="5692353" y="3993158"/>
                  <a:pt x="5484223" y="4045466"/>
                </a:cubicBezTo>
                <a:cubicBezTo>
                  <a:pt x="5276093" y="4097774"/>
                  <a:pt x="5086298" y="4029782"/>
                  <a:pt x="4789715" y="4045466"/>
                </a:cubicBezTo>
                <a:cubicBezTo>
                  <a:pt x="4493132" y="4061150"/>
                  <a:pt x="4315874" y="3981312"/>
                  <a:pt x="4095206" y="4045466"/>
                </a:cubicBezTo>
                <a:cubicBezTo>
                  <a:pt x="3874538" y="4109620"/>
                  <a:pt x="3834674" y="4004235"/>
                  <a:pt x="3592286" y="4045466"/>
                </a:cubicBezTo>
                <a:cubicBezTo>
                  <a:pt x="3349898" y="4086697"/>
                  <a:pt x="3195291" y="3985804"/>
                  <a:pt x="3089366" y="4045466"/>
                </a:cubicBezTo>
                <a:cubicBezTo>
                  <a:pt x="2983441" y="4105128"/>
                  <a:pt x="2808515" y="4020295"/>
                  <a:pt x="2682240" y="4045466"/>
                </a:cubicBezTo>
                <a:cubicBezTo>
                  <a:pt x="2555965" y="4070637"/>
                  <a:pt x="2481514" y="4037938"/>
                  <a:pt x="2370909" y="4045466"/>
                </a:cubicBezTo>
                <a:cubicBezTo>
                  <a:pt x="2260304" y="4052994"/>
                  <a:pt x="2096353" y="4028707"/>
                  <a:pt x="1867989" y="4045466"/>
                </a:cubicBezTo>
                <a:cubicBezTo>
                  <a:pt x="1639625" y="4062225"/>
                  <a:pt x="1621643" y="4033220"/>
                  <a:pt x="1460863" y="4045466"/>
                </a:cubicBezTo>
                <a:cubicBezTo>
                  <a:pt x="1300083" y="4057712"/>
                  <a:pt x="1086410" y="4021683"/>
                  <a:pt x="957943" y="4045466"/>
                </a:cubicBezTo>
                <a:cubicBezTo>
                  <a:pt x="829476" y="4069249"/>
                  <a:pt x="461599" y="3934189"/>
                  <a:pt x="0" y="4045466"/>
                </a:cubicBezTo>
                <a:cubicBezTo>
                  <a:pt x="-16043" y="3919194"/>
                  <a:pt x="25187" y="3718580"/>
                  <a:pt x="0" y="3548452"/>
                </a:cubicBezTo>
                <a:cubicBezTo>
                  <a:pt x="-25187" y="3378324"/>
                  <a:pt x="45408" y="3063956"/>
                  <a:pt x="0" y="2889619"/>
                </a:cubicBezTo>
                <a:cubicBezTo>
                  <a:pt x="-45408" y="2715282"/>
                  <a:pt x="51584" y="2376303"/>
                  <a:pt x="0" y="2230786"/>
                </a:cubicBezTo>
                <a:cubicBezTo>
                  <a:pt x="-51584" y="2085269"/>
                  <a:pt x="440" y="1968219"/>
                  <a:pt x="0" y="1774226"/>
                </a:cubicBezTo>
                <a:cubicBezTo>
                  <a:pt x="-440" y="1580233"/>
                  <a:pt x="58857" y="1285728"/>
                  <a:pt x="0" y="1155847"/>
                </a:cubicBezTo>
                <a:cubicBezTo>
                  <a:pt x="-58857" y="1025966"/>
                  <a:pt x="22214" y="783237"/>
                  <a:pt x="0" y="658833"/>
                </a:cubicBezTo>
                <a:cubicBezTo>
                  <a:pt x="-22214" y="534429"/>
                  <a:pt x="12664" y="327119"/>
                  <a:pt x="0" y="0"/>
                </a:cubicBezTo>
                <a:close/>
              </a:path>
            </a:pathLst>
          </a:custGeom>
          <a:ln w="28575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236282716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ENZYMO</a:t>
            </a:r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ΣΥΝΔΕΤΗ ΑΝΟΣΟΠΡΟΣΡΟΦΗΤΙΚΗ ΜΕΘΟΔΟΣ</a:t>
            </a:r>
            <a:b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09912C-E5FC-11BA-B3C2-36EF2804B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6363" y="5989638"/>
            <a:ext cx="9144000" cy="407254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ΑΝΑΣΤΑΣΙΑ ΠΥΡΙΟΧΟΥ</a:t>
            </a:r>
          </a:p>
        </p:txBody>
      </p:sp>
    </p:spTree>
    <p:extLst>
      <p:ext uri="{BB962C8B-B14F-4D97-AF65-F5344CB8AC3E}">
        <p14:creationId xmlns:p14="http://schemas.microsoft.com/office/powerpoint/2010/main" val="1139459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845BD8-BB5F-9F8E-0E00-72D795249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353" y="211488"/>
            <a:ext cx="7201250" cy="768692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SANDWICH ELISA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E438A0-ADAB-80CE-498F-7EBCDC73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457"/>
            <a:ext cx="10275557" cy="47400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Προσκόλληση </a:t>
            </a:r>
            <a:r>
              <a:rPr lang="el-GR" i="0" u="sng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Αντίσωμα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αντισώματος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πάνω σε μία σταθερή επιφάνεια</a:t>
            </a:r>
            <a:endParaRPr lang="en-US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Προσθήκη δείγματος-πιθανώς περιέχει το </a:t>
            </a:r>
            <a:r>
              <a:rPr lang="el-GR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Αντιγόνο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αντιγόνο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82563" indent="84138">
              <a:lnSpc>
                <a:spcPct val="100000"/>
              </a:lnSpc>
              <a:buNone/>
            </a:pP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(γίνεται πρόσδεση αντιγόνου-αντισώματος)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Προσθήκη αντισώματος (συνδεδεμένο με ιχνηθέτη) που ανιχνεύει το </a:t>
            </a:r>
            <a:r>
              <a:rPr lang="el-GR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αντιγόνο</a:t>
            </a:r>
            <a:r>
              <a:rPr lang="el-GR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-διαφορετικό </a:t>
            </a:r>
            <a:r>
              <a:rPr lang="el-GR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επίτοπο</a:t>
            </a:r>
            <a:endParaRPr lang="en-US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Ποσοτικοποίηση με τη χρήση ενός ενζύμου που δεσμεύεται έμμεσα με το </a:t>
            </a:r>
            <a:r>
              <a:rPr lang="el-GR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σύμπλοκο</a:t>
            </a:r>
            <a:endParaRPr lang="en-US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Προσθήκη υποστρώματος 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ενζυμική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αντίδραση</a:t>
            </a:r>
            <a:r>
              <a:rPr lang="el-GR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έγχρωμο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προϊόν</a:t>
            </a:r>
          </a:p>
          <a:p>
            <a:pPr>
              <a:lnSpc>
                <a:spcPct val="100000"/>
              </a:lnSpc>
            </a:pPr>
            <a:r>
              <a:rPr lang="el-GR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Φωτομέτρησ</a:t>
            </a:r>
            <a:r>
              <a:rPr lang="el-G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Έ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νταση φωτός ανάλογη 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της 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συγκέντρωσης του </a:t>
            </a:r>
            <a:r>
              <a:rPr lang="el-GR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βιομορίου</a:t>
            </a:r>
            <a:r>
              <a:rPr lang="el-GR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που μελετάται</a:t>
            </a:r>
          </a:p>
          <a:p>
            <a:pPr>
              <a:lnSpc>
                <a:spcPct val="100000"/>
              </a:lnSpc>
            </a:pP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Ποσοτικοποίηση: Βάση πρότυπης καμπύλης</a:t>
            </a:r>
          </a:p>
        </p:txBody>
      </p:sp>
      <p:pic>
        <p:nvPicPr>
          <p:cNvPr id="7170" name="Picture 2" descr="Stop sign, others, text, presentation, logo png | PNGWing">
            <a:extLst>
              <a:ext uri="{FF2B5EF4-FFF2-40B4-BE49-F238E27FC236}">
                <a16:creationId xmlns:a16="http://schemas.microsoft.com/office/drawing/2014/main" id="{BC9C85F8-7E29-E2E9-E10E-EC0759F3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421" y="4491966"/>
            <a:ext cx="977118" cy="76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60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η ΑΣΚΗΣΗ ΕΝΖΥΜΙΚΗ ΑΝΤΙΔΡΑΣΗ ΜΕ ΚΙΝΗΤΙΚΗ MICHAELIS- MENTEN">
            <a:extLst>
              <a:ext uri="{FF2B5EF4-FFF2-40B4-BE49-F238E27FC236}">
                <a16:creationId xmlns:a16="http://schemas.microsoft.com/office/drawing/2014/main" id="{EDD17994-C2C7-96D9-D722-A9FAE812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06" y="379425"/>
            <a:ext cx="8773643" cy="609915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98714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49773B-0E6B-4E3C-8AA5-8AA4E28E7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71" y="961885"/>
            <a:ext cx="10943772" cy="584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-152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kumimoji="0" lang="el-GR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Προσθήκη 150 μ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πρώτου</a:t>
            </a:r>
            <a:r>
              <a:rPr kumimoji="0" lang="el-GR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αντισώματος </a:t>
            </a:r>
            <a:r>
              <a:rPr kumimoji="0" lang="el-GR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 φρεάτια της πλάκας.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el-GR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Επώαση του αντισώματος για 16 ώρες σε θερμοκρασία δωματίου (</a:t>
            </a:r>
            <a:r>
              <a:rPr kumimoji="0" lang="en-US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kumimoji="0" lang="el-GR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Πλύσιμο των φρεατίων της πλάκας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μ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PBS.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Προσθήκη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µl «</a:t>
            </a:r>
            <a:r>
              <a:rPr kumimoji="0" lang="en-US" altLang="en-US" sz="2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blocking buffer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PBS-BSA 2.5%. 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Επώαση για 5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σε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l-GR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Πλύσιµο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φρεατίων, 2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μ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PBS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Προσθήκη 100 µl εξεταζόμενου δείγματος (Δ)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Επώαση 10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σε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l-GR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Πλύσιµο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πλακιδίων, 2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μ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PBS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Προσθήκη 100 μ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2ου </a:t>
            </a:r>
            <a:r>
              <a:rPr kumimoji="0" lang="el-GR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σηµασµένου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αντίσωµατος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</a:t>
            </a:r>
            <a:r>
              <a:rPr kumimoji="0" lang="el-GR" altLang="en-US" sz="2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Επώαση 5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σε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l-GR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Πλύσιµο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φρεατίων, 2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μ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PBS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Προσθήκη 50 μ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ΤΜΒ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χρωμογόνου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σε κάθε φρεάτιο της πλάκας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0" lang="el-GR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πώαση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5-15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σε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RT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(ή μέχρι την εμφάνιση χρώματος αντίδρασης-ΜΠΛΕ).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Προσθήκη 50 μ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l-GR" altLang="en-US" sz="2200" b="0" i="0" u="none" strike="noStrike" kern="1200" cap="none" spc="0" normalizeH="0" baseline="-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l-GR" altLang="en-US" sz="2200" b="0" i="0" u="none" strike="noStrike" kern="1200" cap="none" spc="0" normalizeH="0" baseline="-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(0.2 Μ) (τερματισμός αντίδρασης).</a:t>
            </a: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Μέτρηση οπτικής απορρόφησης στα 450 </a:t>
            </a:r>
            <a:r>
              <a:rPr kumimoji="0" lang="el-GR" alt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kumimoji="0" lang="el-GR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l-GR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2D9889-BCF9-0495-2549-9956CFD8AD73}"/>
              </a:ext>
            </a:extLst>
          </p:cNvPr>
          <p:cNvSpPr txBox="1"/>
          <p:nvPr/>
        </p:nvSpPr>
        <p:spPr>
          <a:xfrm>
            <a:off x="1853967" y="48360"/>
            <a:ext cx="8232130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Ποσοτικοποίηση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υποδοχέα της </a:t>
            </a:r>
            <a:r>
              <a:rPr kumimoji="0" lang="el-G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ακετυλοχολίνης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52400" algn="l"/>
              </a:tabLst>
              <a:defRPr/>
            </a:pP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 τη μέθοδο της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Sandwich</a:t>
            </a:r>
            <a:r>
              <a:rPr kumimoji="0" lang="el-G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kumimoji="0" lang="el-G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81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758DC2F-CF4A-E4FC-9DED-BA503E26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14" y="982755"/>
            <a:ext cx="11045371" cy="44227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01661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LISA - Wikipedia">
            <a:extLst>
              <a:ext uri="{FF2B5EF4-FFF2-40B4-BE49-F238E27FC236}">
                <a16:creationId xmlns:a16="http://schemas.microsoft.com/office/drawing/2014/main" id="{394B8ABE-2155-A63B-AFA4-4CD6EB25D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31" y="1573901"/>
            <a:ext cx="555095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utomated sandwich ELISA protocol | INTEGRA">
            <a:extLst>
              <a:ext uri="{FF2B5EF4-FFF2-40B4-BE49-F238E27FC236}">
                <a16:creationId xmlns:a16="http://schemas.microsoft.com/office/drawing/2014/main" id="{81230562-940A-1BF9-995A-1B724B0B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20" y="1573902"/>
            <a:ext cx="5715002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Βέλος: Καμπύλο προς τα κάτω 4">
            <a:extLst>
              <a:ext uri="{FF2B5EF4-FFF2-40B4-BE49-F238E27FC236}">
                <a16:creationId xmlns:a16="http://schemas.microsoft.com/office/drawing/2014/main" id="{343C3FF3-4BBD-791A-D2D2-ED00D0CF7D44}"/>
              </a:ext>
            </a:extLst>
          </p:cNvPr>
          <p:cNvSpPr/>
          <p:nvPr/>
        </p:nvSpPr>
        <p:spPr>
          <a:xfrm>
            <a:off x="4818743" y="754070"/>
            <a:ext cx="2554514" cy="711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CBFB3EA8-4BA9-A1FE-AB95-5C539370C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75" y="0"/>
            <a:ext cx="2882493" cy="167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E18F1D-4249-B3E7-3C32-50926FF7F6F1}"/>
              </a:ext>
            </a:extLst>
          </p:cNvPr>
          <p:cNvSpPr txBox="1"/>
          <p:nvPr/>
        </p:nvSpPr>
        <p:spPr>
          <a:xfrm>
            <a:off x="5564700" y="210907"/>
            <a:ext cx="1403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l-GR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kumimoji="0" lang="el-GR" altLang="en-US" sz="3200" b="0" i="0" u="none" strike="noStrike" kern="1200" cap="none" spc="0" normalizeH="0" baseline="-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l-G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3200" dirty="0"/>
          </a:p>
        </p:txBody>
      </p:sp>
      <p:sp>
        <p:nvSpPr>
          <p:cNvPr id="11" name="Βέλος: Αναστροφή 10">
            <a:extLst>
              <a:ext uri="{FF2B5EF4-FFF2-40B4-BE49-F238E27FC236}">
                <a16:creationId xmlns:a16="http://schemas.microsoft.com/office/drawing/2014/main" id="{B5ABAB66-AE15-D26B-9880-DEC43B2082A6}"/>
              </a:ext>
            </a:extLst>
          </p:cNvPr>
          <p:cNvSpPr/>
          <p:nvPr/>
        </p:nvSpPr>
        <p:spPr>
          <a:xfrm>
            <a:off x="2067951" y="795682"/>
            <a:ext cx="703384" cy="87616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1DC2B0-2409-41D1-E23D-7B3CCF3E1371}"/>
              </a:ext>
            </a:extLst>
          </p:cNvPr>
          <p:cNvSpPr txBox="1"/>
          <p:nvPr/>
        </p:nvSpPr>
        <p:spPr>
          <a:xfrm>
            <a:off x="794212" y="892404"/>
            <a:ext cx="14038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alt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ΤΜΒ</a:t>
            </a:r>
            <a:r>
              <a:rPr kumimoji="0" lang="el-G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283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3">
            <a:extLst>
              <a:ext uri="{FF2B5EF4-FFF2-40B4-BE49-F238E27FC236}">
                <a16:creationId xmlns:a16="http://schemas.microsoft.com/office/drawing/2014/main" id="{146F4B45-37C7-4C59-B490-843386C7A4E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37" y="313085"/>
            <a:ext cx="5938520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Ορθογώνιο: Στρογγύλεμα γωνιών 4">
            <a:extLst>
              <a:ext uri="{FF2B5EF4-FFF2-40B4-BE49-F238E27FC236}">
                <a16:creationId xmlns:a16="http://schemas.microsoft.com/office/drawing/2014/main" id="{70A94158-860A-4003-8D2E-7C6EE2402A1E}"/>
              </a:ext>
            </a:extLst>
          </p:cNvPr>
          <p:cNvSpPr/>
          <p:nvPr/>
        </p:nvSpPr>
        <p:spPr>
          <a:xfrm>
            <a:off x="3554902" y="1480472"/>
            <a:ext cx="2541098" cy="3905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l-G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Ορθογώνιο: Στρογγύλεμα γωνιών 5">
            <a:extLst>
              <a:ext uri="{FF2B5EF4-FFF2-40B4-BE49-F238E27FC236}">
                <a16:creationId xmlns:a16="http://schemas.microsoft.com/office/drawing/2014/main" id="{AFF58B7E-E5DD-45EB-B6FD-8AA8EB87E362}"/>
              </a:ext>
            </a:extLst>
          </p:cNvPr>
          <p:cNvSpPr/>
          <p:nvPr/>
        </p:nvSpPr>
        <p:spPr>
          <a:xfrm>
            <a:off x="3557698" y="1896164"/>
            <a:ext cx="2538302" cy="39052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BAB8DA-8902-42EA-B628-9A1BE8C37223}"/>
              </a:ext>
            </a:extLst>
          </p:cNvPr>
          <p:cNvSpPr txBox="1"/>
          <p:nvPr/>
        </p:nvSpPr>
        <p:spPr>
          <a:xfrm>
            <a:off x="2446636" y="4517841"/>
            <a:ext cx="7255522" cy="21200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C1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ή </a:t>
            </a:r>
            <a:r>
              <a:rPr lang="en-US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l-GR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A1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ή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B1</a:t>
            </a:r>
            <a:r>
              <a:rPr lang="el-GR" sz="16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l-G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χωρίς αντίσωμα</a:t>
            </a:r>
            <a:r>
              <a:rPr lang="el-G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ανίχνευσης (</a:t>
            </a:r>
            <a:r>
              <a:rPr lang="el-GR" sz="1600" b="1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l-GR" sz="1600" b="1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600" b="1">
                <a:latin typeface="Times New Roman" panose="02020603050405020304" pitchFamily="18" charset="0"/>
                <a:ea typeface="Times New Roman" panose="02020603050405020304" pitchFamily="18" charset="0"/>
              </a:rPr>
              <a:t> αντίσωμα)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C5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ή </a:t>
            </a:r>
            <a:r>
              <a:rPr lang="en-US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1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ή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χωρίς </a:t>
            </a:r>
            <a:r>
              <a:rPr lang="el-G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Δείγμα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l-GR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ή </a:t>
            </a:r>
            <a:r>
              <a:rPr lang="en-US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l-GR" sz="18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l-GR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sz="1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ή 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l-GR" sz="1800" b="1" dirty="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χωρίς 2</a:t>
            </a:r>
            <a:r>
              <a:rPr lang="el-GR" sz="1800" b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αντίσωμα (ανίχνευσης)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2,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και 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ή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 και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el-GR" b="1" dirty="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l-GR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κελιά για ανίχνευση αντιγόνου</a:t>
            </a:r>
            <a:r>
              <a:rPr lang="el-G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;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A2</a:t>
            </a:r>
            <a:r>
              <a:rPr lang="el-GR" sz="1800" b="1" dirty="0">
                <a:solidFill>
                  <a:srgbClr val="92D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A3</a:t>
            </a:r>
            <a:r>
              <a:rPr lang="el-GR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και 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l-GR" b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B2</a:t>
            </a:r>
            <a:r>
              <a:rPr lang="el-GR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b="1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B3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l-G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κελιά για ανίχνευση αντιγόνου</a:t>
            </a:r>
            <a:r>
              <a:rPr lang="el-G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Ορθογώνιο: Στρογγύλεμα γωνιών 4">
            <a:extLst>
              <a:ext uri="{FF2B5EF4-FFF2-40B4-BE49-F238E27FC236}">
                <a16:creationId xmlns:a16="http://schemas.microsoft.com/office/drawing/2014/main" id="{2A1766C1-AFAA-41DD-84FD-55BFD9277F6F}"/>
              </a:ext>
            </a:extLst>
          </p:cNvPr>
          <p:cNvSpPr/>
          <p:nvPr/>
        </p:nvSpPr>
        <p:spPr>
          <a:xfrm>
            <a:off x="3556300" y="626192"/>
            <a:ext cx="2541098" cy="390525"/>
          </a:xfrm>
          <a:prstGeom prst="roundRect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l-G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Ορθογώνιο: Στρογγύλεμα γωνιών 5">
            <a:extLst>
              <a:ext uri="{FF2B5EF4-FFF2-40B4-BE49-F238E27FC236}">
                <a16:creationId xmlns:a16="http://schemas.microsoft.com/office/drawing/2014/main" id="{F6230A85-65C0-4A2A-94B3-EE92D3121F2A}"/>
              </a:ext>
            </a:extLst>
          </p:cNvPr>
          <p:cNvSpPr/>
          <p:nvPr/>
        </p:nvSpPr>
        <p:spPr>
          <a:xfrm>
            <a:off x="3559096" y="1041884"/>
            <a:ext cx="2538302" cy="390525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53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712A5A-B8AD-0FE0-3F84-A399CEE6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85" y="390292"/>
            <a:ext cx="8165983" cy="1128115"/>
          </a:xfrm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el-GR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Θετικά και αρνητικά 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C0728F-0C6E-4344-40D6-3354C780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66" y="1825625"/>
            <a:ext cx="10414233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Εξασφαλίζουν ορθότητα αποτελεσμάτων</a:t>
            </a:r>
          </a:p>
          <a:p>
            <a:pPr>
              <a:lnSpc>
                <a:spcPct val="150000"/>
              </a:lnSpc>
            </a:pP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Επιβεβαιώνουν λειτουργία μεθόδου</a:t>
            </a:r>
          </a:p>
          <a:p>
            <a:pPr>
              <a:lnSpc>
                <a:spcPct val="150000"/>
              </a:lnSpc>
            </a:pP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πιθανού «θορύβου»-μη ειδική πρόσδεση, όχι αρκετές και σωστές </a:t>
            </a:r>
            <a:r>
              <a:rPr lang="el-GR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εκπλύσεις</a:t>
            </a:r>
            <a:r>
              <a:rPr lang="el-GR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όχι καλό «μπλοκάρισμα».</a:t>
            </a:r>
          </a:p>
        </p:txBody>
      </p:sp>
    </p:spTree>
    <p:extLst>
      <p:ext uri="{BB962C8B-B14F-4D97-AF65-F5344CB8AC3E}">
        <p14:creationId xmlns:p14="http://schemas.microsoft.com/office/powerpoint/2010/main" val="644802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icroplate Readers - Berthold Technologies GmbH &amp; Co.KG">
            <a:extLst>
              <a:ext uri="{FF2B5EF4-FFF2-40B4-BE49-F238E27FC236}">
                <a16:creationId xmlns:a16="http://schemas.microsoft.com/office/drawing/2014/main" id="{946B7D2E-A37F-65E2-204D-7B33E136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741"/>
            <a:ext cx="5631543" cy="381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0FED43B-36ED-5C53-0867-A624348631D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3298" y="3766458"/>
            <a:ext cx="5345404" cy="309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More about microtiter plates |Hölzel Diagnostika">
            <a:extLst>
              <a:ext uri="{FF2B5EF4-FFF2-40B4-BE49-F238E27FC236}">
                <a16:creationId xmlns:a16="http://schemas.microsoft.com/office/drawing/2014/main" id="{97B683B4-5659-80C3-3A26-0D389F1F2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1" y="340179"/>
            <a:ext cx="5345404" cy="309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650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 Pitfalls to Avoid for ELISA">
            <a:extLst>
              <a:ext uri="{FF2B5EF4-FFF2-40B4-BE49-F238E27FC236}">
                <a16:creationId xmlns:a16="http://schemas.microsoft.com/office/drawing/2014/main" id="{E89601FB-5675-B5EE-0167-A6872B991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57" y="4086130"/>
            <a:ext cx="4513943" cy="30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C9B5120-1B79-EF91-517B-1AB4B1EE3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79"/>
            <a:ext cx="4762500" cy="4762500"/>
          </a:xfrm>
          <a:prstGeom prst="rect">
            <a:avLst/>
          </a:prstGeom>
        </p:spPr>
      </p:pic>
      <p:pic>
        <p:nvPicPr>
          <p:cNvPr id="3078" name="Picture 6" descr="Accuflow Reagent Reservoirs">
            <a:extLst>
              <a:ext uri="{FF2B5EF4-FFF2-40B4-BE49-F238E27FC236}">
                <a16:creationId xmlns:a16="http://schemas.microsoft.com/office/drawing/2014/main" id="{C3A6509D-A2D3-EAEE-2115-5304D173D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21047" r="18184" b="20952"/>
          <a:stretch/>
        </p:blipFill>
        <p:spPr bwMode="auto">
          <a:xfrm>
            <a:off x="4470401" y="949143"/>
            <a:ext cx="3918858" cy="36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74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A58ECE-CEE4-6F8D-76F0-B34B12F71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DFC2A36-B253-D894-8B74-66B783A68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077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0F75E1-46AD-AAA4-13A7-19AA99E38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54270"/>
            <a:ext cx="11684000" cy="6703730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Βιοχημική</a:t>
            </a:r>
            <a:r>
              <a:rPr lang="en-US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μέθοδος ανίχνευσης της παρουσίας </a:t>
            </a:r>
            <a:endParaRPr lang="en-US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l-GR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ενός </a:t>
            </a:r>
            <a:r>
              <a:rPr lang="el-GR" b="1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αντισώματος</a:t>
            </a:r>
            <a:r>
              <a:rPr lang="el-GR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ή ενός </a:t>
            </a:r>
            <a:r>
              <a:rPr lang="el-GR" b="1" i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αντιγόνου</a:t>
            </a:r>
            <a:r>
              <a:rPr lang="el-GR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σε ένα δείγμα</a:t>
            </a:r>
            <a:endParaRPr lang="en-US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l-GR" sz="8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b="1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Εφαρμογές</a:t>
            </a:r>
            <a:r>
              <a:rPr lang="el-GR" sz="26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34988" indent="-361950"/>
            <a:r>
              <a:rPr lang="el-GR" sz="2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Τεχνολογία τροφίμων</a:t>
            </a:r>
            <a:r>
              <a:rPr lang="el-GR" sz="26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να εντοπιστούν </a:t>
            </a:r>
            <a:r>
              <a:rPr lang="el-GR" sz="2600" b="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αλλεργιογόνες</a:t>
            </a:r>
            <a:r>
              <a:rPr lang="el-GR" sz="26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τροφές</a:t>
            </a:r>
          </a:p>
          <a:p>
            <a:pPr marL="538163" indent="-355600"/>
            <a:r>
              <a:rPr lang="el-GR" sz="26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Τοξικολογία</a:t>
            </a:r>
            <a:r>
              <a:rPr lang="el-GR" sz="2600" b="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ταχεία και προκαταρκτική διάγνωση για ορισμένες κατηγορίες ναρκωτικών και φαρμάκων</a:t>
            </a:r>
          </a:p>
          <a:p>
            <a:pPr marL="534988" indent="-361950"/>
            <a:r>
              <a:rPr lang="el-GR" sz="2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Ιατρική</a:t>
            </a:r>
            <a:r>
              <a:rPr lang="el-GR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επίπεδα ορμονών, αντιγόνων, αντισωμάτων</a:t>
            </a:r>
          </a:p>
          <a:p>
            <a:pPr marL="711200" indent="-538163">
              <a:lnSpc>
                <a:spcPct val="100000"/>
              </a:lnSpc>
            </a:pPr>
            <a:endParaRPr lang="el-GR" sz="800" b="0" i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Ιδιαίτερα ευαίσθητες μέθοδοι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Οικονοµικές</a:t>
            </a:r>
            <a:r>
              <a:rPr lang="el-GR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μέθοδοι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Μεγάλος </a:t>
            </a:r>
            <a:r>
              <a:rPr lang="el-GR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αριθµός</a:t>
            </a:r>
            <a:r>
              <a:rPr lang="el-GR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δειγµάτων</a:t>
            </a:r>
            <a:r>
              <a:rPr lang="el-GR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σε µ</a:t>
            </a:r>
            <a:r>
              <a:rPr lang="el-GR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ικρό</a:t>
            </a:r>
            <a:r>
              <a:rPr lang="el-GR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χρονικό </a:t>
            </a:r>
            <a:r>
              <a:rPr lang="el-GR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διάστηµα</a:t>
            </a:r>
            <a:endParaRPr lang="el-GR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l-GR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Ποσοτική</a:t>
            </a: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sz="2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ποιοτική</a:t>
            </a:r>
            <a:r>
              <a:rPr lang="el-GR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ανίχνευση</a:t>
            </a:r>
          </a:p>
          <a:p>
            <a:endParaRPr lang="el-GR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l-G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13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C39435-CE83-786E-7481-41CA6C63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Antigens?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2C26AA4-C8EC-A920-44BB-92617C836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Antigens are any foreign substance in the body. 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Antigens include “not-self” molecules and cells, such as:         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foreign proteins         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viruses         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environmental pollutants and other foreign substances like asbestos, tattoo ink, and cigarette smoke         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bacteria and parasites (Protista, Fungi, Plantae and Animalia cells)         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foreign transplanted tissue          </a:t>
            </a: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cancerous cells </a:t>
            </a:r>
            <a:endParaRPr lang="el-GR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0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7F0C1F-D46C-FE06-3979-A48C9FB6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Antibodies and How Are They Produced? </a:t>
            </a:r>
            <a:endParaRPr lang="el-GR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CE8D0EC-67D0-8DD0-1831-57C8EA923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 are large glycoprotein molecules produced by B-lymphocytes during the humoral  immune response to antigens introduced into the body.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Lymphocytes include B-lymphocytes (B-cells) and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Tlymphocytes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(T-cells) which are white blood cells form from the hematopoietic (blood) stem cells in  the bone marrow. 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immune system is made of two parts – humoral (antibody-mediated) and cellular (cell-mediated). </a:t>
            </a:r>
            <a:endParaRPr lang="el-G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48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50EFEE0-EE73-5CBB-9659-1120C5EB5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156" y="3317877"/>
            <a:ext cx="4418694" cy="3152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Μέτρηση της απορρόφησης του δείγματος και σύγκριση με πρότυπη καμπύλη </a:t>
            </a:r>
          </a:p>
          <a:p>
            <a:pPr marL="0" indent="0">
              <a:buNone/>
            </a:pPr>
            <a:r>
              <a:rPr lang="el-GR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=&gt; προσδιορισμός συγκέντρωσης αντιγόνου ή αντισώματος στο δείγμα </a:t>
            </a:r>
            <a:endParaRPr lang="en-US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F0093E-478D-784D-D445-4589B6237F93}"/>
              </a:ext>
            </a:extLst>
          </p:cNvPr>
          <p:cNvSpPr txBox="1"/>
          <p:nvPr/>
        </p:nvSpPr>
        <p:spPr>
          <a:xfrm>
            <a:off x="6583136" y="3317877"/>
            <a:ext cx="431709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Ένδειξη για την ύπαρξη αρνητικού ή θετικού αποτελέσματος στο δείγμα</a:t>
            </a:r>
            <a:endParaRPr lang="el-GR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49F5F86B-CE7C-95F1-77E1-571B849ABD90}"/>
              </a:ext>
            </a:extLst>
          </p:cNvPr>
          <p:cNvSpPr/>
          <p:nvPr/>
        </p:nvSpPr>
        <p:spPr>
          <a:xfrm>
            <a:off x="1291769" y="1431020"/>
            <a:ext cx="3298371" cy="130628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Ποσοτική ανάλυση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664D0D11-9146-7EF5-99BB-EB1D79FC85AC}"/>
              </a:ext>
            </a:extLst>
          </p:cNvPr>
          <p:cNvSpPr/>
          <p:nvPr/>
        </p:nvSpPr>
        <p:spPr>
          <a:xfrm>
            <a:off x="7601859" y="1431020"/>
            <a:ext cx="3298371" cy="130628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i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Ποιοτική ανάλυση</a:t>
            </a:r>
            <a:endParaRPr lang="el-G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4E4862A8-43AC-DE8C-F7D1-34D2B525AB51}"/>
              </a:ext>
            </a:extLst>
          </p:cNvPr>
          <p:cNvSpPr/>
          <p:nvPr/>
        </p:nvSpPr>
        <p:spPr>
          <a:xfrm>
            <a:off x="4446814" y="244648"/>
            <a:ext cx="3298371" cy="1306286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lang="el-G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Βέλος: Κάτω 14">
            <a:extLst>
              <a:ext uri="{FF2B5EF4-FFF2-40B4-BE49-F238E27FC236}">
                <a16:creationId xmlns:a16="http://schemas.microsoft.com/office/drawing/2014/main" id="{E111D32B-3B7F-EA94-8A41-9CEAFB0A7732}"/>
              </a:ext>
            </a:extLst>
          </p:cNvPr>
          <p:cNvSpPr/>
          <p:nvPr/>
        </p:nvSpPr>
        <p:spPr>
          <a:xfrm>
            <a:off x="2672440" y="2737306"/>
            <a:ext cx="537028" cy="691694"/>
          </a:xfrm>
          <a:prstGeom prst="down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Βέλος: Κάτω 15">
            <a:extLst>
              <a:ext uri="{FF2B5EF4-FFF2-40B4-BE49-F238E27FC236}">
                <a16:creationId xmlns:a16="http://schemas.microsoft.com/office/drawing/2014/main" id="{A2FE8C13-22DC-9DDD-CFBC-7A3725E1434B}"/>
              </a:ext>
            </a:extLst>
          </p:cNvPr>
          <p:cNvSpPr/>
          <p:nvPr/>
        </p:nvSpPr>
        <p:spPr>
          <a:xfrm>
            <a:off x="8987523" y="2737306"/>
            <a:ext cx="537028" cy="691694"/>
          </a:xfrm>
          <a:prstGeom prst="down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19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EC8A42-9247-4906-91B1-CFC5DAE86C10}"/>
              </a:ext>
            </a:extLst>
          </p:cNvPr>
          <p:cNvSpPr txBox="1"/>
          <p:nvPr/>
        </p:nvSpPr>
        <p:spPr>
          <a:xfrm>
            <a:off x="72571" y="1955706"/>
            <a:ext cx="12874172" cy="4585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174625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Δύο βασικές κατηγορίες Ε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LISA</a:t>
            </a: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</a:p>
          <a:p>
            <a:pPr lvl="0" indent="174625">
              <a:lnSpc>
                <a:spcPct val="150000"/>
              </a:lnSpc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(α)</a:t>
            </a:r>
            <a:r>
              <a:rPr lang="el-GR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l-GR" sz="2800" b="1" u="sng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Κλασσικός  τύπος </a:t>
            </a:r>
            <a:r>
              <a:rPr lang="en-US" sz="2800" b="1" u="sng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ELISA</a:t>
            </a:r>
            <a:r>
              <a:rPr lang="el-GR" sz="2800" b="1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l-GR" sz="27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Δέσμευση αντιγόνου</a:t>
            </a:r>
            <a:r>
              <a:rPr kumimoji="0" lang="el-GR" sz="27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l-GR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σε συγκεκριμένο υπόστρωμα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lvl="0" indent="174625">
              <a:lnSpc>
                <a:spcPct val="150000"/>
              </a:lnSpc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--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άμεση Ε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LISA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(άμεση-άμεση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ELISA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ή άμεση-ανταγωνιστική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ELISA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</a:t>
            </a:r>
          </a:p>
          <a:p>
            <a:pPr lvl="0" indent="174625">
              <a:lnSpc>
                <a:spcPct val="150000"/>
              </a:lnSpc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-- </a:t>
            </a:r>
            <a:r>
              <a:rPr kumimoji="0" lang="el-GR" sz="28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έμμεση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ELISA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(Ι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ndirect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R="0" lvl="0" indent="174625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(β) </a:t>
            </a:r>
            <a:r>
              <a:rPr lang="en-US" sz="2800" b="1" u="sng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ELISA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όπου αντί του αντιγόνου, </a:t>
            </a:r>
            <a:r>
              <a:rPr kumimoji="0" lang="el-GR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δεσμεύεται αντίσωμα</a:t>
            </a:r>
            <a:r>
              <a:rPr kumimoji="0" lang="el-GR" sz="28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στο υπόστρωμα </a:t>
            </a:r>
          </a:p>
          <a:p>
            <a:pPr lvl="0" indent="174625">
              <a:lnSpc>
                <a:spcPct val="150000"/>
              </a:lnSpc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--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ανταγωνιστικές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ELISA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lvl="0" indent="174625">
              <a:lnSpc>
                <a:spcPct val="150000"/>
              </a:lnSpc>
            </a:pPr>
            <a:r>
              <a:rPr kumimoji="0" lang="el-GR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--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μη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l-GR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ανταγωνιστικές 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ELISA</a:t>
            </a:r>
            <a:r>
              <a:rPr lang="el-GR" sz="2800" dirty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π.χ.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Sandwich ELISA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ADB80-A2A3-42B1-8124-C8154657BEFD}"/>
              </a:ext>
            </a:extLst>
          </p:cNvPr>
          <p:cNvSpPr txBox="1"/>
          <p:nvPr/>
        </p:nvSpPr>
        <p:spPr>
          <a:xfrm>
            <a:off x="3047223" y="-109753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Αρχή της μεθόδου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C23DB-C98E-B387-30B3-3BF81FA0F0AB}"/>
              </a:ext>
            </a:extLst>
          </p:cNvPr>
          <p:cNvSpPr txBox="1"/>
          <p:nvPr/>
        </p:nvSpPr>
        <p:spPr>
          <a:xfrm>
            <a:off x="-159657" y="852557"/>
            <a:ext cx="78957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Σύμπλοκο</a:t>
            </a:r>
            <a:r>
              <a:rPr kumimoji="0" lang="el-GR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Αντιγόνο με αντίσωμα συνδέονται με τρόπο </a:t>
            </a: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ειδικό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και </a:t>
            </a:r>
            <a:r>
              <a:rPr kumimoji="0" lang="el-GR" sz="3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αμφίδρομο</a:t>
            </a:r>
            <a:r>
              <a:rPr kumimoji="0" lang="el-GR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</a:p>
        </p:txBody>
      </p:sp>
      <p:pic>
        <p:nvPicPr>
          <p:cNvPr id="4098" name="Picture 2" descr="Ανοσοχημικοί προσδιορισμοί - Immunoassays">
            <a:extLst>
              <a:ext uri="{FF2B5EF4-FFF2-40B4-BE49-F238E27FC236}">
                <a16:creationId xmlns:a16="http://schemas.microsoft.com/office/drawing/2014/main" id="{30C619CA-3DFB-704B-824B-4C9BADBF0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854" y="316936"/>
            <a:ext cx="2245148" cy="2137773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10EBE348-2B39-07C4-321B-71667E12A7AB}"/>
              </a:ext>
            </a:extLst>
          </p:cNvPr>
          <p:cNvSpPr/>
          <p:nvPr/>
        </p:nvSpPr>
        <p:spPr>
          <a:xfrm>
            <a:off x="246742" y="736043"/>
            <a:ext cx="7489374" cy="1277719"/>
          </a:xfrm>
          <a:prstGeom prst="roundRect">
            <a:avLst/>
          </a:prstGeom>
          <a:solidFill>
            <a:srgbClr val="FFFF00">
              <a:alpha val="43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4FE492A-FAE5-4B24-A477-E1C627244DF5}"/>
              </a:ext>
            </a:extLst>
          </p:cNvPr>
          <p:cNvGrpSpPr/>
          <p:nvPr/>
        </p:nvGrpSpPr>
        <p:grpSpPr>
          <a:xfrm>
            <a:off x="1693894" y="798613"/>
            <a:ext cx="8804211" cy="5890780"/>
            <a:chOff x="1066800" y="1066800"/>
            <a:chExt cx="7467600" cy="42481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99E68F-A113-4B89-B40A-D1DBA098D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800" y="1066800"/>
              <a:ext cx="7467600" cy="424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2">
              <a:extLst>
                <a:ext uri="{FF2B5EF4-FFF2-40B4-BE49-F238E27FC236}">
                  <a16:creationId xmlns:a16="http://schemas.microsoft.com/office/drawing/2014/main" id="{42B6207C-D68F-41CF-AC1A-553711EBF54C}"/>
                </a:ext>
              </a:extLst>
            </p:cNvPr>
            <p:cNvSpPr txBox="1"/>
            <p:nvPr/>
          </p:nvSpPr>
          <p:spPr>
            <a:xfrm>
              <a:off x="1096251" y="1066800"/>
              <a:ext cx="1951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Ονομασία 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9" name="TextBox 3">
              <a:extLst>
                <a:ext uri="{FF2B5EF4-FFF2-40B4-BE49-F238E27FC236}">
                  <a16:creationId xmlns:a16="http://schemas.microsoft.com/office/drawing/2014/main" id="{A1E8F9E1-04E4-4FF1-9687-95F9A4B1E20E}"/>
                </a:ext>
              </a:extLst>
            </p:cNvPr>
            <p:cNvSpPr txBox="1"/>
            <p:nvPr/>
          </p:nvSpPr>
          <p:spPr>
            <a:xfrm>
              <a:off x="2971800" y="10668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Συμβολισμός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4BDCFFBD-DFBC-404E-8136-2986CE79599A}"/>
                </a:ext>
              </a:extLst>
            </p:cNvPr>
            <p:cNvSpPr txBox="1"/>
            <p:nvPr/>
          </p:nvSpPr>
          <p:spPr>
            <a:xfrm>
              <a:off x="4343400" y="10668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Επισημαντής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1" name="TextBox 5">
              <a:extLst>
                <a:ext uri="{FF2B5EF4-FFF2-40B4-BE49-F238E27FC236}">
                  <a16:creationId xmlns:a16="http://schemas.microsoft.com/office/drawing/2014/main" id="{4B30C94B-DE8D-4CDA-8FDD-E0D96106E207}"/>
                </a:ext>
              </a:extLst>
            </p:cNvPr>
            <p:cNvSpPr txBox="1"/>
            <p:nvPr/>
          </p:nvSpPr>
          <p:spPr>
            <a:xfrm>
              <a:off x="5867400" y="1066800"/>
              <a:ext cx="259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Μέθοδος μέτρησης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BA26B3-F8FF-4D5E-9523-A8FA334A764F}"/>
                </a:ext>
              </a:extLst>
            </p:cNvPr>
            <p:cNvSpPr/>
            <p:nvPr/>
          </p:nvSpPr>
          <p:spPr>
            <a:xfrm>
              <a:off x="1066800" y="1066800"/>
              <a:ext cx="7391400" cy="457200"/>
            </a:xfrm>
            <a:prstGeom prst="rect">
              <a:avLst/>
            </a:prstGeom>
            <a:solidFill>
              <a:schemeClr val="tx2">
                <a:lumMod val="75000"/>
                <a:alpha val="5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1800860-D408-4074-8227-01ED4CC33C99}"/>
              </a:ext>
            </a:extLst>
          </p:cNvPr>
          <p:cNvSpPr txBox="1"/>
          <p:nvPr/>
        </p:nvSpPr>
        <p:spPr>
          <a:xfrm>
            <a:off x="203199" y="126754"/>
            <a:ext cx="11843657" cy="5847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ΔΙΑΦΟΡΕΣ ΤΕΧΝΙΚΕΣ ΑΝΟΣΟΧΗΜΙΚΩΝ ΠΡΟΣΔΙΟΡΙΣΜΩΝ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97804CAA-48A7-9D3E-AB92-8DE646277703}"/>
              </a:ext>
            </a:extLst>
          </p:cNvPr>
          <p:cNvSpPr/>
          <p:nvPr/>
        </p:nvSpPr>
        <p:spPr>
          <a:xfrm>
            <a:off x="1538514" y="2496457"/>
            <a:ext cx="9071429" cy="146594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888EA0-A775-202E-5784-AB48D698D564}"/>
              </a:ext>
            </a:extLst>
          </p:cNvPr>
          <p:cNvSpPr txBox="1"/>
          <p:nvPr/>
        </p:nvSpPr>
        <p:spPr>
          <a:xfrm>
            <a:off x="6079798" y="1874970"/>
            <a:ext cx="751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125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Ι</a:t>
            </a:r>
            <a:endParaRPr lang="el-GR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74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DA7D4F3-0781-FA4C-C3A7-717E19D3ED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7" t="11005" r="32648" b="40318"/>
          <a:stretch/>
        </p:blipFill>
        <p:spPr>
          <a:xfrm>
            <a:off x="1843313" y="373742"/>
            <a:ext cx="9272041" cy="6110515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71F3F75-DCB6-D2EB-1090-F43945204DD4}"/>
              </a:ext>
            </a:extLst>
          </p:cNvPr>
          <p:cNvSpPr/>
          <p:nvPr/>
        </p:nvSpPr>
        <p:spPr>
          <a:xfrm>
            <a:off x="1712686" y="1248229"/>
            <a:ext cx="2902857" cy="667657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B99825B-2CDD-9F90-73E4-E62A5BB948A3}"/>
              </a:ext>
            </a:extLst>
          </p:cNvPr>
          <p:cNvSpPr/>
          <p:nvPr/>
        </p:nvSpPr>
        <p:spPr>
          <a:xfrm>
            <a:off x="4746170" y="1915886"/>
            <a:ext cx="6110516" cy="34834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06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11C357F-2676-F088-AAAF-CA9FE6821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62" y="335845"/>
            <a:ext cx="1091059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n-US" sz="36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Επιτυχία της </a:t>
            </a: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ELISA</a:t>
            </a:r>
            <a:endParaRPr kumimoji="0" lang="el-GR" altLang="en-US" sz="3600" b="1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3600" b="1" i="0" u="sng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marR="0" lvl="0" indent="-6238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1200" algn="l"/>
              </a:tabLst>
            </a:pPr>
            <a:r>
              <a:rPr kumimoji="0" lang="el-GR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 αντιδραστήριο που ακινητοποιείται στο 	υπόστρωμα</a:t>
            </a:r>
          </a:p>
          <a:p>
            <a:pPr marL="623888" marR="0" lvl="0" indent="-6238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1200" algn="l"/>
              </a:tabLst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l-GR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αντίσωμα που επιλέγεται </a:t>
            </a:r>
          </a:p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l-GR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marR="0" lvl="0" indent="-6238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1200" algn="l"/>
              </a:tabLst>
            </a:pPr>
            <a:r>
              <a:rPr kumimoji="0" lang="el-GR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Την παρασκευή και τη σταθερότητα του </a:t>
            </a:r>
            <a:r>
              <a:rPr kumimoji="0" lang="el-GR" altLang="en-US" sz="3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συμπλόκου</a:t>
            </a:r>
            <a:r>
              <a:rPr kumimoji="0" lang="el-GR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kumimoji="0" lang="el-GR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αντισώματος-αντιγόνου </a:t>
            </a:r>
          </a:p>
          <a:p>
            <a:pPr marL="623888" marR="0" lvl="0" indent="-6238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711200" algn="l"/>
              </a:tabLst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l-GR" altLang="en-US" sz="3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l-GR" alt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Τον τρόπο ανίχνευσης του τελικού προϊόντος</a:t>
            </a:r>
            <a:endParaRPr kumimoji="0" lang="el-GR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10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59CD32-4239-E763-E87D-2CB6EB45926B}"/>
              </a:ext>
            </a:extLst>
          </p:cNvPr>
          <p:cNvSpPr txBox="1"/>
          <p:nvPr/>
        </p:nvSpPr>
        <p:spPr>
          <a:xfrm>
            <a:off x="636425" y="262303"/>
            <a:ext cx="10919150" cy="10772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l-GR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κινητοποίηση αντιγόνου ή αντισώματος </a:t>
            </a:r>
          </a:p>
          <a:p>
            <a:pPr algn="ctr"/>
            <a:r>
              <a:rPr lang="el-GR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στερεό υπόστρωμα</a:t>
            </a:r>
          </a:p>
        </p:txBody>
      </p:sp>
      <p:pic>
        <p:nvPicPr>
          <p:cNvPr id="5122" name="Picture 2" descr="ΚΕΦΑΛΑΙΟ 6 ΑΝΟΣΟΧΗΜΙΚΟΙ ΠΡΟΣΔΙΟΡΙΣΜΟΙ ΒΑΣΙΚΕΣ ΤΕΧΝΙΚΕΣ ELISA">
            <a:extLst>
              <a:ext uri="{FF2B5EF4-FFF2-40B4-BE49-F238E27FC236}">
                <a16:creationId xmlns:a16="http://schemas.microsoft.com/office/drawing/2014/main" id="{596C8435-02BB-FD8F-631D-BECFFD2E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21" y="3854602"/>
            <a:ext cx="2408236" cy="283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BA054E-1EDA-0C39-B073-63FF367F98A2}"/>
              </a:ext>
            </a:extLst>
          </p:cNvPr>
          <p:cNvSpPr txBox="1"/>
          <p:nvPr/>
        </p:nvSpPr>
        <p:spPr>
          <a:xfrm>
            <a:off x="478972" y="1603815"/>
            <a:ext cx="51961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Προσκόλληση σε σφαιρίδια (</a:t>
            </a:r>
            <a:r>
              <a:rPr kumimoji="0" lang="el-G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αγαρόζης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κυτταρίνης, </a:t>
            </a:r>
            <a:r>
              <a:rPr kumimoji="0" lang="el-G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πολυακρυλαμίδης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l-G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κλπ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με χημικό δεσμό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B7AFA-270F-A7A3-D98B-FE80D48975C2}"/>
              </a:ext>
            </a:extLst>
          </p:cNvPr>
          <p:cNvSpPr txBox="1"/>
          <p:nvPr/>
        </p:nvSpPr>
        <p:spPr>
          <a:xfrm>
            <a:off x="6299200" y="1546277"/>
            <a:ext cx="57041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Φυσική προσρόφηση σε πλαστικές επιφάνειες με ασθενείς δυνάμεις (ηλεκτροστατικές, υδρόφοβες </a:t>
            </a:r>
            <a:r>
              <a:rPr kumimoji="0" lang="el-GR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κλπ</a:t>
            </a: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B6A8DA0-EE29-9E5F-CB12-595E3F0B56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1" t="10371" r="64659" b="41587"/>
          <a:stretch/>
        </p:blipFill>
        <p:spPr>
          <a:xfrm>
            <a:off x="7913461" y="3854601"/>
            <a:ext cx="2388506" cy="283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60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86A146-D10F-4C38-AEA6-AC6E494B7491}"/>
              </a:ext>
            </a:extLst>
          </p:cNvPr>
          <p:cNvSpPr txBox="1"/>
          <p:nvPr/>
        </p:nvSpPr>
        <p:spPr>
          <a:xfrm>
            <a:off x="511629" y="-72570"/>
            <a:ext cx="11168742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l-G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ΣΥΓΚΡΙΣΗ ΕΜΜΕΣΗΣ ΜΕ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SANDWICH 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ELISA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00D3EC-3B2B-4A29-A281-A2E01081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14" y="858626"/>
            <a:ext cx="6412371" cy="5819286"/>
          </a:xfrm>
          <a:prstGeom prst="rec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495389-61DB-4314-A094-6F397BD07A98}"/>
              </a:ext>
            </a:extLst>
          </p:cNvPr>
          <p:cNvSpPr txBox="1"/>
          <p:nvPr/>
        </p:nvSpPr>
        <p:spPr>
          <a:xfrm>
            <a:off x="5543823" y="1958722"/>
            <a:ext cx="8066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/>
              <a:t>(δείγμα)</a:t>
            </a:r>
            <a:endParaRPr lang="en-US" sz="1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005156-D78E-4724-99AD-53BCEF95417B}"/>
              </a:ext>
            </a:extLst>
          </p:cNvPr>
          <p:cNvSpPr/>
          <p:nvPr/>
        </p:nvSpPr>
        <p:spPr>
          <a:xfrm>
            <a:off x="4320330" y="1958722"/>
            <a:ext cx="226503" cy="307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4F6069-2F1F-4A5D-A828-60CB502B0D07}"/>
              </a:ext>
            </a:extLst>
          </p:cNvPr>
          <p:cNvSpPr/>
          <p:nvPr/>
        </p:nvSpPr>
        <p:spPr>
          <a:xfrm>
            <a:off x="4237838" y="3768269"/>
            <a:ext cx="226503" cy="3077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247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834</Words>
  <Application>Microsoft Office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Θέμα του Office</vt:lpstr>
      <vt:lpstr>Office Theme</vt:lpstr>
      <vt:lpstr>ENZYMOΣΥΝΔΕΤΗ ΑΝΟΣΟΠΡΟΣΡΟΦΗΤΙΚΗ ΜΕΘΟΔΟΣ  ELISA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SANDWICH ELISA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Θετικά και αρνητικά control</vt:lpstr>
      <vt:lpstr>PowerPoint Presentation</vt:lpstr>
      <vt:lpstr>PowerPoint Presentation</vt:lpstr>
      <vt:lpstr>PowerPoint Presentation</vt:lpstr>
      <vt:lpstr>What Are Antigens?</vt:lpstr>
      <vt:lpstr>What Are Antibodies and How Are They Produced?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ΚΩΝΣΤΑΝΤΙΝΟΣ ΒΑΣΙΛΟΠΟΥΛΟΣ</dc:creator>
  <cp:lastModifiedBy>Tania</cp:lastModifiedBy>
  <cp:revision>42</cp:revision>
  <dcterms:created xsi:type="dcterms:W3CDTF">2023-11-12T16:57:58Z</dcterms:created>
  <dcterms:modified xsi:type="dcterms:W3CDTF">2025-11-18T06:44:29Z</dcterms:modified>
</cp:coreProperties>
</file>