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64" r:id="rId4"/>
    <p:sldId id="257" r:id="rId5"/>
    <p:sldId id="260" r:id="rId6"/>
    <p:sldId id="259" r:id="rId7"/>
    <p:sldId id="258" r:id="rId8"/>
    <p:sldId id="265" r:id="rId9"/>
    <p:sldId id="269" r:id="rId10"/>
    <p:sldId id="267" r:id="rId11"/>
    <p:sldId id="268" r:id="rId12"/>
    <p:sldId id="266" r:id="rId13"/>
    <p:sldId id="261" r:id="rId14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Φωτεινό στυλ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6" d="100"/>
          <a:sy n="66" d="100"/>
        </p:scale>
        <p:origin x="90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&#914;&#953;&#946;&#955;&#943;&#959;1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lineMarker"/>
        <c:varyColors val="0"/>
        <c:ser>
          <c:idx val="0"/>
          <c:order val="0"/>
          <c:spPr>
            <a:ln w="1905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trendline>
            <c:spPr>
              <a:ln w="38100" cap="rnd">
                <a:solidFill>
                  <a:schemeClr val="accent1"/>
                </a:solidFill>
                <a:prstDash val="sysDot"/>
              </a:ln>
              <a:effectLst/>
            </c:spPr>
            <c:trendlineType val="linear"/>
            <c:intercept val="0"/>
            <c:dispRSqr val="0"/>
            <c:dispEq val="1"/>
            <c:trendlineLbl>
              <c:layout>
                <c:manualLayout>
                  <c:x val="-0.35867203231712513"/>
                  <c:y val="5.1158235948153545E-2"/>
                </c:manualLayout>
              </c:layout>
              <c:numFmt formatCode="General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2800" b="1" i="0" u="none" strike="noStrike" kern="1200" baseline="0">
                      <a:solidFill>
                        <a:srgbClr val="FF0000"/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el-GR"/>
                </a:p>
              </c:txPr>
            </c:trendlineLbl>
          </c:trendline>
          <c:xVal>
            <c:numRef>
              <c:f>Φύλλο1!$D$2:$D$8</c:f>
              <c:numCache>
                <c:formatCode>General</c:formatCode>
                <c:ptCount val="7"/>
                <c:pt idx="0">
                  <c:v>0</c:v>
                </c:pt>
                <c:pt idx="1">
                  <c:v>0.125</c:v>
                </c:pt>
                <c:pt idx="2">
                  <c:v>0.25</c:v>
                </c:pt>
                <c:pt idx="3">
                  <c:v>0.5</c:v>
                </c:pt>
                <c:pt idx="4">
                  <c:v>1</c:v>
                </c:pt>
                <c:pt idx="5">
                  <c:v>2</c:v>
                </c:pt>
                <c:pt idx="6">
                  <c:v>4</c:v>
                </c:pt>
              </c:numCache>
            </c:numRef>
          </c:xVal>
          <c:yVal>
            <c:numRef>
              <c:f>Φύλλο1!$E$2:$E$8</c:f>
              <c:numCache>
                <c:formatCode>General</c:formatCode>
                <c:ptCount val="7"/>
                <c:pt idx="0">
                  <c:v>0</c:v>
                </c:pt>
                <c:pt idx="1">
                  <c:v>4.9000000000000002E-2</c:v>
                </c:pt>
                <c:pt idx="2">
                  <c:v>9.2999999999999999E-2</c:v>
                </c:pt>
                <c:pt idx="3">
                  <c:v>0.215</c:v>
                </c:pt>
                <c:pt idx="4">
                  <c:v>0.436</c:v>
                </c:pt>
                <c:pt idx="5">
                  <c:v>0.89900000000000002</c:v>
                </c:pt>
                <c:pt idx="6">
                  <c:v>1.4350000000000001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E6B8-44AF-8796-8BBF9B01515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554760720"/>
        <c:axId val="554765968"/>
      </c:scatterChart>
      <c:valAx>
        <c:axId val="554760720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l-GR"/>
          </a:p>
        </c:txPr>
        <c:crossAx val="554765968"/>
        <c:crosses val="autoZero"/>
        <c:crossBetween val="midCat"/>
      </c:valAx>
      <c:valAx>
        <c:axId val="55476596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l-GR"/>
          </a:p>
        </c:txPr>
        <c:crossAx val="554760720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l-G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41F03C9-E0EB-D3CB-D3DD-5ED05BA0FE3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2F62FA08-3EF0-21CA-040C-D0EBF6372DB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EF7850A1-93BF-88CA-675C-B7BB557CA6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6EE79-1C19-49AC-8FD8-860B7972271C}" type="datetimeFigureOut">
              <a:rPr lang="el-GR" smtClean="0"/>
              <a:t>4/11/2024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5FB1391D-F133-1499-3F12-64724FAFC9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AB331B90-B524-0085-DE09-1BB6DDE3D4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4B9E6-ECD4-4785-AD15-9A722856EF5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956479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BB65522-F197-28BA-B2E5-91CACCE0EB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04B60854-ED95-BE0B-0D48-28EB83411E1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E5A47C10-451D-EC19-9086-7D2300EE35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6EE79-1C19-49AC-8FD8-860B7972271C}" type="datetimeFigureOut">
              <a:rPr lang="el-GR" smtClean="0"/>
              <a:t>4/11/2024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28976E10-7467-FB52-E54B-79B6997F30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A856B446-5C37-2538-BE1C-FE3887DFD3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4B9E6-ECD4-4785-AD15-9A722856EF5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769613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>
            <a:extLst>
              <a:ext uri="{FF2B5EF4-FFF2-40B4-BE49-F238E27FC236}">
                <a16:creationId xmlns:a16="http://schemas.microsoft.com/office/drawing/2014/main" id="{F9A263BA-BC4E-05D5-A70C-31103635412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DDCF9C97-D9F7-BD93-897A-3F9D3210ADC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1C8A3E60-BE96-3869-12F6-DDE53A0235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6EE79-1C19-49AC-8FD8-860B7972271C}" type="datetimeFigureOut">
              <a:rPr lang="el-GR" smtClean="0"/>
              <a:t>4/11/2024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D6389993-0127-FFCD-D4C5-3B1A5C1E49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7B1357E7-20A1-5EE6-D6A0-3640492505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4B9E6-ECD4-4785-AD15-9A722856EF5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320943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26E81D8-2BE6-F4FD-13DE-4D8B6909F3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0CB191C1-AD7A-53C5-BDBD-A167323979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2FD92581-5263-0DE8-0177-E9FB60C49B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6EE79-1C19-49AC-8FD8-860B7972271C}" type="datetimeFigureOut">
              <a:rPr lang="el-GR" smtClean="0"/>
              <a:t>4/11/2024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6984B423-7994-407C-B2D9-26ECC833EF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DD6B288F-BB35-D564-DA87-508EA38750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4B9E6-ECD4-4785-AD15-9A722856EF5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712798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ED38D4D-6EFB-3C47-5D7D-4E92425CDB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5DE3FF7B-E102-8F01-09C3-2E2CAEEC09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33A4392B-829E-BC9C-54BE-FE9B47F411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6EE79-1C19-49AC-8FD8-860B7972271C}" type="datetimeFigureOut">
              <a:rPr lang="el-GR" smtClean="0"/>
              <a:t>4/11/2024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202CB771-2B4E-03D1-1B39-04AB6DC35F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B6771E99-3ECD-0463-A919-A9F794B70E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4B9E6-ECD4-4785-AD15-9A722856EF5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862083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4699839-4077-72E0-9EE8-726F275F32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2354F29E-C5F3-F2CB-FCED-E5522900D1E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F0898F5E-CFEE-24A0-2EDD-78E353BFB4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05D53A08-452A-1902-50CF-97D1D2B61C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6EE79-1C19-49AC-8FD8-860B7972271C}" type="datetimeFigureOut">
              <a:rPr lang="el-GR" smtClean="0"/>
              <a:t>4/11/2024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1ACB77A0-9156-6900-1066-4D6B4DFDEE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1636917C-E0B4-FE3C-D05C-D3108288D3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4B9E6-ECD4-4785-AD15-9A722856EF5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283429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57BC587-63A7-1A57-0B26-1C6FD7386F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1E3FC8C4-9595-7B0A-AEC6-54A8532B47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E2090A16-F20F-52FB-7D24-B0FE2C0232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9AB678CE-F3EC-A9D8-5CD8-B287181C21C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0C5E393D-63A6-75A6-F658-E08023D6BD6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7" name="Θέση ημερομηνίας 6">
            <a:extLst>
              <a:ext uri="{FF2B5EF4-FFF2-40B4-BE49-F238E27FC236}">
                <a16:creationId xmlns:a16="http://schemas.microsoft.com/office/drawing/2014/main" id="{2ECC5BAA-1E09-34B6-6CB8-50F12000E2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6EE79-1C19-49AC-8FD8-860B7972271C}" type="datetimeFigureOut">
              <a:rPr lang="el-GR" smtClean="0"/>
              <a:t>4/11/2024</a:t>
            </a:fld>
            <a:endParaRPr lang="el-GR"/>
          </a:p>
        </p:txBody>
      </p:sp>
      <p:sp>
        <p:nvSpPr>
          <p:cNvPr id="8" name="Θέση υποσέλιδου 7">
            <a:extLst>
              <a:ext uri="{FF2B5EF4-FFF2-40B4-BE49-F238E27FC236}">
                <a16:creationId xmlns:a16="http://schemas.microsoft.com/office/drawing/2014/main" id="{570B2785-5BC3-4CF9-7D03-85E80F3E73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>
            <a:extLst>
              <a:ext uri="{FF2B5EF4-FFF2-40B4-BE49-F238E27FC236}">
                <a16:creationId xmlns:a16="http://schemas.microsoft.com/office/drawing/2014/main" id="{53966CAC-DBD4-DB25-B6E5-9FFB891E97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4B9E6-ECD4-4785-AD15-9A722856EF5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173523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43E2E1C-3355-652E-2AC3-04FFEB7A27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F4E1FE6D-172D-C16E-FA90-029E1171E2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6EE79-1C19-49AC-8FD8-860B7972271C}" type="datetimeFigureOut">
              <a:rPr lang="el-GR" smtClean="0"/>
              <a:t>4/11/2024</a:t>
            </a:fld>
            <a:endParaRPr lang="el-GR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14C8F203-7BEF-F714-DD34-0262D25178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ADA5CEDE-680C-A7A7-EED6-80C2354679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4B9E6-ECD4-4785-AD15-9A722856EF5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953815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>
            <a:extLst>
              <a:ext uri="{FF2B5EF4-FFF2-40B4-BE49-F238E27FC236}">
                <a16:creationId xmlns:a16="http://schemas.microsoft.com/office/drawing/2014/main" id="{7FFA93D5-6AC4-E427-8786-2FD90EAE79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6EE79-1C19-49AC-8FD8-860B7972271C}" type="datetimeFigureOut">
              <a:rPr lang="el-GR" smtClean="0"/>
              <a:t>4/11/2024</a:t>
            </a:fld>
            <a:endParaRPr lang="el-GR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id="{67C89923-5EC8-16DE-F379-91BE818390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369D6A01-81E9-C0A0-547F-A717511A83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4B9E6-ECD4-4785-AD15-9A722856EF5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124003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35D26C7-D9A9-C041-D59A-BD1D3023E0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3411FC77-7DC5-C46F-C194-F6FBF373A4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E0BD4342-2942-EF76-D37B-5C289EE1969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C5AF357A-1B23-20FE-1DC6-19EF855D9D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6EE79-1C19-49AC-8FD8-860B7972271C}" type="datetimeFigureOut">
              <a:rPr lang="el-GR" smtClean="0"/>
              <a:t>4/11/2024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D6CFD28F-59FE-B814-424D-83888582CD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0B2D731C-C716-5622-B8BF-0D4AFEDFBA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4B9E6-ECD4-4785-AD15-9A722856EF5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769355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1E2CDFE-F4DF-B340-4A23-60AF002B9D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εικόνας 2">
            <a:extLst>
              <a:ext uri="{FF2B5EF4-FFF2-40B4-BE49-F238E27FC236}">
                <a16:creationId xmlns:a16="http://schemas.microsoft.com/office/drawing/2014/main" id="{B723D6B5-BA27-D260-A504-05FB65EAD64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6762FB70-D5D7-7D31-5BBB-118895E74C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0DD87372-09C6-46F7-EB40-8D09D5FE22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6EE79-1C19-49AC-8FD8-860B7972271C}" type="datetimeFigureOut">
              <a:rPr lang="el-GR" smtClean="0"/>
              <a:t>4/11/2024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1BE4FF39-C15A-A21A-0C0A-DD68A66C65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8989BD2F-AE34-61A5-2302-B4D383BFAA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4B9E6-ECD4-4785-AD15-9A722856EF5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322402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3760AE89-8360-E7DE-366E-213DF21C76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F94F9621-1797-AAFE-8603-9AAC7F54F2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16E3F6D5-65CE-B080-23DE-5B8CF0CB110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A6EE79-1C19-49AC-8FD8-860B7972271C}" type="datetimeFigureOut">
              <a:rPr lang="el-GR" smtClean="0"/>
              <a:t>4/11/2024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4E63973D-F3D7-0832-5556-D4A9D397BAF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8875C429-100D-F883-C205-D90CAB420CA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E4B9E6-ECD4-4785-AD15-9A722856EF5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90741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differencebetween.com/difference-between-glycosidic-bond-and-vs-peptide-bond/" TargetMode="External"/><Relationship Id="rId2" Type="http://schemas.openxmlformats.org/officeDocument/2006/relationships/hyperlink" Target="https://www.differencebetween.com/difference-between-oxygenation-and-oxidation/#Oxidation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7101F67-EF69-1B1A-C6C9-CBE88255E18A}"/>
              </a:ext>
            </a:extLst>
          </p:cNvPr>
          <p:cNvSpPr>
            <a:spLocks noGrp="1"/>
          </p:cNvSpPr>
          <p:nvPr>
            <p:ph type="ctrTitle"/>
          </p:nvPr>
        </p:nvSpPr>
        <p:spPr>
          <a:ln>
            <a:solidFill>
              <a:srgbClr val="FFFF00"/>
            </a:solidFill>
          </a:ln>
        </p:spPr>
        <p:txBody>
          <a:bodyPr>
            <a:normAutofit fontScale="90000"/>
          </a:bodyPr>
          <a:lstStyle/>
          <a:p>
            <a:r>
              <a:rPr lang="el-GR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ΠΟΣΟΤΙΚΟΣ ΠΡΟΣΔΙΟΡΙΣΜΟΣ ΠΡΩΤΕΪΝΩΝ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CB3A7703-83E5-CB79-3E40-AA5E283AB65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344228" y="6121514"/>
            <a:ext cx="4659086" cy="432933"/>
          </a:xfrm>
        </p:spPr>
        <p:txBody>
          <a:bodyPr/>
          <a:lstStyle/>
          <a:p>
            <a:r>
              <a:rPr lang="el-GR" b="1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ΑΝΑΣΤΑΣΙΑ ΠΥΡΙΟΧΟΥ</a:t>
            </a:r>
          </a:p>
        </p:txBody>
      </p:sp>
    </p:spTree>
    <p:extLst>
      <p:ext uri="{BB962C8B-B14F-4D97-AF65-F5344CB8AC3E}">
        <p14:creationId xmlns:p14="http://schemas.microsoft.com/office/powerpoint/2010/main" val="400274615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0" name="Γράφημα 9">
            <a:extLst>
              <a:ext uri="{FF2B5EF4-FFF2-40B4-BE49-F238E27FC236}">
                <a16:creationId xmlns:a16="http://schemas.microsoft.com/office/drawing/2014/main" id="{D2A5D105-AAA4-5474-BCB6-83E255417C2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22981763"/>
              </p:ext>
            </p:extLst>
          </p:nvPr>
        </p:nvGraphicFramePr>
        <p:xfrm>
          <a:off x="1226755" y="939819"/>
          <a:ext cx="9738490" cy="475149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2" name="TextBox 11">
            <a:extLst>
              <a:ext uri="{FF2B5EF4-FFF2-40B4-BE49-F238E27FC236}">
                <a16:creationId xmlns:a16="http://schemas.microsoft.com/office/drawing/2014/main" id="{EFFB6D43-74EC-0465-2C21-9ECDB782CB3D}"/>
              </a:ext>
            </a:extLst>
          </p:cNvPr>
          <p:cNvSpPr txBox="1"/>
          <p:nvPr/>
        </p:nvSpPr>
        <p:spPr>
          <a:xfrm>
            <a:off x="3053217" y="5593111"/>
            <a:ext cx="6098344" cy="4924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"/>
            <a:r>
              <a:rPr lang="el-GR" sz="2600" b="1" u="none" strike="noStrike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[Β</a:t>
            </a:r>
            <a:r>
              <a:rPr lang="en-US" sz="2600" b="1" u="none" strike="noStrike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SA] (mg/ml)</a:t>
            </a:r>
            <a:endParaRPr lang="en-US" sz="2600" b="1" i="0" u="none" strike="noStrike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CAD2A427-AD20-5DCC-46D9-6BCDD5F0FB95}"/>
              </a:ext>
            </a:extLst>
          </p:cNvPr>
          <p:cNvSpPr txBox="1"/>
          <p:nvPr/>
        </p:nvSpPr>
        <p:spPr>
          <a:xfrm rot="16200000">
            <a:off x="-2102027" y="3082547"/>
            <a:ext cx="6098344" cy="4924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"/>
            <a:r>
              <a:rPr lang="en-US" sz="2600" b="1" u="none" strike="noStrike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O.D. (280 </a:t>
            </a:r>
            <a:r>
              <a:rPr lang="el-GR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ή 595 </a:t>
            </a:r>
            <a:r>
              <a:rPr lang="en-US" sz="2600" b="1" u="none" strike="noStrike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nm</a:t>
            </a:r>
            <a:r>
              <a:rPr lang="el-GR" sz="2600" b="1" u="none" strike="noStrike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2600" b="1" i="0" u="none" strike="noStrike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Οβάλ 17">
            <a:extLst>
              <a:ext uri="{FF2B5EF4-FFF2-40B4-BE49-F238E27FC236}">
                <a16:creationId xmlns:a16="http://schemas.microsoft.com/office/drawing/2014/main" id="{9E930D80-2AC3-5986-D130-01AA002586ED}"/>
              </a:ext>
            </a:extLst>
          </p:cNvPr>
          <p:cNvSpPr/>
          <p:nvPr/>
        </p:nvSpPr>
        <p:spPr>
          <a:xfrm>
            <a:off x="1636573" y="2024198"/>
            <a:ext cx="225147" cy="246743"/>
          </a:xfrm>
          <a:prstGeom prst="ellipse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cxnSp>
        <p:nvCxnSpPr>
          <p:cNvPr id="20" name="Ευθεία γραμμή σύνδεσης 19">
            <a:extLst>
              <a:ext uri="{FF2B5EF4-FFF2-40B4-BE49-F238E27FC236}">
                <a16:creationId xmlns:a16="http://schemas.microsoft.com/office/drawing/2014/main" id="{7A67BFF9-6ABF-5DFA-D24E-4CEA3840E6D9}"/>
              </a:ext>
            </a:extLst>
          </p:cNvPr>
          <p:cNvCxnSpPr>
            <a:cxnSpLocks/>
            <a:stCxn id="18" idx="6"/>
          </p:cNvCxnSpPr>
          <p:nvPr/>
        </p:nvCxnSpPr>
        <p:spPr>
          <a:xfrm flipV="1">
            <a:off x="1861720" y="2119086"/>
            <a:ext cx="6005023" cy="28484"/>
          </a:xfrm>
          <a:prstGeom prst="line">
            <a:avLst/>
          </a:prstGeom>
          <a:ln w="28575">
            <a:solidFill>
              <a:schemeClr val="accent2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Ευθεία γραμμή σύνδεσης 21">
            <a:extLst>
              <a:ext uri="{FF2B5EF4-FFF2-40B4-BE49-F238E27FC236}">
                <a16:creationId xmlns:a16="http://schemas.microsoft.com/office/drawing/2014/main" id="{258A3AAC-7C92-C84C-266F-7981CABF4909}"/>
              </a:ext>
            </a:extLst>
          </p:cNvPr>
          <p:cNvCxnSpPr>
            <a:cxnSpLocks/>
          </p:cNvCxnSpPr>
          <p:nvPr/>
        </p:nvCxnSpPr>
        <p:spPr>
          <a:xfrm flipV="1">
            <a:off x="7932058" y="2104572"/>
            <a:ext cx="0" cy="3033485"/>
          </a:xfrm>
          <a:prstGeom prst="line">
            <a:avLst/>
          </a:prstGeom>
          <a:ln w="28575">
            <a:solidFill>
              <a:schemeClr val="accent2"/>
            </a:solidFill>
            <a:prstDash val="sysDash"/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84183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2" dur="2000" fill="hold"/>
                                        <p:tgtEl>
                                          <p:spTgt spid="1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0" grpId="0">
        <p:bldAsOne/>
      </p:bldGraphic>
      <p:bldP spid="1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53F29798-D584-4792-9B62-3F5F5C36D6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id="{93B48AA5-E25A-9453-CFAF-60133BB717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4805"/>
            <a:ext cx="10515600" cy="1505883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l-GR" sz="5200" b="1" kern="12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ΠΡΟΤΥΠΕΣ ΚΑΜΠΥΛΕΣ</a:t>
            </a:r>
            <a:endParaRPr lang="en-US" sz="5200" b="1" kern="12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Πίνακας 3">
            <a:extLst>
              <a:ext uri="{FF2B5EF4-FFF2-40B4-BE49-F238E27FC236}">
                <a16:creationId xmlns:a16="http://schemas.microsoft.com/office/drawing/2014/main" id="{41F82588-8D89-99B0-1162-B586DEDAC2A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8456190"/>
              </p:ext>
            </p:extLst>
          </p:nvPr>
        </p:nvGraphicFramePr>
        <p:xfrm>
          <a:off x="1231518" y="1845426"/>
          <a:ext cx="9725914" cy="445031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1835722">
                  <a:extLst>
                    <a:ext uri="{9D8B030D-6E8A-4147-A177-3AD203B41FA5}">
                      <a16:colId xmlns:a16="http://schemas.microsoft.com/office/drawing/2014/main" val="2410231829"/>
                    </a:ext>
                  </a:extLst>
                </a:gridCol>
                <a:gridCol w="2438067">
                  <a:extLst>
                    <a:ext uri="{9D8B030D-6E8A-4147-A177-3AD203B41FA5}">
                      <a16:colId xmlns:a16="http://schemas.microsoft.com/office/drawing/2014/main" val="3861764814"/>
                    </a:ext>
                  </a:extLst>
                </a:gridCol>
                <a:gridCol w="1248634">
                  <a:extLst>
                    <a:ext uri="{9D8B030D-6E8A-4147-A177-3AD203B41FA5}">
                      <a16:colId xmlns:a16="http://schemas.microsoft.com/office/drawing/2014/main" val="2850001627"/>
                    </a:ext>
                  </a:extLst>
                </a:gridCol>
                <a:gridCol w="1893087">
                  <a:extLst>
                    <a:ext uri="{9D8B030D-6E8A-4147-A177-3AD203B41FA5}">
                      <a16:colId xmlns:a16="http://schemas.microsoft.com/office/drawing/2014/main" val="3330354344"/>
                    </a:ext>
                  </a:extLst>
                </a:gridCol>
                <a:gridCol w="2310404">
                  <a:extLst>
                    <a:ext uri="{9D8B030D-6E8A-4147-A177-3AD203B41FA5}">
                      <a16:colId xmlns:a16="http://schemas.microsoft.com/office/drawing/2014/main" val="159949053"/>
                    </a:ext>
                  </a:extLst>
                </a:gridCol>
              </a:tblGrid>
              <a:tr h="1068659">
                <a:tc>
                  <a:txBody>
                    <a:bodyPr/>
                    <a:lstStyle/>
                    <a:p>
                      <a:pPr algn="ctr" fontAlgn="b"/>
                      <a:r>
                        <a:rPr lang="el-GR" sz="3200" u="none" strike="noStrike" dirty="0">
                          <a:solidFill>
                            <a:srgbClr val="FFFF00"/>
                          </a:solidFill>
                          <a:effectLst/>
                        </a:rPr>
                        <a:t>[Β</a:t>
                      </a:r>
                      <a:r>
                        <a:rPr lang="en-US" sz="3200" u="none" strike="noStrike" dirty="0">
                          <a:solidFill>
                            <a:srgbClr val="FFFF00"/>
                          </a:solidFill>
                          <a:effectLst/>
                        </a:rPr>
                        <a:t>SA] (mg/ml)</a:t>
                      </a:r>
                      <a:endParaRPr lang="en-US" sz="3200" b="1" i="0" u="none" strike="noStrike" dirty="0">
                        <a:solidFill>
                          <a:srgbClr val="FFFF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528" marR="21528" marT="2152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>
                          <a:solidFill>
                            <a:srgbClr val="FFFF00"/>
                          </a:solidFill>
                          <a:effectLst/>
                        </a:rPr>
                        <a:t>O.D. 280 nm</a:t>
                      </a:r>
                      <a:endParaRPr lang="en-US" sz="3200" b="1" i="0" u="none" strike="noStrike" dirty="0">
                        <a:solidFill>
                          <a:srgbClr val="FFFF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528" marR="21528" marT="2152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l-GR" sz="2500" b="0" i="0" u="none" strike="noStrike" dirty="0">
                        <a:solidFill>
                          <a:srgbClr val="FFFF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528" marR="21528" marT="2152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3200" u="none" strike="noStrike" dirty="0">
                          <a:solidFill>
                            <a:srgbClr val="FFFF00"/>
                          </a:solidFill>
                          <a:effectLst/>
                        </a:rPr>
                        <a:t>[Β</a:t>
                      </a:r>
                      <a:r>
                        <a:rPr lang="en-US" sz="3200" u="none" strike="noStrike" dirty="0">
                          <a:solidFill>
                            <a:srgbClr val="FFFF00"/>
                          </a:solidFill>
                          <a:effectLst/>
                        </a:rPr>
                        <a:t>SA] (mg/ml)</a:t>
                      </a:r>
                      <a:endParaRPr lang="en-US" sz="3200" b="1" i="0" u="none" strike="noStrike" dirty="0">
                        <a:solidFill>
                          <a:srgbClr val="FFFF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528" marR="21528" marT="2152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>
                          <a:solidFill>
                            <a:srgbClr val="FFFF00"/>
                          </a:solidFill>
                          <a:effectLst/>
                        </a:rPr>
                        <a:t>O.D. 595 nm</a:t>
                      </a:r>
                      <a:endParaRPr lang="en-US" sz="3200" b="1" i="0" u="none" strike="noStrike" dirty="0">
                        <a:solidFill>
                          <a:srgbClr val="FFFF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528" marR="21528" marT="21528" marB="0" anchor="b"/>
                </a:tc>
                <a:extLst>
                  <a:ext uri="{0D108BD9-81ED-4DB2-BD59-A6C34878D82A}">
                    <a16:rowId xmlns:a16="http://schemas.microsoft.com/office/drawing/2014/main" val="703255055"/>
                  </a:ext>
                </a:extLst>
              </a:tr>
              <a:tr h="483093">
                <a:tc>
                  <a:txBody>
                    <a:bodyPr/>
                    <a:lstStyle/>
                    <a:p>
                      <a:pPr algn="ctr" fontAlgn="b"/>
                      <a:r>
                        <a:rPr lang="el-GR" sz="2800" u="none" strike="noStrike" dirty="0">
                          <a:solidFill>
                            <a:schemeClr val="bg1"/>
                          </a:solidFill>
                          <a:effectLst/>
                        </a:rPr>
                        <a:t>0</a:t>
                      </a:r>
                      <a:endParaRPr lang="el-GR" sz="28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528" marR="21528" marT="2152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800" u="none" strike="noStrike">
                          <a:solidFill>
                            <a:schemeClr val="bg1"/>
                          </a:solidFill>
                          <a:effectLst/>
                        </a:rPr>
                        <a:t>0</a:t>
                      </a:r>
                      <a:endParaRPr lang="el-GR" sz="28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528" marR="21528" marT="2152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l-GR" sz="28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528" marR="21528" marT="2152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800" u="none" strike="noStrike">
                          <a:solidFill>
                            <a:schemeClr val="bg1"/>
                          </a:solidFill>
                          <a:effectLst/>
                        </a:rPr>
                        <a:t>0</a:t>
                      </a:r>
                      <a:endParaRPr lang="el-GR" sz="28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528" marR="21528" marT="2152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800" u="none" strike="noStrike">
                          <a:solidFill>
                            <a:schemeClr val="bg1"/>
                          </a:solidFill>
                          <a:effectLst/>
                        </a:rPr>
                        <a:t>0</a:t>
                      </a:r>
                      <a:endParaRPr lang="el-GR" sz="28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528" marR="21528" marT="21528" marB="0" anchor="b"/>
                </a:tc>
                <a:extLst>
                  <a:ext uri="{0D108BD9-81ED-4DB2-BD59-A6C34878D82A}">
                    <a16:rowId xmlns:a16="http://schemas.microsoft.com/office/drawing/2014/main" val="3807537442"/>
                  </a:ext>
                </a:extLst>
              </a:tr>
              <a:tr h="483093">
                <a:tc>
                  <a:txBody>
                    <a:bodyPr/>
                    <a:lstStyle/>
                    <a:p>
                      <a:pPr algn="ctr" fontAlgn="b"/>
                      <a:r>
                        <a:rPr lang="el-GR" sz="2800" u="none" strike="noStrike" dirty="0">
                          <a:solidFill>
                            <a:schemeClr val="bg1"/>
                          </a:solidFill>
                          <a:effectLst/>
                        </a:rPr>
                        <a:t>0,125</a:t>
                      </a:r>
                      <a:endParaRPr lang="el-GR" sz="28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528" marR="21528" marT="2152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800" u="none" strike="noStrike" dirty="0">
                          <a:solidFill>
                            <a:schemeClr val="bg1"/>
                          </a:solidFill>
                          <a:effectLst/>
                        </a:rPr>
                        <a:t>0,037</a:t>
                      </a:r>
                      <a:endParaRPr lang="el-GR" sz="28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528" marR="21528" marT="2152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l-GR" sz="28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528" marR="21528" marT="2152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800" u="none" strike="noStrike">
                          <a:solidFill>
                            <a:schemeClr val="bg1"/>
                          </a:solidFill>
                          <a:effectLst/>
                        </a:rPr>
                        <a:t>0,125</a:t>
                      </a:r>
                      <a:endParaRPr lang="el-GR" sz="28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528" marR="21528" marT="2152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800" u="none" strike="noStrike">
                          <a:solidFill>
                            <a:schemeClr val="bg1"/>
                          </a:solidFill>
                          <a:effectLst/>
                        </a:rPr>
                        <a:t>0,049</a:t>
                      </a:r>
                      <a:endParaRPr lang="el-GR" sz="28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528" marR="21528" marT="21528" marB="0" anchor="b"/>
                </a:tc>
                <a:extLst>
                  <a:ext uri="{0D108BD9-81ED-4DB2-BD59-A6C34878D82A}">
                    <a16:rowId xmlns:a16="http://schemas.microsoft.com/office/drawing/2014/main" val="3258356727"/>
                  </a:ext>
                </a:extLst>
              </a:tr>
              <a:tr h="483093">
                <a:tc>
                  <a:txBody>
                    <a:bodyPr/>
                    <a:lstStyle/>
                    <a:p>
                      <a:pPr algn="ctr" fontAlgn="b"/>
                      <a:r>
                        <a:rPr lang="el-GR" sz="2800" u="none" strike="noStrike">
                          <a:solidFill>
                            <a:schemeClr val="bg1"/>
                          </a:solidFill>
                          <a:effectLst/>
                        </a:rPr>
                        <a:t>0,25</a:t>
                      </a:r>
                      <a:endParaRPr lang="el-GR" sz="28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528" marR="21528" marT="2152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800" u="none" strike="noStrike" dirty="0">
                          <a:solidFill>
                            <a:schemeClr val="bg1"/>
                          </a:solidFill>
                          <a:effectLst/>
                        </a:rPr>
                        <a:t>0,072</a:t>
                      </a:r>
                      <a:endParaRPr lang="el-GR" sz="28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528" marR="21528" marT="2152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l-GR" sz="28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528" marR="21528" marT="2152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800" u="none" strike="noStrike">
                          <a:solidFill>
                            <a:schemeClr val="bg1"/>
                          </a:solidFill>
                          <a:effectLst/>
                        </a:rPr>
                        <a:t>0,25</a:t>
                      </a:r>
                      <a:endParaRPr lang="el-GR" sz="28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528" marR="21528" marT="2152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800" u="none" strike="noStrike">
                          <a:solidFill>
                            <a:schemeClr val="bg1"/>
                          </a:solidFill>
                          <a:effectLst/>
                        </a:rPr>
                        <a:t>0,093</a:t>
                      </a:r>
                      <a:endParaRPr lang="el-GR" sz="28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528" marR="21528" marT="21528" marB="0" anchor="b"/>
                </a:tc>
                <a:extLst>
                  <a:ext uri="{0D108BD9-81ED-4DB2-BD59-A6C34878D82A}">
                    <a16:rowId xmlns:a16="http://schemas.microsoft.com/office/drawing/2014/main" val="264759731"/>
                  </a:ext>
                </a:extLst>
              </a:tr>
              <a:tr h="483093">
                <a:tc>
                  <a:txBody>
                    <a:bodyPr/>
                    <a:lstStyle/>
                    <a:p>
                      <a:pPr algn="ctr" fontAlgn="b"/>
                      <a:r>
                        <a:rPr lang="el-GR" sz="2800" u="none" strike="noStrike">
                          <a:solidFill>
                            <a:schemeClr val="bg1"/>
                          </a:solidFill>
                          <a:effectLst/>
                        </a:rPr>
                        <a:t>0,5</a:t>
                      </a:r>
                      <a:endParaRPr lang="el-GR" sz="28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528" marR="21528" marT="2152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800" u="none" strike="noStrike">
                          <a:solidFill>
                            <a:schemeClr val="bg1"/>
                          </a:solidFill>
                          <a:effectLst/>
                        </a:rPr>
                        <a:t>0,119</a:t>
                      </a:r>
                      <a:endParaRPr lang="el-GR" sz="28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528" marR="21528" marT="2152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l-GR" sz="28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528" marR="21528" marT="2152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800" u="none" strike="noStrike" dirty="0">
                          <a:solidFill>
                            <a:schemeClr val="bg1"/>
                          </a:solidFill>
                          <a:effectLst/>
                        </a:rPr>
                        <a:t>0,5</a:t>
                      </a:r>
                      <a:endParaRPr lang="el-GR" sz="28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528" marR="21528" marT="2152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800" u="none" strike="noStrike" dirty="0">
                          <a:solidFill>
                            <a:schemeClr val="bg1"/>
                          </a:solidFill>
                          <a:effectLst/>
                        </a:rPr>
                        <a:t>0,</a:t>
                      </a:r>
                      <a:r>
                        <a:rPr lang="en-US" sz="2800" u="none" strike="noStrike" dirty="0">
                          <a:solidFill>
                            <a:schemeClr val="bg1"/>
                          </a:solidFill>
                          <a:effectLst/>
                        </a:rPr>
                        <a:t>18</a:t>
                      </a:r>
                      <a:r>
                        <a:rPr lang="el-GR" sz="2800" u="none" strike="noStrike" dirty="0">
                          <a:solidFill>
                            <a:schemeClr val="bg1"/>
                          </a:solidFill>
                          <a:effectLst/>
                        </a:rPr>
                        <a:t>5</a:t>
                      </a:r>
                      <a:endParaRPr lang="el-GR" sz="28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528" marR="21528" marT="21528" marB="0" anchor="b"/>
                </a:tc>
                <a:extLst>
                  <a:ext uri="{0D108BD9-81ED-4DB2-BD59-A6C34878D82A}">
                    <a16:rowId xmlns:a16="http://schemas.microsoft.com/office/drawing/2014/main" val="3293294849"/>
                  </a:ext>
                </a:extLst>
              </a:tr>
              <a:tr h="483093">
                <a:tc>
                  <a:txBody>
                    <a:bodyPr/>
                    <a:lstStyle/>
                    <a:p>
                      <a:pPr algn="ctr" fontAlgn="b"/>
                      <a:r>
                        <a:rPr lang="el-GR" sz="2800" u="none" strike="noStrike">
                          <a:solidFill>
                            <a:schemeClr val="bg1"/>
                          </a:solidFill>
                          <a:effectLst/>
                        </a:rPr>
                        <a:t>1</a:t>
                      </a:r>
                      <a:endParaRPr lang="el-GR" sz="28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528" marR="21528" marT="2152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800" u="none" strike="noStrike">
                          <a:solidFill>
                            <a:schemeClr val="bg1"/>
                          </a:solidFill>
                          <a:effectLst/>
                        </a:rPr>
                        <a:t>0,268</a:t>
                      </a:r>
                      <a:endParaRPr lang="el-GR" sz="28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528" marR="21528" marT="2152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l-GR" sz="28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528" marR="21528" marT="2152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800" u="none" strike="noStrike" dirty="0">
                          <a:solidFill>
                            <a:schemeClr val="bg1"/>
                          </a:solidFill>
                          <a:effectLst/>
                        </a:rPr>
                        <a:t>1</a:t>
                      </a:r>
                      <a:endParaRPr lang="el-GR" sz="28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528" marR="21528" marT="2152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800" u="none" strike="noStrike" dirty="0">
                          <a:solidFill>
                            <a:schemeClr val="bg1"/>
                          </a:solidFill>
                          <a:effectLst/>
                        </a:rPr>
                        <a:t>0,</a:t>
                      </a:r>
                      <a:r>
                        <a:rPr lang="en-US" sz="2800" u="none" strike="noStrike" dirty="0">
                          <a:solidFill>
                            <a:schemeClr val="bg1"/>
                          </a:solidFill>
                          <a:effectLst/>
                        </a:rPr>
                        <a:t>32</a:t>
                      </a:r>
                      <a:r>
                        <a:rPr lang="el-GR" sz="2800" u="none" strike="noStrike" dirty="0">
                          <a:solidFill>
                            <a:schemeClr val="bg1"/>
                          </a:solidFill>
                          <a:effectLst/>
                        </a:rPr>
                        <a:t>6</a:t>
                      </a:r>
                      <a:endParaRPr lang="el-GR" sz="28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528" marR="21528" marT="21528" marB="0" anchor="b"/>
                </a:tc>
                <a:extLst>
                  <a:ext uri="{0D108BD9-81ED-4DB2-BD59-A6C34878D82A}">
                    <a16:rowId xmlns:a16="http://schemas.microsoft.com/office/drawing/2014/main" val="54447099"/>
                  </a:ext>
                </a:extLst>
              </a:tr>
              <a:tr h="483093">
                <a:tc>
                  <a:txBody>
                    <a:bodyPr/>
                    <a:lstStyle/>
                    <a:p>
                      <a:pPr algn="ctr" fontAlgn="b"/>
                      <a:r>
                        <a:rPr lang="el-GR" sz="2800" u="none" strike="noStrike">
                          <a:solidFill>
                            <a:schemeClr val="bg1"/>
                          </a:solidFill>
                          <a:effectLst/>
                        </a:rPr>
                        <a:t>2</a:t>
                      </a:r>
                      <a:endParaRPr lang="el-GR" sz="28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528" marR="21528" marT="2152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800" u="none" strike="noStrike">
                          <a:solidFill>
                            <a:schemeClr val="bg1"/>
                          </a:solidFill>
                          <a:effectLst/>
                        </a:rPr>
                        <a:t>0,607</a:t>
                      </a:r>
                      <a:endParaRPr lang="el-GR" sz="28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528" marR="21528" marT="2152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l-GR" sz="28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528" marR="21528" marT="2152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800" u="none" strike="noStrike">
                          <a:solidFill>
                            <a:schemeClr val="bg1"/>
                          </a:solidFill>
                          <a:effectLst/>
                        </a:rPr>
                        <a:t>2</a:t>
                      </a:r>
                      <a:endParaRPr lang="el-GR" sz="28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528" marR="21528" marT="2152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800" u="none" strike="noStrike" dirty="0">
                          <a:solidFill>
                            <a:schemeClr val="bg1"/>
                          </a:solidFill>
                          <a:effectLst/>
                        </a:rPr>
                        <a:t>0,</a:t>
                      </a:r>
                      <a:r>
                        <a:rPr lang="en-US" sz="2800" u="none" strike="noStrike" dirty="0">
                          <a:solidFill>
                            <a:schemeClr val="bg1"/>
                          </a:solidFill>
                          <a:effectLst/>
                        </a:rPr>
                        <a:t>71</a:t>
                      </a:r>
                      <a:r>
                        <a:rPr lang="el-GR" sz="2800" u="none" strike="noStrike" dirty="0">
                          <a:solidFill>
                            <a:schemeClr val="bg1"/>
                          </a:solidFill>
                          <a:effectLst/>
                        </a:rPr>
                        <a:t>9</a:t>
                      </a:r>
                      <a:endParaRPr lang="el-GR" sz="28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528" marR="21528" marT="21528" marB="0" anchor="b"/>
                </a:tc>
                <a:extLst>
                  <a:ext uri="{0D108BD9-81ED-4DB2-BD59-A6C34878D82A}">
                    <a16:rowId xmlns:a16="http://schemas.microsoft.com/office/drawing/2014/main" val="1944336815"/>
                  </a:ext>
                </a:extLst>
              </a:tr>
              <a:tr h="483093">
                <a:tc>
                  <a:txBody>
                    <a:bodyPr/>
                    <a:lstStyle/>
                    <a:p>
                      <a:pPr algn="ctr" fontAlgn="b"/>
                      <a:r>
                        <a:rPr lang="el-GR" sz="2800" u="none" strike="noStrike">
                          <a:solidFill>
                            <a:schemeClr val="bg1"/>
                          </a:solidFill>
                          <a:effectLst/>
                        </a:rPr>
                        <a:t>4</a:t>
                      </a:r>
                      <a:endParaRPr lang="el-GR" sz="28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528" marR="21528" marT="2152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800" u="none" strike="noStrike">
                          <a:solidFill>
                            <a:schemeClr val="bg1"/>
                          </a:solidFill>
                          <a:effectLst/>
                        </a:rPr>
                        <a:t>1,135</a:t>
                      </a:r>
                      <a:endParaRPr lang="el-GR" sz="28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528" marR="21528" marT="2152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l-GR" sz="28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528" marR="21528" marT="2152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800" u="none" strike="noStrike">
                          <a:solidFill>
                            <a:schemeClr val="bg1"/>
                          </a:solidFill>
                          <a:effectLst/>
                        </a:rPr>
                        <a:t>4</a:t>
                      </a:r>
                      <a:endParaRPr lang="el-GR" sz="28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528" marR="21528" marT="2152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800" u="none" strike="noStrike" dirty="0">
                          <a:solidFill>
                            <a:schemeClr val="bg1"/>
                          </a:solidFill>
                          <a:effectLst/>
                        </a:rPr>
                        <a:t>1,</a:t>
                      </a:r>
                      <a:r>
                        <a:rPr lang="en-US" sz="2800" u="none" strike="noStrike" dirty="0">
                          <a:solidFill>
                            <a:schemeClr val="bg1"/>
                          </a:solidFill>
                          <a:effectLst/>
                        </a:rPr>
                        <a:t>3</a:t>
                      </a:r>
                      <a:r>
                        <a:rPr lang="el-GR" sz="2800" u="none" strike="noStrike" dirty="0">
                          <a:solidFill>
                            <a:schemeClr val="bg1"/>
                          </a:solidFill>
                          <a:effectLst/>
                        </a:rPr>
                        <a:t>35</a:t>
                      </a:r>
                      <a:endParaRPr lang="el-GR" sz="28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528" marR="21528" marT="21528" marB="0" anchor="b"/>
                </a:tc>
                <a:extLst>
                  <a:ext uri="{0D108BD9-81ED-4DB2-BD59-A6C34878D82A}">
                    <a16:rowId xmlns:a16="http://schemas.microsoft.com/office/drawing/2014/main" val="227608235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127110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3D9A2DE4-B13F-4CBD-15CC-3886935B157D}"/>
              </a:ext>
            </a:extLst>
          </p:cNvPr>
          <p:cNvSpPr txBox="1"/>
          <p:nvPr/>
        </p:nvSpPr>
        <p:spPr>
          <a:xfrm>
            <a:off x="338798" y="1070423"/>
            <a:ext cx="11029070" cy="50285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57200" algn="just">
              <a:lnSpc>
                <a:spcPct val="150000"/>
              </a:lnSpc>
            </a:pPr>
            <a:r>
              <a:rPr lang="el-GR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Οι </a:t>
            </a:r>
            <a:r>
              <a:rPr lang="el-GR" sz="18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πρωτεΐνες</a:t>
            </a:r>
            <a:r>
              <a:rPr lang="el-GR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απορροφούν φως στην περιοχή του υπεριώδους σε δύο κυρίως περιοχές, στα 280 και στα 200 </a:t>
            </a:r>
            <a:r>
              <a:rPr lang="el-GR" sz="1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nm</a:t>
            </a:r>
            <a:r>
              <a:rPr lang="el-GR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Η απορρόφηση οφείλεται βέβαια στην πρόσληψη ενός </a:t>
            </a:r>
            <a:r>
              <a:rPr lang="el-GR" sz="1800" u="sng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φωτονίου</a:t>
            </a:r>
            <a:r>
              <a:rPr lang="el-GR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από ένα ηλεκτρόνιο. Μόνο φωτόνια με συγκεκριμένο ενεργειακό επίπεδο μπορούν να προσληφθούν (</a:t>
            </a:r>
            <a:r>
              <a:rPr lang="el-GR" sz="1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απορροφηθούν</a:t>
            </a:r>
            <a:r>
              <a:rPr lang="el-GR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 και αυτό καθορίζεται από </a:t>
            </a:r>
            <a:r>
              <a:rPr lang="el-GR" sz="18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τη διαφορά στην ενέργεια μεταξύ της τροχιάς του μη-διεγερμένου ηλεκτρονίου (πριν προσλάβει το φωτόνιο) και της τροχιάς υψηλότερης ενέργειας στην οποία μεταπηδά αφού διεγερθεί</a:t>
            </a:r>
            <a:r>
              <a:rPr lang="el-GR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Τα φωτόνια με τη μεγαλύτερη ενέργεια έχουν μικρότερο μήκος κύματος. 'Έτσι, τα ηλεκτρόνια τα οποία διεγείρονται στα 280 </a:t>
            </a:r>
            <a:r>
              <a:rPr lang="el-GR" sz="1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nm</a:t>
            </a:r>
            <a:r>
              <a:rPr lang="el-GR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απορροφούν λιγότερη ενέργεια από τα ηλεκτρόνια τα οποία διεγείρονται στα 200 </a:t>
            </a:r>
            <a:r>
              <a:rPr lang="el-GR" sz="1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nm</a:t>
            </a:r>
            <a:r>
              <a:rPr lang="el-GR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Το γεγονός αυτό οφείλεται στο ότι τα ηλεκτρόνια που απορροφούν (διεγείρονται) στα 280 </a:t>
            </a:r>
            <a:r>
              <a:rPr lang="el-GR" sz="1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nm</a:t>
            </a:r>
            <a:r>
              <a:rPr lang="el-GR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εντοπίζονται σε </a:t>
            </a:r>
            <a:r>
              <a:rPr lang="el-GR" sz="1800" u="sng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αρωματικούς δακτυλίους, </a:t>
            </a:r>
            <a:r>
              <a:rPr lang="el-GR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οι οποίοι σταθεροποιούν τα διεγερμένα ηλεκτρόνια λόγω του συντονισμού που παρουσιάζουν (βλέπε Οργανική χημεία). Αμινοξέα τα οποία φέρουν αρωματικό δακτύλιο είναι η </a:t>
            </a:r>
            <a:r>
              <a:rPr lang="el-GR" sz="1800" b="1" u="sng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Φαινυλαλανίνn</a:t>
            </a:r>
            <a:r>
              <a:rPr lang="el-GR" sz="1800" b="1" u="sng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</a:t>
            </a:r>
            <a:r>
              <a:rPr lang="el-GR" sz="18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l-GR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η </a:t>
            </a:r>
            <a:r>
              <a:rPr lang="el-GR" sz="1800" b="1" u="sng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Τρυπτοφάνn</a:t>
            </a:r>
            <a:r>
              <a:rPr lang="el-GR" sz="1800" b="1" u="sng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</a:t>
            </a:r>
            <a:r>
              <a:rPr lang="el-GR" sz="18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l-GR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η </a:t>
            </a:r>
            <a:r>
              <a:rPr lang="el-GR" sz="1800" b="1" u="sng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Ιστιδίνη</a:t>
            </a:r>
            <a:r>
              <a:rPr lang="el-GR" sz="18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l-GR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και</a:t>
            </a:r>
            <a:r>
              <a:rPr lang="el-GR" sz="18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l-GR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η </a:t>
            </a:r>
            <a:r>
              <a:rPr lang="el-GR" sz="1800" b="1" u="sng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Tυροσίνη</a:t>
            </a:r>
            <a:r>
              <a:rPr lang="el-GR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Επομένως, πρωτεΐνες που περιέχουν μικρό αριθμό αυτών των αμινοξέων αναμένεται </a:t>
            </a:r>
            <a:r>
              <a:rPr lang="el-GR" sz="1800" b="1" u="sng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να μην απορροφούν ισχυρά στα 280 </a:t>
            </a:r>
            <a:r>
              <a:rPr lang="el-GR" sz="1800" b="1" u="sng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nm</a:t>
            </a:r>
            <a:r>
              <a:rPr lang="el-GR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πρόβλεψη που επαληθεύεται στην περίπτωση της ζελατίνης.</a:t>
            </a:r>
          </a:p>
        </p:txBody>
      </p:sp>
    </p:spTree>
    <p:extLst>
      <p:ext uri="{BB962C8B-B14F-4D97-AF65-F5344CB8AC3E}">
        <p14:creationId xmlns:p14="http://schemas.microsoft.com/office/powerpoint/2010/main" val="37878839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B5C0618-8977-85C5-3D5E-32729FC207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7145" y="284527"/>
            <a:ext cx="11577710" cy="663796"/>
          </a:xfrm>
        </p:spPr>
        <p:txBody>
          <a:bodyPr>
            <a:normAutofit/>
          </a:bodyPr>
          <a:lstStyle/>
          <a:p>
            <a:pPr algn="ctr"/>
            <a:r>
              <a:rPr lang="en-US" sz="36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Bradford assay vs Lowry protein assay</a:t>
            </a:r>
            <a:endParaRPr lang="el-GR" sz="3600" b="1" dirty="0">
              <a:solidFill>
                <a:srgbClr val="FFFF00"/>
              </a:solidFill>
            </a:endParaRP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B503AC7D-0C30-67C8-AC7F-E399046325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7145" y="1253331"/>
            <a:ext cx="5314950" cy="4351338"/>
          </a:xfrm>
        </p:spPr>
        <p:txBody>
          <a:bodyPr>
            <a:normAutofit fontScale="92500"/>
          </a:bodyPr>
          <a:lstStyle/>
          <a:p>
            <a:r>
              <a:rPr lang="en-US" sz="3200" b="1" i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Bradford protein assay: is based on the absorbance shift of the dye Coomassie brilliant blue G-250 </a:t>
            </a:r>
          </a:p>
          <a:p>
            <a:r>
              <a:rPr lang="en-US" sz="3200" b="1" i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Lowry protein assay: is based on the reaction of copper ions (Cu+) ions produced by the </a:t>
            </a:r>
            <a:r>
              <a:rPr lang="en-US" sz="3200" b="1" i="0" u="none" strike="noStrike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oxidation</a:t>
            </a:r>
            <a:r>
              <a:rPr lang="en-US" sz="3200" b="1" i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of </a:t>
            </a:r>
            <a:r>
              <a:rPr lang="en-US" sz="3200" b="1" i="0" u="none" strike="noStrike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peptide bonds</a:t>
            </a:r>
            <a:r>
              <a:rPr lang="en-US" sz="3200" b="1" i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with Folin–</a:t>
            </a:r>
            <a:r>
              <a:rPr lang="en-US" sz="3200" b="1" i="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Ciocalteu</a:t>
            </a:r>
            <a:r>
              <a:rPr lang="en-US" sz="3200" b="1" i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reagent.</a:t>
            </a:r>
            <a:endParaRPr lang="el-GR" sz="3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098" name="Picture 2" descr="Difference Between Bradford and Lowry Protein Assay | Compare the  Difference Between Similar Terms">
            <a:extLst>
              <a:ext uri="{FF2B5EF4-FFF2-40B4-BE49-F238E27FC236}">
                <a16:creationId xmlns:a16="http://schemas.microsoft.com/office/drawing/2014/main" id="{33AC4B80-2722-55B6-175B-6FDE1CF44A1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1253331"/>
            <a:ext cx="5314950" cy="3133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205317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E33130C-07E4-5AB1-F8FE-C75C9FC96F34}"/>
              </a:ext>
            </a:extLst>
          </p:cNvPr>
          <p:cNvSpPr txBox="1"/>
          <p:nvPr/>
        </p:nvSpPr>
        <p:spPr>
          <a:xfrm>
            <a:off x="1008742" y="504954"/>
            <a:ext cx="10709646" cy="57861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l-GR" sz="2800" b="1" u="sng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Ποσοτικός προσδιορισμός ολικής πρωτεΐνης</a:t>
            </a:r>
            <a:r>
              <a:rPr lang="el-GR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algn="ctr"/>
            <a:r>
              <a:rPr lang="el-GR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Συχνά</a:t>
            </a:r>
            <a:r>
              <a:rPr 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στηρίζεται</a:t>
            </a:r>
            <a:r>
              <a:rPr 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σε</a:t>
            </a:r>
            <a:r>
              <a:rPr 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αντιδράσεις</a:t>
            </a:r>
            <a:r>
              <a:rPr 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ομάδων αμινοξέων </a:t>
            </a:r>
            <a:endParaRPr lang="en-US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l-GR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l-GR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l-GR" sz="3000" b="1" u="sng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Φασματοφωτομέτρηση</a:t>
            </a:r>
            <a:r>
              <a:rPr lang="el-GR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endParaRPr lang="el-GR" sz="28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l-G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Απορρόφηση των αρωματικών δακτυλίων στα 280 </a:t>
            </a:r>
            <a:r>
              <a:rPr lang="el-G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nm</a:t>
            </a:r>
            <a:r>
              <a:rPr lang="el-G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των αμινοξέων </a:t>
            </a:r>
            <a:r>
              <a:rPr lang="el-G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τυροσίνης</a:t>
            </a:r>
            <a:r>
              <a:rPr lang="el-G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l-G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τρυπτοφάνης</a:t>
            </a:r>
            <a:r>
              <a:rPr lang="el-G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l-G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φαινυλαλανίνης</a:t>
            </a:r>
            <a:r>
              <a:rPr lang="el-G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l-G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ιστιδίνη</a:t>
            </a:r>
            <a:r>
              <a:rPr lang="el-G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(διέγερση ηλεκτρονίων-μεταπήδηση στοιβάδας)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l-GR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l-G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Αντίδραση </a:t>
            </a:r>
            <a:r>
              <a:rPr lang="el-G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πεπτιδικών</a:t>
            </a:r>
            <a:r>
              <a:rPr lang="el-G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δεσμών (</a:t>
            </a:r>
            <a:r>
              <a:rPr lang="el-GR" sz="28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αντίδραση </a:t>
            </a:r>
            <a:r>
              <a:rPr lang="el-GR" sz="2800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διουρίας</a:t>
            </a:r>
            <a:r>
              <a:rPr lang="el-G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ή βασικών ομάδων πρωτεϊνών ή αρωματικών δακτυλίων αμινοξέων (</a:t>
            </a:r>
            <a:r>
              <a:rPr lang="el-GR" sz="28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οξείδωση</a:t>
            </a:r>
            <a:r>
              <a:rPr lang="el-G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με χρωστική </a:t>
            </a:r>
            <a:r>
              <a:rPr lang="el-G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el-GR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έγχρωμο προϊόν </a:t>
            </a:r>
            <a:r>
              <a:rPr lang="el-G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(</a:t>
            </a:r>
            <a:r>
              <a:rPr lang="el-GR" sz="28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κυρίως μπλε</a:t>
            </a:r>
            <a:r>
              <a:rPr lang="el-G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)</a:t>
            </a:r>
            <a:endParaRPr lang="el-GR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41435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Εικόνα 9" descr="Εικόνα που περιέχει κείμενο, στιγμιότυπο οθόνης, γραμματοσειρά, κατάλογος&#10;&#10;Περιγραφή που δημιουργήθηκε αυτόματα">
            <a:extLst>
              <a:ext uri="{FF2B5EF4-FFF2-40B4-BE49-F238E27FC236}">
                <a16:creationId xmlns:a16="http://schemas.microsoft.com/office/drawing/2014/main" id="{4B7A8D7F-131F-8D35-3AFD-382BBF965BF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724" t="7408" r="16644" b="7089"/>
          <a:stretch/>
        </p:blipFill>
        <p:spPr>
          <a:xfrm>
            <a:off x="1886857" y="152519"/>
            <a:ext cx="8418285" cy="6552962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D3C8E8D8-BDF4-59B9-874A-809D4A61C803}"/>
              </a:ext>
            </a:extLst>
          </p:cNvPr>
          <p:cNvSpPr txBox="1"/>
          <p:nvPr/>
        </p:nvSpPr>
        <p:spPr>
          <a:xfrm>
            <a:off x="0" y="4500915"/>
            <a:ext cx="1929313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l-GR" sz="2000" b="1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Μέθοδος </a:t>
            </a:r>
            <a:r>
              <a:rPr lang="el-GR" sz="2000" b="1" i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Lowry</a:t>
            </a:r>
            <a:r>
              <a:rPr lang="el-GR" sz="2000" b="1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l-GR" sz="20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αντίδραση </a:t>
            </a:r>
            <a:r>
              <a:rPr lang="el-GR" sz="2000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διουρίας</a:t>
            </a:r>
            <a:r>
              <a:rPr lang="el-GR" sz="20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αλλά πιο ευαίσθητη (5 </a:t>
            </a:r>
            <a:r>
              <a:rPr lang="el-GR" sz="2000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μg</a:t>
            </a:r>
            <a:r>
              <a:rPr lang="el-GR" sz="20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πρωτεΐνης).</a:t>
            </a:r>
            <a:r>
              <a:rPr lang="el-GR" sz="2000" b="1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E96D696-E0F8-7206-ABE9-3F5E4D787C22}"/>
              </a:ext>
            </a:extLst>
          </p:cNvPr>
          <p:cNvSpPr txBox="1"/>
          <p:nvPr/>
        </p:nvSpPr>
        <p:spPr>
          <a:xfrm>
            <a:off x="6214403" y="2424891"/>
            <a:ext cx="242316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1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(1-20 </a:t>
            </a:r>
            <a:r>
              <a:rPr lang="el-GR" sz="1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mg</a:t>
            </a:r>
            <a:r>
              <a:rPr lang="el-GR" sz="1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πρωτεΐνης)</a:t>
            </a:r>
            <a:endParaRPr lang="el-GR" b="1" dirty="0">
              <a:solidFill>
                <a:srgbClr val="0070C0"/>
              </a:solidFill>
            </a:endParaRPr>
          </a:p>
        </p:txBody>
      </p:sp>
      <p:sp>
        <p:nvSpPr>
          <p:cNvPr id="5" name="Ορθογώνιο 4">
            <a:extLst>
              <a:ext uri="{FF2B5EF4-FFF2-40B4-BE49-F238E27FC236}">
                <a16:creationId xmlns:a16="http://schemas.microsoft.com/office/drawing/2014/main" id="{9FF89B2A-B402-EEAD-B33D-2ABDF9F5D9C4}"/>
              </a:ext>
            </a:extLst>
          </p:cNvPr>
          <p:cNvSpPr/>
          <p:nvPr/>
        </p:nvSpPr>
        <p:spPr>
          <a:xfrm>
            <a:off x="2110154" y="5359792"/>
            <a:ext cx="8004517" cy="1080116"/>
          </a:xfrm>
          <a:prstGeom prst="rect">
            <a:avLst/>
          </a:prstGeom>
          <a:noFill/>
          <a:ln w="38100"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9223499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16930DD-00F0-B5DE-CD07-6D099AB0A5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l-GR" sz="40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ΜΕΘΟΔΟΣ </a:t>
            </a:r>
            <a:r>
              <a:rPr lang="en-US" sz="40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BRADFORD</a:t>
            </a:r>
            <a:endParaRPr lang="el-GR" sz="40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DDEBA7BD-FBF1-26B9-7EAA-17FA935490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3486" y="1506550"/>
            <a:ext cx="11698514" cy="4351338"/>
          </a:xfrm>
        </p:spPr>
        <p:txBody>
          <a:bodyPr>
            <a:noAutofit/>
          </a:bodyPr>
          <a:lstStyle/>
          <a:p>
            <a:r>
              <a:rPr lang="el-G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Γρήγορη και αξιόπιστη</a:t>
            </a:r>
          </a:p>
          <a:p>
            <a:r>
              <a:rPr lang="el-G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Χρωστική </a:t>
            </a:r>
            <a:r>
              <a:rPr lang="el-G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Coomassie</a:t>
            </a:r>
            <a:r>
              <a:rPr lang="el-G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Brilliant</a:t>
            </a:r>
            <a:r>
              <a:rPr lang="el-G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Blue</a:t>
            </a:r>
            <a:r>
              <a:rPr lang="el-G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G-250:</a:t>
            </a:r>
          </a:p>
          <a:p>
            <a:pPr marL="0" indent="0">
              <a:buNone/>
            </a:pPr>
            <a:r>
              <a:rPr lang="el-GR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Αρνητικό φορτίο</a:t>
            </a:r>
          </a:p>
          <a:p>
            <a:pPr marL="0" indent="0">
              <a:buNone/>
            </a:pPr>
            <a:r>
              <a:rPr lang="el-GR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Χρώμα κόκκινο-καφέ: </a:t>
            </a:r>
            <a:r>
              <a:rPr lang="el-GR" u="sng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απορρόφηση </a:t>
            </a:r>
            <a:r>
              <a:rPr lang="el-GR" b="1" u="sng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στα 465 </a:t>
            </a:r>
            <a:r>
              <a:rPr lang="el-GR" b="1" u="sng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nm</a:t>
            </a:r>
            <a:r>
              <a:rPr lang="el-G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el-GR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Η χρωστική </a:t>
            </a:r>
            <a:r>
              <a:rPr lang="el-GR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αλληλεπιδρά</a:t>
            </a:r>
            <a:r>
              <a:rPr lang="el-GR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σε όξινες συνθήκες με τα θετικά φορτία μιας πρωτεΐνης </a:t>
            </a:r>
            <a:r>
              <a:rPr lang="el-G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el-GR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μπλε </a:t>
            </a:r>
            <a:r>
              <a:rPr lang="el-GR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σύμπλοκο</a:t>
            </a:r>
            <a:r>
              <a:rPr lang="el-GR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 algn="ctr">
              <a:buNone/>
            </a:pPr>
            <a:r>
              <a:rPr lang="el-G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Η μέθοδος </a:t>
            </a:r>
            <a:r>
              <a:rPr lang="el-G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Bradford</a:t>
            </a:r>
            <a:r>
              <a:rPr lang="el-G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στηρίζεται στο γεγονός ότι  η χρωστική </a:t>
            </a:r>
            <a:r>
              <a:rPr lang="el-G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Coomassie</a:t>
            </a:r>
            <a:r>
              <a:rPr lang="el-G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Brilliant</a:t>
            </a:r>
            <a:r>
              <a:rPr lang="el-G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Blue</a:t>
            </a:r>
            <a:r>
              <a:rPr lang="el-G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G 250 αλλάζει χρώμα όταν συνδέεται </a:t>
            </a:r>
          </a:p>
          <a:p>
            <a:pPr marL="0" indent="0" algn="ctr">
              <a:buNone/>
            </a:pPr>
            <a:r>
              <a:rPr lang="el-G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με πρωτεΐνες σε αραιά όξινα διαλύματα.</a:t>
            </a:r>
            <a:endParaRPr lang="en-US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l-GR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Το </a:t>
            </a:r>
            <a:r>
              <a:rPr lang="el-GR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σύμπλοκο</a:t>
            </a:r>
            <a:r>
              <a:rPr lang="el-GR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χρωστικής-πρωτεΐνης απορροφά στα 595nm</a:t>
            </a:r>
            <a:r>
              <a:rPr lang="el-G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133493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Εικόνα 2">
            <a:extLst>
              <a:ext uri="{FF2B5EF4-FFF2-40B4-BE49-F238E27FC236}">
                <a16:creationId xmlns:a16="http://schemas.microsoft.com/office/drawing/2014/main" id="{CB32E526-BA56-1DF1-6782-C2468276C6A1}"/>
              </a:ext>
            </a:extLst>
          </p:cNvPr>
          <p:cNvPicPr>
            <a:picLocks noChangeAspect="1"/>
          </p:cNvPicPr>
          <p:nvPr/>
        </p:nvPicPr>
        <p:blipFill>
          <a:blip r:embed="rId2">
            <a:lum bright="-20000" contrast="40000"/>
          </a:blip>
          <a:stretch>
            <a:fillRect/>
          </a:stretch>
        </p:blipFill>
        <p:spPr>
          <a:xfrm>
            <a:off x="1280160" y="493324"/>
            <a:ext cx="9869351" cy="5871352"/>
          </a:xfrm>
          <a:custGeom>
            <a:avLst/>
            <a:gdLst>
              <a:gd name="connsiteX0" fmla="*/ 0 w 9869351"/>
              <a:gd name="connsiteY0" fmla="*/ 0 h 5871352"/>
              <a:gd name="connsiteX1" fmla="*/ 481857 w 9869351"/>
              <a:gd name="connsiteY1" fmla="*/ 0 h 5871352"/>
              <a:gd name="connsiteX2" fmla="*/ 766326 w 9869351"/>
              <a:gd name="connsiteY2" fmla="*/ 0 h 5871352"/>
              <a:gd name="connsiteX3" fmla="*/ 1050796 w 9869351"/>
              <a:gd name="connsiteY3" fmla="*/ 0 h 5871352"/>
              <a:gd name="connsiteX4" fmla="*/ 1828733 w 9869351"/>
              <a:gd name="connsiteY4" fmla="*/ 0 h 5871352"/>
              <a:gd name="connsiteX5" fmla="*/ 2310589 w 9869351"/>
              <a:gd name="connsiteY5" fmla="*/ 0 h 5871352"/>
              <a:gd name="connsiteX6" fmla="*/ 3088526 w 9869351"/>
              <a:gd name="connsiteY6" fmla="*/ 0 h 5871352"/>
              <a:gd name="connsiteX7" fmla="*/ 3669076 w 9869351"/>
              <a:gd name="connsiteY7" fmla="*/ 0 h 5871352"/>
              <a:gd name="connsiteX8" fmla="*/ 4150933 w 9869351"/>
              <a:gd name="connsiteY8" fmla="*/ 0 h 5871352"/>
              <a:gd name="connsiteX9" fmla="*/ 4632789 w 9869351"/>
              <a:gd name="connsiteY9" fmla="*/ 0 h 5871352"/>
              <a:gd name="connsiteX10" fmla="*/ 5213340 w 9869351"/>
              <a:gd name="connsiteY10" fmla="*/ 0 h 5871352"/>
              <a:gd name="connsiteX11" fmla="*/ 5991277 w 9869351"/>
              <a:gd name="connsiteY11" fmla="*/ 0 h 5871352"/>
              <a:gd name="connsiteX12" fmla="*/ 6670520 w 9869351"/>
              <a:gd name="connsiteY12" fmla="*/ 0 h 5871352"/>
              <a:gd name="connsiteX13" fmla="*/ 7251070 w 9869351"/>
              <a:gd name="connsiteY13" fmla="*/ 0 h 5871352"/>
              <a:gd name="connsiteX14" fmla="*/ 7535540 w 9869351"/>
              <a:gd name="connsiteY14" fmla="*/ 0 h 5871352"/>
              <a:gd name="connsiteX15" fmla="*/ 8017396 w 9869351"/>
              <a:gd name="connsiteY15" fmla="*/ 0 h 5871352"/>
              <a:gd name="connsiteX16" fmla="*/ 8795333 w 9869351"/>
              <a:gd name="connsiteY16" fmla="*/ 0 h 5871352"/>
              <a:gd name="connsiteX17" fmla="*/ 9869351 w 9869351"/>
              <a:gd name="connsiteY17" fmla="*/ 0 h 5871352"/>
              <a:gd name="connsiteX18" fmla="*/ 9869351 w 9869351"/>
              <a:gd name="connsiteY18" fmla="*/ 704562 h 5871352"/>
              <a:gd name="connsiteX19" fmla="*/ 9869351 w 9869351"/>
              <a:gd name="connsiteY19" fmla="*/ 1409124 h 5871352"/>
              <a:gd name="connsiteX20" fmla="*/ 9869351 w 9869351"/>
              <a:gd name="connsiteY20" fmla="*/ 1820119 h 5871352"/>
              <a:gd name="connsiteX21" fmla="*/ 9869351 w 9869351"/>
              <a:gd name="connsiteY21" fmla="*/ 2231114 h 5871352"/>
              <a:gd name="connsiteX22" fmla="*/ 9869351 w 9869351"/>
              <a:gd name="connsiteY22" fmla="*/ 2818249 h 5871352"/>
              <a:gd name="connsiteX23" fmla="*/ 9869351 w 9869351"/>
              <a:gd name="connsiteY23" fmla="*/ 3287957 h 5871352"/>
              <a:gd name="connsiteX24" fmla="*/ 9869351 w 9869351"/>
              <a:gd name="connsiteY24" fmla="*/ 3757665 h 5871352"/>
              <a:gd name="connsiteX25" fmla="*/ 9869351 w 9869351"/>
              <a:gd name="connsiteY25" fmla="*/ 4168660 h 5871352"/>
              <a:gd name="connsiteX26" fmla="*/ 9869351 w 9869351"/>
              <a:gd name="connsiteY26" fmla="*/ 4873222 h 5871352"/>
              <a:gd name="connsiteX27" fmla="*/ 9869351 w 9869351"/>
              <a:gd name="connsiteY27" fmla="*/ 5871352 h 5871352"/>
              <a:gd name="connsiteX28" fmla="*/ 9387494 w 9869351"/>
              <a:gd name="connsiteY28" fmla="*/ 5871352 h 5871352"/>
              <a:gd name="connsiteX29" fmla="*/ 8905638 w 9869351"/>
              <a:gd name="connsiteY29" fmla="*/ 5871352 h 5871352"/>
              <a:gd name="connsiteX30" fmla="*/ 8127701 w 9869351"/>
              <a:gd name="connsiteY30" fmla="*/ 5871352 h 5871352"/>
              <a:gd name="connsiteX31" fmla="*/ 7547151 w 9869351"/>
              <a:gd name="connsiteY31" fmla="*/ 5871352 h 5871352"/>
              <a:gd name="connsiteX32" fmla="*/ 7163988 w 9869351"/>
              <a:gd name="connsiteY32" fmla="*/ 5871352 h 5871352"/>
              <a:gd name="connsiteX33" fmla="*/ 6583438 w 9869351"/>
              <a:gd name="connsiteY33" fmla="*/ 5871352 h 5871352"/>
              <a:gd name="connsiteX34" fmla="*/ 6002888 w 9869351"/>
              <a:gd name="connsiteY34" fmla="*/ 5871352 h 5871352"/>
              <a:gd name="connsiteX35" fmla="*/ 5422338 w 9869351"/>
              <a:gd name="connsiteY35" fmla="*/ 5871352 h 5871352"/>
              <a:gd name="connsiteX36" fmla="*/ 5137868 w 9869351"/>
              <a:gd name="connsiteY36" fmla="*/ 5871352 h 5871352"/>
              <a:gd name="connsiteX37" fmla="*/ 4656011 w 9869351"/>
              <a:gd name="connsiteY37" fmla="*/ 5871352 h 5871352"/>
              <a:gd name="connsiteX38" fmla="*/ 4371542 w 9869351"/>
              <a:gd name="connsiteY38" fmla="*/ 5871352 h 5871352"/>
              <a:gd name="connsiteX39" fmla="*/ 3889685 w 9869351"/>
              <a:gd name="connsiteY39" fmla="*/ 5871352 h 5871352"/>
              <a:gd name="connsiteX40" fmla="*/ 3506522 w 9869351"/>
              <a:gd name="connsiteY40" fmla="*/ 5871352 h 5871352"/>
              <a:gd name="connsiteX41" fmla="*/ 3024666 w 9869351"/>
              <a:gd name="connsiteY41" fmla="*/ 5871352 h 5871352"/>
              <a:gd name="connsiteX42" fmla="*/ 2740196 w 9869351"/>
              <a:gd name="connsiteY42" fmla="*/ 5871352 h 5871352"/>
              <a:gd name="connsiteX43" fmla="*/ 2159646 w 9869351"/>
              <a:gd name="connsiteY43" fmla="*/ 5871352 h 5871352"/>
              <a:gd name="connsiteX44" fmla="*/ 1776483 w 9869351"/>
              <a:gd name="connsiteY44" fmla="*/ 5871352 h 5871352"/>
              <a:gd name="connsiteX45" fmla="*/ 1492014 w 9869351"/>
              <a:gd name="connsiteY45" fmla="*/ 5871352 h 5871352"/>
              <a:gd name="connsiteX46" fmla="*/ 812770 w 9869351"/>
              <a:gd name="connsiteY46" fmla="*/ 5871352 h 5871352"/>
              <a:gd name="connsiteX47" fmla="*/ 528301 w 9869351"/>
              <a:gd name="connsiteY47" fmla="*/ 5871352 h 5871352"/>
              <a:gd name="connsiteX48" fmla="*/ 0 w 9869351"/>
              <a:gd name="connsiteY48" fmla="*/ 5871352 h 5871352"/>
              <a:gd name="connsiteX49" fmla="*/ 0 w 9869351"/>
              <a:gd name="connsiteY49" fmla="*/ 5342930 h 5871352"/>
              <a:gd name="connsiteX50" fmla="*/ 0 w 9869351"/>
              <a:gd name="connsiteY50" fmla="*/ 4755795 h 5871352"/>
              <a:gd name="connsiteX51" fmla="*/ 0 w 9869351"/>
              <a:gd name="connsiteY51" fmla="*/ 4051233 h 5871352"/>
              <a:gd name="connsiteX52" fmla="*/ 0 w 9869351"/>
              <a:gd name="connsiteY52" fmla="*/ 3405384 h 5871352"/>
              <a:gd name="connsiteX53" fmla="*/ 0 w 9869351"/>
              <a:gd name="connsiteY53" fmla="*/ 2700822 h 5871352"/>
              <a:gd name="connsiteX54" fmla="*/ 0 w 9869351"/>
              <a:gd name="connsiteY54" fmla="*/ 2113687 h 5871352"/>
              <a:gd name="connsiteX55" fmla="*/ 0 w 9869351"/>
              <a:gd name="connsiteY55" fmla="*/ 1526552 h 5871352"/>
              <a:gd name="connsiteX56" fmla="*/ 0 w 9869351"/>
              <a:gd name="connsiteY56" fmla="*/ 880703 h 5871352"/>
              <a:gd name="connsiteX57" fmla="*/ 0 w 9869351"/>
              <a:gd name="connsiteY57" fmla="*/ 0 h 58713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</a:cxnLst>
            <a:rect l="l" t="t" r="r" b="b"/>
            <a:pathLst>
              <a:path w="9869351" h="5871352" fill="none" extrusionOk="0">
                <a:moveTo>
                  <a:pt x="0" y="0"/>
                </a:moveTo>
                <a:cubicBezTo>
                  <a:pt x="176616" y="-25119"/>
                  <a:pt x="362286" y="48501"/>
                  <a:pt x="481857" y="0"/>
                </a:cubicBezTo>
                <a:cubicBezTo>
                  <a:pt x="601428" y="-48501"/>
                  <a:pt x="643718" y="3940"/>
                  <a:pt x="766326" y="0"/>
                </a:cubicBezTo>
                <a:cubicBezTo>
                  <a:pt x="888934" y="-3940"/>
                  <a:pt x="987427" y="21070"/>
                  <a:pt x="1050796" y="0"/>
                </a:cubicBezTo>
                <a:cubicBezTo>
                  <a:pt x="1114165" y="-21070"/>
                  <a:pt x="1663191" y="70870"/>
                  <a:pt x="1828733" y="0"/>
                </a:cubicBezTo>
                <a:cubicBezTo>
                  <a:pt x="1994275" y="-70870"/>
                  <a:pt x="2079817" y="2852"/>
                  <a:pt x="2310589" y="0"/>
                </a:cubicBezTo>
                <a:cubicBezTo>
                  <a:pt x="2541361" y="-2852"/>
                  <a:pt x="2865110" y="92735"/>
                  <a:pt x="3088526" y="0"/>
                </a:cubicBezTo>
                <a:cubicBezTo>
                  <a:pt x="3311942" y="-92735"/>
                  <a:pt x="3508337" y="1280"/>
                  <a:pt x="3669076" y="0"/>
                </a:cubicBezTo>
                <a:cubicBezTo>
                  <a:pt x="3829815" y="-1280"/>
                  <a:pt x="3980829" y="3561"/>
                  <a:pt x="4150933" y="0"/>
                </a:cubicBezTo>
                <a:cubicBezTo>
                  <a:pt x="4321037" y="-3561"/>
                  <a:pt x="4503547" y="38690"/>
                  <a:pt x="4632789" y="0"/>
                </a:cubicBezTo>
                <a:cubicBezTo>
                  <a:pt x="4762031" y="-38690"/>
                  <a:pt x="4948081" y="37482"/>
                  <a:pt x="5213340" y="0"/>
                </a:cubicBezTo>
                <a:cubicBezTo>
                  <a:pt x="5478599" y="-37482"/>
                  <a:pt x="5620922" y="1829"/>
                  <a:pt x="5991277" y="0"/>
                </a:cubicBezTo>
                <a:cubicBezTo>
                  <a:pt x="6361632" y="-1829"/>
                  <a:pt x="6490031" y="46958"/>
                  <a:pt x="6670520" y="0"/>
                </a:cubicBezTo>
                <a:cubicBezTo>
                  <a:pt x="6851009" y="-46958"/>
                  <a:pt x="7030029" y="28882"/>
                  <a:pt x="7251070" y="0"/>
                </a:cubicBezTo>
                <a:cubicBezTo>
                  <a:pt x="7472111" y="-28882"/>
                  <a:pt x="7397462" y="20598"/>
                  <a:pt x="7535540" y="0"/>
                </a:cubicBezTo>
                <a:cubicBezTo>
                  <a:pt x="7673618" y="-20598"/>
                  <a:pt x="7842222" y="55215"/>
                  <a:pt x="8017396" y="0"/>
                </a:cubicBezTo>
                <a:cubicBezTo>
                  <a:pt x="8192570" y="-55215"/>
                  <a:pt x="8566584" y="86514"/>
                  <a:pt x="8795333" y="0"/>
                </a:cubicBezTo>
                <a:cubicBezTo>
                  <a:pt x="9024082" y="-86514"/>
                  <a:pt x="9393347" y="120188"/>
                  <a:pt x="9869351" y="0"/>
                </a:cubicBezTo>
                <a:cubicBezTo>
                  <a:pt x="9908573" y="305493"/>
                  <a:pt x="9823064" y="427822"/>
                  <a:pt x="9869351" y="704562"/>
                </a:cubicBezTo>
                <a:cubicBezTo>
                  <a:pt x="9915638" y="981302"/>
                  <a:pt x="9866869" y="1181802"/>
                  <a:pt x="9869351" y="1409124"/>
                </a:cubicBezTo>
                <a:cubicBezTo>
                  <a:pt x="9871833" y="1636446"/>
                  <a:pt x="9840751" y="1729893"/>
                  <a:pt x="9869351" y="1820119"/>
                </a:cubicBezTo>
                <a:cubicBezTo>
                  <a:pt x="9897951" y="1910345"/>
                  <a:pt x="9861767" y="2075438"/>
                  <a:pt x="9869351" y="2231114"/>
                </a:cubicBezTo>
                <a:cubicBezTo>
                  <a:pt x="9876935" y="2386790"/>
                  <a:pt x="9833933" y="2560311"/>
                  <a:pt x="9869351" y="2818249"/>
                </a:cubicBezTo>
                <a:cubicBezTo>
                  <a:pt x="9904769" y="3076188"/>
                  <a:pt x="9844559" y="3108477"/>
                  <a:pt x="9869351" y="3287957"/>
                </a:cubicBezTo>
                <a:cubicBezTo>
                  <a:pt x="9894143" y="3467437"/>
                  <a:pt x="9835727" y="3658113"/>
                  <a:pt x="9869351" y="3757665"/>
                </a:cubicBezTo>
                <a:cubicBezTo>
                  <a:pt x="9902975" y="3857217"/>
                  <a:pt x="9856312" y="3964111"/>
                  <a:pt x="9869351" y="4168660"/>
                </a:cubicBezTo>
                <a:cubicBezTo>
                  <a:pt x="9882390" y="4373209"/>
                  <a:pt x="9845941" y="4535307"/>
                  <a:pt x="9869351" y="4873222"/>
                </a:cubicBezTo>
                <a:cubicBezTo>
                  <a:pt x="9892761" y="5211137"/>
                  <a:pt x="9767346" y="5388156"/>
                  <a:pt x="9869351" y="5871352"/>
                </a:cubicBezTo>
                <a:cubicBezTo>
                  <a:pt x="9738632" y="5924279"/>
                  <a:pt x="9504758" y="5815053"/>
                  <a:pt x="9387494" y="5871352"/>
                </a:cubicBezTo>
                <a:cubicBezTo>
                  <a:pt x="9270230" y="5927651"/>
                  <a:pt x="9052214" y="5836131"/>
                  <a:pt x="8905638" y="5871352"/>
                </a:cubicBezTo>
                <a:cubicBezTo>
                  <a:pt x="8759062" y="5906573"/>
                  <a:pt x="8475484" y="5864762"/>
                  <a:pt x="8127701" y="5871352"/>
                </a:cubicBezTo>
                <a:cubicBezTo>
                  <a:pt x="7779918" y="5877942"/>
                  <a:pt x="7813553" y="5850984"/>
                  <a:pt x="7547151" y="5871352"/>
                </a:cubicBezTo>
                <a:cubicBezTo>
                  <a:pt x="7280749" y="5891720"/>
                  <a:pt x="7240725" y="5830232"/>
                  <a:pt x="7163988" y="5871352"/>
                </a:cubicBezTo>
                <a:cubicBezTo>
                  <a:pt x="7087251" y="5912472"/>
                  <a:pt x="6772613" y="5801945"/>
                  <a:pt x="6583438" y="5871352"/>
                </a:cubicBezTo>
                <a:cubicBezTo>
                  <a:pt x="6394263" y="5940759"/>
                  <a:pt x="6269287" y="5851480"/>
                  <a:pt x="6002888" y="5871352"/>
                </a:cubicBezTo>
                <a:cubicBezTo>
                  <a:pt x="5736489" y="5891224"/>
                  <a:pt x="5559248" y="5856637"/>
                  <a:pt x="5422338" y="5871352"/>
                </a:cubicBezTo>
                <a:cubicBezTo>
                  <a:pt x="5285428" y="5886067"/>
                  <a:pt x="5265339" y="5843972"/>
                  <a:pt x="5137868" y="5871352"/>
                </a:cubicBezTo>
                <a:cubicBezTo>
                  <a:pt x="5010397" y="5898732"/>
                  <a:pt x="4893458" y="5840028"/>
                  <a:pt x="4656011" y="5871352"/>
                </a:cubicBezTo>
                <a:cubicBezTo>
                  <a:pt x="4418564" y="5902676"/>
                  <a:pt x="4493877" y="5858279"/>
                  <a:pt x="4371542" y="5871352"/>
                </a:cubicBezTo>
                <a:cubicBezTo>
                  <a:pt x="4249207" y="5884425"/>
                  <a:pt x="4064432" y="5865806"/>
                  <a:pt x="3889685" y="5871352"/>
                </a:cubicBezTo>
                <a:cubicBezTo>
                  <a:pt x="3714938" y="5876898"/>
                  <a:pt x="3633330" y="5835380"/>
                  <a:pt x="3506522" y="5871352"/>
                </a:cubicBezTo>
                <a:cubicBezTo>
                  <a:pt x="3379714" y="5907324"/>
                  <a:pt x="3141227" y="5869098"/>
                  <a:pt x="3024666" y="5871352"/>
                </a:cubicBezTo>
                <a:cubicBezTo>
                  <a:pt x="2908105" y="5873606"/>
                  <a:pt x="2805813" y="5859329"/>
                  <a:pt x="2740196" y="5871352"/>
                </a:cubicBezTo>
                <a:cubicBezTo>
                  <a:pt x="2674579" y="5883375"/>
                  <a:pt x="2282458" y="5824472"/>
                  <a:pt x="2159646" y="5871352"/>
                </a:cubicBezTo>
                <a:cubicBezTo>
                  <a:pt x="2036834" y="5918232"/>
                  <a:pt x="1966594" y="5836768"/>
                  <a:pt x="1776483" y="5871352"/>
                </a:cubicBezTo>
                <a:cubicBezTo>
                  <a:pt x="1586372" y="5905936"/>
                  <a:pt x="1586410" y="5845170"/>
                  <a:pt x="1492014" y="5871352"/>
                </a:cubicBezTo>
                <a:cubicBezTo>
                  <a:pt x="1397618" y="5897534"/>
                  <a:pt x="1093465" y="5790046"/>
                  <a:pt x="812770" y="5871352"/>
                </a:cubicBezTo>
                <a:cubicBezTo>
                  <a:pt x="532075" y="5952658"/>
                  <a:pt x="615510" y="5845170"/>
                  <a:pt x="528301" y="5871352"/>
                </a:cubicBezTo>
                <a:cubicBezTo>
                  <a:pt x="441092" y="5897534"/>
                  <a:pt x="186287" y="5808703"/>
                  <a:pt x="0" y="5871352"/>
                </a:cubicBezTo>
                <a:cubicBezTo>
                  <a:pt x="-11071" y="5638122"/>
                  <a:pt x="58125" y="5572294"/>
                  <a:pt x="0" y="5342930"/>
                </a:cubicBezTo>
                <a:cubicBezTo>
                  <a:pt x="-58125" y="5113566"/>
                  <a:pt x="51832" y="4973817"/>
                  <a:pt x="0" y="4755795"/>
                </a:cubicBezTo>
                <a:cubicBezTo>
                  <a:pt x="-51832" y="4537774"/>
                  <a:pt x="56446" y="4352103"/>
                  <a:pt x="0" y="4051233"/>
                </a:cubicBezTo>
                <a:cubicBezTo>
                  <a:pt x="-56446" y="3750363"/>
                  <a:pt x="18522" y="3601666"/>
                  <a:pt x="0" y="3405384"/>
                </a:cubicBezTo>
                <a:cubicBezTo>
                  <a:pt x="-18522" y="3209102"/>
                  <a:pt x="16004" y="3033828"/>
                  <a:pt x="0" y="2700822"/>
                </a:cubicBezTo>
                <a:cubicBezTo>
                  <a:pt x="-16004" y="2367816"/>
                  <a:pt x="1714" y="2317495"/>
                  <a:pt x="0" y="2113687"/>
                </a:cubicBezTo>
                <a:cubicBezTo>
                  <a:pt x="-1714" y="1909880"/>
                  <a:pt x="34755" y="1758763"/>
                  <a:pt x="0" y="1526552"/>
                </a:cubicBezTo>
                <a:cubicBezTo>
                  <a:pt x="-34755" y="1294342"/>
                  <a:pt x="41607" y="1016320"/>
                  <a:pt x="0" y="880703"/>
                </a:cubicBezTo>
                <a:cubicBezTo>
                  <a:pt x="-41607" y="745086"/>
                  <a:pt x="97842" y="330765"/>
                  <a:pt x="0" y="0"/>
                </a:cubicBezTo>
                <a:close/>
              </a:path>
              <a:path w="9869351" h="5871352" stroke="0" extrusionOk="0">
                <a:moveTo>
                  <a:pt x="0" y="0"/>
                </a:moveTo>
                <a:cubicBezTo>
                  <a:pt x="81751" y="-45211"/>
                  <a:pt x="261398" y="40418"/>
                  <a:pt x="383163" y="0"/>
                </a:cubicBezTo>
                <a:cubicBezTo>
                  <a:pt x="504928" y="-40418"/>
                  <a:pt x="742917" y="34783"/>
                  <a:pt x="865020" y="0"/>
                </a:cubicBezTo>
                <a:cubicBezTo>
                  <a:pt x="987123" y="-34783"/>
                  <a:pt x="1357491" y="46051"/>
                  <a:pt x="1544263" y="0"/>
                </a:cubicBezTo>
                <a:cubicBezTo>
                  <a:pt x="1731035" y="-46051"/>
                  <a:pt x="1889520" y="62217"/>
                  <a:pt x="2124813" y="0"/>
                </a:cubicBezTo>
                <a:cubicBezTo>
                  <a:pt x="2360106" y="-62217"/>
                  <a:pt x="2312901" y="20325"/>
                  <a:pt x="2409283" y="0"/>
                </a:cubicBezTo>
                <a:cubicBezTo>
                  <a:pt x="2505665" y="-20325"/>
                  <a:pt x="2832030" y="82007"/>
                  <a:pt x="3187220" y="0"/>
                </a:cubicBezTo>
                <a:cubicBezTo>
                  <a:pt x="3542410" y="-82007"/>
                  <a:pt x="3566126" y="25045"/>
                  <a:pt x="3866463" y="0"/>
                </a:cubicBezTo>
                <a:cubicBezTo>
                  <a:pt x="4166800" y="-25045"/>
                  <a:pt x="4177255" y="44253"/>
                  <a:pt x="4348320" y="0"/>
                </a:cubicBezTo>
                <a:cubicBezTo>
                  <a:pt x="4519385" y="-44253"/>
                  <a:pt x="4540473" y="41948"/>
                  <a:pt x="4731483" y="0"/>
                </a:cubicBezTo>
                <a:cubicBezTo>
                  <a:pt x="4922493" y="-41948"/>
                  <a:pt x="5096135" y="43697"/>
                  <a:pt x="5213340" y="0"/>
                </a:cubicBezTo>
                <a:cubicBezTo>
                  <a:pt x="5330545" y="-43697"/>
                  <a:pt x="5402846" y="6619"/>
                  <a:pt x="5497809" y="0"/>
                </a:cubicBezTo>
                <a:cubicBezTo>
                  <a:pt x="5592772" y="-6619"/>
                  <a:pt x="5661100" y="6006"/>
                  <a:pt x="5782279" y="0"/>
                </a:cubicBezTo>
                <a:cubicBezTo>
                  <a:pt x="5903458" y="-6006"/>
                  <a:pt x="5949480" y="12767"/>
                  <a:pt x="6066748" y="0"/>
                </a:cubicBezTo>
                <a:cubicBezTo>
                  <a:pt x="6184016" y="-12767"/>
                  <a:pt x="6440287" y="6274"/>
                  <a:pt x="6745992" y="0"/>
                </a:cubicBezTo>
                <a:cubicBezTo>
                  <a:pt x="7051697" y="-6274"/>
                  <a:pt x="7029799" y="26114"/>
                  <a:pt x="7227848" y="0"/>
                </a:cubicBezTo>
                <a:cubicBezTo>
                  <a:pt x="7425897" y="-26114"/>
                  <a:pt x="7391152" y="13397"/>
                  <a:pt x="7512318" y="0"/>
                </a:cubicBezTo>
                <a:cubicBezTo>
                  <a:pt x="7633484" y="-13397"/>
                  <a:pt x="7696911" y="3393"/>
                  <a:pt x="7796787" y="0"/>
                </a:cubicBezTo>
                <a:cubicBezTo>
                  <a:pt x="7896663" y="-3393"/>
                  <a:pt x="8292323" y="64961"/>
                  <a:pt x="8574724" y="0"/>
                </a:cubicBezTo>
                <a:cubicBezTo>
                  <a:pt x="8857125" y="-64961"/>
                  <a:pt x="8830068" y="36225"/>
                  <a:pt x="9056581" y="0"/>
                </a:cubicBezTo>
                <a:cubicBezTo>
                  <a:pt x="9283094" y="-36225"/>
                  <a:pt x="9591861" y="20502"/>
                  <a:pt x="9869351" y="0"/>
                </a:cubicBezTo>
                <a:cubicBezTo>
                  <a:pt x="9904368" y="320724"/>
                  <a:pt x="9806286" y="381773"/>
                  <a:pt x="9869351" y="704562"/>
                </a:cubicBezTo>
                <a:cubicBezTo>
                  <a:pt x="9932416" y="1027351"/>
                  <a:pt x="9854077" y="1243572"/>
                  <a:pt x="9869351" y="1409124"/>
                </a:cubicBezTo>
                <a:cubicBezTo>
                  <a:pt x="9884625" y="1574676"/>
                  <a:pt x="9832787" y="1854682"/>
                  <a:pt x="9869351" y="2054973"/>
                </a:cubicBezTo>
                <a:cubicBezTo>
                  <a:pt x="9905915" y="2255264"/>
                  <a:pt x="9811287" y="2555601"/>
                  <a:pt x="9869351" y="2700822"/>
                </a:cubicBezTo>
                <a:cubicBezTo>
                  <a:pt x="9927415" y="2846043"/>
                  <a:pt x="9837268" y="3183543"/>
                  <a:pt x="9869351" y="3346671"/>
                </a:cubicBezTo>
                <a:cubicBezTo>
                  <a:pt x="9901434" y="3509799"/>
                  <a:pt x="9827356" y="3561241"/>
                  <a:pt x="9869351" y="3757665"/>
                </a:cubicBezTo>
                <a:cubicBezTo>
                  <a:pt x="9911346" y="3954089"/>
                  <a:pt x="9803080" y="4117673"/>
                  <a:pt x="9869351" y="4344800"/>
                </a:cubicBezTo>
                <a:cubicBezTo>
                  <a:pt x="9935622" y="4571927"/>
                  <a:pt x="9865737" y="4675243"/>
                  <a:pt x="9869351" y="4931936"/>
                </a:cubicBezTo>
                <a:cubicBezTo>
                  <a:pt x="9872965" y="5188629"/>
                  <a:pt x="9771333" y="5580582"/>
                  <a:pt x="9869351" y="5871352"/>
                </a:cubicBezTo>
                <a:cubicBezTo>
                  <a:pt x="9640455" y="5897119"/>
                  <a:pt x="9544275" y="5834628"/>
                  <a:pt x="9387494" y="5871352"/>
                </a:cubicBezTo>
                <a:cubicBezTo>
                  <a:pt x="9230713" y="5908076"/>
                  <a:pt x="9027222" y="5844831"/>
                  <a:pt x="8905638" y="5871352"/>
                </a:cubicBezTo>
                <a:cubicBezTo>
                  <a:pt x="8784054" y="5897873"/>
                  <a:pt x="8639308" y="5854053"/>
                  <a:pt x="8522475" y="5871352"/>
                </a:cubicBezTo>
                <a:cubicBezTo>
                  <a:pt x="8405642" y="5888651"/>
                  <a:pt x="8361422" y="5868168"/>
                  <a:pt x="8238005" y="5871352"/>
                </a:cubicBezTo>
                <a:cubicBezTo>
                  <a:pt x="8114588" y="5874536"/>
                  <a:pt x="7946787" y="5836094"/>
                  <a:pt x="7854842" y="5871352"/>
                </a:cubicBezTo>
                <a:cubicBezTo>
                  <a:pt x="7762897" y="5906610"/>
                  <a:pt x="7498441" y="5844129"/>
                  <a:pt x="7274292" y="5871352"/>
                </a:cubicBezTo>
                <a:cubicBezTo>
                  <a:pt x="7050143" y="5898575"/>
                  <a:pt x="7066256" y="5859753"/>
                  <a:pt x="6989823" y="5871352"/>
                </a:cubicBezTo>
                <a:cubicBezTo>
                  <a:pt x="6913390" y="5882951"/>
                  <a:pt x="6468889" y="5849266"/>
                  <a:pt x="6310579" y="5871352"/>
                </a:cubicBezTo>
                <a:cubicBezTo>
                  <a:pt x="6152269" y="5893438"/>
                  <a:pt x="6014464" y="5836288"/>
                  <a:pt x="5730029" y="5871352"/>
                </a:cubicBezTo>
                <a:cubicBezTo>
                  <a:pt x="5445594" y="5906416"/>
                  <a:pt x="5324982" y="5863257"/>
                  <a:pt x="4952092" y="5871352"/>
                </a:cubicBezTo>
                <a:cubicBezTo>
                  <a:pt x="4579202" y="5879447"/>
                  <a:pt x="4584052" y="5815477"/>
                  <a:pt x="4272848" y="5871352"/>
                </a:cubicBezTo>
                <a:cubicBezTo>
                  <a:pt x="3961644" y="5927227"/>
                  <a:pt x="4068220" y="5838158"/>
                  <a:pt x="3988379" y="5871352"/>
                </a:cubicBezTo>
                <a:cubicBezTo>
                  <a:pt x="3908538" y="5904546"/>
                  <a:pt x="3592520" y="5846425"/>
                  <a:pt x="3407829" y="5871352"/>
                </a:cubicBezTo>
                <a:cubicBezTo>
                  <a:pt x="3223138" y="5896279"/>
                  <a:pt x="2912108" y="5794328"/>
                  <a:pt x="2629892" y="5871352"/>
                </a:cubicBezTo>
                <a:cubicBezTo>
                  <a:pt x="2347676" y="5948376"/>
                  <a:pt x="2467498" y="5844440"/>
                  <a:pt x="2345422" y="5871352"/>
                </a:cubicBezTo>
                <a:cubicBezTo>
                  <a:pt x="2223346" y="5898264"/>
                  <a:pt x="1885570" y="5852239"/>
                  <a:pt x="1567485" y="5871352"/>
                </a:cubicBezTo>
                <a:cubicBezTo>
                  <a:pt x="1249400" y="5890465"/>
                  <a:pt x="1189369" y="5825336"/>
                  <a:pt x="1085629" y="5871352"/>
                </a:cubicBezTo>
                <a:cubicBezTo>
                  <a:pt x="981889" y="5917368"/>
                  <a:pt x="804263" y="5829349"/>
                  <a:pt x="603772" y="5871352"/>
                </a:cubicBezTo>
                <a:cubicBezTo>
                  <a:pt x="403281" y="5913355"/>
                  <a:pt x="261396" y="5820778"/>
                  <a:pt x="0" y="5871352"/>
                </a:cubicBezTo>
                <a:cubicBezTo>
                  <a:pt x="-69062" y="5548691"/>
                  <a:pt x="70266" y="5532858"/>
                  <a:pt x="0" y="5225503"/>
                </a:cubicBezTo>
                <a:cubicBezTo>
                  <a:pt x="-70266" y="4918148"/>
                  <a:pt x="13849" y="4874598"/>
                  <a:pt x="0" y="4697082"/>
                </a:cubicBezTo>
                <a:cubicBezTo>
                  <a:pt x="-13849" y="4519566"/>
                  <a:pt x="52397" y="4407970"/>
                  <a:pt x="0" y="4227373"/>
                </a:cubicBezTo>
                <a:cubicBezTo>
                  <a:pt x="-52397" y="4046776"/>
                  <a:pt x="51467" y="3739733"/>
                  <a:pt x="0" y="3581525"/>
                </a:cubicBezTo>
                <a:cubicBezTo>
                  <a:pt x="-51467" y="3423317"/>
                  <a:pt x="54516" y="3029491"/>
                  <a:pt x="0" y="2876962"/>
                </a:cubicBezTo>
                <a:cubicBezTo>
                  <a:pt x="-54516" y="2724433"/>
                  <a:pt x="60663" y="2440259"/>
                  <a:pt x="0" y="2172400"/>
                </a:cubicBezTo>
                <a:cubicBezTo>
                  <a:pt x="-60663" y="1904541"/>
                  <a:pt x="45855" y="1723489"/>
                  <a:pt x="0" y="1585265"/>
                </a:cubicBezTo>
                <a:cubicBezTo>
                  <a:pt x="-45855" y="1447041"/>
                  <a:pt x="12118" y="1274542"/>
                  <a:pt x="0" y="1056843"/>
                </a:cubicBezTo>
                <a:cubicBezTo>
                  <a:pt x="-12118" y="839144"/>
                  <a:pt x="13722" y="769530"/>
                  <a:pt x="0" y="528422"/>
                </a:cubicBezTo>
                <a:cubicBezTo>
                  <a:pt x="-13722" y="287314"/>
                  <a:pt x="8313" y="150056"/>
                  <a:pt x="0" y="0"/>
                </a:cubicBezTo>
                <a:close/>
              </a:path>
            </a:pathLst>
          </a:custGeom>
          <a:ln w="57150">
            <a:solidFill>
              <a:srgbClr val="FFFF00"/>
            </a:solidFill>
            <a:extLst>
              <a:ext uri="{C807C97D-BFC1-408E-A445-0C87EB9F89A2}">
                <ask:lineSketchStyleProps xmlns:ask="http://schemas.microsoft.com/office/drawing/2018/sketchyshapes" sd="1852013330">
                  <a:prstGeom prst="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0BD01332-9F24-CB9B-77E0-475F3D17E01C}"/>
              </a:ext>
            </a:extLst>
          </p:cNvPr>
          <p:cNvSpPr txBox="1"/>
          <p:nvPr/>
        </p:nvSpPr>
        <p:spPr>
          <a:xfrm>
            <a:off x="1401340" y="2828835"/>
            <a:ext cx="4813495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b="1" i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Ένας μεγάλος αριθμός πρωτεϊνών έχει παραπλήσιο τρόπο αλληλεπίδρασης με τη χρωστική αυτή οπότε τα αποτελέσματα της μεθόδου αυτής είναι </a:t>
            </a:r>
            <a:r>
              <a:rPr lang="el-GR" b="1" i="1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επαναλήψιμα</a:t>
            </a:r>
            <a:r>
              <a:rPr lang="el-GR" b="1" i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7" name="Βέλος: Κάτω 6">
            <a:extLst>
              <a:ext uri="{FF2B5EF4-FFF2-40B4-BE49-F238E27FC236}">
                <a16:creationId xmlns:a16="http://schemas.microsoft.com/office/drawing/2014/main" id="{CD171402-DF55-DC86-78FA-D3F4D45B4C69}"/>
              </a:ext>
            </a:extLst>
          </p:cNvPr>
          <p:cNvSpPr/>
          <p:nvPr/>
        </p:nvSpPr>
        <p:spPr>
          <a:xfrm rot="2424189">
            <a:off x="11244293" y="782469"/>
            <a:ext cx="232400" cy="1111348"/>
          </a:xfrm>
          <a:prstGeom prst="downArrow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29881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Mystrica | Display">
            <a:extLst>
              <a:ext uri="{FF2B5EF4-FFF2-40B4-BE49-F238E27FC236}">
                <a16:creationId xmlns:a16="http://schemas.microsoft.com/office/drawing/2014/main" id="{A25D2B77-2AFA-E10E-0247-144F239F77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02399" y="1690688"/>
            <a:ext cx="4855482" cy="30820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Protein estimation by Bradford method in different concentration at 595...  | Download Scientific Diagram">
            <a:extLst>
              <a:ext uri="{FF2B5EF4-FFF2-40B4-BE49-F238E27FC236}">
                <a16:creationId xmlns:a16="http://schemas.microsoft.com/office/drawing/2014/main" id="{4D47AB1C-8186-9F63-6AC7-AF7E188DD162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0381" y="1027906"/>
            <a:ext cx="5119221" cy="4351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689836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150F3A9-31FE-7959-F5C1-315BAEE69C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5686" y="-36967"/>
            <a:ext cx="10352314" cy="1325563"/>
          </a:xfrm>
        </p:spPr>
        <p:txBody>
          <a:bodyPr>
            <a:normAutofit/>
          </a:bodyPr>
          <a:lstStyle/>
          <a:p>
            <a:pPr marL="571500" indent="-571500">
              <a:buFont typeface="Wingdings" panose="05000000000000000000" pitchFamily="2" charset="2"/>
              <a:buChar char="Ø"/>
            </a:pPr>
            <a:r>
              <a:rPr lang="el-GR" sz="36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ΠΛΕΟΝΕΚΤΗΜΑΤΑ ΜΕΘΟΔΟΥ </a:t>
            </a:r>
            <a:r>
              <a:rPr lang="en-US" sz="36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BRADFORD</a:t>
            </a:r>
            <a:endParaRPr lang="el-GR" sz="36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062A0465-D0F3-D607-30AE-6B3766AACF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9100" y="1037081"/>
            <a:ext cx="11772900" cy="2746375"/>
          </a:xfrm>
        </p:spPr>
        <p:txBody>
          <a:bodyPr>
            <a:noAutofit/>
          </a:bodyPr>
          <a:lstStyle/>
          <a:p>
            <a:pPr marL="536575" indent="-536575"/>
            <a:r>
              <a:rPr lang="el-GR" sz="3000" b="1" u="sng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Απλή</a:t>
            </a:r>
            <a:r>
              <a:rPr lang="el-GR" sz="3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η μέτρηση γίνεται ύστερα από ανάμειξη του διαλύματος της πρωτεΐνης με ένα μόνο διάλυμα χρωστικής. </a:t>
            </a:r>
            <a:endParaRPr lang="en-US" sz="3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36575" indent="-536575"/>
            <a:r>
              <a:rPr lang="el-GR" sz="3000" b="1" u="sng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Γρήγορη</a:t>
            </a:r>
            <a:r>
              <a:rPr lang="el-GR" sz="3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 ο χρόνος που απαιτείται για την επώαση της αντίδρασης είναι 2΄</a:t>
            </a:r>
            <a:endParaRPr lang="en-US" sz="3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36575" indent="-536575"/>
            <a:r>
              <a:rPr lang="el-GR" sz="3000" b="1" u="sng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Ευαίσθητη</a:t>
            </a:r>
            <a:r>
              <a:rPr lang="el-GR" sz="3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μέχρι και 5 </a:t>
            </a:r>
            <a:r>
              <a:rPr lang="el-GR" sz="3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μg</a:t>
            </a:r>
            <a:r>
              <a:rPr lang="el-GR" sz="3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πρωτεΐνης </a:t>
            </a:r>
            <a:endParaRPr lang="en-US" sz="3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36575" indent="-536575"/>
            <a:r>
              <a:rPr lang="el-GR" sz="3000" b="1" u="sng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Οι παράγοντες που την παρεμποδίζουν είναι πολύ λιγότεροι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65DBE02-AE58-36FB-3438-0EDF29E351E8}"/>
              </a:ext>
            </a:extLst>
          </p:cNvPr>
          <p:cNvSpPr txBox="1"/>
          <p:nvPr/>
        </p:nvSpPr>
        <p:spPr>
          <a:xfrm>
            <a:off x="458561" y="4859788"/>
            <a:ext cx="11693978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l-G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Ο τρόπος αλληλεπίδρασης χρωστικής-πρωτεΐνης μπορεί να διαφοροποιείται από δείγμα σε δείγμα (εξαρτάται από τα αμινοξέα των πρωτεϊνών).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l-G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Οι πρωτεΐνες που χρησιμοποιούνται στη μέθοδο αυτή υφίστανται μη αντιστρεπτή μετουσίωση.</a:t>
            </a:r>
          </a:p>
        </p:txBody>
      </p:sp>
      <p:sp>
        <p:nvSpPr>
          <p:cNvPr id="6" name="Τίτλος 1">
            <a:extLst>
              <a:ext uri="{FF2B5EF4-FFF2-40B4-BE49-F238E27FC236}">
                <a16:creationId xmlns:a16="http://schemas.microsoft.com/office/drawing/2014/main" id="{0FC81162-5CD1-BEC9-6808-705D396B1943}"/>
              </a:ext>
            </a:extLst>
          </p:cNvPr>
          <p:cNvSpPr txBox="1">
            <a:spLocks/>
          </p:cNvSpPr>
          <p:nvPr/>
        </p:nvSpPr>
        <p:spPr>
          <a:xfrm>
            <a:off x="-887185" y="3880188"/>
            <a:ext cx="11876314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571500" indent="-571500" algn="ctr">
              <a:buFont typeface="Wingdings" panose="05000000000000000000" pitchFamily="2" charset="2"/>
              <a:buChar char="Ø"/>
            </a:pPr>
            <a:r>
              <a:rPr lang="el-GR" sz="36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ΜΕΙΟΝΕΚΤΗΜΑΤΑ ΜΕΘΟΔΟΥ </a:t>
            </a:r>
            <a:r>
              <a:rPr lang="en-US" sz="36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BRADFORD</a:t>
            </a:r>
            <a:endParaRPr lang="el-GR" sz="36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77151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F3060C83-F051-4F0E-ABAD-AA0DFC48B2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83C98ABE-055B-441F-B07E-44F97F083C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29FDB030-9B49-4CED-8CCD-4D99382388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3783CA14-24A1-485C-8B30-D6A5D87987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9A97C86A-04D6-40F7-AE84-31AB43E6A8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1" name="Isosceles Triangle 20">
            <a:extLst>
              <a:ext uri="{FF2B5EF4-FFF2-40B4-BE49-F238E27FC236}">
                <a16:creationId xmlns:a16="http://schemas.microsoft.com/office/drawing/2014/main" id="{FF9F2414-84E8-453E-B1F3-389FDE8192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Isosceles Triangle 22">
            <a:extLst>
              <a:ext uri="{FF2B5EF4-FFF2-40B4-BE49-F238E27FC236}">
                <a16:creationId xmlns:a16="http://schemas.microsoft.com/office/drawing/2014/main" id="{3ECA69A1-7536-43AC-85EF-C7106179F5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6" name="Πίνακας 5">
            <a:extLst>
              <a:ext uri="{FF2B5EF4-FFF2-40B4-BE49-F238E27FC236}">
                <a16:creationId xmlns:a16="http://schemas.microsoft.com/office/drawing/2014/main" id="{576DD3FB-A379-7F1F-FBB8-C5213AAF010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38157084"/>
              </p:ext>
            </p:extLst>
          </p:nvPr>
        </p:nvGraphicFramePr>
        <p:xfrm>
          <a:off x="757980" y="690786"/>
          <a:ext cx="10905068" cy="207813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20428">
                  <a:extLst>
                    <a:ext uri="{9D8B030D-6E8A-4147-A177-3AD203B41FA5}">
                      <a16:colId xmlns:a16="http://schemas.microsoft.com/office/drawing/2014/main" val="4033699407"/>
                    </a:ext>
                  </a:extLst>
                </a:gridCol>
                <a:gridCol w="1796928">
                  <a:extLst>
                    <a:ext uri="{9D8B030D-6E8A-4147-A177-3AD203B41FA5}">
                      <a16:colId xmlns:a16="http://schemas.microsoft.com/office/drawing/2014/main" val="1226111134"/>
                    </a:ext>
                  </a:extLst>
                </a:gridCol>
                <a:gridCol w="1796928">
                  <a:extLst>
                    <a:ext uri="{9D8B030D-6E8A-4147-A177-3AD203B41FA5}">
                      <a16:colId xmlns:a16="http://schemas.microsoft.com/office/drawing/2014/main" val="388177771"/>
                    </a:ext>
                  </a:extLst>
                </a:gridCol>
                <a:gridCol w="1796928">
                  <a:extLst>
                    <a:ext uri="{9D8B030D-6E8A-4147-A177-3AD203B41FA5}">
                      <a16:colId xmlns:a16="http://schemas.microsoft.com/office/drawing/2014/main" val="1140500764"/>
                    </a:ext>
                  </a:extLst>
                </a:gridCol>
                <a:gridCol w="1796928">
                  <a:extLst>
                    <a:ext uri="{9D8B030D-6E8A-4147-A177-3AD203B41FA5}">
                      <a16:colId xmlns:a16="http://schemas.microsoft.com/office/drawing/2014/main" val="1495408239"/>
                    </a:ext>
                  </a:extLst>
                </a:gridCol>
                <a:gridCol w="1796928">
                  <a:extLst>
                    <a:ext uri="{9D8B030D-6E8A-4147-A177-3AD203B41FA5}">
                      <a16:colId xmlns:a16="http://schemas.microsoft.com/office/drawing/2014/main" val="1966829028"/>
                    </a:ext>
                  </a:extLst>
                </a:gridCol>
              </a:tblGrid>
              <a:tr h="415627">
                <a:tc>
                  <a:txBody>
                    <a:bodyPr/>
                    <a:lstStyle/>
                    <a:p>
                      <a:pPr marL="457200" algn="ctr">
                        <a:lnSpc>
                          <a:spcPct val="150000"/>
                        </a:lnSpc>
                        <a:spcBef>
                          <a:spcPts val="45"/>
                        </a:spcBef>
                        <a:spcAft>
                          <a:spcPts val="0"/>
                        </a:spcAft>
                      </a:pPr>
                      <a:r>
                        <a:rPr lang="el-GR" sz="1800">
                          <a:effectLst/>
                        </a:rPr>
                        <a:t> </a:t>
                      </a:r>
                      <a:endParaRPr lang="el-G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2600" marR="102600" marT="0" marB="0"/>
                </a:tc>
                <a:tc gridSpan="5">
                  <a:txBody>
                    <a:bodyPr/>
                    <a:lstStyle/>
                    <a:p>
                      <a:pPr marL="457200" algn="ctr">
                        <a:lnSpc>
                          <a:spcPct val="150000"/>
                        </a:lnSpc>
                        <a:spcBef>
                          <a:spcPts val="45"/>
                        </a:spcBef>
                        <a:spcAft>
                          <a:spcPts val="0"/>
                        </a:spcAft>
                      </a:pPr>
                      <a:r>
                        <a:rPr lang="el-GR" sz="1800" dirty="0">
                          <a:effectLst/>
                        </a:rPr>
                        <a:t>Αριθμός δείγματος</a:t>
                      </a:r>
                      <a:endParaRPr lang="el-GR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2600" marR="102600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08201449"/>
                  </a:ext>
                </a:extLst>
              </a:tr>
              <a:tr h="415627">
                <a:tc>
                  <a:txBody>
                    <a:bodyPr/>
                    <a:lstStyle/>
                    <a:p>
                      <a:pPr marL="457200" algn="ctr">
                        <a:lnSpc>
                          <a:spcPct val="150000"/>
                        </a:lnSpc>
                        <a:spcBef>
                          <a:spcPts val="45"/>
                        </a:spcBef>
                        <a:spcAft>
                          <a:spcPts val="0"/>
                        </a:spcAft>
                      </a:pPr>
                      <a:r>
                        <a:rPr lang="el-GR" sz="1800">
                          <a:effectLst/>
                        </a:rPr>
                        <a:t>Ουσία</a:t>
                      </a:r>
                      <a:endParaRPr lang="el-G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2600" marR="10260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50000"/>
                        </a:lnSpc>
                        <a:spcBef>
                          <a:spcPts val="45"/>
                        </a:spcBef>
                        <a:spcAft>
                          <a:spcPts val="0"/>
                        </a:spcAft>
                      </a:pPr>
                      <a:r>
                        <a:rPr lang="el-GR" sz="1800">
                          <a:effectLst/>
                        </a:rPr>
                        <a:t>#0</a:t>
                      </a:r>
                      <a:endParaRPr lang="el-G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2600" marR="10260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50000"/>
                        </a:lnSpc>
                        <a:spcBef>
                          <a:spcPts val="45"/>
                        </a:spcBef>
                        <a:spcAft>
                          <a:spcPts val="0"/>
                        </a:spcAft>
                      </a:pPr>
                      <a:r>
                        <a:rPr lang="el-GR" sz="1800">
                          <a:effectLst/>
                        </a:rPr>
                        <a:t>#1</a:t>
                      </a:r>
                      <a:endParaRPr lang="el-G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2600" marR="10260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50000"/>
                        </a:lnSpc>
                        <a:spcBef>
                          <a:spcPts val="45"/>
                        </a:spcBef>
                        <a:spcAft>
                          <a:spcPts val="0"/>
                        </a:spcAft>
                      </a:pPr>
                      <a:r>
                        <a:rPr lang="el-GR" sz="1800">
                          <a:effectLst/>
                        </a:rPr>
                        <a:t>#2</a:t>
                      </a:r>
                      <a:endParaRPr lang="el-G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2600" marR="10260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50000"/>
                        </a:lnSpc>
                        <a:spcBef>
                          <a:spcPts val="45"/>
                        </a:spcBef>
                        <a:spcAft>
                          <a:spcPts val="0"/>
                        </a:spcAft>
                      </a:pPr>
                      <a:r>
                        <a:rPr lang="el-GR" sz="1800">
                          <a:effectLst/>
                        </a:rPr>
                        <a:t>#3</a:t>
                      </a:r>
                      <a:endParaRPr lang="el-G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2600" marR="10260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50000"/>
                        </a:lnSpc>
                        <a:spcBef>
                          <a:spcPts val="45"/>
                        </a:spcBef>
                        <a:spcAft>
                          <a:spcPts val="0"/>
                        </a:spcAft>
                      </a:pPr>
                      <a:r>
                        <a:rPr lang="el-GR" sz="1800">
                          <a:effectLst/>
                        </a:rPr>
                        <a:t>#4</a:t>
                      </a:r>
                      <a:endParaRPr lang="el-G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2600" marR="102600" marT="0" marB="0"/>
                </a:tc>
                <a:extLst>
                  <a:ext uri="{0D108BD9-81ED-4DB2-BD59-A6C34878D82A}">
                    <a16:rowId xmlns:a16="http://schemas.microsoft.com/office/drawing/2014/main" val="2187454964"/>
                  </a:ext>
                </a:extLst>
              </a:tr>
              <a:tr h="415627">
                <a:tc>
                  <a:txBody>
                    <a:bodyPr/>
                    <a:lstStyle/>
                    <a:p>
                      <a:pPr marL="457200" algn="just">
                        <a:lnSpc>
                          <a:spcPct val="150000"/>
                        </a:lnSpc>
                        <a:spcBef>
                          <a:spcPts val="45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PBS</a:t>
                      </a:r>
                      <a:endParaRPr lang="el-G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2600" marR="10260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50000"/>
                        </a:lnSpc>
                        <a:spcBef>
                          <a:spcPts val="45"/>
                        </a:spcBef>
                        <a:spcAft>
                          <a:spcPts val="0"/>
                        </a:spcAft>
                      </a:pPr>
                      <a:r>
                        <a:rPr lang="el-GR" sz="1800">
                          <a:effectLst/>
                        </a:rPr>
                        <a:t>20 μ</a:t>
                      </a:r>
                      <a:r>
                        <a:rPr lang="en-US" sz="1800">
                          <a:effectLst/>
                        </a:rPr>
                        <a:t>l</a:t>
                      </a:r>
                      <a:endParaRPr lang="el-G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2600" marR="10260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50000"/>
                        </a:lnSpc>
                        <a:spcBef>
                          <a:spcPts val="45"/>
                        </a:spcBef>
                        <a:spcAft>
                          <a:spcPts val="0"/>
                        </a:spcAft>
                      </a:pPr>
                      <a:r>
                        <a:rPr lang="el-GR" sz="1800">
                          <a:effectLst/>
                        </a:rPr>
                        <a:t>18 μ</a:t>
                      </a:r>
                      <a:r>
                        <a:rPr lang="en-US" sz="1800">
                          <a:effectLst/>
                        </a:rPr>
                        <a:t>l</a:t>
                      </a:r>
                      <a:endParaRPr lang="el-G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2600" marR="10260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50000"/>
                        </a:lnSpc>
                        <a:spcBef>
                          <a:spcPts val="45"/>
                        </a:spcBef>
                        <a:spcAft>
                          <a:spcPts val="0"/>
                        </a:spcAft>
                      </a:pPr>
                      <a:r>
                        <a:rPr lang="el-GR" sz="1800">
                          <a:effectLst/>
                        </a:rPr>
                        <a:t>16 μ</a:t>
                      </a:r>
                      <a:r>
                        <a:rPr lang="en-US" sz="1800">
                          <a:effectLst/>
                        </a:rPr>
                        <a:t>l</a:t>
                      </a:r>
                      <a:endParaRPr lang="el-G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2600" marR="10260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50000"/>
                        </a:lnSpc>
                        <a:spcBef>
                          <a:spcPts val="45"/>
                        </a:spcBef>
                        <a:spcAft>
                          <a:spcPts val="0"/>
                        </a:spcAft>
                      </a:pPr>
                      <a:r>
                        <a:rPr lang="el-GR" sz="1800">
                          <a:effectLst/>
                        </a:rPr>
                        <a:t>14 μ</a:t>
                      </a:r>
                      <a:r>
                        <a:rPr lang="en-US" sz="1800">
                          <a:effectLst/>
                        </a:rPr>
                        <a:t>l</a:t>
                      </a:r>
                      <a:endParaRPr lang="el-G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2600" marR="10260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50000"/>
                        </a:lnSpc>
                        <a:spcBef>
                          <a:spcPts val="45"/>
                        </a:spcBef>
                        <a:spcAft>
                          <a:spcPts val="0"/>
                        </a:spcAft>
                      </a:pPr>
                      <a:r>
                        <a:rPr lang="el-GR" sz="1800">
                          <a:effectLst/>
                        </a:rPr>
                        <a:t>12 μ</a:t>
                      </a:r>
                      <a:r>
                        <a:rPr lang="en-US" sz="1800">
                          <a:effectLst/>
                        </a:rPr>
                        <a:t>l</a:t>
                      </a:r>
                      <a:endParaRPr lang="el-G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2600" marR="102600" marT="0" marB="0"/>
                </a:tc>
                <a:extLst>
                  <a:ext uri="{0D108BD9-81ED-4DB2-BD59-A6C34878D82A}">
                    <a16:rowId xmlns:a16="http://schemas.microsoft.com/office/drawing/2014/main" val="1580716348"/>
                  </a:ext>
                </a:extLst>
              </a:tr>
              <a:tr h="415627">
                <a:tc>
                  <a:txBody>
                    <a:bodyPr/>
                    <a:lstStyle/>
                    <a:p>
                      <a:pPr marL="457200" algn="just">
                        <a:lnSpc>
                          <a:spcPct val="150000"/>
                        </a:lnSpc>
                        <a:spcBef>
                          <a:spcPts val="45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BSA</a:t>
                      </a:r>
                      <a:endParaRPr lang="el-G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2600" marR="10260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50000"/>
                        </a:lnSpc>
                        <a:spcBef>
                          <a:spcPts val="45"/>
                        </a:spcBef>
                        <a:spcAft>
                          <a:spcPts val="0"/>
                        </a:spcAft>
                      </a:pPr>
                      <a:r>
                        <a:rPr lang="el-GR" sz="1800">
                          <a:effectLst/>
                        </a:rPr>
                        <a:t>0 μ</a:t>
                      </a:r>
                      <a:r>
                        <a:rPr lang="en-US" sz="1800">
                          <a:effectLst/>
                        </a:rPr>
                        <a:t>l</a:t>
                      </a:r>
                      <a:endParaRPr lang="el-G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2600" marR="10260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50000"/>
                        </a:lnSpc>
                        <a:spcBef>
                          <a:spcPts val="45"/>
                        </a:spcBef>
                        <a:spcAft>
                          <a:spcPts val="0"/>
                        </a:spcAft>
                      </a:pPr>
                      <a:r>
                        <a:rPr lang="el-GR" sz="1800">
                          <a:effectLst/>
                        </a:rPr>
                        <a:t>2 μ</a:t>
                      </a:r>
                      <a:r>
                        <a:rPr lang="en-US" sz="1800">
                          <a:effectLst/>
                        </a:rPr>
                        <a:t>l</a:t>
                      </a:r>
                      <a:endParaRPr lang="el-G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2600" marR="10260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50000"/>
                        </a:lnSpc>
                        <a:spcBef>
                          <a:spcPts val="45"/>
                        </a:spcBef>
                        <a:spcAft>
                          <a:spcPts val="0"/>
                        </a:spcAft>
                      </a:pPr>
                      <a:r>
                        <a:rPr lang="el-GR" sz="1800">
                          <a:effectLst/>
                        </a:rPr>
                        <a:t>4 μ</a:t>
                      </a:r>
                      <a:r>
                        <a:rPr lang="en-US" sz="1800">
                          <a:effectLst/>
                        </a:rPr>
                        <a:t>l</a:t>
                      </a:r>
                      <a:endParaRPr lang="el-G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2600" marR="10260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50000"/>
                        </a:lnSpc>
                        <a:spcBef>
                          <a:spcPts val="45"/>
                        </a:spcBef>
                        <a:spcAft>
                          <a:spcPts val="0"/>
                        </a:spcAft>
                      </a:pPr>
                      <a:r>
                        <a:rPr lang="el-GR" sz="1800">
                          <a:effectLst/>
                        </a:rPr>
                        <a:t>6 μ</a:t>
                      </a:r>
                      <a:r>
                        <a:rPr lang="en-US" sz="1800">
                          <a:effectLst/>
                        </a:rPr>
                        <a:t>l</a:t>
                      </a:r>
                      <a:endParaRPr lang="el-G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2600" marR="10260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50000"/>
                        </a:lnSpc>
                        <a:spcBef>
                          <a:spcPts val="45"/>
                        </a:spcBef>
                        <a:spcAft>
                          <a:spcPts val="0"/>
                        </a:spcAft>
                      </a:pPr>
                      <a:r>
                        <a:rPr lang="el-GR" sz="1800">
                          <a:effectLst/>
                        </a:rPr>
                        <a:t>8 μ</a:t>
                      </a:r>
                      <a:r>
                        <a:rPr lang="en-US" sz="1800">
                          <a:effectLst/>
                        </a:rPr>
                        <a:t>l</a:t>
                      </a:r>
                      <a:endParaRPr lang="el-G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2600" marR="102600" marT="0" marB="0"/>
                </a:tc>
                <a:extLst>
                  <a:ext uri="{0D108BD9-81ED-4DB2-BD59-A6C34878D82A}">
                    <a16:rowId xmlns:a16="http://schemas.microsoft.com/office/drawing/2014/main" val="2125423784"/>
                  </a:ext>
                </a:extLst>
              </a:tr>
              <a:tr h="415627">
                <a:tc>
                  <a:txBody>
                    <a:bodyPr/>
                    <a:lstStyle/>
                    <a:p>
                      <a:pPr marL="457200" algn="just">
                        <a:lnSpc>
                          <a:spcPct val="150000"/>
                        </a:lnSpc>
                        <a:spcBef>
                          <a:spcPts val="45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Bradford</a:t>
                      </a:r>
                      <a:endParaRPr lang="el-G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2600" marR="10260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50000"/>
                        </a:lnSpc>
                        <a:spcBef>
                          <a:spcPts val="45"/>
                        </a:spcBef>
                        <a:spcAft>
                          <a:spcPts val="0"/>
                        </a:spcAft>
                      </a:pPr>
                      <a:r>
                        <a:rPr lang="el-GR" sz="1800">
                          <a:effectLst/>
                        </a:rPr>
                        <a:t>1000 μ</a:t>
                      </a:r>
                      <a:r>
                        <a:rPr lang="en-US" sz="1800">
                          <a:effectLst/>
                        </a:rPr>
                        <a:t>l</a:t>
                      </a:r>
                      <a:endParaRPr lang="el-G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2600" marR="10260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50000"/>
                        </a:lnSpc>
                        <a:spcBef>
                          <a:spcPts val="45"/>
                        </a:spcBef>
                        <a:spcAft>
                          <a:spcPts val="0"/>
                        </a:spcAft>
                      </a:pPr>
                      <a:r>
                        <a:rPr lang="el-GR" sz="1800">
                          <a:effectLst/>
                        </a:rPr>
                        <a:t>1000 μ</a:t>
                      </a:r>
                      <a:r>
                        <a:rPr lang="en-US" sz="1800">
                          <a:effectLst/>
                        </a:rPr>
                        <a:t>l</a:t>
                      </a:r>
                      <a:endParaRPr lang="el-G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2600" marR="10260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50000"/>
                        </a:lnSpc>
                        <a:spcBef>
                          <a:spcPts val="45"/>
                        </a:spcBef>
                        <a:spcAft>
                          <a:spcPts val="0"/>
                        </a:spcAft>
                      </a:pPr>
                      <a:r>
                        <a:rPr lang="el-GR" sz="1800">
                          <a:effectLst/>
                        </a:rPr>
                        <a:t>1000 μ</a:t>
                      </a:r>
                      <a:r>
                        <a:rPr lang="en-US" sz="1800">
                          <a:effectLst/>
                        </a:rPr>
                        <a:t>l</a:t>
                      </a:r>
                      <a:endParaRPr lang="el-G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2600" marR="10260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50000"/>
                        </a:lnSpc>
                        <a:spcBef>
                          <a:spcPts val="45"/>
                        </a:spcBef>
                        <a:spcAft>
                          <a:spcPts val="0"/>
                        </a:spcAft>
                      </a:pPr>
                      <a:r>
                        <a:rPr lang="el-GR" sz="1800">
                          <a:effectLst/>
                        </a:rPr>
                        <a:t>1000 μ</a:t>
                      </a:r>
                      <a:r>
                        <a:rPr lang="en-US" sz="1800">
                          <a:effectLst/>
                        </a:rPr>
                        <a:t>l</a:t>
                      </a:r>
                      <a:endParaRPr lang="el-G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2600" marR="10260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50000"/>
                        </a:lnSpc>
                        <a:spcBef>
                          <a:spcPts val="45"/>
                        </a:spcBef>
                        <a:spcAft>
                          <a:spcPts val="0"/>
                        </a:spcAft>
                      </a:pPr>
                      <a:r>
                        <a:rPr lang="el-GR" sz="1800" dirty="0">
                          <a:effectLst/>
                        </a:rPr>
                        <a:t>1000 μ</a:t>
                      </a:r>
                      <a:r>
                        <a:rPr lang="en-US" sz="1800" dirty="0">
                          <a:effectLst/>
                        </a:rPr>
                        <a:t>l</a:t>
                      </a:r>
                      <a:endParaRPr lang="el-GR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2600" marR="102600" marT="0" marB="0"/>
                </a:tc>
                <a:extLst>
                  <a:ext uri="{0D108BD9-81ED-4DB2-BD59-A6C34878D82A}">
                    <a16:rowId xmlns:a16="http://schemas.microsoft.com/office/drawing/2014/main" val="571860195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041E446C-E6FE-16F5-3766-390E0C101F49}"/>
              </a:ext>
            </a:extLst>
          </p:cNvPr>
          <p:cNvSpPr txBox="1"/>
          <p:nvPr/>
        </p:nvSpPr>
        <p:spPr>
          <a:xfrm>
            <a:off x="449794" y="2910962"/>
            <a:ext cx="11521439" cy="33712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50000"/>
              </a:lnSpc>
              <a:spcBef>
                <a:spcPts val="45"/>
              </a:spcBef>
              <a:spcAft>
                <a:spcPts val="0"/>
              </a:spcAft>
              <a:buFont typeface="+mj-lt"/>
              <a:buAutoNum type="arabicPeriod"/>
            </a:pPr>
            <a:r>
              <a:rPr lang="el-GR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Προσθέτω στα σωληνάκια τύπου 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Eppendorf</a:t>
            </a:r>
            <a:r>
              <a:rPr lang="el-GR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(# 0 έως 5): ρυθμιστικό διάλυμα 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PBS</a:t>
            </a:r>
            <a:r>
              <a:rPr lang="el-GR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την βόεια </a:t>
            </a:r>
            <a:r>
              <a:rPr lang="el-GR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αλβουμίνη</a:t>
            </a:r>
            <a:r>
              <a:rPr lang="el-GR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BSA</a:t>
            </a:r>
            <a:r>
              <a:rPr lang="el-GR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 και το αντιδραστήριο 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Bradford</a:t>
            </a:r>
            <a:r>
              <a:rPr lang="el-GR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(βλ. </a:t>
            </a:r>
            <a:r>
              <a:rPr lang="el-GR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πίνακα</a:t>
            </a:r>
            <a:r>
              <a:rPr lang="el-GR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).</a:t>
            </a:r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Bef>
                <a:spcPts val="165"/>
              </a:spcBef>
              <a:spcAft>
                <a:spcPts val="0"/>
              </a:spcAft>
              <a:buFont typeface="+mj-lt"/>
              <a:buAutoNum type="arabicPeriod"/>
            </a:pPr>
            <a:r>
              <a:rPr lang="el-GR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Αναδεύω τα διαλύματα στο </a:t>
            </a:r>
            <a: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vortex</a:t>
            </a:r>
            <a:r>
              <a:rPr lang="el-GR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</a:p>
          <a:p>
            <a:pPr marL="342900" lvl="0" indent="-342900" algn="just">
              <a:lnSpc>
                <a:spcPct val="150000"/>
              </a:lnSpc>
              <a:spcBef>
                <a:spcPts val="165"/>
              </a:spcBef>
              <a:spcAft>
                <a:spcPts val="0"/>
              </a:spcAft>
              <a:buFont typeface="+mj-lt"/>
              <a:buAutoNum type="arabicPeriod"/>
            </a:pPr>
            <a:r>
              <a:rPr lang="el-GR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Αντίδραση:</a:t>
            </a:r>
            <a:r>
              <a:rPr lang="el-GR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3-5 λεπτά. </a:t>
            </a:r>
          </a:p>
          <a:p>
            <a:pPr marL="342900" lvl="0" indent="-342900" algn="just">
              <a:lnSpc>
                <a:spcPct val="150000"/>
              </a:lnSpc>
              <a:spcBef>
                <a:spcPts val="165"/>
              </a:spcBef>
              <a:spcAft>
                <a:spcPts val="0"/>
              </a:spcAft>
              <a:buFont typeface="+mj-lt"/>
              <a:buAutoNum type="arabicPeriod"/>
            </a:pPr>
            <a:r>
              <a:rPr lang="el-GR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Φωτομετρώ</a:t>
            </a:r>
            <a:r>
              <a:rPr lang="el-GR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στα 595nm. </a:t>
            </a:r>
          </a:p>
          <a:p>
            <a:pPr marL="342900" lvl="0" indent="-342900" algn="just">
              <a:lnSpc>
                <a:spcPct val="150000"/>
              </a:lnSpc>
              <a:spcBef>
                <a:spcPts val="165"/>
              </a:spcBef>
              <a:spcAft>
                <a:spcPts val="0"/>
              </a:spcAft>
              <a:buFont typeface="+mj-lt"/>
              <a:buAutoNum type="arabicPeriod"/>
            </a:pPr>
            <a:r>
              <a:rPr lang="el-GR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Προσδιορίζω μέσω της πρότυπης καμπύλης (θα σας δοθεί) τις συγκεντρώσεις για όλες τις αραιώσεις του πρωτεϊνικού μου δείγματος</a:t>
            </a:r>
            <a:r>
              <a:rPr lang="el-GR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</p:txBody>
      </p:sp>
      <p:pic>
        <p:nvPicPr>
          <p:cNvPr id="1026" name="Picture 2" descr="Αναδευτήρας Vortex - Vortex Mixer - variable speeds - why.gr">
            <a:extLst>
              <a:ext uri="{FF2B5EF4-FFF2-40B4-BE49-F238E27FC236}">
                <a16:creationId xmlns:a16="http://schemas.microsoft.com/office/drawing/2014/main" id="{D8016779-582F-D1BD-E344-25729FE4191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9866" y="3854547"/>
            <a:ext cx="632136" cy="6321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362880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CBCCF59-CE47-130B-CE77-884D55020C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950" y="113393"/>
            <a:ext cx="7150100" cy="713922"/>
          </a:xfrm>
          <a:ln>
            <a:solidFill>
              <a:srgbClr val="FFFF00"/>
            </a:solidFill>
          </a:ln>
        </p:spPr>
        <p:txBody>
          <a:bodyPr>
            <a:normAutofit/>
          </a:bodyPr>
          <a:lstStyle/>
          <a:p>
            <a:pPr algn="ctr"/>
            <a:r>
              <a:rPr lang="el-GR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ΚΑΜΠΥΛΗ ΑΝΑΦΟΡΑΣ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4A7D51BA-5733-9299-C7D8-5B7F46CCCA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829" y="827315"/>
            <a:ext cx="12032342" cy="5377770"/>
          </a:xfrm>
        </p:spPr>
        <p:txBody>
          <a:bodyPr>
            <a:noAutofit/>
          </a:bodyPr>
          <a:lstStyle/>
          <a:p>
            <a:pPr>
              <a:lnSpc>
                <a:spcPct val="160000"/>
              </a:lnSpc>
            </a:pPr>
            <a:r>
              <a:rPr lang="el-GR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Πρότυπη καμπύλη</a:t>
            </a:r>
          </a:p>
          <a:p>
            <a:pPr>
              <a:lnSpc>
                <a:spcPct val="160000"/>
              </a:lnSpc>
            </a:pPr>
            <a:r>
              <a:rPr lang="el-GR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Παρασκευάζονται μια σειρά διαλυμάτων με διαφορετικές αλλά γνωστές ποσότητες μιας πρότυπης πρωτεΐνης (</a:t>
            </a:r>
            <a:r>
              <a:rPr lang="el-GR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Bovine</a:t>
            </a:r>
            <a:r>
              <a:rPr lang="el-GR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Serum</a:t>
            </a:r>
            <a:r>
              <a:rPr lang="el-GR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Albumin</a:t>
            </a:r>
            <a:r>
              <a:rPr lang="el-GR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l-GR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Bovine</a:t>
            </a:r>
            <a:r>
              <a:rPr lang="el-GR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γ-</a:t>
            </a:r>
            <a:r>
              <a:rPr lang="el-GR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globulin</a:t>
            </a:r>
            <a:r>
              <a:rPr lang="el-GR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</a:p>
          <a:p>
            <a:pPr>
              <a:lnSpc>
                <a:spcPct val="160000"/>
              </a:lnSpc>
            </a:pPr>
            <a:r>
              <a:rPr lang="el-GR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Μετριέται η απορρόφηση καθενός από τα δείγματα </a:t>
            </a:r>
          </a:p>
          <a:p>
            <a:pPr>
              <a:lnSpc>
                <a:spcPct val="160000"/>
              </a:lnSpc>
            </a:pPr>
            <a:r>
              <a:rPr lang="el-GR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Κατασκευάζεται γραφική παράσταση της απορρόφησης (Ο.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D.)</a:t>
            </a:r>
            <a:r>
              <a:rPr lang="el-GR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προς την ποσότητα πρωτεΐνης. </a:t>
            </a:r>
            <a:endParaRPr lang="en-US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60000"/>
              </a:lnSpc>
            </a:pPr>
            <a:r>
              <a:rPr lang="el-GR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Η πρωτεΐνη εκφράζεται είτε σε μονάδες </a:t>
            </a:r>
            <a:r>
              <a:rPr lang="el-GR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μάζας</a:t>
            </a:r>
            <a:r>
              <a:rPr lang="el-GR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(όπως </a:t>
            </a:r>
            <a:r>
              <a:rPr lang="el-GR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μg</a:t>
            </a:r>
            <a:r>
              <a:rPr lang="el-GR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ή </a:t>
            </a:r>
            <a:r>
              <a:rPr lang="el-GR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mg</a:t>
            </a:r>
            <a:r>
              <a:rPr lang="el-GR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 είτε σε μονάδες συγκέντρωσης (όπως </a:t>
            </a:r>
            <a:r>
              <a:rPr lang="el-GR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μM</a:t>
            </a:r>
            <a:r>
              <a:rPr lang="el-GR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ή </a:t>
            </a:r>
            <a:r>
              <a:rPr lang="el-GR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mM</a:t>
            </a:r>
            <a:r>
              <a:rPr lang="el-GR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endParaRPr lang="en-US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60000"/>
              </a:lnSpc>
            </a:pPr>
            <a:r>
              <a:rPr lang="el-GR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Η καμπύλη αναφοράς χρησιμοποιείται για τον προσδιορισμό της συγκέντρωσης του αγνώστου δείγματος. </a:t>
            </a:r>
          </a:p>
        </p:txBody>
      </p:sp>
    </p:spTree>
    <p:extLst>
      <p:ext uri="{BB962C8B-B14F-4D97-AF65-F5344CB8AC3E}">
        <p14:creationId xmlns:p14="http://schemas.microsoft.com/office/powerpoint/2010/main" val="1445190164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723</TotalTime>
  <Words>799</Words>
  <Application>Microsoft Office PowerPoint</Application>
  <PresentationFormat>Ευρεία οθόνη</PresentationFormat>
  <Paragraphs>108</Paragraphs>
  <Slides>13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5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13</vt:i4>
      </vt:variant>
    </vt:vector>
  </HeadingPairs>
  <TitlesOfParts>
    <vt:vector size="19" baseType="lpstr">
      <vt:lpstr>Arial</vt:lpstr>
      <vt:lpstr>Calibri</vt:lpstr>
      <vt:lpstr>Calibri Light</vt:lpstr>
      <vt:lpstr>Times New Roman</vt:lpstr>
      <vt:lpstr>Wingdings</vt:lpstr>
      <vt:lpstr>Θέμα του Office</vt:lpstr>
      <vt:lpstr>ΠΟΣΟΤΙΚΟΣ ΠΡΟΣΔΙΟΡΙΣΜΟΣ ΠΡΩΤΕΪΝΩΝ</vt:lpstr>
      <vt:lpstr>Παρουσίαση του PowerPoint</vt:lpstr>
      <vt:lpstr>Παρουσίαση του PowerPoint</vt:lpstr>
      <vt:lpstr>ΜΕΘΟΔΟΣ BRADFORD</vt:lpstr>
      <vt:lpstr>Παρουσίαση του PowerPoint</vt:lpstr>
      <vt:lpstr>Παρουσίαση του PowerPoint</vt:lpstr>
      <vt:lpstr>ΠΛΕΟΝΕΚΤΗΜΑΤΑ ΜΕΘΟΔΟΥ BRADFORD</vt:lpstr>
      <vt:lpstr>Παρουσίαση του PowerPoint</vt:lpstr>
      <vt:lpstr>ΚΑΜΠΥΛΗ ΑΝΑΦΟΡΑΣ</vt:lpstr>
      <vt:lpstr>Παρουσίαση του PowerPoint</vt:lpstr>
      <vt:lpstr>ΠΡΟΤΥΠΕΣ ΚΑΜΠΥΛΕΣ</vt:lpstr>
      <vt:lpstr>Παρουσίαση του PowerPoint</vt:lpstr>
      <vt:lpstr>Bradford assay vs Lowry protein assay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Ποσοτικός προσδιορισμός πρωτεϊνών</dc:title>
  <dc:creator>ΚΩΝΣΤΑΝΤΙΝΟΣ ΒΑΣΙΛΟΠΟΥΛΟΣ</dc:creator>
  <cp:lastModifiedBy>ΚΩΝΣΤΑΝΤΙΝΟΣ ΒΑΣΙΛΟΠΟΥΛΟΣ</cp:lastModifiedBy>
  <cp:revision>18</cp:revision>
  <dcterms:created xsi:type="dcterms:W3CDTF">2023-10-25T18:35:22Z</dcterms:created>
  <dcterms:modified xsi:type="dcterms:W3CDTF">2024-11-04T17:31:40Z</dcterms:modified>
</cp:coreProperties>
</file>