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6"/>
  </p:handoutMasterIdLst>
  <p:sldIdLst>
    <p:sldId id="256" r:id="rId3"/>
    <p:sldId id="309" r:id="rId4"/>
    <p:sldId id="310" r:id="rId5"/>
    <p:sldId id="318" r:id="rId6"/>
    <p:sldId id="323" r:id="rId7"/>
    <p:sldId id="325" r:id="rId8"/>
    <p:sldId id="319" r:id="rId9"/>
    <p:sldId id="331" r:id="rId10"/>
    <p:sldId id="335" r:id="rId11"/>
    <p:sldId id="337" r:id="rId12"/>
    <p:sldId id="340" r:id="rId13"/>
    <p:sldId id="341" r:id="rId14"/>
    <p:sldId id="342" r:id="rId1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34D6"/>
    <a:srgbClr val="0000FF"/>
    <a:srgbClr val="FF0000"/>
    <a:srgbClr val="385D8A"/>
    <a:srgbClr val="94ABF6"/>
    <a:srgbClr val="FAC090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AD3FDD-B27D-42F9-AB36-08C4B8DEA332}" type="datetimeFigureOut">
              <a:rPr lang="en-US"/>
              <a:pPr>
                <a:defRPr/>
              </a:pPr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183F45C-24DB-4472-8638-A4D191A8C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16489-15EF-4F00-B2D6-674C5B874557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B92D3-4469-4CB3-AC73-8FBE9C8AF89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C1D53-FD16-43BE-979E-70476119077E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2C3A3-39B8-4FEA-A7FE-C9D3278BD3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DFFB-9428-4F57-AAC0-63447271EF84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9BE57-D5DA-4E11-9BA2-AB5E1D7EF5E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49E13-DB06-4E70-806F-FA54CEC1D671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F1D78-0C7A-431F-AB18-7E7D37D260C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3F510A0-04FF-4B20-B8C9-DD1CBC63E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848A493-2E6A-4278-8991-761FD6122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D4402DE-7B83-4284-8F91-29E01875C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4569BE7-F437-4A95-BEE0-81E9A5E2C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9720546-DA25-4079-A775-2ECCD35DD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F063AD2-D2E2-4A36-A213-A00BEDA81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A3455BC-BB32-42A3-8860-9D7D7B92B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9FFA0-AC42-4CD9-BB89-20637D854ABF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95136-6436-4D07-86A5-4120659147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995BDCF-D39C-4CDB-9ADE-D6885F056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50D0684-4C70-4250-BBFD-3AD5C4222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71B2-B6B4-4A1E-AA17-0B5BF2175DAE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37BC4-7928-42A7-AE40-6BFBA1BE33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E87A2-BC29-4383-818D-82FE213537F7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13F8-48C8-46D4-9731-738C0F37CA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6E0E3-B4E8-46F7-99F7-C1BBABD3C9E8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7457D-8EA5-4ACE-89DE-1DBADD70BB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5E545-54FC-4D62-8A4F-F15722C81526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F79FC-F5A7-4157-87BB-C2ABDE0BA8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E53C-91D4-48D0-93F6-479206C47D47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34B7B-FB37-4E3C-BDFD-D4638A4307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9FAFF-2D68-4EFF-A13F-C8ECAC43E7EB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6D936-5B8B-481F-88AA-DEEBB2D3B5D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3C16C-16B2-4F92-9D1C-0DA6E48D65AE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296D2-4C13-45CF-B340-1AF155189D6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l-G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21A324-A70F-426C-A61F-951CD37E4CD5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ACC70B-A25A-431D-AA7B-436B792A0C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  <p:sldLayoutId id="2147483685" r:id="rId9"/>
    <p:sldLayoutId id="2147483684" r:id="rId10"/>
    <p:sldLayoutId id="2147483683" r:id="rId11"/>
    <p:sldLayoutId id="214748369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7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7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7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7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7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8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8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8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40AA9D2-8C89-4D8C-B4F3-9946C9979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575" y="1773238"/>
            <a:ext cx="59055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ινητική ενζυμικών αντιδράσεων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3"/>
          <p:cNvSpPr>
            <a:spLocks noChangeArrowheads="1"/>
          </p:cNvSpPr>
          <p:nvPr/>
        </p:nvSpPr>
        <p:spPr bwMode="auto">
          <a:xfrm>
            <a:off x="1043608" y="5085184"/>
            <a:ext cx="7272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Km=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 παραμένει σταθερή  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Vmax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μειώνεται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2024177" y="111125"/>
            <a:ext cx="503214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3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Μη συναγωνιστική αναστολή</a:t>
            </a:r>
          </a:p>
        </p:txBody>
      </p:sp>
      <p:graphicFrame>
        <p:nvGraphicFramePr>
          <p:cNvPr id="118790" name="Object 6"/>
          <p:cNvGraphicFramePr>
            <a:graphicFrameLocks noChangeAspect="1"/>
          </p:cNvGraphicFramePr>
          <p:nvPr/>
        </p:nvGraphicFramePr>
        <p:xfrm>
          <a:off x="0" y="836613"/>
          <a:ext cx="4427538" cy="3217862"/>
        </p:xfrm>
        <a:graphic>
          <a:graphicData uri="http://schemas.openxmlformats.org/presentationml/2006/ole">
            <p:oleObj spid="_x0000_s118790" name="Image" r:id="rId3" imgW="5815873" imgH="4228571" progId="">
              <p:embed/>
            </p:oleObj>
          </a:graphicData>
        </a:graphic>
      </p:graphicFrame>
      <p:graphicFrame>
        <p:nvGraphicFramePr>
          <p:cNvPr id="118791" name="Object 7"/>
          <p:cNvGraphicFramePr>
            <a:graphicFrameLocks noChangeAspect="1"/>
          </p:cNvGraphicFramePr>
          <p:nvPr/>
        </p:nvGraphicFramePr>
        <p:xfrm>
          <a:off x="4572000" y="950913"/>
          <a:ext cx="4394200" cy="3270250"/>
        </p:xfrm>
        <a:graphic>
          <a:graphicData uri="http://schemas.openxmlformats.org/presentationml/2006/ole">
            <p:oleObj spid="_x0000_s118791" name="Image" r:id="rId4" imgW="6514286" imgH="4850794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"/>
          <p:cNvSpPr>
            <a:spLocks noChangeArrowheads="1"/>
          </p:cNvSpPr>
          <p:nvPr/>
        </p:nvSpPr>
        <p:spPr bwMode="auto">
          <a:xfrm>
            <a:off x="395536" y="836712"/>
            <a:ext cx="828092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Δείκτης ισχύος αναστολέα</a:t>
            </a:r>
          </a:p>
          <a:p>
            <a:pPr marL="742950" lvl="1" indent="-285750">
              <a:buFontTx/>
              <a:buChar char="•"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Tx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Η συγκέντρωση του αναστολέα που απαιτείται για να επιτευχθεί η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μισή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αναστολή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Tx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Tx/>
              <a:buChar char="•"/>
            </a:pPr>
            <a:r>
              <a:rPr lang="el-GR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Γενικά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χαμηλές τιμές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600" b="1" baseline="-25000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l-GR" sz="2600" b="1" baseline="-250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=&gt; ισχυρότεροι αναστολείς </a:t>
            </a:r>
            <a:endParaRPr lang="en-US" sz="2600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2123728" y="116632"/>
            <a:ext cx="49688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0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3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σταθερά αναστολής</a:t>
            </a:r>
            <a:endParaRPr lang="el-GR" sz="30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6891" y="3717032"/>
            <a:ext cx="6976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4315162"/>
            <a:ext cx="93166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347864" y="4293096"/>
            <a:ext cx="1008112" cy="0"/>
          </a:xfrm>
          <a:prstGeom prst="line">
            <a:avLst/>
          </a:prstGeom>
          <a:ln w="28575">
            <a:solidFill>
              <a:srgbClr val="303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4005064"/>
            <a:ext cx="5261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77918" y="3955122"/>
            <a:ext cx="5902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[I]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267744" y="3429000"/>
            <a:ext cx="4320480" cy="1728192"/>
          </a:xfrm>
          <a:prstGeom prst="roundRect">
            <a:avLst/>
          </a:prstGeom>
          <a:solidFill>
            <a:srgbClr val="94ABF6">
              <a:alpha val="50196"/>
            </a:srgbClr>
          </a:solidFill>
          <a:ln>
            <a:solidFill>
              <a:srgbClr val="385D8A">
                <a:alpha val="80000"/>
              </a:srgb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979712" y="5733256"/>
            <a:ext cx="1944216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000" b="1" spc="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en-US" sz="3000" b="1" spc="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ax+b</a:t>
            </a:r>
            <a:endParaRPr lang="en-US" sz="3000" b="1" spc="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5661248"/>
            <a:ext cx="6480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13109" y="5467290"/>
            <a:ext cx="49404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436096" y="6021288"/>
            <a:ext cx="504056" cy="0"/>
          </a:xfrm>
          <a:prstGeom prst="line">
            <a:avLst/>
          </a:prstGeom>
          <a:ln w="28575">
            <a:solidFill>
              <a:srgbClr val="303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076056" y="5733256"/>
            <a:ext cx="4042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3000" dirty="0"/>
          </a:p>
        </p:txBody>
      </p:sp>
      <p:sp>
        <p:nvSpPr>
          <p:cNvPr id="19" name="Rectangle 18"/>
          <p:cNvSpPr/>
          <p:nvPr/>
        </p:nvSpPr>
        <p:spPr>
          <a:xfrm>
            <a:off x="5523529" y="5949280"/>
            <a:ext cx="4732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067944" y="6021288"/>
            <a:ext cx="432048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2353485" y="116632"/>
            <a:ext cx="439575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3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Συναγωνιστική αναστολή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475656" y="836613"/>
            <a:ext cx="6445770" cy="5400699"/>
            <a:chOff x="1798638" y="836613"/>
            <a:chExt cx="5545137" cy="4536603"/>
          </a:xfrm>
        </p:grpSpPr>
        <p:pic>
          <p:nvPicPr>
            <p:cNvPr id="122883" name="Picture 2" descr="http://www.ucl.ac.uk/%7Eucbcdab/enzass/images/Dixon%20comp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8638" y="836613"/>
              <a:ext cx="5545137" cy="4536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1907704" y="1270501"/>
              <a:ext cx="800219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Km</a:t>
              </a:r>
            </a:p>
            <a:p>
              <a:pPr algn="ctr"/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Vmax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907704" y="1562539"/>
              <a:ext cx="80021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516216" y="4653136"/>
              <a:ext cx="54373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[ I ]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Up Arrow 8"/>
            <p:cNvSpPr/>
            <p:nvPr/>
          </p:nvSpPr>
          <p:spPr>
            <a:xfrm>
              <a:off x="3347864" y="4293096"/>
              <a:ext cx="288032" cy="648072"/>
            </a:xfrm>
            <a:prstGeom prst="upArrow">
              <a:avLst/>
            </a:prstGeom>
            <a:solidFill>
              <a:schemeClr val="tx2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08104" y="4653136"/>
              <a:ext cx="105617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7" name="Picture 2" descr="http://www.ucl.ac.uk/%7Eucbcdab/enzass/images/dixon%20nc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7056784" cy="547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2055927" y="282575"/>
            <a:ext cx="503214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3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Μη συναγωνιστική αναστολή</a:t>
            </a:r>
          </a:p>
        </p:txBody>
      </p:sp>
      <p:sp>
        <p:nvSpPr>
          <p:cNvPr id="5" name="Up Arrow 4"/>
          <p:cNvSpPr/>
          <p:nvPr/>
        </p:nvSpPr>
        <p:spPr>
          <a:xfrm>
            <a:off x="3131840" y="5589240"/>
            <a:ext cx="288032" cy="432048"/>
          </a:xfrm>
          <a:prstGeom prst="upArrow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03648" y="1486525"/>
            <a:ext cx="800219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Km</a:t>
            </a: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Vmax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>
            <a:stCxn id="6" idx="1"/>
            <a:endCxn id="6" idx="3"/>
          </p:cNvCxnSpPr>
          <p:nvPr/>
        </p:nvCxnSpPr>
        <p:spPr>
          <a:xfrm>
            <a:off x="1403648" y="1809691"/>
            <a:ext cx="8002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64288" y="5661248"/>
            <a:ext cx="6480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 I 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5661248"/>
            <a:ext cx="10561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1158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l-GR" sz="28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ινητική ενζυμικών αντιδράσεων</a:t>
            </a:r>
            <a:endParaRPr lang="el-GR" sz="2800" b="1">
              <a:solidFill>
                <a:schemeClr val="hlink"/>
              </a:solidFill>
              <a:latin typeface="Calibri" pitchFamily="34" charset="0"/>
            </a:endParaRPr>
          </a:p>
        </p:txBody>
      </p:sp>
      <p:grpSp>
        <p:nvGrpSpPr>
          <p:cNvPr id="15363" name="Group 11"/>
          <p:cNvGrpSpPr>
            <a:grpSpLocks/>
          </p:cNvGrpSpPr>
          <p:nvPr/>
        </p:nvGrpSpPr>
        <p:grpSpPr bwMode="auto">
          <a:xfrm>
            <a:off x="198438" y="5661025"/>
            <a:ext cx="8726487" cy="460375"/>
            <a:chOff x="68" y="620"/>
            <a:chExt cx="5497" cy="297"/>
          </a:xfrm>
        </p:grpSpPr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68" y="620"/>
              <a:ext cx="2222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22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Ε (ένζυμο) + </a:t>
              </a:r>
              <a:r>
                <a:rPr lang="en-US" sz="22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 (</a:t>
              </a:r>
              <a:r>
                <a:rPr lang="el-GR" sz="22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υπόστρωμα)</a:t>
              </a:r>
            </a:p>
          </p:txBody>
        </p:sp>
        <p:sp>
          <p:nvSpPr>
            <p:cNvPr id="23" name="Line 6"/>
            <p:cNvSpPr>
              <a:spLocks noChangeShapeType="1"/>
            </p:cNvSpPr>
            <p:nvPr/>
          </p:nvSpPr>
          <p:spPr bwMode="auto">
            <a:xfrm>
              <a:off x="2336" y="754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 flipH="1">
              <a:off x="2336" y="845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2735" y="640"/>
              <a:ext cx="113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20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Ε</a:t>
              </a:r>
              <a:r>
                <a:rPr lang="en-US" sz="20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S (</a:t>
              </a:r>
              <a:r>
                <a:rPr lang="el-GR" sz="20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σύμπλοκο)</a:t>
              </a:r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3833" y="799"/>
              <a:ext cx="4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4286" y="642"/>
              <a:ext cx="1279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2200" b="1" kern="0" dirty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rPr>
                <a:t>Ε  +  Ρ (προϊόν)</a:t>
              </a:r>
            </a:p>
          </p:txBody>
        </p:sp>
      </p:grp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221413" y="5592763"/>
            <a:ext cx="415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kern="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Κ</a:t>
            </a:r>
            <a:r>
              <a:rPr lang="en-US" b="1" i="1" kern="0" baseline="-250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b="1" i="1" kern="0" baseline="-250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881438" y="5516563"/>
            <a:ext cx="420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ker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Κ</a:t>
            </a:r>
            <a:r>
              <a:rPr lang="el-GR" sz="1200" b="1" i="1" ker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b="1" i="1" ker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844925" y="6015038"/>
            <a:ext cx="415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i="1" kern="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Κ</a:t>
            </a:r>
            <a:r>
              <a:rPr lang="en-US" b="1" i="1" kern="0" baseline="-250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1200" b="1" i="1" kern="0" baseline="-250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7" name="Picture 4" descr="3-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071563"/>
            <a:ext cx="8353425" cy="394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97" name="Group 13"/>
          <p:cNvGrpSpPr>
            <a:grpSpLocks/>
          </p:cNvGrpSpPr>
          <p:nvPr/>
        </p:nvGrpSpPr>
        <p:grpSpPr bwMode="auto">
          <a:xfrm>
            <a:off x="0" y="-2331640"/>
            <a:ext cx="9180513" cy="7129463"/>
            <a:chOff x="0" y="-335"/>
            <a:chExt cx="5783" cy="4491"/>
          </a:xfrm>
        </p:grpSpPr>
        <p:sp>
          <p:nvSpPr>
            <p:cNvPr id="1638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-335"/>
              <a:ext cx="5777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1638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-199"/>
              <a:ext cx="5783" cy="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2222"/>
              <a:ext cx="5760" cy="1934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dk1"/>
                </a:solidFill>
                <a:latin typeface="+mn-lt"/>
              </a:endParaRPr>
            </a:p>
          </p:txBody>
        </p:sp>
        <p:grpSp>
          <p:nvGrpSpPr>
            <p:cNvPr id="16395" name="Group 11"/>
            <p:cNvGrpSpPr>
              <a:grpSpLocks/>
            </p:cNvGrpSpPr>
            <p:nvPr/>
          </p:nvGrpSpPr>
          <p:grpSpPr bwMode="auto">
            <a:xfrm>
              <a:off x="1949" y="2886"/>
              <a:ext cx="2036" cy="722"/>
              <a:chOff x="1949" y="2886"/>
              <a:chExt cx="2036" cy="722"/>
            </a:xfrm>
          </p:grpSpPr>
          <p:sp>
            <p:nvSpPr>
              <p:cNvPr id="16389" name="Text Box 6"/>
              <p:cNvSpPr txBox="1">
                <a:spLocks noChangeArrowheads="1"/>
              </p:cNvSpPr>
              <p:nvPr/>
            </p:nvSpPr>
            <p:spPr bwMode="auto">
              <a:xfrm>
                <a:off x="1949" y="3113"/>
                <a:ext cx="475" cy="2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200" b="1" spc="-150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1600" b="1" spc="-15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2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endParaRPr lang="el-GR" sz="2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390" name="Line 7"/>
              <p:cNvSpPr>
                <a:spLocks noChangeShapeType="1"/>
              </p:cNvSpPr>
              <p:nvPr/>
            </p:nvSpPr>
            <p:spPr bwMode="auto">
              <a:xfrm>
                <a:off x="2372" y="3267"/>
                <a:ext cx="161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1" name="Text Box 8"/>
              <p:cNvSpPr txBox="1">
                <a:spLocks noChangeArrowheads="1"/>
              </p:cNvSpPr>
              <p:nvPr/>
            </p:nvSpPr>
            <p:spPr bwMode="auto">
              <a:xfrm>
                <a:off x="2659" y="2886"/>
                <a:ext cx="954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200" b="1" dirty="0" err="1">
                    <a:latin typeface="Times New Roman" pitchFamily="18" charset="0"/>
                    <a:cs typeface="Times New Roman" pitchFamily="18" charset="0"/>
                  </a:rPr>
                  <a:t>Vmax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  [S]</a:t>
                </a:r>
                <a:endParaRPr lang="el-GR" sz="2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392" name="Text Box 9"/>
              <p:cNvSpPr txBox="1">
                <a:spLocks noChangeArrowheads="1"/>
              </p:cNvSpPr>
              <p:nvPr/>
            </p:nvSpPr>
            <p:spPr bwMode="auto">
              <a:xfrm>
                <a:off x="2738" y="3339"/>
                <a:ext cx="804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200" b="1">
                    <a:latin typeface="Times New Roman" pitchFamily="18" charset="0"/>
                    <a:cs typeface="Times New Roman" pitchFamily="18" charset="0"/>
                  </a:rPr>
                  <a:t>Km + [S]</a:t>
                </a:r>
                <a:endParaRPr lang="el-GR" sz="2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6394" name="Rectangle 4"/>
            <p:cNvSpPr>
              <a:spLocks noChangeArrowheads="1"/>
            </p:cNvSpPr>
            <p:nvPr/>
          </p:nvSpPr>
          <p:spPr bwMode="auto">
            <a:xfrm>
              <a:off x="1553" y="2387"/>
              <a:ext cx="2653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l-GR" sz="2500" b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Εξίσωση Μ</a:t>
              </a:r>
              <a:r>
                <a:rPr lang="en-US" sz="2500" b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ichaelis-Menten</a:t>
              </a:r>
              <a:endParaRPr lang="el-GR" sz="25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0" y="73"/>
              <a:ext cx="5760" cy="862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dk1"/>
                </a:solidFill>
                <a:latin typeface="+mn-lt"/>
              </a:endParaRPr>
            </a:p>
          </p:txBody>
        </p:sp>
      </p:grp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95288" y="4581525"/>
            <a:ext cx="874871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 = ταχύτητα της ενζυμικής αντίδρασης</a:t>
            </a:r>
          </a:p>
          <a:p>
            <a:pPr marL="742950" lvl="1" indent="-285750">
              <a:buFontTx/>
              <a:buChar char="•"/>
            </a:pPr>
            <a:r>
              <a:rPr lang="en-US" sz="22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l-GR" sz="2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 = η μεγίστη ταχύτητα της ενζυμικής αντίδρασης όταν η συγκέντρωση του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υποστρώματος είναι πολύ μεγάλη</a:t>
            </a:r>
          </a:p>
          <a:p>
            <a:pPr marL="742950" lvl="1" indent="-285750">
              <a:buFontTx/>
              <a:buChar char="•"/>
            </a:pPr>
            <a:r>
              <a:rPr lang="el-GR" sz="2200" b="1" dirty="0">
                <a:latin typeface="Times New Roman" pitchFamily="18" charset="0"/>
                <a:cs typeface="Times New Roman" pitchFamily="18" charset="0"/>
              </a:rPr>
              <a:t>[S]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 = η συγκέντρωση του υποστρώματος</a:t>
            </a:r>
          </a:p>
          <a:p>
            <a:pPr marL="742950" lvl="1" indent="-285750">
              <a:buFontTx/>
              <a:buChar char="•"/>
            </a:pP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σταθερά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Michaelis-Menten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https://classconnection.s3.amazonaws.com/395/flashcards/1650395/png/km134093377409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88640"/>
            <a:ext cx="73310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67544" y="1844824"/>
            <a:ext cx="566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V</a:t>
            </a:r>
            <a:r>
              <a:rPr lang="en-US" b="1" dirty="0" smtClean="0"/>
              <a:t>0</a:t>
            </a:r>
            <a:endParaRPr lang="en-US" sz="28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4509120"/>
            <a:ext cx="889248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tabLst>
                <a:tab pos="1608138" algn="l"/>
              </a:tabLst>
            </a:pPr>
            <a:r>
              <a:rPr lang="el-GR" sz="28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Κ</a:t>
            </a:r>
            <a:r>
              <a:rPr lang="en-US" sz="2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αθμό συγγένειας ενζύμου-υποστρώματος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tabLst>
                <a:tab pos="1608138" algn="l"/>
              </a:tabLst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μικρή Κ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=&gt;μεγάλη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συγγένεια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lnSpc>
                <a:spcPct val="50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1312863" algn="l"/>
              </a:tabLst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tabLst>
                <a:tab pos="1608138" algn="l"/>
              </a:tabLst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Πόσα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μόρια υποστρώματος μετατρέπονται σε κάθε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		λεπτό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ένα μόριο ενζύμου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ChangeArrowheads="1"/>
          </p:cNvSpPr>
          <p:nvPr/>
        </p:nvSpPr>
        <p:spPr bwMode="auto">
          <a:xfrm>
            <a:off x="0" y="476250"/>
            <a:ext cx="91440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sz="25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Διάγραμμα </a:t>
            </a:r>
            <a:r>
              <a:rPr lang="en-US" sz="25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Lineweaver</a:t>
            </a:r>
            <a:r>
              <a:rPr lang="en-US" sz="25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-Burk</a:t>
            </a:r>
            <a:endParaRPr lang="el-GR" sz="25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Γραφικός προσδιορισμός των Vmax και Km από Μ-Μ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Δύσκολος </a:t>
            </a:r>
          </a:p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l-GR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εξίσωση του διπλού</a:t>
            </a:r>
            <a:r>
              <a:rPr lang="en-US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αντιστρόφου</a:t>
            </a:r>
            <a:endParaRPr lang="en-US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0" y="-52388"/>
            <a:ext cx="914400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Μορφές γραφικής παράστασης της εξίσωσης των </a:t>
            </a:r>
            <a:r>
              <a:rPr lang="en-US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Michaelis-Menten</a:t>
            </a:r>
            <a:endParaRPr lang="el-GR" sz="2400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9333" name="Picture 2" descr="http://classroom.sdmesa.edu/eschmid/Lab5-B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6475" y="2020888"/>
            <a:ext cx="7129463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87450" y="188640"/>
            <a:ext cx="7956550" cy="4608513"/>
            <a:chOff x="1187450" y="981075"/>
            <a:chExt cx="7956550" cy="4608513"/>
          </a:xfrm>
        </p:grpSpPr>
        <p:pic>
          <p:nvPicPr>
            <p:cNvPr id="101378" name="Picture 2" descr="https://upload.wikimedia.org/wikipedia/commons/thumb/7/70/Lineweaver-Burke_plot.svg/420px-Lineweaver-Burke_plot.svg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87450" y="981075"/>
              <a:ext cx="6988175" cy="4608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TextBox 2"/>
            <p:cNvSpPr txBox="1"/>
            <p:nvPr/>
          </p:nvSpPr>
          <p:spPr>
            <a:xfrm>
              <a:off x="7380312" y="2998113"/>
              <a:ext cx="176368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200" b="1" dirty="0" smtClean="0"/>
                <a:t>= κλίση</a:t>
              </a:r>
              <a:r>
                <a:rPr lang="en-US" sz="2200" b="1" dirty="0" smtClean="0">
                  <a:solidFill>
                    <a:srgbClr val="FF0000"/>
                  </a:solidFill>
                </a:rPr>
                <a:t>=a</a:t>
              </a:r>
              <a:endParaRPr lang="en-US" sz="2200" b="1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5013176"/>
            <a:ext cx="8661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Σημείο τομής στον άξονα ψ = 1/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Προσδιορίζω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364088" y="5157192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3528" y="5805264"/>
            <a:ext cx="6129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λίση = 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Προσδιορίζω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131840" y="5949280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28184" y="159023"/>
            <a:ext cx="18002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spc="300" dirty="0" smtClean="0">
                <a:solidFill>
                  <a:srgbClr val="FF0000"/>
                </a:solidFill>
              </a:rPr>
              <a:t>y=</a:t>
            </a:r>
            <a:r>
              <a:rPr lang="en-US" sz="2400" b="1" spc="300" dirty="0" err="1" smtClean="0">
                <a:solidFill>
                  <a:srgbClr val="FF0000"/>
                </a:solidFill>
              </a:rPr>
              <a:t>ax+b</a:t>
            </a:r>
            <a:endParaRPr lang="en-US" sz="2400" b="1" spc="3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41188" y="3356992"/>
            <a:ext cx="5229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=b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/>
          </p:cNvSpPr>
          <p:nvPr>
            <p:ph type="title"/>
          </p:nvPr>
        </p:nvSpPr>
        <p:spPr>
          <a:xfrm>
            <a:off x="446856" y="261020"/>
            <a:ext cx="8229600" cy="647700"/>
          </a:xfrm>
        </p:spPr>
        <p:txBody>
          <a:bodyPr/>
          <a:lstStyle/>
          <a:p>
            <a:r>
              <a:rPr lang="el-GR" sz="30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Αναστολείς </a:t>
            </a:r>
          </a:p>
        </p:txBody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71913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l-GR" sz="2500" b="1" smtClean="0"/>
              <a:t>Ουσίες που αναστέλλουν τη δράση των ενζύμων</a:t>
            </a:r>
            <a:endParaRPr lang="el-GR" sz="2500" smtClean="0">
              <a:solidFill>
                <a:schemeClr val="hlink"/>
              </a:solidFill>
            </a:endParaRP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3851920" y="3429050"/>
            <a:ext cx="5400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/>
            <a:r>
              <a:rPr lang="en-US" b="1" dirty="0">
                <a:solidFill>
                  <a:schemeClr val="hlink"/>
                </a:solidFill>
              </a:rPr>
              <a:t>M</a:t>
            </a:r>
            <a:r>
              <a:rPr lang="el-GR" b="1" dirty="0">
                <a:solidFill>
                  <a:schemeClr val="hlink"/>
                </a:solidFill>
              </a:rPr>
              <a:t>η συναγωνιστικούς</a:t>
            </a:r>
            <a:r>
              <a:rPr lang="el-GR" dirty="0">
                <a:solidFill>
                  <a:schemeClr val="hlink"/>
                </a:solidFill>
              </a:rPr>
              <a:t> </a:t>
            </a:r>
            <a:r>
              <a:rPr lang="en-US" dirty="0">
                <a:solidFill>
                  <a:schemeClr val="hlink"/>
                </a:solidFill>
              </a:rPr>
              <a:t>(NON-COMPETITIVE)</a:t>
            </a:r>
            <a:endParaRPr lang="el-GR" dirty="0">
              <a:solidFill>
                <a:schemeClr val="hlink"/>
              </a:solidFill>
            </a:endParaRPr>
          </a:p>
          <a:p>
            <a:pPr lvl="1"/>
            <a:r>
              <a:rPr lang="el-GR" dirty="0">
                <a:solidFill>
                  <a:schemeClr val="hlink"/>
                </a:solidFill>
              </a:rPr>
              <a:t>(δεσμεύονται σε διαφορετική περιοχή από αυτή του ενεργού κέντρου)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4284663" y="2060749"/>
            <a:ext cx="45942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b="1" dirty="0">
                <a:solidFill>
                  <a:schemeClr val="hlink"/>
                </a:solidFill>
              </a:rPr>
              <a:t>Συναγωνιστικούς</a:t>
            </a:r>
            <a:r>
              <a:rPr lang="el-GR" dirty="0">
                <a:solidFill>
                  <a:schemeClr val="hlink"/>
                </a:solidFill>
              </a:rPr>
              <a:t> (</a:t>
            </a:r>
            <a:r>
              <a:rPr lang="en-US" dirty="0">
                <a:solidFill>
                  <a:schemeClr val="hlink"/>
                </a:solidFill>
              </a:rPr>
              <a:t>COMPETITIVE)</a:t>
            </a:r>
            <a:endParaRPr lang="el-GR" dirty="0">
              <a:solidFill>
                <a:schemeClr val="hlink"/>
              </a:solidFill>
            </a:endParaRPr>
          </a:p>
          <a:p>
            <a:r>
              <a:rPr lang="el-GR" dirty="0">
                <a:solidFill>
                  <a:schemeClr val="hlink"/>
                </a:solidFill>
              </a:rPr>
              <a:t>(οι οποίοι δεσμεύονται στο καταλυτικό κέντρο του ενζύμου και συναγωνίζονται με το υπόστρωμα)</a:t>
            </a: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1312863" y="2611612"/>
            <a:ext cx="2125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Αντιστρεπτούς</a:t>
            </a: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436988" y="4862537"/>
            <a:ext cx="41649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Μη</a:t>
            </a:r>
            <a:r>
              <a:rPr lang="en-US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αντιστρεπτούς αναστολείς</a:t>
            </a:r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900113" y="2348087"/>
            <a:ext cx="2951162" cy="1008062"/>
          </a:xfrm>
          <a:prstGeom prst="roundRect">
            <a:avLst>
              <a:gd name="adj" fmla="val 16667"/>
            </a:avLst>
          </a:prstGeom>
          <a:solidFill>
            <a:schemeClr val="accent1">
              <a:alpha val="3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395536" y="4581178"/>
            <a:ext cx="4247827" cy="1008062"/>
          </a:xfrm>
          <a:prstGeom prst="roundRect">
            <a:avLst>
              <a:gd name="adj" fmla="val 16667"/>
            </a:avLst>
          </a:prstGeom>
          <a:solidFill>
            <a:schemeClr val="accent1">
              <a:alpha val="3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 flipV="1">
            <a:off x="3851275" y="2348087"/>
            <a:ext cx="5048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4" name="Line 12"/>
          <p:cNvSpPr>
            <a:spLocks noChangeShapeType="1"/>
          </p:cNvSpPr>
          <p:nvPr/>
        </p:nvSpPr>
        <p:spPr bwMode="auto">
          <a:xfrm>
            <a:off x="3851920" y="2997003"/>
            <a:ext cx="504056" cy="504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572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323850" y="836613"/>
          <a:ext cx="4038600" cy="2690812"/>
        </p:xfrm>
        <a:graphic>
          <a:graphicData uri="http://schemas.openxmlformats.org/presentationml/2006/ole">
            <p:oleObj spid="_x0000_s109572" name="Image" r:id="rId3" imgW="8977778" imgH="5980952" progId="">
              <p:embed/>
            </p:oleObj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4787900" y="3573463"/>
          <a:ext cx="3889375" cy="2770187"/>
        </p:xfrm>
        <a:graphic>
          <a:graphicData uri="http://schemas.openxmlformats.org/presentationml/2006/ole">
            <p:oleObj spid="_x0000_s109574" name="Image" r:id="rId4" imgW="8774603" imgH="6247619" progId="">
              <p:embed/>
            </p:oleObj>
          </a:graphicData>
        </a:graphic>
      </p:graphicFrame>
      <p:graphicFrame>
        <p:nvGraphicFramePr>
          <p:cNvPr id="109577" name="Object 9"/>
          <p:cNvGraphicFramePr>
            <a:graphicFrameLocks noChangeAspect="1"/>
          </p:cNvGraphicFramePr>
          <p:nvPr>
            <p:ph sz="quarter" idx="3"/>
          </p:nvPr>
        </p:nvGraphicFramePr>
        <p:xfrm>
          <a:off x="4787900" y="914400"/>
          <a:ext cx="3884613" cy="2514600"/>
        </p:xfrm>
        <a:graphic>
          <a:graphicData uri="http://schemas.openxmlformats.org/presentationml/2006/ole">
            <p:oleObj spid="_x0000_s109577" name="Image" r:id="rId5" imgW="8888889" imgH="5752381" progId="">
              <p:embed/>
            </p:oleObj>
          </a:graphicData>
        </a:graphic>
      </p:graphicFrame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2411413" y="44450"/>
            <a:ext cx="432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Διαγράμματα </a:t>
            </a:r>
            <a:r>
              <a:rPr lang="en-US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Lineweaver-Burk</a:t>
            </a:r>
            <a:endParaRPr lang="el-GR" sz="2400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68313" y="620713"/>
            <a:ext cx="2960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b="1">
                <a:solidFill>
                  <a:schemeClr val="hlink"/>
                </a:solidFill>
              </a:rPr>
              <a:t>Συναγωνιστική αναστολή</a:t>
            </a:r>
          </a:p>
        </p:txBody>
      </p:sp>
      <p:sp>
        <p:nvSpPr>
          <p:cNvPr id="109582" name="Rectangle 14"/>
          <p:cNvSpPr>
            <a:spLocks noChangeArrowheads="1"/>
          </p:cNvSpPr>
          <p:nvPr/>
        </p:nvSpPr>
        <p:spPr bwMode="auto">
          <a:xfrm>
            <a:off x="5292725" y="620713"/>
            <a:ext cx="3375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b="1">
                <a:solidFill>
                  <a:schemeClr val="hlink"/>
                </a:solidFill>
              </a:rPr>
              <a:t>Μη συναγωνιστική αναστολή</a:t>
            </a:r>
          </a:p>
        </p:txBody>
      </p:sp>
      <p:sp>
        <p:nvSpPr>
          <p:cNvPr id="109583" name="Rectangle 15"/>
          <p:cNvSpPr>
            <a:spLocks noChangeArrowheads="1"/>
          </p:cNvSpPr>
          <p:nvPr/>
        </p:nvSpPr>
        <p:spPr bwMode="auto">
          <a:xfrm>
            <a:off x="5003800" y="6381750"/>
            <a:ext cx="1944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b="1">
                <a:solidFill>
                  <a:schemeClr val="hlink"/>
                </a:solidFill>
              </a:rPr>
              <a:t>Μικτή αναστολή</a:t>
            </a:r>
          </a:p>
        </p:txBody>
      </p:sp>
      <p:grpSp>
        <p:nvGrpSpPr>
          <p:cNvPr id="109587" name="Group 19"/>
          <p:cNvGrpSpPr>
            <a:grpSpLocks/>
          </p:cNvGrpSpPr>
          <p:nvPr/>
        </p:nvGrpSpPr>
        <p:grpSpPr bwMode="auto">
          <a:xfrm>
            <a:off x="1403350" y="981075"/>
            <a:ext cx="422275" cy="708025"/>
            <a:chOff x="793" y="676"/>
            <a:chExt cx="266" cy="446"/>
          </a:xfrm>
        </p:grpSpPr>
        <p:sp>
          <p:nvSpPr>
            <p:cNvPr id="109584" name="Text Box 16"/>
            <p:cNvSpPr txBox="1">
              <a:spLocks noChangeArrowheads="1"/>
            </p:cNvSpPr>
            <p:nvPr/>
          </p:nvSpPr>
          <p:spPr bwMode="auto">
            <a:xfrm>
              <a:off x="826" y="6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585" name="Text Box 17"/>
            <p:cNvSpPr txBox="1">
              <a:spLocks noChangeArrowheads="1"/>
            </p:cNvSpPr>
            <p:nvPr/>
          </p:nvSpPr>
          <p:spPr bwMode="auto">
            <a:xfrm>
              <a:off x="793" y="891"/>
              <a:ext cx="26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586" name="Line 18"/>
            <p:cNvSpPr>
              <a:spLocks noChangeShapeType="1"/>
            </p:cNvSpPr>
            <p:nvPr/>
          </p:nvSpPr>
          <p:spPr bwMode="auto">
            <a:xfrm>
              <a:off x="839" y="890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2" name="Group 24"/>
          <p:cNvGrpSpPr>
            <a:grpSpLocks/>
          </p:cNvGrpSpPr>
          <p:nvPr/>
        </p:nvGrpSpPr>
        <p:grpSpPr bwMode="auto">
          <a:xfrm>
            <a:off x="3708400" y="3357563"/>
            <a:ext cx="566738" cy="708025"/>
            <a:chOff x="1126" y="2296"/>
            <a:chExt cx="357" cy="446"/>
          </a:xfrm>
        </p:grpSpPr>
        <p:sp>
          <p:nvSpPr>
            <p:cNvPr id="109589" name="Text Box 21"/>
            <p:cNvSpPr txBox="1">
              <a:spLocks noChangeArrowheads="1"/>
            </p:cNvSpPr>
            <p:nvPr/>
          </p:nvSpPr>
          <p:spPr bwMode="auto">
            <a:xfrm>
              <a:off x="1202" y="229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590" name="Text Box 22"/>
            <p:cNvSpPr txBox="1">
              <a:spLocks noChangeArrowheads="1"/>
            </p:cNvSpPr>
            <p:nvPr/>
          </p:nvSpPr>
          <p:spPr bwMode="auto">
            <a:xfrm>
              <a:off x="1126" y="2511"/>
              <a:ext cx="35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[S]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591" name="Line 23"/>
            <p:cNvSpPr>
              <a:spLocks noChangeShapeType="1"/>
            </p:cNvSpPr>
            <p:nvPr/>
          </p:nvSpPr>
          <p:spPr bwMode="auto">
            <a:xfrm>
              <a:off x="1188" y="2510"/>
              <a:ext cx="2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3" name="Group 25"/>
          <p:cNvGrpSpPr>
            <a:grpSpLocks/>
          </p:cNvGrpSpPr>
          <p:nvPr/>
        </p:nvGrpSpPr>
        <p:grpSpPr bwMode="auto">
          <a:xfrm>
            <a:off x="8101013" y="3429000"/>
            <a:ext cx="566737" cy="708025"/>
            <a:chOff x="1126" y="2296"/>
            <a:chExt cx="357" cy="446"/>
          </a:xfrm>
        </p:grpSpPr>
        <p:sp>
          <p:nvSpPr>
            <p:cNvPr id="109594" name="Text Box 26"/>
            <p:cNvSpPr txBox="1">
              <a:spLocks noChangeArrowheads="1"/>
            </p:cNvSpPr>
            <p:nvPr/>
          </p:nvSpPr>
          <p:spPr bwMode="auto">
            <a:xfrm>
              <a:off x="1202" y="229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595" name="Text Box 27"/>
            <p:cNvSpPr txBox="1">
              <a:spLocks noChangeArrowheads="1"/>
            </p:cNvSpPr>
            <p:nvPr/>
          </p:nvSpPr>
          <p:spPr bwMode="auto">
            <a:xfrm>
              <a:off x="1126" y="2511"/>
              <a:ext cx="35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[S]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596" name="Line 28"/>
            <p:cNvSpPr>
              <a:spLocks noChangeShapeType="1"/>
            </p:cNvSpPr>
            <p:nvPr/>
          </p:nvSpPr>
          <p:spPr bwMode="auto">
            <a:xfrm>
              <a:off x="1188" y="2510"/>
              <a:ext cx="2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7" name="Group 29"/>
          <p:cNvGrpSpPr>
            <a:grpSpLocks/>
          </p:cNvGrpSpPr>
          <p:nvPr/>
        </p:nvGrpSpPr>
        <p:grpSpPr bwMode="auto">
          <a:xfrm>
            <a:off x="5724525" y="981075"/>
            <a:ext cx="422275" cy="708025"/>
            <a:chOff x="793" y="676"/>
            <a:chExt cx="266" cy="446"/>
          </a:xfrm>
        </p:grpSpPr>
        <p:sp>
          <p:nvSpPr>
            <p:cNvPr id="109598" name="Text Box 30"/>
            <p:cNvSpPr txBox="1">
              <a:spLocks noChangeArrowheads="1"/>
            </p:cNvSpPr>
            <p:nvPr/>
          </p:nvSpPr>
          <p:spPr bwMode="auto">
            <a:xfrm>
              <a:off x="826" y="6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599" name="Text Box 31"/>
            <p:cNvSpPr txBox="1">
              <a:spLocks noChangeArrowheads="1"/>
            </p:cNvSpPr>
            <p:nvPr/>
          </p:nvSpPr>
          <p:spPr bwMode="auto">
            <a:xfrm>
              <a:off x="793" y="891"/>
              <a:ext cx="26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600" name="Line 32"/>
            <p:cNvSpPr>
              <a:spLocks noChangeShapeType="1"/>
            </p:cNvSpPr>
            <p:nvPr/>
          </p:nvSpPr>
          <p:spPr bwMode="auto">
            <a:xfrm>
              <a:off x="839" y="890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601" name="Group 33"/>
          <p:cNvGrpSpPr>
            <a:grpSpLocks/>
          </p:cNvGrpSpPr>
          <p:nvPr/>
        </p:nvGrpSpPr>
        <p:grpSpPr bwMode="auto">
          <a:xfrm>
            <a:off x="5724525" y="3860800"/>
            <a:ext cx="422275" cy="708025"/>
            <a:chOff x="793" y="676"/>
            <a:chExt cx="266" cy="446"/>
          </a:xfrm>
        </p:grpSpPr>
        <p:sp>
          <p:nvSpPr>
            <p:cNvPr id="109602" name="Text Box 34"/>
            <p:cNvSpPr txBox="1">
              <a:spLocks noChangeArrowheads="1"/>
            </p:cNvSpPr>
            <p:nvPr/>
          </p:nvSpPr>
          <p:spPr bwMode="auto">
            <a:xfrm>
              <a:off x="826" y="67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603" name="Text Box 35"/>
            <p:cNvSpPr txBox="1">
              <a:spLocks noChangeArrowheads="1"/>
            </p:cNvSpPr>
            <p:nvPr/>
          </p:nvSpPr>
          <p:spPr bwMode="auto">
            <a:xfrm>
              <a:off x="793" y="891"/>
              <a:ext cx="26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604" name="Line 36"/>
            <p:cNvSpPr>
              <a:spLocks noChangeShapeType="1"/>
            </p:cNvSpPr>
            <p:nvPr/>
          </p:nvSpPr>
          <p:spPr bwMode="auto">
            <a:xfrm>
              <a:off x="839" y="890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605" name="Group 37"/>
          <p:cNvGrpSpPr>
            <a:grpSpLocks/>
          </p:cNvGrpSpPr>
          <p:nvPr/>
        </p:nvGrpSpPr>
        <p:grpSpPr bwMode="auto">
          <a:xfrm>
            <a:off x="8172450" y="6149975"/>
            <a:ext cx="566738" cy="708025"/>
            <a:chOff x="1126" y="2296"/>
            <a:chExt cx="357" cy="446"/>
          </a:xfrm>
        </p:grpSpPr>
        <p:sp>
          <p:nvSpPr>
            <p:cNvPr id="109606" name="Text Box 38"/>
            <p:cNvSpPr txBox="1">
              <a:spLocks noChangeArrowheads="1"/>
            </p:cNvSpPr>
            <p:nvPr/>
          </p:nvSpPr>
          <p:spPr bwMode="auto">
            <a:xfrm>
              <a:off x="1202" y="229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l-GR" b="1"/>
                <a:t>1</a:t>
              </a:r>
            </a:p>
          </p:txBody>
        </p:sp>
        <p:sp>
          <p:nvSpPr>
            <p:cNvPr id="109607" name="Text Box 39"/>
            <p:cNvSpPr txBox="1">
              <a:spLocks noChangeArrowheads="1"/>
            </p:cNvSpPr>
            <p:nvPr/>
          </p:nvSpPr>
          <p:spPr bwMode="auto">
            <a:xfrm>
              <a:off x="1126" y="2511"/>
              <a:ext cx="35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[S]</a:t>
              </a:r>
              <a:endParaRPr lang="el-GR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608" name="Line 40"/>
            <p:cNvSpPr>
              <a:spLocks noChangeShapeType="1"/>
            </p:cNvSpPr>
            <p:nvPr/>
          </p:nvSpPr>
          <p:spPr bwMode="auto">
            <a:xfrm>
              <a:off x="1188" y="2510"/>
              <a:ext cx="2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609" name="Text Box 41"/>
          <p:cNvSpPr txBox="1">
            <a:spLocks noChangeArrowheads="1"/>
          </p:cNvSpPr>
          <p:nvPr/>
        </p:nvSpPr>
        <p:spPr bwMode="auto">
          <a:xfrm>
            <a:off x="3563938" y="2271713"/>
            <a:ext cx="425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[I]</a:t>
            </a:r>
            <a:endParaRPr lang="el-GR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4"/>
          <p:cNvSpPr>
            <a:spLocks noChangeArrowheads="1"/>
          </p:cNvSpPr>
          <p:nvPr/>
        </p:nvSpPr>
        <p:spPr bwMode="auto">
          <a:xfrm>
            <a:off x="611188" y="5157788"/>
            <a:ext cx="7921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Vmax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παραμένει </a:t>
            </a:r>
            <a:r>
              <a:rPr lang="el-GR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σταθερή </a:t>
            </a:r>
            <a:r>
              <a:rPr lang="el-GR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≠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l-GR" sz="2800" b="1" i="1" dirty="0" smtClean="0">
                <a:latin typeface="Times New Roman" pitchFamily="18" charset="0"/>
                <a:cs typeface="Times New Roman" pitchFamily="18" charset="0"/>
              </a:rPr>
              <a:t>= αυξάνεται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2148652" y="234950"/>
            <a:ext cx="484510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l-GR" sz="3000" b="1" dirty="0">
                <a:solidFill>
                  <a:schemeClr val="hlink"/>
                </a:solidFill>
              </a:rPr>
              <a:t>Συναγωνιστική αναστολή</a:t>
            </a:r>
          </a:p>
        </p:txBody>
      </p:sp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34925" y="981075"/>
          <a:ext cx="4392613" cy="3282950"/>
        </p:xfrm>
        <a:graphic>
          <a:graphicData uri="http://schemas.openxmlformats.org/presentationml/2006/ole">
            <p:oleObj spid="_x0000_s116743" name="Image" r:id="rId3" imgW="5828571" imgH="4355556" progId="">
              <p:embed/>
            </p:oleObj>
          </a:graphicData>
        </a:graphic>
      </p:graphicFrame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4573588" y="1052513"/>
          <a:ext cx="4319587" cy="3462337"/>
        </p:xfrm>
        <a:graphic>
          <a:graphicData uri="http://schemas.openxmlformats.org/presentationml/2006/ole">
            <p:oleObj spid="_x0000_s116744" name="Image" r:id="rId4" imgW="6336508" imgH="507936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</TotalTime>
  <Words>276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Pulse</vt:lpstr>
      <vt:lpstr>Image</vt:lpstr>
      <vt:lpstr>Kινητική ενζυμικών αντιδράσεων</vt:lpstr>
      <vt:lpstr>Slide 2</vt:lpstr>
      <vt:lpstr>Slide 3</vt:lpstr>
      <vt:lpstr>Slide 4</vt:lpstr>
      <vt:lpstr>Slide 5</vt:lpstr>
      <vt:lpstr>Slide 6</vt:lpstr>
      <vt:lpstr>Αναστολείς 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Stelios</dc:creator>
  <cp:lastModifiedBy>C28</cp:lastModifiedBy>
  <cp:revision>55</cp:revision>
  <dcterms:created xsi:type="dcterms:W3CDTF">2015-01-06T07:24:38Z</dcterms:created>
  <dcterms:modified xsi:type="dcterms:W3CDTF">2018-12-17T06:52:27Z</dcterms:modified>
</cp:coreProperties>
</file>