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295" r:id="rId3"/>
    <p:sldId id="336" r:id="rId4"/>
    <p:sldId id="327" r:id="rId5"/>
    <p:sldId id="328" r:id="rId6"/>
    <p:sldId id="329" r:id="rId7"/>
    <p:sldId id="331" r:id="rId8"/>
    <p:sldId id="319" r:id="rId9"/>
    <p:sldId id="311" r:id="rId10"/>
    <p:sldId id="342" r:id="rId11"/>
    <p:sldId id="317" r:id="rId12"/>
    <p:sldId id="307" r:id="rId13"/>
    <p:sldId id="363" r:id="rId14"/>
    <p:sldId id="364" r:id="rId15"/>
    <p:sldId id="365" r:id="rId16"/>
    <p:sldId id="366" r:id="rId17"/>
    <p:sldId id="367" r:id="rId18"/>
    <p:sldId id="332" r:id="rId19"/>
    <p:sldId id="333" r:id="rId20"/>
    <p:sldId id="334" r:id="rId21"/>
    <p:sldId id="314" r:id="rId22"/>
    <p:sldId id="303" r:id="rId23"/>
    <p:sldId id="324" r:id="rId24"/>
    <p:sldId id="359" r:id="rId25"/>
    <p:sldId id="360" r:id="rId26"/>
    <p:sldId id="361" r:id="rId27"/>
    <p:sldId id="362" r:id="rId28"/>
    <p:sldId id="337" r:id="rId29"/>
    <p:sldId id="335" r:id="rId30"/>
    <p:sldId id="358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8C25-3B14-477B-B6A0-928E8278E897}" type="datetimeFigureOut">
              <a:rPr lang="el-GR" smtClean="0"/>
              <a:pPr/>
              <a:t>9/3/2026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C44C-9C46-4492-BC07-9E07A5609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8C25-3B14-477B-B6A0-928E8278E897}" type="datetimeFigureOut">
              <a:rPr lang="el-GR" smtClean="0"/>
              <a:pPr/>
              <a:t>9/3/2026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C44C-9C46-4492-BC07-9E07A5609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8C25-3B14-477B-B6A0-928E8278E897}" type="datetimeFigureOut">
              <a:rPr lang="el-GR" smtClean="0"/>
              <a:pPr/>
              <a:t>9/3/2026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C44C-9C46-4492-BC07-9E07A5609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567E3-F0A1-4327-B803-5A87D8F17503}" type="datetimeFigureOut">
              <a:rPr lang="en-US"/>
              <a:pPr>
                <a:defRPr/>
              </a:pPr>
              <a:t>3/9/2026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60DB0-88A2-4F62-A809-E8B357EDC0A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8C25-3B14-477B-B6A0-928E8278E897}" type="datetimeFigureOut">
              <a:rPr lang="el-GR" smtClean="0"/>
              <a:pPr/>
              <a:t>9/3/2026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C44C-9C46-4492-BC07-9E07A5609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8C25-3B14-477B-B6A0-928E8278E897}" type="datetimeFigureOut">
              <a:rPr lang="el-GR" smtClean="0"/>
              <a:pPr/>
              <a:t>9/3/2026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C44C-9C46-4492-BC07-9E07A5609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8C25-3B14-477B-B6A0-928E8278E897}" type="datetimeFigureOut">
              <a:rPr lang="el-GR" smtClean="0"/>
              <a:pPr/>
              <a:t>9/3/2026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C44C-9C46-4492-BC07-9E07A5609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8C25-3B14-477B-B6A0-928E8278E897}" type="datetimeFigureOut">
              <a:rPr lang="el-GR" smtClean="0"/>
              <a:pPr/>
              <a:t>9/3/2026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C44C-9C46-4492-BC07-9E07A5609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8C25-3B14-477B-B6A0-928E8278E897}" type="datetimeFigureOut">
              <a:rPr lang="el-GR" smtClean="0"/>
              <a:pPr/>
              <a:t>9/3/2026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C44C-9C46-4492-BC07-9E07A5609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8C25-3B14-477B-B6A0-928E8278E897}" type="datetimeFigureOut">
              <a:rPr lang="el-GR" smtClean="0"/>
              <a:pPr/>
              <a:t>9/3/2026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C44C-9C46-4492-BC07-9E07A5609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8C25-3B14-477B-B6A0-928E8278E897}" type="datetimeFigureOut">
              <a:rPr lang="el-GR" smtClean="0"/>
              <a:pPr/>
              <a:t>9/3/2026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C44C-9C46-4492-BC07-9E07A5609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8C25-3B14-477B-B6A0-928E8278E897}" type="datetimeFigureOut">
              <a:rPr lang="el-GR" smtClean="0"/>
              <a:pPr/>
              <a:t>9/3/2026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C44C-9C46-4492-BC07-9E07A5609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78C25-3B14-477B-B6A0-928E8278E897}" type="datetimeFigureOut">
              <a:rPr lang="el-GR" smtClean="0"/>
              <a:pPr/>
              <a:t>9/3/2026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7C44C-9C46-4492-BC07-9E07A5609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ody.gov.gr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l-GR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-19 ΠΑΝΔΗΜΙΑ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112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dirty="0"/>
              <a:t>ΔΗΜΗΤΡΗΣ ΒΕΛΙΣΣΑΡΗΣ</a:t>
            </a:r>
          </a:p>
          <a:p>
            <a:pPr marL="0" indent="0" algn="ctr">
              <a:buNone/>
            </a:pPr>
            <a:r>
              <a:rPr lang="el-GR" sz="2000" dirty="0"/>
              <a:t>ΚΑΘΗΓΗΤΗΣ ΠΑΘΟΛΟΓΙΑΣ-ΕΝΤΑΤΙΚΟΛΟΓΙΑΣ ΠΑΝΕΠΙΣΤΗΜΙΟΥ ΠΑΤΡΩΝ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749407"/>
            <a:ext cx="6336704" cy="29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4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thol-doct\Desktop\covid 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6840760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err="1">
                <a:latin typeface="Times New Roman" pitchFamily="18" charset="0"/>
                <a:cs typeface="Times New Roman" pitchFamily="18" charset="0"/>
              </a:rPr>
              <a:t>Προδιαθεσικοί</a:t>
            </a:r>
            <a:r>
              <a:rPr lang="el-GR" sz="3600" b="1" dirty="0">
                <a:latin typeface="Times New Roman" pitchFamily="18" charset="0"/>
                <a:cs typeface="Times New Roman" pitchFamily="18" charset="0"/>
              </a:rPr>
              <a:t> παράγοντες για αυξημένη βαρύτητα </a:t>
            </a:r>
            <a:r>
              <a:rPr lang="el-GR" sz="3600" b="1" dirty="0" err="1">
                <a:latin typeface="Times New Roman" pitchFamily="18" charset="0"/>
                <a:cs typeface="Times New Roman" pitchFamily="18" charset="0"/>
              </a:rPr>
              <a:t>νόσησης</a:t>
            </a:r>
            <a:endParaRPr lang="el-G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Άνδρες , ηλικία μεγαλύτερη των 60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Καρδιαγγειακά νοσήματα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Διαβήτης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Χρόνια Αναπνευστική Νόσος (ΧΑΠ κατά κύριο λόγο)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Καρκίνος (συχνά του ΓΕΣ)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Ασθενείς σε αιμοκάθαρση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Ασθενείς με ηπατική νόσο</a:t>
            </a:r>
            <a:endParaRPr lang="el-GR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42844" y="214290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latin typeface="Times New Roman" pitchFamily="18" charset="0"/>
                <a:cs typeface="Times New Roman" pitchFamily="18" charset="0"/>
              </a:rPr>
              <a:t>Κλινική εικόνα ασθενών με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Covid-19</a:t>
            </a:r>
            <a:r>
              <a:rPr lang="el-GR" sz="3600" b="1" dirty="0">
                <a:latin typeface="Times New Roman" pitchFamily="18" charset="0"/>
                <a:cs typeface="Times New Roman" pitchFamily="18" charset="0"/>
              </a:rPr>
              <a:t> στο ΤΕΠ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285720" y="1285860"/>
            <a:ext cx="8643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err="1">
                <a:latin typeface="Times New Roman" pitchFamily="18" charset="0"/>
                <a:cs typeface="Times New Roman" pitchFamily="18" charset="0"/>
              </a:rPr>
              <a:t>Ασυμπτωματικοί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err="1">
                <a:latin typeface="Times New Roman" pitchFamily="18" charset="0"/>
                <a:cs typeface="Times New Roman" pitchFamily="18" charset="0"/>
              </a:rPr>
              <a:t>Ηπια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συμπτωματολογία, χωρίς απεικονιστικές ενδείξεις πνευμονίας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Μέτρια εικόνα με πυρετό ,έντονο βήχα ,απεικονιστικές ενδείξεις πνευμονίας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err="1">
                <a:latin typeface="Times New Roman" pitchFamily="18" charset="0"/>
                <a:cs typeface="Times New Roman" pitchFamily="18" charset="0"/>
              </a:rPr>
              <a:t>Βαρειά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 εικόνα με έντονη δύσπνοια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ταχύπνοια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και χαμηλό κορεσμό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SPO2≤93%)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Ασθενής σε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Shock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, με </a:t>
            </a:r>
            <a:r>
              <a:rPr lang="el-GR" dirty="0" err="1">
                <a:latin typeface="Times New Roman" pitchFamily="18" charset="0"/>
                <a:cs typeface="Times New Roman" pitchFamily="18" charset="0"/>
              </a:rPr>
              <a:t>βαρειά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αναπνευστική ανεπάρκεια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ARDS)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που χρήζει άμεσης υποστήριξης με μηχανικό αερισμό .</a:t>
            </a:r>
          </a:p>
        </p:txBody>
      </p:sp>
      <p:sp>
        <p:nvSpPr>
          <p:cNvPr id="32772" name="AutoShape 4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2774" name="AutoShape 6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2776" name="AutoShape 8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" name="6 - Εικόνα" descr="91033136_10158153796041252_582969581966983168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4143356"/>
            <a:ext cx="2143140" cy="2500354"/>
          </a:xfrm>
          <a:prstGeom prst="rect">
            <a:avLst/>
          </a:prstGeom>
        </p:spPr>
      </p:pic>
      <p:pic>
        <p:nvPicPr>
          <p:cNvPr id="8" name="7 - Εικόνα" descr="91544847_10158153796151252_5790377623162978304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4143380"/>
            <a:ext cx="2238367" cy="2571768"/>
          </a:xfrm>
          <a:prstGeom prst="rect">
            <a:avLst/>
          </a:prstGeom>
        </p:spPr>
      </p:pic>
      <p:pic>
        <p:nvPicPr>
          <p:cNvPr id="9" name="8 - Εικόνα" descr="35e6e2f5b945498292e76e7bdb49beb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286256"/>
            <a:ext cx="3766502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0015E2-F350-E2DA-7E8C-C43FF2167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COVID-19 </a:t>
            </a:r>
            <a:r>
              <a:rPr lang="el-GR" sz="2400" b="1" dirty="0"/>
              <a:t>ακτινολογικές εικόνες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B30B7867-0BD7-C891-BF55-A1F7D1916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75" y="2253456"/>
            <a:ext cx="42862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96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66F805-D58D-6077-BAE6-69238596D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COVID-19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ακτινολογικές εικόνες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CBEB37C1-F775-5746-DE87-C0D240A86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2060848"/>
            <a:ext cx="583264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42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81A92E-AAFF-40CE-9CE1-D428F3FBB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COVID-19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ακτινολογικές εικόνες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D18EA815-5532-5A3A-6E61-BDD753856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700808"/>
            <a:ext cx="604867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08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EC815A-0066-3261-C7C3-215C3886A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COVID-19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ακτινολογικές εικόνες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FD46E3D3-EBE5-D1E6-6061-80FA2D64C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844824"/>
            <a:ext cx="6408711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15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827B07-2748-16E5-EA01-9CF3DBC02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COVID-19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ακτινολογικές εικόνες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AD58E0D7-8259-6C6A-0DFA-D0309FACB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916832"/>
            <a:ext cx="583264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84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 μη φαρμακολογικά μέτρα για τη μείωση της μεταφοράς και για τη διακοπή της μετάδοσης του ιού από υπερ-διασπορά, είναι </a:t>
            </a:r>
            <a:r>
              <a:rPr lang="el-GR" dirty="0">
                <a:solidFill>
                  <a:srgbClr val="FF0000"/>
                </a:solidFill>
              </a:rPr>
              <a:t>απομόνωση ασθενών, απόσταση, προσωρινή παύση των κοινοτικών δραστηριοτήτων και ταξιδιωτικοί περιορισμοί</a:t>
            </a:r>
            <a:r>
              <a:rPr lang="el-GR" dirty="0"/>
              <a:t>. Η χρήση μάσκας, η υγιεινή των χεριών και οι επιφάνειες απολύμανσης μπορεί επίσης να μειώσουν τον κίνδυνο μόλυνσης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642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Σε ασθενείς που έχουν μολυνθεί με SARS-CoV-2, παρατηρείται </a:t>
            </a:r>
            <a:r>
              <a:rPr lang="el-GR" dirty="0">
                <a:solidFill>
                  <a:srgbClr val="FF0000"/>
                </a:solidFill>
              </a:rPr>
              <a:t>θύελλα παραγωγής κυτοκινών ως ανοσολογική απάντηση του ξενιστή</a:t>
            </a:r>
            <a:r>
              <a:rPr lang="el-GR" dirty="0"/>
              <a:t>, έτσι έχει ανιχθευθεί μια σημαντική αύξηση της ιντερφερόνης (IFN) -γ, </a:t>
            </a:r>
          </a:p>
          <a:p>
            <a:pPr marL="0" indent="0">
              <a:buNone/>
            </a:pPr>
            <a:r>
              <a:rPr lang="el-GR" dirty="0"/>
              <a:t>της πρωτεΐνης-1 χημειοτακτικού μονοκυττάρου (MCP-1), </a:t>
            </a:r>
          </a:p>
          <a:p>
            <a:pPr marL="0" indent="0">
              <a:buNone/>
            </a:pPr>
            <a:r>
              <a:rPr lang="el-GR" dirty="0"/>
              <a:t>της επαγόμενης από IFN-γ πρωτεΐνης-10 (IP-10) , </a:t>
            </a:r>
          </a:p>
          <a:p>
            <a:pPr marL="0" indent="0">
              <a:buNone/>
            </a:pPr>
            <a:r>
              <a:rPr lang="el-GR" dirty="0"/>
              <a:t>της ιντερλευκίνης (IL) -1B, η οποία πιθανώς ενεργοποιεί τις αποκρίσεις κυττάρων T-helper-1 (Th1) 17, </a:t>
            </a:r>
          </a:p>
          <a:p>
            <a:pPr marL="0" indent="0">
              <a:buNone/>
            </a:pPr>
            <a:r>
              <a:rPr lang="el-GR" dirty="0"/>
              <a:t>καθώς και αυξημένη ποσότητα κυτοκίνης IL-6 18.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25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42844" y="214290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latin typeface="Times New Roman" pitchFamily="18" charset="0"/>
                <a:cs typeface="Times New Roman" pitchFamily="18" charset="0"/>
              </a:rPr>
              <a:t>Επιδημιολογικά στοιχεία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COVID</a:t>
            </a:r>
            <a:r>
              <a:rPr lang="el-GR" sz="3600" b="1" dirty="0">
                <a:latin typeface="Times New Roman" pitchFamily="18" charset="0"/>
                <a:cs typeface="Times New Roman" pitchFamily="18" charset="0"/>
              </a:rPr>
              <a:t>-19 </a:t>
            </a:r>
          </a:p>
        </p:txBody>
      </p:sp>
      <p:sp>
        <p:nvSpPr>
          <p:cNvPr id="32772" name="AutoShape 4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2774" name="AutoShape 6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2776" name="AutoShape 8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971600" y="1628800"/>
            <a:ext cx="74168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ιός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Συνδέεται μέσω του υποδοχέα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ACE2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στα κυψελιδικά κύτταρα τύπου ΙΙ του πνεύμονα και στο εντερικό επιθήλιο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Μεταδίδεται μέσω σταγονιδίων κατά κύριο λόγο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Μέσος αριθμός ατόμων που μολύνονται από έναν ασθενή: 2.5 – 2.7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Η μετάδοση από </a:t>
            </a:r>
            <a:r>
              <a:rPr lang="el-GR" sz="2000" dirty="0" err="1">
                <a:latin typeface="Times New Roman" pitchFamily="18" charset="0"/>
                <a:cs typeface="Times New Roman" pitchFamily="18" charset="0"/>
              </a:rPr>
              <a:t>ασυμπτωματικό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άτομο είναι πιθανή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Θεραπευτική προσέγγιση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r>
              <a:rPr lang="el-GR" dirty="0"/>
              <a:t>Βιολογικοί παράγοντες</a:t>
            </a:r>
          </a:p>
          <a:p>
            <a:r>
              <a:rPr lang="en-US" dirty="0" err="1"/>
              <a:t>Remdesivir</a:t>
            </a:r>
            <a:endParaRPr lang="el-GR" dirty="0"/>
          </a:p>
          <a:p>
            <a:r>
              <a:rPr lang="el-GR" dirty="0"/>
              <a:t>Υποστηρικτική αγωγή επί έντονου κλινικού συνδρόμου</a:t>
            </a:r>
            <a:endParaRPr lang="en-US" dirty="0"/>
          </a:p>
          <a:p>
            <a:r>
              <a:rPr lang="el-GR" dirty="0"/>
              <a:t>Εμβόλιο</a:t>
            </a:r>
          </a:p>
          <a:p>
            <a:r>
              <a:rPr lang="el-GR" dirty="0"/>
              <a:t>.......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2774" name="AutoShape 6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2776" name="AutoShape 8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285720" y="751344"/>
            <a:ext cx="828680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ΚΡΟΥΣΜΑΤΑ ΛΟΙΜΩΞΗΣ ΑΠΟ ΤΟ ΝΕΟ ΚΟΡΩΝΟΪΟ SARS-CoV-2 (COVID-19)</a:t>
            </a:r>
            <a:endParaRPr lang="en-US" sz="2400" b="1" dirty="0"/>
          </a:p>
          <a:p>
            <a:endParaRPr lang="en-US" b="1" dirty="0"/>
          </a:p>
          <a:p>
            <a:r>
              <a:rPr lang="el-GR" dirty="0"/>
              <a:t> </a:t>
            </a:r>
            <a:r>
              <a:rPr lang="el-GR" b="1" dirty="0"/>
              <a:t>Οδηγίες για Χώρους Παροχής Υπηρεσιών Υγείας 13 Μαρτίου 2020</a:t>
            </a:r>
            <a:endParaRPr lang="en-US" b="1" dirty="0"/>
          </a:p>
          <a:p>
            <a:endParaRPr lang="en-US" dirty="0"/>
          </a:p>
          <a:p>
            <a:r>
              <a:rPr lang="el-GR" dirty="0"/>
              <a:t> Όλο το προσωπικό υπηρεσιών υγείας που εργάζεται σε Τμήμα Επειγόντων Περιστατικών (ΤΕΠ) πρέπει να φοράει </a:t>
            </a:r>
            <a:r>
              <a:rPr lang="el-GR" dirty="0">
                <a:solidFill>
                  <a:srgbClr val="0070C0"/>
                </a:solidFill>
              </a:rPr>
              <a:t>ΑΠΛΗ ΧΕΙΡΟΥΡΓΙΚΗ ΜΑΣΚΑ </a:t>
            </a:r>
            <a:r>
              <a:rPr lang="el-GR" dirty="0"/>
              <a:t>κατά τη διάρκεια παραμονής του στα ΤΕΠ, σύμφωνα με τις οδηγίες του ΕΟΔΥ (</a:t>
            </a:r>
            <a:r>
              <a:rPr lang="el-GR" dirty="0" err="1">
                <a:hlinkClick r:id="rId2"/>
              </a:rPr>
              <a:t>www.eody.gov.gr</a:t>
            </a:r>
            <a:r>
              <a:rPr lang="el-GR" dirty="0"/>
              <a:t>).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 Επίσης, το προσωπικό υπηρεσιών υγείας εκτός ΤΕΠ, που είναι πιθανόν να διαχειριστεί ασθενή με αναπνευστική λοίμωξη, ανεξάρτητα αιτιολογίας, πρέπει να φοράει </a:t>
            </a:r>
            <a:r>
              <a:rPr lang="el-GR" dirty="0">
                <a:solidFill>
                  <a:srgbClr val="0070C0"/>
                </a:solidFill>
              </a:rPr>
              <a:t>ΑΠΛΗ ΧΕΙΡΟΥΡΓΙΚΗ ΜΑΣΚΑ</a:t>
            </a:r>
            <a:r>
              <a:rPr lang="el-GR" dirty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 Οι ιατροί και το υπόλοιπο προσωπικό υπηρεσιών υγείας πρέπει να ενημερώνονται για τον ορισμό κρούσματος λοίμωξης από το νέο </a:t>
            </a:r>
            <a:r>
              <a:rPr lang="el-GR" dirty="0" err="1"/>
              <a:t>κορωνοϊό</a:t>
            </a:r>
            <a:r>
              <a:rPr lang="el-GR" dirty="0"/>
              <a:t> από την ιστοσελίδα του ΕΟΔΥ (</a:t>
            </a:r>
            <a:r>
              <a:rPr lang="el-GR" b="1" dirty="0" err="1">
                <a:solidFill>
                  <a:srgbClr val="0070C0"/>
                </a:solidFill>
              </a:rPr>
              <a:t>www.eody.gov.gr</a:t>
            </a:r>
            <a:r>
              <a:rPr lang="el-GR" dirty="0"/>
              <a:t>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85720" y="188640"/>
            <a:ext cx="8643998" cy="679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400" b="1" dirty="0"/>
              <a:t>                                 </a:t>
            </a:r>
            <a:r>
              <a:rPr lang="el-GR" sz="2800" b="1" dirty="0" err="1"/>
              <a:t>Αερογενείς</a:t>
            </a:r>
            <a:r>
              <a:rPr lang="el-GR" sz="2800" b="1" dirty="0"/>
              <a:t> προφυλάξεις</a:t>
            </a:r>
            <a:endParaRPr lang="en-US" sz="2800" b="1" dirty="0"/>
          </a:p>
          <a:p>
            <a:pPr marL="457200" indent="-457200">
              <a:lnSpc>
                <a:spcPct val="150000"/>
              </a:lnSpc>
            </a:pPr>
            <a:r>
              <a:rPr lang="el-GR" dirty="0"/>
              <a:t> Χειρισμοί που μπορεί να προκαλέσουν </a:t>
            </a:r>
            <a:r>
              <a:rPr lang="el-GR" b="1" dirty="0"/>
              <a:t>αερόλυμα</a:t>
            </a:r>
            <a:r>
              <a:rPr lang="en-US" b="1" dirty="0"/>
              <a:t> </a:t>
            </a:r>
            <a:r>
              <a:rPr lang="el-GR" dirty="0"/>
              <a:t> (π.χ. </a:t>
            </a:r>
            <a:r>
              <a:rPr lang="el-GR" dirty="0" err="1"/>
              <a:t>ενδοτραχειακή</a:t>
            </a:r>
            <a:r>
              <a:rPr lang="el-GR" dirty="0"/>
              <a:t> διασωλήνωση, μη επεμβατικός μηχανικός αερισμός, τραχειοτομή, </a:t>
            </a:r>
            <a:r>
              <a:rPr lang="el-GR" dirty="0" err="1"/>
              <a:t>καρδιοαναπνευστική</a:t>
            </a:r>
            <a:r>
              <a:rPr lang="el-GR" dirty="0"/>
              <a:t> αναζωογόνηση, βρογχοσκόπηση, χρήση AMBU) σχετίζονται με αυξημένο κίνδυνο μετάδοσης </a:t>
            </a:r>
            <a:r>
              <a:rPr lang="el-GR" dirty="0" err="1"/>
              <a:t>κορωνοϊών</a:t>
            </a:r>
            <a:r>
              <a:rPr lang="el-GR" dirty="0"/>
              <a:t>.</a:t>
            </a:r>
            <a:endParaRPr lang="en-US" dirty="0"/>
          </a:p>
          <a:p>
            <a:pPr marL="457200" indent="-457200">
              <a:lnSpc>
                <a:spcPct val="150000"/>
              </a:lnSpc>
            </a:pPr>
            <a:r>
              <a:rPr lang="el-GR" dirty="0"/>
              <a:t> Οι επαγγελματίες υγείας που διενεργούν χειρισμούς με κίνδυνο πρόκλησης αερολύματος θα πρέπει να εφαρμόζουν:</a:t>
            </a:r>
            <a:endParaRPr lang="en-US" dirty="0"/>
          </a:p>
          <a:p>
            <a:pPr marL="457200" indent="-457200">
              <a:lnSpc>
                <a:spcPct val="150000"/>
              </a:lnSpc>
            </a:pPr>
            <a:r>
              <a:rPr lang="el-GR" dirty="0"/>
              <a:t> ✓ Μάσκα υψηλής αναπνευστικής προστασίας (</a:t>
            </a:r>
            <a:r>
              <a:rPr lang="el-GR" b="1" dirty="0"/>
              <a:t>FFP3</a:t>
            </a:r>
            <a:r>
              <a:rPr lang="el-GR" dirty="0"/>
              <a:t>) </a:t>
            </a:r>
            <a:endParaRPr lang="en-US" dirty="0"/>
          </a:p>
          <a:p>
            <a:pPr marL="457200" indent="-457200">
              <a:lnSpc>
                <a:spcPct val="150000"/>
              </a:lnSpc>
            </a:pPr>
            <a:r>
              <a:rPr lang="el-GR" dirty="0"/>
              <a:t>✓ </a:t>
            </a:r>
            <a:r>
              <a:rPr lang="el-GR" b="1" dirty="0"/>
              <a:t>Οφθαλμική προστασία/προστασία προσώπου </a:t>
            </a:r>
            <a:r>
              <a:rPr lang="el-GR" dirty="0"/>
              <a:t>(ασπίδα προσώπου ή προστατευτικά γυαλιά ευρέως πεδίου)</a:t>
            </a:r>
            <a:endParaRPr lang="en-US" dirty="0"/>
          </a:p>
          <a:p>
            <a:pPr marL="457200" indent="-457200">
              <a:lnSpc>
                <a:spcPct val="150000"/>
              </a:lnSpc>
            </a:pPr>
            <a:r>
              <a:rPr lang="el-GR" dirty="0"/>
              <a:t> ✓ Καθαρή μη αποστειρωμένη </a:t>
            </a:r>
            <a:r>
              <a:rPr lang="el-GR" b="1" dirty="0"/>
              <a:t>αδιάβροχη ποδιά </a:t>
            </a:r>
            <a:r>
              <a:rPr lang="el-GR" dirty="0"/>
              <a:t>με μακριά μανίκια και εάν δεν είναι διαθέσιμη, αδιάβροχη ποδιά για προστασία από ενδεχόμενη διαβροχή της ρόμπας από μεγάλη ποσότητα βιολογικών υγρών.</a:t>
            </a:r>
            <a:endParaRPr lang="en-US" dirty="0"/>
          </a:p>
          <a:p>
            <a:pPr marL="457200" indent="-457200">
              <a:lnSpc>
                <a:spcPct val="150000"/>
              </a:lnSpc>
            </a:pPr>
            <a:r>
              <a:rPr lang="el-GR" dirty="0"/>
              <a:t> </a:t>
            </a:r>
            <a:r>
              <a:rPr lang="el-GR" b="1" dirty="0"/>
              <a:t>✓ Γάντια μιας χρήσεως </a:t>
            </a:r>
            <a:r>
              <a:rPr lang="el-GR" dirty="0"/>
              <a:t>(αποστειρωμένα όταν η διαδικασία το απαιτεί) </a:t>
            </a:r>
          </a:p>
          <a:p>
            <a:pPr marL="457200" indent="-457200">
              <a:lnSpc>
                <a:spcPct val="150000"/>
              </a:lnSpc>
            </a:pPr>
            <a:r>
              <a:rPr lang="el-GR" dirty="0"/>
              <a:t>✓ </a:t>
            </a:r>
            <a:r>
              <a:rPr lang="el-GR" b="1" dirty="0"/>
              <a:t>Υγιεινή των χεριών</a:t>
            </a:r>
            <a:endParaRPr lang="el-G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AutoShape 4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2774" name="AutoShape 6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2776" name="AutoShape 8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7882" y="844262"/>
            <a:ext cx="298824" cy="1776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fontAlgn="auto">
              <a:spcBef>
                <a:spcPts val="125"/>
              </a:spcBef>
              <a:spcAft>
                <a:spcPts val="0"/>
              </a:spcAft>
              <a:defRPr/>
            </a:pPr>
            <a:r>
              <a:rPr sz="1050" spc="15" dirty="0">
                <a:latin typeface="Arial"/>
                <a:cs typeface="Arial"/>
              </a:rPr>
              <a:t>ΝΑΙ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" name="object 3"/>
          <p:cNvGrpSpPr>
            <a:grpSpLocks/>
          </p:cNvGrpSpPr>
          <p:nvPr/>
        </p:nvGrpSpPr>
        <p:grpSpPr bwMode="auto">
          <a:xfrm>
            <a:off x="5404971" y="1171143"/>
            <a:ext cx="2773456" cy="3340244"/>
            <a:chOff x="4593824" y="1717067"/>
            <a:chExt cx="2357120" cy="4900295"/>
          </a:xfrm>
        </p:grpSpPr>
        <p:sp>
          <p:nvSpPr>
            <p:cNvPr id="7212" name="object 4"/>
            <p:cNvSpPr>
              <a:spLocks/>
            </p:cNvSpPr>
            <p:nvPr/>
          </p:nvSpPr>
          <p:spPr bwMode="auto">
            <a:xfrm>
              <a:off x="4598586" y="1794705"/>
              <a:ext cx="2347595" cy="4818380"/>
            </a:xfrm>
            <a:custGeom>
              <a:avLst/>
              <a:gdLst>
                <a:gd name="T0" fmla="*/ 0 w 2347595"/>
                <a:gd name="T1" fmla="*/ 0 h 4818380"/>
                <a:gd name="T2" fmla="*/ 2347242 w 2347595"/>
                <a:gd name="T3" fmla="*/ 0 h 4818380"/>
                <a:gd name="T4" fmla="*/ 2347242 w 2347595"/>
                <a:gd name="T5" fmla="*/ 4785818 h 4818380"/>
                <a:gd name="T6" fmla="*/ 1562880 w 2347595"/>
                <a:gd name="T7" fmla="*/ 4785818 h 4818380"/>
                <a:gd name="T8" fmla="*/ 1498947 w 2347595"/>
                <a:gd name="T9" fmla="*/ 4785818 h 4818380"/>
                <a:gd name="T10" fmla="*/ 1562880 w 2347595"/>
                <a:gd name="T11" fmla="*/ 4753851 h 4818380"/>
                <a:gd name="T12" fmla="*/ 1562880 w 2347595"/>
                <a:gd name="T13" fmla="*/ 4817784 h 4818380"/>
                <a:gd name="T14" fmla="*/ 1498947 w 2347595"/>
                <a:gd name="T15" fmla="*/ 4785818 h 48183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47595"/>
                <a:gd name="T25" fmla="*/ 0 h 4818380"/>
                <a:gd name="T26" fmla="*/ 2347595 w 2347595"/>
                <a:gd name="T27" fmla="*/ 4818380 h 48183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47595" h="4818380">
                  <a:moveTo>
                    <a:pt x="0" y="0"/>
                  </a:moveTo>
                  <a:lnTo>
                    <a:pt x="2347242" y="0"/>
                  </a:lnTo>
                  <a:lnTo>
                    <a:pt x="2347242" y="4785818"/>
                  </a:lnTo>
                  <a:lnTo>
                    <a:pt x="1562880" y="4785818"/>
                  </a:lnTo>
                </a:path>
                <a:path w="2347595" h="4818380">
                  <a:moveTo>
                    <a:pt x="1498947" y="4785818"/>
                  </a:moveTo>
                  <a:lnTo>
                    <a:pt x="1562880" y="4753851"/>
                  </a:lnTo>
                  <a:lnTo>
                    <a:pt x="1562880" y="4817784"/>
                  </a:lnTo>
                  <a:lnTo>
                    <a:pt x="1498947" y="4785818"/>
                  </a:lnTo>
                  <a:close/>
                </a:path>
              </a:pathLst>
            </a:custGeom>
            <a:noFill/>
            <a:ln w="9133">
              <a:solidFill>
                <a:srgbClr val="6B8EB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7213" name="object 5"/>
            <p:cNvSpPr>
              <a:spLocks/>
            </p:cNvSpPr>
            <p:nvPr/>
          </p:nvSpPr>
          <p:spPr bwMode="auto">
            <a:xfrm>
              <a:off x="5699142" y="1717067"/>
              <a:ext cx="228600" cy="164465"/>
            </a:xfrm>
            <a:custGeom>
              <a:avLst/>
              <a:gdLst>
                <a:gd name="T0" fmla="*/ 228331 w 228600"/>
                <a:gd name="T1" fmla="*/ 164398 h 164464"/>
                <a:gd name="T2" fmla="*/ 0 w 228600"/>
                <a:gd name="T3" fmla="*/ 164398 h 164464"/>
                <a:gd name="T4" fmla="*/ 0 w 228600"/>
                <a:gd name="T5" fmla="*/ 0 h 164464"/>
                <a:gd name="T6" fmla="*/ 228331 w 228600"/>
                <a:gd name="T7" fmla="*/ 0 h 164464"/>
                <a:gd name="T8" fmla="*/ 228331 w 228600"/>
                <a:gd name="T9" fmla="*/ 164398 h 1644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8600"/>
                <a:gd name="T16" fmla="*/ 0 h 164464"/>
                <a:gd name="T17" fmla="*/ 228600 w 228600"/>
                <a:gd name="T18" fmla="*/ 164464 h 1644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8600" h="164464">
                  <a:moveTo>
                    <a:pt x="228331" y="164398"/>
                  </a:moveTo>
                  <a:lnTo>
                    <a:pt x="0" y="164398"/>
                  </a:lnTo>
                  <a:lnTo>
                    <a:pt x="0" y="0"/>
                  </a:lnTo>
                  <a:lnTo>
                    <a:pt x="228331" y="0"/>
                  </a:lnTo>
                  <a:lnTo>
                    <a:pt x="228331" y="1643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689912" y="1155989"/>
            <a:ext cx="298824" cy="1776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fontAlgn="auto">
              <a:spcBef>
                <a:spcPts val="125"/>
              </a:spcBef>
              <a:spcAft>
                <a:spcPts val="0"/>
              </a:spcAft>
              <a:defRPr/>
            </a:pPr>
            <a:r>
              <a:rPr sz="1050" spc="15" dirty="0">
                <a:latin typeface="Arial"/>
                <a:cs typeface="Arial"/>
              </a:rPr>
              <a:t>ΝΑΙ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84016" y="408060"/>
            <a:ext cx="1826559" cy="432811"/>
          </a:xfrm>
          <a:prstGeom prst="rect">
            <a:avLst/>
          </a:prstGeom>
          <a:solidFill>
            <a:srgbClr val="D9E7FB"/>
          </a:solidFill>
          <a:ln w="9133">
            <a:solidFill>
              <a:srgbClr val="6B8EBE"/>
            </a:solidFill>
          </a:ln>
        </p:spPr>
        <p:txBody>
          <a:bodyPr lIns="0" tIns="108585" rIns="0" bIns="0">
            <a:spAutoFit/>
          </a:bodyPr>
          <a:lstStyle/>
          <a:p>
            <a:pPr marR="1270" algn="ctr" fontAlgn="auto">
              <a:spcBef>
                <a:spcPts val="855"/>
              </a:spcBef>
              <a:spcAft>
                <a:spcPts val="0"/>
              </a:spcAft>
              <a:defRPr/>
            </a:pPr>
            <a:r>
              <a:rPr sz="1050" spc="15" dirty="0">
                <a:latin typeface="Arial"/>
                <a:cs typeface="Arial"/>
              </a:rPr>
              <a:t>Θ&gt;37,6 </a:t>
            </a:r>
            <a:r>
              <a:rPr sz="1050" spc="10" dirty="0">
                <a:latin typeface="Arial"/>
                <a:cs typeface="Arial"/>
              </a:rPr>
              <a:t>C, </a:t>
            </a:r>
            <a:r>
              <a:rPr sz="1050" spc="70" dirty="0">
                <a:latin typeface="Arial"/>
                <a:cs typeface="Arial"/>
              </a:rPr>
              <a:t>ξηρός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spc="60" dirty="0">
                <a:latin typeface="Arial"/>
                <a:cs typeface="Arial"/>
              </a:rPr>
              <a:t>βήχας</a:t>
            </a:r>
            <a:endParaRPr sz="1050">
              <a:latin typeface="Arial"/>
              <a:cs typeface="Arial"/>
            </a:endParaRPr>
          </a:p>
          <a:p>
            <a:pPr marR="1270" algn="ctr" fontAlgn="auto">
              <a:spcBef>
                <a:spcPts val="35"/>
              </a:spcBef>
              <a:spcAft>
                <a:spcPts val="0"/>
              </a:spcAft>
              <a:defRPr/>
            </a:pPr>
            <a:r>
              <a:rPr sz="1050" spc="10" dirty="0">
                <a:latin typeface="Arial"/>
                <a:cs typeface="Arial"/>
              </a:rPr>
              <a:t>+/-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65" dirty="0">
                <a:latin typeface="Arial"/>
                <a:cs typeface="Arial"/>
              </a:rPr>
              <a:t>φαρυγγαλγία</a:t>
            </a:r>
            <a:endParaRPr sz="1050">
              <a:latin typeface="Arial"/>
              <a:cs typeface="Arial"/>
            </a:endParaRPr>
          </a:p>
        </p:txBody>
      </p:sp>
      <p:sp>
        <p:nvSpPr>
          <p:cNvPr id="7173" name="object 8"/>
          <p:cNvSpPr txBox="1">
            <a:spLocks noChangeArrowheads="1"/>
          </p:cNvSpPr>
          <p:nvPr/>
        </p:nvSpPr>
        <p:spPr bwMode="auto">
          <a:xfrm>
            <a:off x="3584016" y="1036926"/>
            <a:ext cx="1826559" cy="263661"/>
          </a:xfrm>
          <a:prstGeom prst="rect">
            <a:avLst/>
          </a:prstGeom>
          <a:solidFill>
            <a:srgbClr val="D9E7FB"/>
          </a:solidFill>
          <a:ln w="9133">
            <a:solidFill>
              <a:srgbClr val="6B8EBE"/>
            </a:solidFill>
            <a:miter lim="800000"/>
            <a:headEnd/>
            <a:tailEnd/>
          </a:ln>
        </p:spPr>
        <p:txBody>
          <a:bodyPr lIns="0" tIns="104139" rIns="0" bIns="0">
            <a:spAutoFit/>
          </a:bodyPr>
          <a:lstStyle/>
          <a:p>
            <a:pPr marL="419100" indent="-19050">
              <a:lnSpc>
                <a:spcPct val="103000"/>
              </a:lnSpc>
              <a:spcBef>
                <a:spcPts val="825"/>
              </a:spcBef>
            </a:pPr>
            <a:r>
              <a:rPr lang="el-GR" sz="1000"/>
              <a:t>Δύσπνοια ή  SpO</a:t>
            </a:r>
            <a:r>
              <a:rPr lang="el-GR" sz="1000" baseline="30000"/>
              <a:t>2</a:t>
            </a:r>
            <a:r>
              <a:rPr lang="el-GR" sz="1000"/>
              <a:t>&lt;94%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550648" y="4327381"/>
            <a:ext cx="1611780" cy="153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133">
            <a:solidFill>
              <a:srgbClr val="6B8EBE"/>
            </a:solidFill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175"/>
              </a:lnSpc>
              <a:defRPr/>
            </a:pPr>
            <a:r>
              <a:rPr lang="el-GR" sz="1000" b="1">
                <a:solidFill>
                  <a:srgbClr val="FF0000"/>
                </a:solidFill>
              </a:rPr>
              <a:t>Εισαγωγ</a:t>
            </a:r>
            <a:r>
              <a:rPr lang="en-US" sz="1000" b="1">
                <a:solidFill>
                  <a:srgbClr val="FF0000"/>
                </a:solidFill>
              </a:rPr>
              <a:t>ή</a:t>
            </a:r>
            <a:r>
              <a:rPr lang="el-GR" sz="1000" b="1">
                <a:solidFill>
                  <a:srgbClr val="FF0000"/>
                </a:solidFill>
              </a:rPr>
              <a:t> στο νοσοκομείο</a:t>
            </a:r>
          </a:p>
        </p:txBody>
      </p:sp>
      <p:sp>
        <p:nvSpPr>
          <p:cNvPr id="7175" name="object 20"/>
          <p:cNvSpPr>
            <a:spLocks/>
          </p:cNvSpPr>
          <p:nvPr/>
        </p:nvSpPr>
        <p:spPr bwMode="auto">
          <a:xfrm>
            <a:off x="4497295" y="2432123"/>
            <a:ext cx="1895662" cy="304150"/>
          </a:xfrm>
          <a:custGeom>
            <a:avLst/>
            <a:gdLst>
              <a:gd name="T0" fmla="*/ 0 w 1612264"/>
              <a:gd name="T1" fmla="*/ 0 h 447039"/>
              <a:gd name="T2" fmla="*/ 0 w 1612264"/>
              <a:gd name="T3" fmla="*/ 228331 h 447039"/>
              <a:gd name="T4" fmla="*/ 1580050 w 1612264"/>
              <a:gd name="T5" fmla="*/ 228331 h 447039"/>
              <a:gd name="T6" fmla="*/ 1580050 w 1612264"/>
              <a:gd name="T7" fmla="*/ 382500 h 447039"/>
              <a:gd name="T8" fmla="*/ 1580050 w 1612264"/>
              <a:gd name="T9" fmla="*/ 446432 h 447039"/>
              <a:gd name="T10" fmla="*/ 1548084 w 1612264"/>
              <a:gd name="T11" fmla="*/ 382500 h 447039"/>
              <a:gd name="T12" fmla="*/ 1612016 w 1612264"/>
              <a:gd name="T13" fmla="*/ 382500 h 447039"/>
              <a:gd name="T14" fmla="*/ 1580050 w 1612264"/>
              <a:gd name="T15" fmla="*/ 446432 h 4470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12264"/>
              <a:gd name="T25" fmla="*/ 0 h 447039"/>
              <a:gd name="T26" fmla="*/ 1612264 w 1612264"/>
              <a:gd name="T27" fmla="*/ 447039 h 4470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12264" h="447039">
                <a:moveTo>
                  <a:pt x="0" y="0"/>
                </a:moveTo>
                <a:lnTo>
                  <a:pt x="0" y="228331"/>
                </a:lnTo>
                <a:lnTo>
                  <a:pt x="1580050" y="228331"/>
                </a:lnTo>
                <a:lnTo>
                  <a:pt x="1580050" y="382500"/>
                </a:lnTo>
              </a:path>
              <a:path w="1612264" h="447039">
                <a:moveTo>
                  <a:pt x="1580050" y="446432"/>
                </a:moveTo>
                <a:lnTo>
                  <a:pt x="1548084" y="382500"/>
                </a:lnTo>
                <a:lnTo>
                  <a:pt x="1612016" y="382500"/>
                </a:lnTo>
                <a:lnTo>
                  <a:pt x="1580050" y="446432"/>
                </a:lnTo>
                <a:close/>
              </a:path>
            </a:pathLst>
          </a:custGeom>
          <a:noFill/>
          <a:ln w="9133">
            <a:solidFill>
              <a:srgbClr val="6B8EB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176" name="object 21"/>
          <p:cNvSpPr txBox="1">
            <a:spLocks noChangeArrowheads="1"/>
          </p:cNvSpPr>
          <p:nvPr/>
        </p:nvSpPr>
        <p:spPr bwMode="auto">
          <a:xfrm>
            <a:off x="3675529" y="2057617"/>
            <a:ext cx="1735045" cy="334835"/>
          </a:xfrm>
          <a:prstGeom prst="rect">
            <a:avLst/>
          </a:prstGeom>
          <a:solidFill>
            <a:srgbClr val="D9E7FB"/>
          </a:solidFill>
          <a:ln w="9133">
            <a:solidFill>
              <a:srgbClr val="6B8EBE"/>
            </a:solidFill>
            <a:miter lim="800000"/>
            <a:headEnd/>
            <a:tailEnd/>
          </a:ln>
        </p:spPr>
        <p:txBody>
          <a:bodyPr lIns="0" tIns="22225" rIns="0" bIns="0">
            <a:spAutoFit/>
          </a:bodyPr>
          <a:lstStyle/>
          <a:p>
            <a:pPr marL="276225" algn="ctr">
              <a:lnSpc>
                <a:spcPct val="103000"/>
              </a:lnSpc>
              <a:spcBef>
                <a:spcPts val="175"/>
              </a:spcBef>
            </a:pPr>
            <a:r>
              <a:rPr lang="el-GR" sz="1000"/>
              <a:t>Γενική αίματος  CRP</a:t>
            </a:r>
          </a:p>
          <a:p>
            <a:pPr marL="276225" algn="ctr">
              <a:spcBef>
                <a:spcPts val="25"/>
              </a:spcBef>
            </a:pPr>
            <a:r>
              <a:rPr lang="el-GR" sz="1000"/>
              <a:t>Α/α θώρακος </a:t>
            </a:r>
          </a:p>
        </p:txBody>
      </p:sp>
      <p:sp>
        <p:nvSpPr>
          <p:cNvPr id="7177" name="object 22"/>
          <p:cNvSpPr>
            <a:spLocks/>
          </p:cNvSpPr>
          <p:nvPr/>
        </p:nvSpPr>
        <p:spPr bwMode="auto">
          <a:xfrm>
            <a:off x="6318251" y="3178969"/>
            <a:ext cx="74706" cy="1082386"/>
          </a:xfrm>
          <a:custGeom>
            <a:avLst/>
            <a:gdLst>
              <a:gd name="T0" fmla="*/ 31966 w 64135"/>
              <a:gd name="T1" fmla="*/ 0 h 1588135"/>
              <a:gd name="T2" fmla="*/ 31966 w 64135"/>
              <a:gd name="T3" fmla="*/ 1524155 h 1588135"/>
              <a:gd name="T4" fmla="*/ 31966 w 64135"/>
              <a:gd name="T5" fmla="*/ 1588087 h 1588135"/>
              <a:gd name="T6" fmla="*/ 0 w 64135"/>
              <a:gd name="T7" fmla="*/ 1524155 h 1588135"/>
              <a:gd name="T8" fmla="*/ 63932 w 64135"/>
              <a:gd name="T9" fmla="*/ 1524155 h 1588135"/>
              <a:gd name="T10" fmla="*/ 31966 w 64135"/>
              <a:gd name="T11" fmla="*/ 1588087 h 15881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4135"/>
              <a:gd name="T19" fmla="*/ 0 h 1588135"/>
              <a:gd name="T20" fmla="*/ 64135 w 64135"/>
              <a:gd name="T21" fmla="*/ 1588135 h 15881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4135" h="1588135">
                <a:moveTo>
                  <a:pt x="31966" y="0"/>
                </a:moveTo>
                <a:lnTo>
                  <a:pt x="31966" y="1524155"/>
                </a:lnTo>
              </a:path>
              <a:path w="64135" h="1588135">
                <a:moveTo>
                  <a:pt x="31966" y="1588087"/>
                </a:moveTo>
                <a:lnTo>
                  <a:pt x="0" y="1524155"/>
                </a:lnTo>
                <a:lnTo>
                  <a:pt x="63932" y="1524155"/>
                </a:lnTo>
                <a:lnTo>
                  <a:pt x="31966" y="1588087"/>
                </a:lnTo>
                <a:close/>
              </a:path>
            </a:pathLst>
          </a:custGeom>
          <a:noFill/>
          <a:ln w="9133">
            <a:solidFill>
              <a:srgbClr val="6B8EB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178" name="object 23"/>
          <p:cNvSpPr txBox="1">
            <a:spLocks noChangeArrowheads="1"/>
          </p:cNvSpPr>
          <p:nvPr/>
        </p:nvSpPr>
        <p:spPr bwMode="auto">
          <a:xfrm>
            <a:off x="5550647" y="2742767"/>
            <a:ext cx="2078692" cy="474745"/>
          </a:xfrm>
          <a:prstGeom prst="rect">
            <a:avLst/>
          </a:prstGeom>
          <a:solidFill>
            <a:srgbClr val="D9E7FB"/>
          </a:solidFill>
          <a:ln w="9133">
            <a:solidFill>
              <a:srgbClr val="6B8EBE"/>
            </a:solidFill>
            <a:miter lim="800000"/>
            <a:headEnd/>
            <a:tailEnd/>
          </a:ln>
        </p:spPr>
        <p:txBody>
          <a:bodyPr lIns="0" tIns="3810" rIns="0" bIns="0">
            <a:spAutoFit/>
          </a:bodyPr>
          <a:lstStyle/>
          <a:p>
            <a:pPr>
              <a:spcBef>
                <a:spcPts val="25"/>
              </a:spcBef>
            </a:pPr>
            <a:endParaRPr lang="el-GR" sz="10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3000"/>
              </a:lnSpc>
            </a:pPr>
            <a:r>
              <a:rPr lang="el-GR" sz="1000"/>
              <a:t>Λεμφο&lt;1100  ή </a:t>
            </a:r>
            <a:br>
              <a:rPr lang="el-GR" sz="1000"/>
            </a:br>
            <a:r>
              <a:rPr lang="el-GR" sz="1000"/>
              <a:t>Α/α θώρακος (+)</a:t>
            </a:r>
          </a:p>
        </p:txBody>
      </p:sp>
      <p:sp>
        <p:nvSpPr>
          <p:cNvPr id="7179" name="object 24"/>
          <p:cNvSpPr>
            <a:spLocks/>
          </p:cNvSpPr>
          <p:nvPr/>
        </p:nvSpPr>
        <p:spPr bwMode="auto">
          <a:xfrm>
            <a:off x="2504515" y="3178969"/>
            <a:ext cx="74706" cy="242455"/>
          </a:xfrm>
          <a:custGeom>
            <a:avLst/>
            <a:gdLst>
              <a:gd name="T0" fmla="*/ 31966 w 64135"/>
              <a:gd name="T1" fmla="*/ 0 h 355600"/>
              <a:gd name="T2" fmla="*/ 31966 w 64135"/>
              <a:gd name="T3" fmla="*/ 291167 h 355600"/>
              <a:gd name="T4" fmla="*/ 31966 w 64135"/>
              <a:gd name="T5" fmla="*/ 355100 h 355600"/>
              <a:gd name="T6" fmla="*/ 0 w 64135"/>
              <a:gd name="T7" fmla="*/ 291167 h 355600"/>
              <a:gd name="T8" fmla="*/ 63932 w 64135"/>
              <a:gd name="T9" fmla="*/ 291167 h 355600"/>
              <a:gd name="T10" fmla="*/ 31966 w 64135"/>
              <a:gd name="T11" fmla="*/ 355100 h 355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4135"/>
              <a:gd name="T19" fmla="*/ 0 h 355600"/>
              <a:gd name="T20" fmla="*/ 64135 w 64135"/>
              <a:gd name="T21" fmla="*/ 355600 h 355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4135" h="355600">
                <a:moveTo>
                  <a:pt x="31966" y="0"/>
                </a:moveTo>
                <a:lnTo>
                  <a:pt x="31966" y="291167"/>
                </a:lnTo>
              </a:path>
              <a:path w="64135" h="355600">
                <a:moveTo>
                  <a:pt x="31966" y="355100"/>
                </a:moveTo>
                <a:lnTo>
                  <a:pt x="0" y="291167"/>
                </a:lnTo>
                <a:lnTo>
                  <a:pt x="63932" y="291167"/>
                </a:lnTo>
                <a:lnTo>
                  <a:pt x="31966" y="355100"/>
                </a:lnTo>
                <a:close/>
              </a:path>
            </a:pathLst>
          </a:custGeom>
          <a:noFill/>
          <a:ln w="9133">
            <a:solidFill>
              <a:srgbClr val="6B8EB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180" name="object 25"/>
          <p:cNvSpPr txBox="1">
            <a:spLocks noChangeArrowheads="1"/>
          </p:cNvSpPr>
          <p:nvPr/>
        </p:nvSpPr>
        <p:spPr bwMode="auto">
          <a:xfrm>
            <a:off x="1524001" y="2753591"/>
            <a:ext cx="2209427" cy="672364"/>
          </a:xfrm>
          <a:prstGeom prst="rect">
            <a:avLst/>
          </a:prstGeom>
          <a:solidFill>
            <a:srgbClr val="D9E7FB"/>
          </a:solidFill>
          <a:ln w="9133">
            <a:solidFill>
              <a:srgbClr val="6B8EBE"/>
            </a:solidFill>
            <a:miter lim="800000"/>
            <a:headEnd/>
            <a:tailEnd/>
          </a:ln>
        </p:spPr>
        <p:txBody>
          <a:bodyPr lIns="0" tIns="67945" rIns="0" bIns="0">
            <a:spAutoFit/>
          </a:bodyPr>
          <a:lstStyle/>
          <a:p>
            <a:pPr marL="292100" indent="-17463" algn="ctr">
              <a:lnSpc>
                <a:spcPct val="103000"/>
              </a:lnSpc>
              <a:spcBef>
                <a:spcPts val="538"/>
              </a:spcBef>
            </a:pPr>
            <a:r>
              <a:rPr lang="el-GR" sz="1000" dirty="0"/>
              <a:t>Λεμφο&gt;1100</a:t>
            </a:r>
            <a:r>
              <a:rPr lang="en-US" sz="1000" dirty="0"/>
              <a:t> </a:t>
            </a:r>
            <a:r>
              <a:rPr lang="el-GR" sz="1000" dirty="0"/>
              <a:t>και </a:t>
            </a:r>
          </a:p>
          <a:p>
            <a:pPr marL="292100" indent="-17463" algn="ctr">
              <a:lnSpc>
                <a:spcPct val="103000"/>
              </a:lnSpc>
              <a:spcBef>
                <a:spcPts val="538"/>
              </a:spcBef>
            </a:pPr>
            <a:r>
              <a:rPr lang="el-GR" sz="1000" dirty="0"/>
              <a:t>CRP&lt;2</a:t>
            </a:r>
            <a:r>
              <a:rPr lang="en-US" sz="1000" dirty="0"/>
              <a:t> x </a:t>
            </a:r>
            <a:r>
              <a:rPr lang="el-GR" sz="1000" dirty="0"/>
              <a:t>ΦΤ και </a:t>
            </a:r>
          </a:p>
          <a:p>
            <a:pPr marL="292100" indent="-17463" algn="ctr">
              <a:lnSpc>
                <a:spcPct val="103000"/>
              </a:lnSpc>
              <a:spcBef>
                <a:spcPts val="538"/>
              </a:spcBef>
            </a:pPr>
            <a:r>
              <a:rPr lang="el-GR" sz="1000" dirty="0"/>
              <a:t>Α/α θώρακος (-)</a:t>
            </a:r>
          </a:p>
        </p:txBody>
      </p:sp>
      <p:sp>
        <p:nvSpPr>
          <p:cNvPr id="7181" name="object 27"/>
          <p:cNvSpPr txBox="1">
            <a:spLocks noChangeArrowheads="1"/>
          </p:cNvSpPr>
          <p:nvPr/>
        </p:nvSpPr>
        <p:spPr bwMode="auto">
          <a:xfrm>
            <a:off x="1316692" y="3427919"/>
            <a:ext cx="2455955" cy="748154"/>
          </a:xfrm>
          <a:prstGeom prst="rect">
            <a:avLst/>
          </a:prstGeom>
          <a:solidFill>
            <a:srgbClr val="D9E7FB"/>
          </a:solidFill>
          <a:ln w="9133">
            <a:solidFill>
              <a:srgbClr val="6B8EBE"/>
            </a:solidFill>
            <a:miter lim="800000"/>
            <a:headEnd/>
            <a:tailEnd/>
          </a:ln>
        </p:spPr>
        <p:txBody>
          <a:bodyPr lIns="0" tIns="113030" rIns="0" bIns="0">
            <a:spAutoFit/>
          </a:bodyPr>
          <a:lstStyle/>
          <a:p>
            <a:pPr marL="104775" indent="-88900">
              <a:lnSpc>
                <a:spcPct val="103000"/>
              </a:lnSpc>
              <a:spcBef>
                <a:spcPts val="888"/>
              </a:spcBef>
            </a:pPr>
            <a:r>
              <a:rPr lang="el-GR" sz="1000"/>
              <a:t>Επί θετικού τεστ</a:t>
            </a:r>
            <a:br>
              <a:rPr lang="el-GR" sz="1000"/>
            </a:br>
            <a:r>
              <a:rPr lang="el-GR" sz="1000"/>
              <a:t>Νοσηλεία στο σπίτι </a:t>
            </a:r>
            <a:r>
              <a:rPr lang="en-US" sz="1000"/>
              <a:t>x </a:t>
            </a:r>
            <a:r>
              <a:rPr lang="el-GR" sz="1000"/>
              <a:t>14 ημέρες  υπό ιατρική παρακολούθηση</a:t>
            </a:r>
            <a:br>
              <a:rPr lang="el-GR" sz="1000"/>
            </a:br>
            <a:r>
              <a:rPr lang="el-GR" sz="1000"/>
              <a:t>χλωροκίνη*, κολχικίνη**</a:t>
            </a:r>
          </a:p>
        </p:txBody>
      </p:sp>
      <p:sp>
        <p:nvSpPr>
          <p:cNvPr id="7182" name="object 28"/>
          <p:cNvSpPr>
            <a:spLocks/>
          </p:cNvSpPr>
          <p:nvPr/>
        </p:nvSpPr>
        <p:spPr bwMode="auto">
          <a:xfrm>
            <a:off x="4583207" y="3808918"/>
            <a:ext cx="564029" cy="678656"/>
          </a:xfrm>
          <a:custGeom>
            <a:avLst/>
            <a:gdLst>
              <a:gd name="T0" fmla="*/ 0 w 480060"/>
              <a:gd name="T1" fmla="*/ 994427 h 995045"/>
              <a:gd name="T2" fmla="*/ 447528 w 480060"/>
              <a:gd name="T3" fmla="*/ 994427 h 995045"/>
              <a:gd name="T4" fmla="*/ 447528 w 480060"/>
              <a:gd name="T5" fmla="*/ 63932 h 995045"/>
              <a:gd name="T6" fmla="*/ 447528 w 480060"/>
              <a:gd name="T7" fmla="*/ 0 h 995045"/>
              <a:gd name="T8" fmla="*/ 479495 w 480060"/>
              <a:gd name="T9" fmla="*/ 63932 h 995045"/>
              <a:gd name="T10" fmla="*/ 415562 w 480060"/>
              <a:gd name="T11" fmla="*/ 63932 h 995045"/>
              <a:gd name="T12" fmla="*/ 447528 w 480060"/>
              <a:gd name="T13" fmla="*/ 0 h 9950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0060"/>
              <a:gd name="T22" fmla="*/ 0 h 995045"/>
              <a:gd name="T23" fmla="*/ 480060 w 480060"/>
              <a:gd name="T24" fmla="*/ 995045 h 9950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0060" h="995045">
                <a:moveTo>
                  <a:pt x="0" y="994427"/>
                </a:moveTo>
                <a:lnTo>
                  <a:pt x="447528" y="994427"/>
                </a:lnTo>
                <a:lnTo>
                  <a:pt x="447528" y="63932"/>
                </a:lnTo>
              </a:path>
              <a:path w="480060" h="995045">
                <a:moveTo>
                  <a:pt x="447528" y="0"/>
                </a:moveTo>
                <a:lnTo>
                  <a:pt x="479495" y="63932"/>
                </a:lnTo>
                <a:lnTo>
                  <a:pt x="415562" y="63932"/>
                </a:lnTo>
                <a:lnTo>
                  <a:pt x="447528" y="0"/>
                </a:lnTo>
                <a:close/>
              </a:path>
            </a:pathLst>
          </a:custGeom>
          <a:noFill/>
          <a:ln w="913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183" name="object 29"/>
          <p:cNvSpPr txBox="1">
            <a:spLocks noChangeArrowheads="1"/>
          </p:cNvSpPr>
          <p:nvPr/>
        </p:nvSpPr>
        <p:spPr bwMode="auto">
          <a:xfrm>
            <a:off x="2971427" y="4268932"/>
            <a:ext cx="1611779" cy="316240"/>
          </a:xfrm>
          <a:prstGeom prst="rect">
            <a:avLst/>
          </a:prstGeom>
          <a:solidFill>
            <a:srgbClr val="D9E7FB"/>
          </a:solidFill>
          <a:ln w="9133">
            <a:solidFill>
              <a:srgbClr val="6B8EBE"/>
            </a:solidFill>
            <a:miter lim="800000"/>
            <a:headEnd/>
            <a:tailEnd/>
          </a:ln>
        </p:spPr>
        <p:txBody>
          <a:bodyPr lIns="0" tIns="3810" rIns="0" bIns="0">
            <a:spAutoFit/>
          </a:bodyPr>
          <a:lstStyle/>
          <a:p>
            <a:pPr>
              <a:spcBef>
                <a:spcPts val="25"/>
              </a:spcBef>
            </a:pPr>
            <a:endParaRPr lang="el-GR" sz="1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3000"/>
              </a:lnSpc>
            </a:pPr>
            <a:r>
              <a:rPr lang="el-GR" sz="1000"/>
              <a:t>Επιδείνωση  συμπτωμάτων</a:t>
            </a:r>
          </a:p>
        </p:txBody>
      </p:sp>
      <p:sp>
        <p:nvSpPr>
          <p:cNvPr id="7184" name="object 30"/>
          <p:cNvSpPr txBox="1">
            <a:spLocks noChangeArrowheads="1"/>
          </p:cNvSpPr>
          <p:nvPr/>
        </p:nvSpPr>
        <p:spPr bwMode="auto">
          <a:xfrm>
            <a:off x="4123765" y="3480955"/>
            <a:ext cx="1791074" cy="298800"/>
          </a:xfrm>
          <a:prstGeom prst="rect">
            <a:avLst/>
          </a:prstGeom>
          <a:solidFill>
            <a:srgbClr val="FFF1CC"/>
          </a:solidFill>
          <a:ln w="9133">
            <a:solidFill>
              <a:srgbClr val="D5B556"/>
            </a:solidFill>
            <a:miter lim="800000"/>
            <a:headEnd/>
            <a:tailEnd/>
          </a:ln>
        </p:spPr>
        <p:txBody>
          <a:bodyPr lIns="0" tIns="6350" rIns="0" bIns="0">
            <a:spAutoFit/>
          </a:bodyPr>
          <a:lstStyle/>
          <a:p>
            <a:pPr algn="ctr">
              <a:spcBef>
                <a:spcPts val="50"/>
              </a:spcBef>
            </a:pPr>
            <a:endParaRPr lang="el-GR" sz="9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1000" b="1">
                <a:solidFill>
                  <a:srgbClr val="CC0000"/>
                </a:solidFill>
              </a:rPr>
              <a:t>Επανεξέταση</a:t>
            </a:r>
            <a:endParaRPr lang="el-GR" sz="1000" b="1"/>
          </a:p>
        </p:txBody>
      </p:sp>
      <p:sp>
        <p:nvSpPr>
          <p:cNvPr id="7185" name="object 31"/>
          <p:cNvSpPr>
            <a:spLocks/>
          </p:cNvSpPr>
          <p:nvPr/>
        </p:nvSpPr>
        <p:spPr bwMode="auto">
          <a:xfrm>
            <a:off x="2504515" y="2432123"/>
            <a:ext cx="1992779" cy="304150"/>
          </a:xfrm>
          <a:custGeom>
            <a:avLst/>
            <a:gdLst>
              <a:gd name="T0" fmla="*/ 1694216 w 1694814"/>
              <a:gd name="T1" fmla="*/ 0 h 447039"/>
              <a:gd name="T2" fmla="*/ 1694216 w 1694814"/>
              <a:gd name="T3" fmla="*/ 228331 h 447039"/>
              <a:gd name="T4" fmla="*/ 31966 w 1694814"/>
              <a:gd name="T5" fmla="*/ 228331 h 447039"/>
              <a:gd name="T6" fmla="*/ 31966 w 1694814"/>
              <a:gd name="T7" fmla="*/ 382500 h 447039"/>
              <a:gd name="T8" fmla="*/ 31966 w 1694814"/>
              <a:gd name="T9" fmla="*/ 446432 h 447039"/>
              <a:gd name="T10" fmla="*/ 0 w 1694814"/>
              <a:gd name="T11" fmla="*/ 382500 h 447039"/>
              <a:gd name="T12" fmla="*/ 63932 w 1694814"/>
              <a:gd name="T13" fmla="*/ 382500 h 447039"/>
              <a:gd name="T14" fmla="*/ 31966 w 1694814"/>
              <a:gd name="T15" fmla="*/ 446432 h 4470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94814"/>
              <a:gd name="T25" fmla="*/ 0 h 447039"/>
              <a:gd name="T26" fmla="*/ 1694814 w 1694814"/>
              <a:gd name="T27" fmla="*/ 447039 h 4470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94814" h="447039">
                <a:moveTo>
                  <a:pt x="1694216" y="0"/>
                </a:moveTo>
                <a:lnTo>
                  <a:pt x="1694216" y="228331"/>
                </a:lnTo>
                <a:lnTo>
                  <a:pt x="31966" y="228331"/>
                </a:lnTo>
                <a:lnTo>
                  <a:pt x="31966" y="382500"/>
                </a:lnTo>
              </a:path>
              <a:path w="1694814" h="447039">
                <a:moveTo>
                  <a:pt x="31966" y="446432"/>
                </a:moveTo>
                <a:lnTo>
                  <a:pt x="0" y="382500"/>
                </a:lnTo>
                <a:lnTo>
                  <a:pt x="63932" y="382500"/>
                </a:lnTo>
                <a:lnTo>
                  <a:pt x="31966" y="446432"/>
                </a:lnTo>
                <a:close/>
              </a:path>
            </a:pathLst>
          </a:custGeom>
          <a:noFill/>
          <a:ln w="9133">
            <a:solidFill>
              <a:srgbClr val="6B8EB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186" name="object 32"/>
          <p:cNvSpPr txBox="1">
            <a:spLocks noChangeArrowheads="1"/>
          </p:cNvSpPr>
          <p:nvPr/>
        </p:nvSpPr>
        <p:spPr bwMode="auto">
          <a:xfrm>
            <a:off x="6988736" y="5034179"/>
            <a:ext cx="1505324" cy="329834"/>
          </a:xfrm>
          <a:prstGeom prst="rect">
            <a:avLst/>
          </a:prstGeom>
          <a:solidFill>
            <a:srgbClr val="D9E7FB"/>
          </a:solidFill>
          <a:ln w="9133">
            <a:solidFill>
              <a:srgbClr val="6B8EBE"/>
            </a:solidFill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276225" indent="-161925">
              <a:lnSpc>
                <a:spcPct val="103000"/>
              </a:lnSpc>
              <a:spcBef>
                <a:spcPts val="100"/>
              </a:spcBef>
            </a:pPr>
            <a:r>
              <a:rPr lang="el-GR" sz="1000"/>
              <a:t>CT θώρακος επί  υποξαιμίας</a:t>
            </a:r>
          </a:p>
        </p:txBody>
      </p:sp>
      <p:sp>
        <p:nvSpPr>
          <p:cNvPr id="7187" name="object 39"/>
          <p:cNvSpPr>
            <a:spLocks/>
          </p:cNvSpPr>
          <p:nvPr/>
        </p:nvSpPr>
        <p:spPr bwMode="auto">
          <a:xfrm>
            <a:off x="1417545" y="4705134"/>
            <a:ext cx="76573" cy="322551"/>
          </a:xfrm>
          <a:custGeom>
            <a:avLst/>
            <a:gdLst>
              <a:gd name="T0" fmla="*/ 31966 w 64134"/>
              <a:gd name="T1" fmla="*/ 0 h 474345"/>
              <a:gd name="T2" fmla="*/ 31966 w 64134"/>
              <a:gd name="T3" fmla="*/ 409899 h 474345"/>
              <a:gd name="T4" fmla="*/ 31966 w 64134"/>
              <a:gd name="T5" fmla="*/ 473832 h 474345"/>
              <a:gd name="T6" fmla="*/ 0 w 64134"/>
              <a:gd name="T7" fmla="*/ 409899 h 474345"/>
              <a:gd name="T8" fmla="*/ 63932 w 64134"/>
              <a:gd name="T9" fmla="*/ 409899 h 474345"/>
              <a:gd name="T10" fmla="*/ 31966 w 64134"/>
              <a:gd name="T11" fmla="*/ 473832 h 4743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4134"/>
              <a:gd name="T19" fmla="*/ 0 h 474345"/>
              <a:gd name="T20" fmla="*/ 64134 w 64134"/>
              <a:gd name="T21" fmla="*/ 474345 h 4743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4134" h="474345">
                <a:moveTo>
                  <a:pt x="31966" y="0"/>
                </a:moveTo>
                <a:lnTo>
                  <a:pt x="31966" y="409899"/>
                </a:lnTo>
              </a:path>
              <a:path w="64134" h="474345">
                <a:moveTo>
                  <a:pt x="31966" y="473832"/>
                </a:moveTo>
                <a:lnTo>
                  <a:pt x="0" y="409899"/>
                </a:lnTo>
                <a:lnTo>
                  <a:pt x="63932" y="409899"/>
                </a:lnTo>
                <a:lnTo>
                  <a:pt x="31966" y="473832"/>
                </a:lnTo>
                <a:close/>
              </a:path>
            </a:pathLst>
          </a:custGeom>
          <a:noFill/>
          <a:ln w="9133">
            <a:solidFill>
              <a:srgbClr val="6B8EB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188" name="object 40"/>
          <p:cNvSpPr txBox="1">
            <a:spLocks noChangeArrowheads="1"/>
          </p:cNvSpPr>
          <p:nvPr/>
        </p:nvSpPr>
        <p:spPr bwMode="auto">
          <a:xfrm>
            <a:off x="649942" y="4268932"/>
            <a:ext cx="1611780" cy="539507"/>
          </a:xfrm>
          <a:prstGeom prst="rect">
            <a:avLst/>
          </a:prstGeom>
          <a:solidFill>
            <a:srgbClr val="D9E7FB"/>
          </a:solidFill>
          <a:ln w="9133">
            <a:solidFill>
              <a:srgbClr val="6B8EBE"/>
            </a:solidFill>
            <a:miter lim="800000"/>
            <a:headEnd/>
            <a:tailEnd/>
          </a:ln>
        </p:spPr>
        <p:txBody>
          <a:bodyPr lIns="0" tIns="67945" rIns="0" bIns="0">
            <a:spAutoFit/>
          </a:bodyPr>
          <a:lstStyle/>
          <a:p>
            <a:pPr marL="222250" indent="122238">
              <a:lnSpc>
                <a:spcPct val="103000"/>
              </a:lnSpc>
              <a:spcBef>
                <a:spcPts val="538"/>
              </a:spcBef>
            </a:pPr>
            <a:r>
              <a:rPr lang="el-GR" sz="1000"/>
              <a:t>Αποδρομή  συμπτωμάτων</a:t>
            </a:r>
          </a:p>
          <a:p>
            <a:pPr marL="222250" indent="122238">
              <a:spcBef>
                <a:spcPts val="25"/>
              </a:spcBef>
            </a:pPr>
            <a:r>
              <a:rPr lang="el-GR" sz="1000"/>
              <a:t>&gt;3 ημέρες</a:t>
            </a:r>
          </a:p>
        </p:txBody>
      </p:sp>
      <p:sp>
        <p:nvSpPr>
          <p:cNvPr id="7189" name="object 41"/>
          <p:cNvSpPr txBox="1">
            <a:spLocks noChangeArrowheads="1"/>
          </p:cNvSpPr>
          <p:nvPr/>
        </p:nvSpPr>
        <p:spPr bwMode="auto">
          <a:xfrm>
            <a:off x="864722" y="5034180"/>
            <a:ext cx="1182220" cy="253916"/>
          </a:xfrm>
          <a:prstGeom prst="rect">
            <a:avLst/>
          </a:prstGeom>
          <a:solidFill>
            <a:srgbClr val="FFF1CC"/>
          </a:solidFill>
          <a:ln w="9133">
            <a:solidFill>
              <a:srgbClr val="D5B556"/>
            </a:solidFill>
            <a:miter lim="800000"/>
            <a:headEnd/>
            <a:tailEnd/>
          </a:ln>
        </p:spPr>
        <p:txBody>
          <a:bodyPr lIns="0" tIns="99060" rIns="0" bIns="0">
            <a:spAutoFit/>
          </a:bodyPr>
          <a:lstStyle/>
          <a:p>
            <a:pPr algn="ctr">
              <a:spcBef>
                <a:spcPts val="775"/>
              </a:spcBef>
            </a:pPr>
            <a:r>
              <a:rPr lang="el-GR" sz="1000" b="1">
                <a:solidFill>
                  <a:srgbClr val="CC0000"/>
                </a:solidFill>
              </a:rPr>
              <a:t>ΙΑΣΗ</a:t>
            </a:r>
            <a:endParaRPr lang="el-GR" sz="1000" b="1"/>
          </a:p>
        </p:txBody>
      </p:sp>
      <p:sp>
        <p:nvSpPr>
          <p:cNvPr id="7190" name="object 43"/>
          <p:cNvSpPr txBox="1">
            <a:spLocks noChangeArrowheads="1"/>
          </p:cNvSpPr>
          <p:nvPr/>
        </p:nvSpPr>
        <p:spPr bwMode="auto">
          <a:xfrm>
            <a:off x="1268133" y="115816"/>
            <a:ext cx="636120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5240" rIns="0" bIns="0">
            <a:spAutoFit/>
          </a:bodyPr>
          <a:lstStyle/>
          <a:p>
            <a:pPr marL="2149475" indent="-2136775">
              <a:spcBef>
                <a:spcPts val="125"/>
              </a:spcBef>
            </a:pPr>
            <a:r>
              <a:rPr lang="el-GR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ΑΛΓΟΡΙΘΜΟΣ ΑΝΤΙΜΕΤΩΠΙΣΗΣ ΥΠΟΠΤΗΣ ΛΟΙΜΩΞΗΣ ΑΠΟ COVID-19</a:t>
            </a:r>
            <a:endParaRPr lang="el-GR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84016" y="1665793"/>
            <a:ext cx="1826559" cy="234038"/>
          </a:xfrm>
          <a:prstGeom prst="rect">
            <a:avLst/>
          </a:prstGeom>
          <a:solidFill>
            <a:srgbClr val="D9E7FB"/>
          </a:solidFill>
          <a:ln w="9133">
            <a:solidFill>
              <a:srgbClr val="6B8EBE"/>
            </a:solidFill>
          </a:ln>
        </p:spPr>
        <p:txBody>
          <a:bodyPr lIns="0" tIns="71755" rIns="0" bIns="0">
            <a:spAutoFit/>
          </a:bodyPr>
          <a:lstStyle/>
          <a:p>
            <a:pPr marL="132080" fontAlgn="auto">
              <a:spcBef>
                <a:spcPts val="565"/>
              </a:spcBef>
              <a:spcAft>
                <a:spcPts val="0"/>
              </a:spcAft>
              <a:defRPr/>
            </a:pPr>
            <a:r>
              <a:rPr sz="1050" spc="60" dirty="0">
                <a:latin typeface="Arial"/>
                <a:cs typeface="Arial"/>
              </a:rPr>
              <a:t>Κλινική</a:t>
            </a:r>
            <a:r>
              <a:rPr sz="1050" dirty="0">
                <a:latin typeface="Arial"/>
                <a:cs typeface="Arial"/>
              </a:rPr>
              <a:t> </a:t>
            </a:r>
            <a:r>
              <a:rPr sz="1050" spc="60" dirty="0">
                <a:latin typeface="Arial"/>
                <a:cs typeface="Arial"/>
              </a:rPr>
              <a:t>αξιολόγηση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" name="object 46"/>
          <p:cNvGrpSpPr>
            <a:grpSpLocks/>
          </p:cNvGrpSpPr>
          <p:nvPr/>
        </p:nvGrpSpPr>
        <p:grpSpPr bwMode="auto">
          <a:xfrm>
            <a:off x="537883" y="1584614"/>
            <a:ext cx="2155265" cy="2118230"/>
            <a:chOff x="456466" y="2324433"/>
            <a:chExt cx="1831975" cy="3105785"/>
          </a:xfrm>
        </p:grpSpPr>
        <p:sp>
          <p:nvSpPr>
            <p:cNvPr id="7210" name="object 47"/>
            <p:cNvSpPr>
              <a:spLocks/>
            </p:cNvSpPr>
            <p:nvPr/>
          </p:nvSpPr>
          <p:spPr bwMode="auto">
            <a:xfrm>
              <a:off x="461228" y="2598430"/>
              <a:ext cx="647700" cy="2827020"/>
            </a:xfrm>
            <a:custGeom>
              <a:avLst/>
              <a:gdLst>
                <a:gd name="T0" fmla="*/ 273997 w 647700"/>
                <a:gd name="T1" fmla="*/ 0 h 2827020"/>
                <a:gd name="T2" fmla="*/ 0 w 647700"/>
                <a:gd name="T3" fmla="*/ 0 h 2827020"/>
                <a:gd name="T4" fmla="*/ 0 w 647700"/>
                <a:gd name="T5" fmla="*/ 2794771 h 2827020"/>
                <a:gd name="T6" fmla="*/ 583431 w 647700"/>
                <a:gd name="T7" fmla="*/ 2794771 h 2827020"/>
                <a:gd name="T8" fmla="*/ 647364 w 647700"/>
                <a:gd name="T9" fmla="*/ 2794771 h 2827020"/>
                <a:gd name="T10" fmla="*/ 583431 w 647700"/>
                <a:gd name="T11" fmla="*/ 2826737 h 2827020"/>
                <a:gd name="T12" fmla="*/ 583431 w 647700"/>
                <a:gd name="T13" fmla="*/ 2762805 h 2827020"/>
                <a:gd name="T14" fmla="*/ 647364 w 647700"/>
                <a:gd name="T15" fmla="*/ 2794771 h 28270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700"/>
                <a:gd name="T25" fmla="*/ 0 h 2827020"/>
                <a:gd name="T26" fmla="*/ 647700 w 647700"/>
                <a:gd name="T27" fmla="*/ 2827020 h 28270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700" h="2827020">
                  <a:moveTo>
                    <a:pt x="273997" y="0"/>
                  </a:moveTo>
                  <a:lnTo>
                    <a:pt x="0" y="0"/>
                  </a:lnTo>
                  <a:lnTo>
                    <a:pt x="0" y="2794771"/>
                  </a:lnTo>
                  <a:lnTo>
                    <a:pt x="583431" y="2794771"/>
                  </a:lnTo>
                </a:path>
                <a:path w="647700" h="2827020">
                  <a:moveTo>
                    <a:pt x="647364" y="2794771"/>
                  </a:moveTo>
                  <a:lnTo>
                    <a:pt x="583431" y="2826737"/>
                  </a:lnTo>
                  <a:lnTo>
                    <a:pt x="583431" y="2762805"/>
                  </a:lnTo>
                  <a:lnTo>
                    <a:pt x="647364" y="2794771"/>
                  </a:lnTo>
                  <a:close/>
                </a:path>
              </a:pathLst>
            </a:custGeom>
            <a:noFill/>
            <a:ln w="9133">
              <a:solidFill>
                <a:srgbClr val="6B8EB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7211" name="object 48"/>
            <p:cNvSpPr>
              <a:spLocks/>
            </p:cNvSpPr>
            <p:nvPr/>
          </p:nvSpPr>
          <p:spPr bwMode="auto">
            <a:xfrm>
              <a:off x="735225" y="2324433"/>
              <a:ext cx="1553210" cy="548005"/>
            </a:xfrm>
            <a:custGeom>
              <a:avLst/>
              <a:gdLst>
                <a:gd name="T0" fmla="*/ 1552650 w 1553210"/>
                <a:gd name="T1" fmla="*/ 547994 h 548005"/>
                <a:gd name="T2" fmla="*/ 0 w 1553210"/>
                <a:gd name="T3" fmla="*/ 547994 h 548005"/>
                <a:gd name="T4" fmla="*/ 0 w 1553210"/>
                <a:gd name="T5" fmla="*/ 0 h 548005"/>
                <a:gd name="T6" fmla="*/ 1552650 w 1553210"/>
                <a:gd name="T7" fmla="*/ 0 h 548005"/>
                <a:gd name="T8" fmla="*/ 1552650 w 1553210"/>
                <a:gd name="T9" fmla="*/ 547994 h 5480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3210"/>
                <a:gd name="T16" fmla="*/ 0 h 548005"/>
                <a:gd name="T17" fmla="*/ 1553210 w 1553210"/>
                <a:gd name="T18" fmla="*/ 548005 h 5480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3210" h="548005">
                  <a:moveTo>
                    <a:pt x="1552650" y="547994"/>
                  </a:moveTo>
                  <a:lnTo>
                    <a:pt x="0" y="547994"/>
                  </a:lnTo>
                  <a:lnTo>
                    <a:pt x="0" y="0"/>
                  </a:lnTo>
                  <a:lnTo>
                    <a:pt x="1552650" y="0"/>
                  </a:lnTo>
                  <a:lnTo>
                    <a:pt x="1552650" y="547994"/>
                  </a:lnTo>
                  <a:close/>
                </a:path>
              </a:pathLst>
            </a:custGeom>
            <a:solidFill>
              <a:srgbClr val="D9E7F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</p:grpSp>
      <p:sp>
        <p:nvSpPr>
          <p:cNvPr id="7193" name="object 49"/>
          <p:cNvSpPr txBox="1">
            <a:spLocks noChangeArrowheads="1"/>
          </p:cNvSpPr>
          <p:nvPr/>
        </p:nvSpPr>
        <p:spPr bwMode="auto">
          <a:xfrm>
            <a:off x="864721" y="1584614"/>
            <a:ext cx="1828426" cy="348528"/>
          </a:xfrm>
          <a:prstGeom prst="rect">
            <a:avLst/>
          </a:prstGeom>
          <a:noFill/>
          <a:ln w="9133">
            <a:solidFill>
              <a:srgbClr val="6B8EBE"/>
            </a:solidFill>
            <a:miter lim="800000"/>
            <a:headEnd/>
            <a:tailEnd/>
          </a:ln>
        </p:spPr>
        <p:txBody>
          <a:bodyPr lIns="0" tIns="22225" rIns="0" bIns="0">
            <a:spAutoFit/>
          </a:bodyPr>
          <a:lstStyle/>
          <a:p>
            <a:pPr marL="57150" indent="334963" algn="ctr">
              <a:lnSpc>
                <a:spcPct val="103000"/>
              </a:lnSpc>
              <a:spcBef>
                <a:spcPts val="175"/>
              </a:spcBef>
            </a:pPr>
            <a:r>
              <a:rPr lang="el-GR" sz="1000"/>
              <a:t>Ήπια νόσος  Απουσία παραγόντων κινδύνου</a:t>
            </a:r>
          </a:p>
        </p:txBody>
      </p:sp>
      <p:grpSp>
        <p:nvGrpSpPr>
          <p:cNvPr id="5" name="object 50"/>
          <p:cNvGrpSpPr>
            <a:grpSpLocks/>
          </p:cNvGrpSpPr>
          <p:nvPr/>
        </p:nvGrpSpPr>
        <p:grpSpPr bwMode="auto">
          <a:xfrm>
            <a:off x="4454339" y="1420091"/>
            <a:ext cx="85912" cy="254361"/>
            <a:chOff x="3785532" y="2082206"/>
            <a:chExt cx="73660" cy="374015"/>
          </a:xfrm>
        </p:grpSpPr>
        <p:sp>
          <p:nvSpPr>
            <p:cNvPr id="7208" name="object 51"/>
            <p:cNvSpPr>
              <a:spLocks/>
            </p:cNvSpPr>
            <p:nvPr/>
          </p:nvSpPr>
          <p:spPr bwMode="auto">
            <a:xfrm>
              <a:off x="3822261" y="2086968"/>
              <a:ext cx="0" cy="300355"/>
            </a:xfrm>
            <a:custGeom>
              <a:avLst/>
              <a:gdLst>
                <a:gd name="T0" fmla="*/ 214625 h 300355"/>
                <a:gd name="T1" fmla="*/ 300300 h 300355"/>
                <a:gd name="T2" fmla="*/ 0 h 300355"/>
                <a:gd name="T3" fmla="*/ 50227 h 300355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300355"/>
                <a:gd name="T9" fmla="*/ 300355 h 300355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300355">
                  <a:moveTo>
                    <a:pt x="0" y="214625"/>
                  </a:moveTo>
                  <a:lnTo>
                    <a:pt x="0" y="300300"/>
                  </a:lnTo>
                </a:path>
                <a:path h="300355">
                  <a:moveTo>
                    <a:pt x="0" y="0"/>
                  </a:moveTo>
                  <a:lnTo>
                    <a:pt x="0" y="50227"/>
                  </a:lnTo>
                </a:path>
              </a:pathLst>
            </a:custGeom>
            <a:noFill/>
            <a:ln w="9133">
              <a:solidFill>
                <a:srgbClr val="6B8EB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7209" name="object 52"/>
            <p:cNvSpPr>
              <a:spLocks/>
            </p:cNvSpPr>
            <p:nvPr/>
          </p:nvSpPr>
          <p:spPr bwMode="auto">
            <a:xfrm>
              <a:off x="3790295" y="2387269"/>
              <a:ext cx="64135" cy="64135"/>
            </a:xfrm>
            <a:custGeom>
              <a:avLst/>
              <a:gdLst>
                <a:gd name="T0" fmla="*/ 31966 w 64135"/>
                <a:gd name="T1" fmla="*/ 63932 h 64135"/>
                <a:gd name="T2" fmla="*/ 0 w 64135"/>
                <a:gd name="T3" fmla="*/ 0 h 64135"/>
                <a:gd name="T4" fmla="*/ 63932 w 64135"/>
                <a:gd name="T5" fmla="*/ 0 h 64135"/>
                <a:gd name="T6" fmla="*/ 31966 w 64135"/>
                <a:gd name="T7" fmla="*/ 63932 h 641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135"/>
                <a:gd name="T13" fmla="*/ 0 h 64135"/>
                <a:gd name="T14" fmla="*/ 64135 w 64135"/>
                <a:gd name="T15" fmla="*/ 64135 h 641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135" h="64135">
                  <a:moveTo>
                    <a:pt x="31966" y="63932"/>
                  </a:moveTo>
                  <a:lnTo>
                    <a:pt x="0" y="0"/>
                  </a:lnTo>
                  <a:lnTo>
                    <a:pt x="63932" y="0"/>
                  </a:lnTo>
                  <a:lnTo>
                    <a:pt x="31966" y="63932"/>
                  </a:lnTo>
                  <a:close/>
                </a:path>
              </a:pathLst>
            </a:custGeom>
            <a:noFill/>
            <a:ln w="9133">
              <a:solidFill>
                <a:srgbClr val="6B8EB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342281" y="1442821"/>
            <a:ext cx="308161" cy="1776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fontAlgn="auto">
              <a:spcBef>
                <a:spcPts val="125"/>
              </a:spcBef>
              <a:spcAft>
                <a:spcPts val="0"/>
              </a:spcAft>
              <a:defRPr/>
            </a:pPr>
            <a:r>
              <a:rPr sz="1050" spc="15" dirty="0">
                <a:latin typeface="Arial"/>
                <a:cs typeface="Arial"/>
              </a:rPr>
              <a:t>ΟΧΙ</a:t>
            </a:r>
            <a:endParaRPr sz="1050">
              <a:latin typeface="Arial"/>
              <a:cs typeface="Arial"/>
            </a:endParaRPr>
          </a:p>
        </p:txBody>
      </p:sp>
      <p:sp>
        <p:nvSpPr>
          <p:cNvPr id="55" name="object 49"/>
          <p:cNvSpPr txBox="1"/>
          <p:nvPr/>
        </p:nvSpPr>
        <p:spPr>
          <a:xfrm>
            <a:off x="5817722" y="1588944"/>
            <a:ext cx="1961029" cy="3485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133">
            <a:solidFill>
              <a:srgbClr val="6B8EBE"/>
            </a:solidFill>
          </a:ln>
        </p:spPr>
        <p:txBody>
          <a:bodyPr lIns="0" tIns="22225" rIns="0" bIns="0">
            <a:spAutoFit/>
          </a:bodyPr>
          <a:lstStyle/>
          <a:p>
            <a:pPr marL="57150" indent="334963" algn="ctr">
              <a:lnSpc>
                <a:spcPct val="103000"/>
              </a:lnSpc>
              <a:spcBef>
                <a:spcPts val="175"/>
              </a:spcBef>
              <a:defRPr/>
            </a:pPr>
            <a:r>
              <a:rPr lang="el-GR" sz="1000"/>
              <a:t>Ήπια νόσος  Παρουσία παραγόντων κινδύνου</a:t>
            </a:r>
          </a:p>
        </p:txBody>
      </p:sp>
      <p:cxnSp>
        <p:nvCxnSpPr>
          <p:cNvPr id="58" name="Straight Connector 57"/>
          <p:cNvCxnSpPr>
            <a:stCxn id="55" idx="2"/>
          </p:cNvCxnSpPr>
          <p:nvPr/>
        </p:nvCxnSpPr>
        <p:spPr>
          <a:xfrm flipH="1">
            <a:off x="6798235" y="1937471"/>
            <a:ext cx="0" cy="307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</p:cNvCxnSpPr>
          <p:nvPr/>
        </p:nvCxnSpPr>
        <p:spPr>
          <a:xfrm flipH="1" flipV="1">
            <a:off x="5461000" y="2252447"/>
            <a:ext cx="1294280" cy="10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5" idx="3"/>
            <a:endCxn id="55" idx="1"/>
          </p:cNvCxnSpPr>
          <p:nvPr/>
        </p:nvCxnSpPr>
        <p:spPr>
          <a:xfrm flipV="1">
            <a:off x="5410575" y="1763208"/>
            <a:ext cx="407147" cy="19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2839" y="5654386"/>
            <a:ext cx="2173941" cy="1223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dirty="0">
                <a:latin typeface="+mn-lt"/>
                <a:cs typeface="+mn-cs"/>
              </a:rPr>
              <a:t>*στα πλαίσια ερευνητικού πρωτοκόλλου εγκεκριμένου από τον ΕΟΦ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dirty="0">
                <a:latin typeface="+mn-lt"/>
                <a:cs typeface="+mn-cs"/>
              </a:rPr>
              <a:t>**σε ασθενείς με γνωστή καρδιοπάθεια, στα πλαίσια ερευνητικού πρωτοκόλλου εγκεκριμένου από τον ΕΟΦ</a:t>
            </a:r>
          </a:p>
        </p:txBody>
      </p:sp>
      <p:sp>
        <p:nvSpPr>
          <p:cNvPr id="7201" name="object 11"/>
          <p:cNvSpPr txBox="1">
            <a:spLocks noChangeArrowheads="1"/>
          </p:cNvSpPr>
          <p:nvPr/>
        </p:nvSpPr>
        <p:spPr bwMode="auto">
          <a:xfrm>
            <a:off x="2003986" y="809625"/>
            <a:ext cx="1073896" cy="329834"/>
          </a:xfrm>
          <a:prstGeom prst="rect">
            <a:avLst/>
          </a:prstGeom>
          <a:solidFill>
            <a:srgbClr val="D9E7FB"/>
          </a:solidFill>
          <a:ln w="9133">
            <a:solidFill>
              <a:srgbClr val="6B8EBE"/>
            </a:solidFill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77800" indent="30163">
              <a:lnSpc>
                <a:spcPct val="103000"/>
              </a:lnSpc>
              <a:spcBef>
                <a:spcPts val="100"/>
              </a:spcBef>
            </a:pPr>
            <a:r>
              <a:rPr lang="el-GR" sz="1000"/>
              <a:t>Test για  Covid-19</a:t>
            </a:r>
          </a:p>
        </p:txBody>
      </p:sp>
      <p:cxnSp>
        <p:nvCxnSpPr>
          <p:cNvPr id="12" name="Straight Arrow Connector 11"/>
          <p:cNvCxnSpPr>
            <a:stCxn id="45" idx="1"/>
            <a:endCxn id="7193" idx="3"/>
          </p:cNvCxnSpPr>
          <p:nvPr/>
        </p:nvCxnSpPr>
        <p:spPr>
          <a:xfrm flipH="1" flipV="1">
            <a:off x="2693147" y="1758878"/>
            <a:ext cx="890869" cy="23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  <a:endCxn id="7186" idx="0"/>
          </p:cNvCxnSpPr>
          <p:nvPr/>
        </p:nvCxnSpPr>
        <p:spPr>
          <a:xfrm>
            <a:off x="6356538" y="4481269"/>
            <a:ext cx="1384860" cy="552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178736" y="909205"/>
            <a:ext cx="9450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181" idx="2"/>
          </p:cNvCxnSpPr>
          <p:nvPr/>
        </p:nvCxnSpPr>
        <p:spPr>
          <a:xfrm flipH="1" flipV="1">
            <a:off x="1615516" y="4135799"/>
            <a:ext cx="929154" cy="40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181" idx="2"/>
          </p:cNvCxnSpPr>
          <p:nvPr/>
        </p:nvCxnSpPr>
        <p:spPr>
          <a:xfrm flipV="1">
            <a:off x="2544670" y="4135799"/>
            <a:ext cx="1229846" cy="40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7" name="TextBox 33"/>
          <p:cNvSpPr txBox="1">
            <a:spLocks noChangeArrowheads="1"/>
          </p:cNvSpPr>
          <p:nvPr/>
        </p:nvSpPr>
        <p:spPr bwMode="auto">
          <a:xfrm>
            <a:off x="3656853" y="6047293"/>
            <a:ext cx="5134162" cy="8617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algn="ctr">
              <a:buClr>
                <a:srgbClr val="000000"/>
              </a:buClr>
            </a:pPr>
            <a:r>
              <a:rPr lang="el-GR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*</a:t>
            </a: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Hydroxychloroquine sulfate (Plaquenil): 400 mg x </a:t>
            </a:r>
            <a:r>
              <a:rPr lang="el-GR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 </a:t>
            </a: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x 1 </a:t>
            </a:r>
            <a:r>
              <a:rPr lang="el-GR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ημέρα, </a:t>
            </a:r>
            <a:br>
              <a:rPr lang="el-GR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el-GR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μετά 200 </a:t>
            </a: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mg x</a:t>
            </a:r>
            <a:r>
              <a:rPr lang="el-GR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2 </a:t>
            </a: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x</a:t>
            </a:r>
            <a:r>
              <a:rPr lang="el-GR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4 ημέρες</a:t>
            </a:r>
            <a:br>
              <a:rPr lang="el-GR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el-GR" sz="1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Εναλλακτικά: </a:t>
            </a: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Chloroquine phospate: 500 mg x</a:t>
            </a:r>
            <a:r>
              <a:rPr lang="el-GR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2 </a:t>
            </a: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x 10 </a:t>
            </a:r>
            <a:r>
              <a:rPr lang="el-GR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ημέρες</a:t>
            </a:r>
            <a:endParaRPr lang="en-US" sz="10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182563" algn="ctr">
              <a:buClr>
                <a:srgbClr val="000000"/>
              </a:buClr>
            </a:pPr>
            <a:endParaRPr lang="en-US" sz="1000" b="1">
              <a:solidFill>
                <a:srgbClr val="000000"/>
              </a:solidFill>
              <a:sym typeface="Times New Roman" pitchFamily="18" charset="0"/>
            </a:endParaRPr>
          </a:p>
          <a:p>
            <a:pPr marL="182563" algn="ctr">
              <a:buClr>
                <a:srgbClr val="000000"/>
              </a:buClr>
            </a:pPr>
            <a:r>
              <a:rPr lang="el-GR" sz="1000" b="1">
                <a:solidFill>
                  <a:srgbClr val="000000"/>
                </a:solidFill>
                <a:sym typeface="Times New Roman" pitchFamily="18" charset="0"/>
              </a:rPr>
              <a:t>ΗΚΓ ημέρες 1 και 3 για μέτρηση </a:t>
            </a:r>
            <a:r>
              <a:rPr lang="en-US" sz="1000" b="1">
                <a:solidFill>
                  <a:srgbClr val="000000"/>
                </a:solidFill>
                <a:sym typeface="Times New Roman" pitchFamily="18" charset="0"/>
              </a:rPr>
              <a:t>QTc</a:t>
            </a:r>
            <a:endParaRPr lang="el-GR" sz="1000" b="1">
              <a:solidFill>
                <a:srgbClr val="000000"/>
              </a:solidFill>
              <a:sym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490066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FF0000"/>
                </a:solidFill>
              </a:rPr>
              <a:t>ΕΙΔΙΚΗ ΘΕΡΑΠΕΙΑ ΕΝΑΝΤΙ COVID-19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295726"/>
              </p:ext>
            </p:extLst>
          </p:nvPr>
        </p:nvGraphicFramePr>
        <p:xfrm>
          <a:off x="179512" y="980729"/>
          <a:ext cx="8964488" cy="58772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484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9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621">
                <a:tc>
                  <a:txBody>
                    <a:bodyPr/>
                    <a:lstStyle/>
                    <a:p>
                      <a:pPr marL="69850">
                        <a:lnSpc>
                          <a:spcPts val="135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Carlito"/>
                          <a:ea typeface="Carlito"/>
                          <a:cs typeface="Carlito"/>
                        </a:rPr>
                        <a:t>Βαρύτητα νόσου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5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l-GR" sz="2000" b="1">
                          <a:effectLst/>
                          <a:latin typeface="Carlito"/>
                          <a:ea typeface="Carlito"/>
                          <a:cs typeface="Carlito"/>
                        </a:rPr>
                        <a:t>Θεραπεία</a:t>
                      </a:r>
                      <a:endParaRPr lang="en-US" sz="2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726">
                <a:tc>
                  <a:txBody>
                    <a:bodyPr/>
                    <a:lstStyle/>
                    <a:p>
                      <a:pPr marL="6667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Carlito"/>
                          <a:ea typeface="Carlito"/>
                          <a:cs typeface="Carlito"/>
                        </a:rPr>
                        <a:t>Δεν απαιτείται χορήγηση Ο2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Carlito"/>
                          <a:ea typeface="Carlito"/>
                          <a:cs typeface="Carlito"/>
                        </a:rPr>
                        <a:t>Υποστηρικτική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0925">
                <a:tc>
                  <a:txBody>
                    <a:bodyPr/>
                    <a:lstStyle/>
                    <a:p>
                      <a:pPr marL="6985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Carlito"/>
                          <a:ea typeface="Carlito"/>
                          <a:cs typeface="Carlito"/>
                        </a:rPr>
                        <a:t>Απαιτείται χορήγηση Ο2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Σε ασθενείς με: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1. SΟ2 ≤ 94%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203835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και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103505" indent="-33655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2. Πνευμονικά διηθήματα στον απεικονιστικό έλεγχο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el-GR" sz="2000" i="1" dirty="0">
                          <a:effectLst/>
                          <a:latin typeface="Carlito"/>
                          <a:ea typeface="Carlito"/>
                          <a:cs typeface="Carlito"/>
                        </a:rPr>
                        <a:t>Eξαιρούνται οι ασθενείς που απαιτείται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9850" marR="154940">
                        <a:spcAft>
                          <a:spcPts val="0"/>
                        </a:spcAft>
                      </a:pPr>
                      <a:r>
                        <a:rPr lang="el-GR" sz="2000" i="1" dirty="0">
                          <a:effectLst/>
                          <a:latin typeface="Carlito"/>
                          <a:ea typeface="Carlito"/>
                          <a:cs typeface="Carlito"/>
                        </a:rPr>
                        <a:t>υψηλή ροή Ο2, μη επεμβατικός μηχανικός αερισμός, μηχανικός αερισμός ή ECMO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  <a:endParaRPr lang="en-US" sz="7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Carlito"/>
                          <a:ea typeface="Carlito"/>
                          <a:cs typeface="Carlito"/>
                        </a:rPr>
                        <a:t>Υποστηρικτική θεραπεία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+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Carlito"/>
                          <a:ea typeface="Carlito"/>
                          <a:cs typeface="Carlito"/>
                        </a:rPr>
                        <a:t>Remdesivir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167005" marR="18415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200 mgIV δόση φόρτισης την πρώτη ημέρα, ακολούθως 100 mgIV άπαξ ημερησίως για 4 επιπλέον ημέρες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+</a:t>
                      </a: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rlito"/>
                          <a:ea typeface="Carlito"/>
                          <a:cs typeface="Carlito"/>
                        </a:rPr>
                        <a:t>Dexamethasone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203835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6 mg PO or IV </a:t>
                      </a:r>
                      <a:r>
                        <a:rPr lang="el-GR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άπαξ ημερησίως για</a:t>
                      </a:r>
                      <a:r>
                        <a:rPr lang="en-US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 10</a:t>
                      </a: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ημέρες ή μέχρι το εξιτήριο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62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FF0000"/>
                </a:solidFill>
              </a:rPr>
              <a:t>ΕΙΔΙΚΗ ΘΕΡΑΠΕΙΑ ΕΝΑΝΤΙ COVID-19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442085"/>
              </p:ext>
            </p:extLst>
          </p:nvPr>
        </p:nvGraphicFramePr>
        <p:xfrm>
          <a:off x="457200" y="1700808"/>
          <a:ext cx="8229599" cy="48965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17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2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6544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  <a:endParaRPr lang="en-US" sz="16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  <a:endParaRPr lang="en-US" sz="16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Carlito"/>
                          <a:ea typeface="Carlito"/>
                          <a:cs typeface="Carlito"/>
                        </a:rPr>
                        <a:t>Απαιτείται χορήγηση Ο2</a:t>
                      </a:r>
                      <a:endParaRPr lang="en-US" sz="16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  <a:endParaRPr lang="en-US" sz="16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9850" marR="132715">
                        <a:spcAft>
                          <a:spcPts val="0"/>
                        </a:spcAft>
                      </a:pPr>
                      <a:r>
                        <a:rPr lang="el-GR" sz="1600" i="1">
                          <a:effectLst/>
                          <a:latin typeface="Carlito"/>
                          <a:ea typeface="Carlito"/>
                          <a:cs typeface="Carlito"/>
                        </a:rPr>
                        <a:t>Περιλαμβάνονται οι ασθενείς που απαιτείται υψηλή ροή Ο2, μη επεμβατικός μηχανικός αερισμός ή μηχανικός αερισμός ήECMO</a:t>
                      </a:r>
                      <a:endParaRPr lang="en-US" sz="16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rlito"/>
                          <a:ea typeface="Carlito"/>
                          <a:cs typeface="Carlito"/>
                        </a:rPr>
                        <a:t>Υποστηρικτική θεραπεία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rlito"/>
                          <a:ea typeface="Carlito"/>
                          <a:cs typeface="Carlito"/>
                        </a:rPr>
                        <a:t>+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rlito"/>
                          <a:ea typeface="Carlito"/>
                          <a:cs typeface="Carlito"/>
                        </a:rPr>
                        <a:t>Dexamethasone </a:t>
                      </a:r>
                      <a:r>
                        <a:rPr lang="el-GR" sz="16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στη δόση και τη διάρκεια που προαναφέρθηκε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 marR="60960"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Με τα υπάρχοντα επιστημονικά δεδομένα, η αποτελεσματικότητα της  </a:t>
                      </a:r>
                      <a:r>
                        <a:rPr lang="el-GR" sz="1600" b="1" dirty="0">
                          <a:effectLst/>
                          <a:latin typeface="Carlito"/>
                          <a:ea typeface="Carlito"/>
                          <a:cs typeface="Carlito"/>
                        </a:rPr>
                        <a:t>Remdesivir </a:t>
                      </a:r>
                      <a:r>
                        <a:rPr lang="el-GR" sz="16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στην ομάδα αυτή είναι αμφίβολη.Ωστόσο, η ομάδα των ασθενών που χρήζουν μηχανικής υποστήριξης της αναπνοής περιλαμβάνεται στην αδειοδότηση του φαρμάκου από τον FDA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 marR="59055"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Εάν ο ασθενής είχε τεθεί σε Remdesivir ή/και Dexamethasone πριν επιδεινωθεί, ολοκληρώνει τη θεραπεία με τα εν λόγω φάρμακα (συνολική διάρκεια θεραπείας 5 ημέρες για τη Remdesivir και 10 για την Dexamethasone)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839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Αιμοδυναμική υποστήριξη</a:t>
            </a:r>
          </a:p>
          <a:p>
            <a:pPr marL="0" indent="0">
              <a:buNone/>
            </a:pPr>
            <a:r>
              <a:rPr lang="el-GR" dirty="0"/>
              <a:t>•	Ως αγγειοσυσπαστικό πρώτης επιλογής συνιστάται νορεπινεφρίνη.</a:t>
            </a:r>
          </a:p>
          <a:p>
            <a:pPr marL="0" indent="0">
              <a:buNone/>
            </a:pPr>
            <a:r>
              <a:rPr lang="el-GR" dirty="0"/>
              <a:t>•	Για ενήλικες με COVID-19, οι οποίοι δεν λαμβάνουν κορτικοστεροειδή για την θεραπεία του COVID-19 και είναι σε σηπτική καταπληξία που δεν ανταποκρίνεται, συνιστάται χορήγηση θεραπείας με κορτικοστεροειδή σε χαμηλές δόσεις (“shock-reversal”)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61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4248472"/>
          </a:xfrm>
        </p:spPr>
        <p:txBody>
          <a:bodyPr>
            <a:no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Αναπνευστική υποστήριξη</a:t>
            </a:r>
          </a:p>
          <a:p>
            <a:pPr marL="0" indent="0">
              <a:buNone/>
            </a:pPr>
            <a:r>
              <a:rPr lang="el-GR" sz="2400" dirty="0"/>
              <a:t>•	Για ασθενείς με COVID-19 και οξεία υποξαιμική αναπνευστική ανεπάρκεια παρά τη χορήγηση συμβατικής οξυγονοθεραπείας, συνιστάται οξυγόνο με </a:t>
            </a:r>
            <a:r>
              <a:rPr lang="el-GR" sz="2400" b="1" dirty="0">
                <a:solidFill>
                  <a:srgbClr val="0070C0"/>
                </a:solidFill>
              </a:rPr>
              <a:t>ρινικό καθετήρα υψηλής ροής (HFNC)</a:t>
            </a:r>
          </a:p>
          <a:p>
            <a:pPr marL="0" indent="0">
              <a:buNone/>
            </a:pPr>
            <a:r>
              <a:rPr lang="el-GR" sz="2400" dirty="0"/>
              <a:t>•	Σε ασθενείς με COVID-19 και οξεία υποξαιμική αναπνευστική ανεπάρκεια για τους οποίους δεν υπάρχει ένδειξη για διασωλήνωση και δεν υπάρχει δυνατότητα HFNC συνιστάται </a:t>
            </a:r>
            <a:r>
              <a:rPr lang="el-GR" sz="2400" b="1" dirty="0">
                <a:solidFill>
                  <a:srgbClr val="0070C0"/>
                </a:solidFill>
              </a:rPr>
              <a:t>μη επεμβατικός αερισμός με θετική πίεση (NIPPV) </a:t>
            </a:r>
            <a:endParaRPr lang="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" sz="2400" dirty="0"/>
          </a:p>
          <a:p>
            <a:pPr marL="0" indent="0">
              <a:buNone/>
            </a:pPr>
            <a:r>
              <a:rPr lang="el-GR" sz="2400" dirty="0"/>
              <a:t>•	Για ασθενείς με επιμένουσα υποξαιμία παρά την αύξηση του χορηγούμενου οξυγόνου, οι οποίοι δεν έχουν ενδείξεις για διασωλήνωση, συνιστάται δοκιμαστική </a:t>
            </a:r>
            <a:r>
              <a:rPr lang="el-GR" sz="2400" b="1" dirty="0">
                <a:solidFill>
                  <a:srgbClr val="0070C0"/>
                </a:solidFill>
              </a:rPr>
              <a:t>τοποθέτηση σε πρηνή θέση </a:t>
            </a:r>
            <a:r>
              <a:rPr lang="el-GR" sz="2400" dirty="0"/>
              <a:t>χωρίς καταστολή</a:t>
            </a:r>
          </a:p>
          <a:p>
            <a:pPr marL="0" indent="0">
              <a:buNone/>
            </a:pPr>
            <a:r>
              <a:rPr lang="el-GR" sz="2400" dirty="0"/>
              <a:t>•	Για ασθενείς με σύνδρομο οξείας αναπνευστικής δυσχέρειας (ARDS) που απαιτείται </a:t>
            </a:r>
            <a:r>
              <a:rPr lang="el-GR" sz="2400" b="1" dirty="0">
                <a:solidFill>
                  <a:srgbClr val="0070C0"/>
                </a:solidFill>
              </a:rPr>
              <a:t>διασωλήνωση</a:t>
            </a:r>
            <a:r>
              <a:rPr lang="el-GR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3526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ΜΗ ΕΠΕΜΒΑΤΙΚΟΣ ΜΗΧΑΝΙΚΟΣ ΑΕΡΙΣΜΟΣ </a:t>
            </a:r>
            <a:r>
              <a:rPr lang="en-US" dirty="0"/>
              <a:t>CPAP </a:t>
            </a:r>
          </a:p>
        </p:txBody>
      </p:sp>
      <p:pic>
        <p:nvPicPr>
          <p:cNvPr id="63490" name="Picture 2" descr="https://tse2.mm.bing.net/th?id=OIP.w1MsBF_u8Q0Xot8o1IhpfwHaEK&amp;pid=Api&amp;P=0&amp;w=302&amp;h=17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878"/>
            <a:ext cx="3826768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https://tse1.mm.bing.net/th?id=OIP.j-yFLeSpbhoyuA1a2BlkIAHaFj&amp;pid=Api&amp;P=0&amp;w=201&amp;h=1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39365"/>
            <a:ext cx="3816424" cy="24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957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ΜΕΘ ΚΑΙ ΜΗΧΑΝΙΚΗ ΥΠΟΣΤΗΡΙΞΗ ΑΝΑΠΝΕΥΣΤΙΚΗΣ ΛΕΙΤΟΥΡΓΙΑΣ</a:t>
            </a:r>
            <a:endParaRPr lang="en-US" dirty="0"/>
          </a:p>
        </p:txBody>
      </p:sp>
      <p:pic>
        <p:nvPicPr>
          <p:cNvPr id="61442" name="Picture 2" descr="https://tse3.mm.bing.net/th?id=OIP.uqhH5SP4vkNXZntg5HXCLAHaD4&amp;pid=Api&amp;P=0&amp;w=354&amp;h=1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9"/>
            <a:ext cx="676875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13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ΠΑΓΚΟΣΜΙΑ ΚΑΤΑΝΟΜΗ</a:t>
            </a:r>
            <a:endParaRPr lang="en-US" dirty="0"/>
          </a:p>
        </p:txBody>
      </p:sp>
      <p:pic>
        <p:nvPicPr>
          <p:cNvPr id="62466" name="Picture 2" descr="https://tse2.mm.bing.net/th?id=OIP.OerqzD7IICmRR6jDJaXniAHaEJ&amp;pid=Api&amp;P=0&amp;w=325&amp;h=18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20079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765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thol-doct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632848" cy="4248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ΠΑΘΟΦΥΣΙΟΛΟΓΙΑ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Η πρωτεΐνη SARS-CoV spike (S) διασπάται σε δύο υπομονάδες (S1 και S2). </a:t>
            </a:r>
            <a:endParaRPr lang="en-US" dirty="0"/>
          </a:p>
          <a:p>
            <a:r>
              <a:rPr lang="el-GR" dirty="0"/>
              <a:t>Η υπομονάδα S1, που περιέχει μια περιοχή δέσμευσης υποδοχέα, συνδέεται με τον υποδοχέα του ενζύμου μετατροπής αγγειοτενσίνης στα κυψελιδικά κύτταρα τύπου ΙΙ του πνεύμονα και στο εντερικό επιθήλιο (ACE2) και η υπομονάδα S2 διευκολύνει τη σύντηξη μεμβράνης.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5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ΠΑΘΟΦΥΣΙΟΛΟΓΙΑ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>
                <a:solidFill>
                  <a:srgbClr val="FF0000"/>
                </a:solidFill>
              </a:rPr>
              <a:t>Τέσσερις μεταβολές στο γονίδιο γλυκοπρωτεΐνης spike (S), που δεν υπάρχουν σε οποιονδήποτε άλλο κοροναϊό, δημιουργούν μια αυξημένη συγγένεια του SARS-CoV-2 προς τους υποδοχείς κυττάρων ξενιστών, </a:t>
            </a:r>
            <a:r>
              <a:rPr lang="el-GR" dirty="0"/>
              <a:t>δίδοντας πρόσθετο πλεονέκτημα επιβίωσης και μολυσματικότητας για τον ιό ώστε να εισέλθει στα κύτταρα στόχους. </a:t>
            </a:r>
          </a:p>
          <a:p>
            <a:r>
              <a:rPr lang="el-GR" dirty="0"/>
              <a:t>Αυτές οι παρεμβολές θεωρούνται ανάλογες με μοτίβα που ταυτοποιούνται με άλλους ιούς, όπως το HIV-1, και ως εκ τούτου μπορεί να παρατηρηθεί μια ασυνήθιστη συγγένεια μεταξύ της γλυκοπρωτεΐνης του SARS-CoV-2 με gp120 και πρωτεΐνη Gag του HIV.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94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ΠΑΘΟΦΥΣΙΟΛΟΓΙΑ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Παρ'</a:t>
            </a:r>
            <a:r>
              <a:rPr lang="" dirty="0"/>
              <a:t> </a:t>
            </a:r>
            <a:r>
              <a:rPr lang="el-GR" dirty="0"/>
              <a:t>όλα αυτά, το SARS-CoV-2 δεν χρησιμοποιεί άλλους υποδοχείς κοροναϊού, όπως η αμινοπεπτιδάση Ν (ΑΡΝ) και η διπεπτιδυλο πεπτιδάση 4 (DPP4). </a:t>
            </a:r>
            <a:endParaRPr lang="en-US" dirty="0"/>
          </a:p>
          <a:p>
            <a:r>
              <a:rPr lang="el-GR" dirty="0">
                <a:solidFill>
                  <a:srgbClr val="0070C0"/>
                </a:solidFill>
              </a:rPr>
              <a:t>Επομένως, η ακίδα (S) πρωτεΐνη είναι ένας βασικός στόχος για την ανάπτυξη εμβολίων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8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Μεταδίδεται κυρίως μεταξύ ανθρώπων από αναπνευστικά σταγονίδια, με μέσο χρόνο επώασης περίπου 5 ημέρες</a:t>
            </a:r>
            <a:r>
              <a:rPr lang="en-US" dirty="0"/>
              <a:t> (1-14)</a:t>
            </a:r>
            <a:r>
              <a:rPr lang="el-GR" dirty="0"/>
              <a:t>.</a:t>
            </a:r>
          </a:p>
          <a:p>
            <a:r>
              <a:rPr lang="el-GR" dirty="0"/>
              <a:t>Οι προσπάθειες των διεθνών υγειονομικών αρχών έχουν επικεντρωθεί στην ταχεία και ακριβή διάγνωση ασθενών με SARS-CoV-2 για τον έλεγχο της ταχύτητας εξάπλωσης και του βαθμού εκδηλώσεων στην κοινότητα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373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COVID-CFR-by-age-1536x119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8715436" cy="671514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42844" y="214290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latin typeface="Times New Roman" pitchFamily="18" charset="0"/>
                <a:cs typeface="Times New Roman" pitchFamily="18" charset="0"/>
              </a:rPr>
              <a:t>Συμπτωματολογία σε ασθενή με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el-GR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AutoShape 4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2774" name="AutoShape 6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2776" name="AutoShape 8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142844" y="1097593"/>
            <a:ext cx="671515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 Πυρετός     (50 – 80%)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Βήχας ~ 70% (στο 30% παραγωγικός)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Αίσθημα κόπωσης ~ 40%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Δύσπνοια ~ 20%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Μυαλγίες, αρθραλγίες ~ 15%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Ρίγος ~ 10%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err="1">
                <a:latin typeface="Times New Roman" pitchFamily="18" charset="0"/>
                <a:cs typeface="Times New Roman" pitchFamily="18" charset="0"/>
              </a:rPr>
              <a:t>Φαρυγγαλγία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~ 15%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Κεφαλαλγία ~ 5%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Ναυτία, έμετος, διάρροια ~ 4 – 5 %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Αιμόπτυση  1%</a:t>
            </a:r>
          </a:p>
          <a:p>
            <a:pPr marL="457200" indent="-457200">
              <a:lnSpc>
                <a:spcPct val="150000"/>
              </a:lnSpc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Κατά την φυσική εξέταση: Περίπου 2% φαρυγγίτιδα ή αμυγδαλίτιδα</a:t>
            </a:r>
          </a:p>
        </p:txBody>
      </p:sp>
      <p:pic>
        <p:nvPicPr>
          <p:cNvPr id="8" name="7 - Εικόνα" descr="132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214422"/>
            <a:ext cx="3428992" cy="37862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1432</Words>
  <Application>Microsoft Office PowerPoint</Application>
  <PresentationFormat>Προβολή στην οθόνη (4:3)</PresentationFormat>
  <Paragraphs>167</Paragraphs>
  <Slides>30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6" baseType="lpstr">
      <vt:lpstr>Arial</vt:lpstr>
      <vt:lpstr>Calibri</vt:lpstr>
      <vt:lpstr>Carlito</vt:lpstr>
      <vt:lpstr>Times New Roman</vt:lpstr>
      <vt:lpstr>Wingdings</vt:lpstr>
      <vt:lpstr>Θέμα του Office</vt:lpstr>
      <vt:lpstr>COVID-19 ΠΑΝΔΗΜΙΑ</vt:lpstr>
      <vt:lpstr>Παρουσίαση του PowerPoint</vt:lpstr>
      <vt:lpstr>ΠΑΓΚΟΣΜΙΑ ΚΑΤΑΝΟΜΗ</vt:lpstr>
      <vt:lpstr>ΠΑΘΟΦΥΣΙΟΛΟΓΙΑ</vt:lpstr>
      <vt:lpstr>ΠΑΘΟΦΥΣΙΟΛΟΓΙΑ</vt:lpstr>
      <vt:lpstr>ΠΑΘΟΦΥΣΙΟΛΟΓΙΑ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Προδιαθεσικοί παράγοντες για αυξημένη βαρύτητα νόσησης</vt:lpstr>
      <vt:lpstr>Παρουσίαση του PowerPoint</vt:lpstr>
      <vt:lpstr>COVID-19 ακτινολογικές εικόνες</vt:lpstr>
      <vt:lpstr>COVID-19 ακτινολογικές εικόνες</vt:lpstr>
      <vt:lpstr>COVID-19 ακτινολογικές εικόνες</vt:lpstr>
      <vt:lpstr>COVID-19 ακτινολογικές εικόνες</vt:lpstr>
      <vt:lpstr>COVID-19 ακτινολογικές εικόνες</vt:lpstr>
      <vt:lpstr>Παρουσίαση του PowerPoint</vt:lpstr>
      <vt:lpstr>Παρουσίαση του PowerPoint</vt:lpstr>
      <vt:lpstr>Θεραπευτική προσέγγιση</vt:lpstr>
      <vt:lpstr>Παρουσίαση του PowerPoint</vt:lpstr>
      <vt:lpstr>Παρουσίαση του PowerPoint</vt:lpstr>
      <vt:lpstr>Παρουσίαση του PowerPoint</vt:lpstr>
      <vt:lpstr>ΕΙΔΙΚΗ ΘΕΡΑΠΕΙΑ ΕΝΑΝΤΙ COVID-19</vt:lpstr>
      <vt:lpstr>ΕΙΔΙΚΗ ΘΕΡΑΠΕΙΑ ΕΝΑΝΤΙ COVID-19</vt:lpstr>
      <vt:lpstr>Παρουσίαση του PowerPoint</vt:lpstr>
      <vt:lpstr>Παρουσίαση του PowerPoint</vt:lpstr>
      <vt:lpstr>ΜΗ ΕΠΕΜΒΑΤΙΚΟΣ ΜΗΧΑΝΙΚΟΣ ΑΕΡΙΣΜΟΣ CPAP </vt:lpstr>
      <vt:lpstr>ΜΕΘ ΚΑΙ ΜΗΧΑΝΙΚΗ ΥΠΟΣΤΗΡΙΞΗ ΑΝΑΠΝΕΥΣΤΙΚΗΣ ΛΕΙΤΟΥΡΓΙΑΣ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Lena</dc:creator>
  <cp:lastModifiedBy>Βελισσαρης Δημητριος</cp:lastModifiedBy>
  <cp:revision>147</cp:revision>
  <dcterms:created xsi:type="dcterms:W3CDTF">2020-03-02T15:04:37Z</dcterms:created>
  <dcterms:modified xsi:type="dcterms:W3CDTF">2026-03-09T18:21:55Z</dcterms:modified>
</cp:coreProperties>
</file>