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  <p:sldMasterId id="2147483757" r:id="rId2"/>
    <p:sldMasterId id="2147483772" r:id="rId3"/>
    <p:sldMasterId id="2147483786" r:id="rId4"/>
    <p:sldMasterId id="2147483800" r:id="rId5"/>
  </p:sldMasterIdLst>
  <p:notesMasterIdLst>
    <p:notesMasterId r:id="rId80"/>
  </p:notesMasterIdLst>
  <p:sldIdLst>
    <p:sldId id="256" r:id="rId6"/>
    <p:sldId id="259" r:id="rId7"/>
    <p:sldId id="274" r:id="rId8"/>
    <p:sldId id="257" r:id="rId9"/>
    <p:sldId id="278" r:id="rId10"/>
    <p:sldId id="279" r:id="rId11"/>
    <p:sldId id="258" r:id="rId12"/>
    <p:sldId id="260" r:id="rId13"/>
    <p:sldId id="261" r:id="rId14"/>
    <p:sldId id="349" r:id="rId15"/>
    <p:sldId id="262" r:id="rId16"/>
    <p:sldId id="263" r:id="rId17"/>
    <p:sldId id="264" r:id="rId18"/>
    <p:sldId id="339" r:id="rId19"/>
    <p:sldId id="340" r:id="rId20"/>
    <p:sldId id="341" r:id="rId21"/>
    <p:sldId id="265" r:id="rId22"/>
    <p:sldId id="266" r:id="rId23"/>
    <p:sldId id="334" r:id="rId24"/>
    <p:sldId id="267" r:id="rId25"/>
    <p:sldId id="268" r:id="rId26"/>
    <p:sldId id="277" r:id="rId27"/>
    <p:sldId id="281" r:id="rId28"/>
    <p:sldId id="282" r:id="rId29"/>
    <p:sldId id="269" r:id="rId30"/>
    <p:sldId id="348" r:id="rId31"/>
    <p:sldId id="332" r:id="rId32"/>
    <p:sldId id="273" r:id="rId33"/>
    <p:sldId id="270" r:id="rId34"/>
    <p:sldId id="271" r:id="rId35"/>
    <p:sldId id="276" r:id="rId36"/>
    <p:sldId id="275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9" r:id="rId47"/>
    <p:sldId id="292" r:id="rId48"/>
    <p:sldId id="293" r:id="rId49"/>
    <p:sldId id="294" r:id="rId50"/>
    <p:sldId id="295" r:id="rId51"/>
    <p:sldId id="297" r:id="rId52"/>
    <p:sldId id="296" r:id="rId53"/>
    <p:sldId id="301" r:id="rId54"/>
    <p:sldId id="302" r:id="rId55"/>
    <p:sldId id="303" r:id="rId56"/>
    <p:sldId id="304" r:id="rId57"/>
    <p:sldId id="305" r:id="rId58"/>
    <p:sldId id="336" r:id="rId59"/>
    <p:sldId id="337" r:id="rId60"/>
    <p:sldId id="311" r:id="rId61"/>
    <p:sldId id="307" r:id="rId62"/>
    <p:sldId id="308" r:id="rId63"/>
    <p:sldId id="314" r:id="rId64"/>
    <p:sldId id="309" r:id="rId65"/>
    <p:sldId id="324" r:id="rId66"/>
    <p:sldId id="326" r:id="rId67"/>
    <p:sldId id="327" r:id="rId68"/>
    <p:sldId id="329" r:id="rId69"/>
    <p:sldId id="315" r:id="rId70"/>
    <p:sldId id="318" r:id="rId71"/>
    <p:sldId id="320" r:id="rId72"/>
    <p:sldId id="321" r:id="rId73"/>
    <p:sldId id="333" r:id="rId74"/>
    <p:sldId id="342" r:id="rId75"/>
    <p:sldId id="343" r:id="rId76"/>
    <p:sldId id="330" r:id="rId77"/>
    <p:sldId id="344" r:id="rId78"/>
    <p:sldId id="345" r:id="rId79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8FF8BD5-69FC-4776-B6FB-E6C8A80E18D6}" type="datetimeFigureOut">
              <a:rPr lang="en-US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9637877-8D70-4C0A-A645-F21326CAC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021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CF372EB1-C905-44D2-8D8C-066F24D5B26B}" type="slidenum">
              <a:rPr lang="el-GR" smtClean="0"/>
              <a:pPr/>
              <a:t>56</a:t>
            </a:fld>
            <a:endParaRPr lang="el-GR">
              <a:latin typeface="Arial Greek" panose="020B0604020202020204" pitchFamily="34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76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7C219FBD-1A88-4B50-A596-3B00CF982E7D}" type="slidenum">
              <a:rPr lang="el-GR" smtClean="0">
                <a:solidFill>
                  <a:srgbClr val="000000"/>
                </a:solidFill>
              </a:rPr>
              <a:pPr/>
              <a:t>59</a:t>
            </a:fld>
            <a:endParaRPr lang="el-GR">
              <a:solidFill>
                <a:srgbClr val="000000"/>
              </a:solidFill>
              <a:latin typeface="Arial Greek" panose="020B0604020202020204" pitchFamily="34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27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78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49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36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-17463" y="0"/>
            <a:ext cx="12231688" cy="6856413"/>
            <a:chOff x="-16934" y="0"/>
            <a:chExt cx="12231160" cy="6856214"/>
          </a:xfrm>
        </p:grpSpPr>
        <p:pic>
          <p:nvPicPr>
            <p:cNvPr id="5" name="Picture 12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4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8"/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E885D-E02C-40F3-A7AD-D3B42F1F49C4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443C2-A555-4B58-B6D8-A4553C6C56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74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F1342-0BE6-436B-AA80-88A8DF890E17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1D0AB-EE2A-4C6B-9B2A-196DA80235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801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08F9D-70C3-4B0E-A60F-EDCEFA5BB61C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E9030-CFF4-4BD3-969E-E889BB051F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962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sz="800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sz="8000"/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90658-F793-44F4-ABDB-67E120F3264B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4E45C-27B3-470B-BF12-FA40B88E1C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281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5657F-B3F7-446A-A864-1BEFE088D48F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5055B-D216-4DCC-9597-09F6064B35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081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sz="800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sz="8000"/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455EC-CCA8-4945-B04F-D898BE3F1008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8F44A-9699-4077-ABC8-C6B164575C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053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D41EE-E351-4613-95B9-C60B7AA48DDA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A0A95-1AC7-4CE4-8A9C-6D83FC74FE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301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6E28-2F9F-40DF-9E2B-537BD2EFA65C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C4D00-0493-4F9E-980B-10388CA67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38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1ACD4-CC27-478D-BAE3-CB2C77DEE4B9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01CB3-AAF0-424D-8FB4-5EEAEB355A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62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46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12800" y="1981200"/>
            <a:ext cx="10464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5FDB9-C3F8-4292-9875-537D6AF8AA50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439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350" y="3276600"/>
            <a:ext cx="12184063" cy="152400"/>
            <a:chOff x="3" y="2064"/>
            <a:chExt cx="5756" cy="96"/>
          </a:xfrm>
        </p:grpSpPr>
        <p:sp>
          <p:nvSpPr>
            <p:cNvPr id="5" name="Rectangle 7"/>
            <p:cNvSpPr>
              <a:spLocks noChangeArrowheads="1"/>
            </p:cNvSpPr>
            <p:nvPr/>
          </p:nvSpPr>
          <p:spPr bwMode="ltGray">
            <a:xfrm>
              <a:off x="3" y="2064"/>
              <a:ext cx="5756" cy="47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2000">
                <a:solidFill>
                  <a:srgbClr val="FFFFFF"/>
                </a:solidFill>
                <a:latin typeface="Arial Greek" panose="020B0604020202020204" pitchFamily="34" charset="0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ltGray">
            <a:xfrm>
              <a:off x="3" y="2136"/>
              <a:ext cx="5756" cy="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2000">
                <a:solidFill>
                  <a:srgbClr val="FFFFFF"/>
                </a:solidFill>
                <a:latin typeface="Arial Greek" panose="020B0604020202020204" pitchFamily="34" charset="0"/>
              </a:endParaRPr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0574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l-GR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114800"/>
            <a:ext cx="8534400" cy="1752600"/>
          </a:xfrm>
        </p:spPr>
        <p:txBody>
          <a:bodyPr/>
          <a:lstStyle>
            <a:lvl1pPr marL="0" indent="0" algn="ctr">
              <a:buFont typeface="Monotype Sorts" charset="2"/>
              <a:buNone/>
              <a:defRPr/>
            </a:lvl1pPr>
          </a:lstStyle>
          <a:p>
            <a:pPr lvl="0"/>
            <a:r>
              <a:rPr lang="el-GR" noProof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EE46A6F-9113-42AC-8675-3C97121F261C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534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83607-DFF9-44DE-B596-6723CF6514C7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C16C0-4473-4ED3-AA86-B8B07FE928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5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F1ED384-E613-4F05-8FEA-47456C437AB3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456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DACCFF0-D792-4E91-8E4A-17152622F04F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494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981200"/>
            <a:ext cx="5130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981200"/>
            <a:ext cx="5130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C770DC2-E816-4D21-8989-1199E0004781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291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117A42D-B317-4F02-BE44-B12AA9D74F96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96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BB0E395-D0BB-4486-81D0-C80D8A41CD25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22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FC69FD3-BDAB-414B-8649-6DBA5AC117A7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213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19DCC97-BFE7-4DCF-9FFF-54988C1A289F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090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3F32C71-19DA-480A-A0E7-A344B17057E1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54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A07FF70-BBFF-46C6-AFF9-246E47CD0DFF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339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61400" y="228600"/>
            <a:ext cx="2616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28600"/>
            <a:ext cx="7645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D4EBBF7-5E3C-4FA6-BA28-1790C32215A6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3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75140-0154-4FAE-A92F-6FF93F749B12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2D851-420A-4D31-B1B6-F0D24F1172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556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46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981200"/>
            <a:ext cx="5130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46800" y="1981200"/>
            <a:ext cx="5130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4BA65C4-3627-4E0C-A08D-88208483CE5C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5168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46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12800" y="1981200"/>
            <a:ext cx="10464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2230803-30BA-483F-9E18-5918C1EA0A74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329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46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12800" y="1981200"/>
            <a:ext cx="10464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BDD40B8-B7CD-4AF7-ADF1-B2D7DF39BD9A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642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63" y="4267200"/>
            <a:ext cx="12187237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78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5978 w 5740"/>
                <a:gd name="T7" fmla="*/ 0 h 4316"/>
                <a:gd name="T8" fmla="*/ 5978 w 5740"/>
                <a:gd name="T9" fmla="*/ 0 h 4316"/>
                <a:gd name="T10" fmla="*/ 5978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3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5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4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5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8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2 w 382"/>
                  <a:gd name="T19" fmla="*/ 96 h 96"/>
                  <a:gd name="T20" fmla="*/ 276 w 382"/>
                  <a:gd name="T21" fmla="*/ 90 h 96"/>
                  <a:gd name="T22" fmla="*/ 324 w 382"/>
                  <a:gd name="T23" fmla="*/ 84 h 96"/>
                  <a:gd name="T24" fmla="*/ 365 w 382"/>
                  <a:gd name="T25" fmla="*/ 66 h 96"/>
                  <a:gd name="T26" fmla="*/ 395 w 382"/>
                  <a:gd name="T27" fmla="*/ 42 h 96"/>
                  <a:gd name="T28" fmla="*/ 389 w 382"/>
                  <a:gd name="T29" fmla="*/ 42 h 96"/>
                  <a:gd name="T30" fmla="*/ 359 w 382"/>
                  <a:gd name="T31" fmla="*/ 66 h 96"/>
                  <a:gd name="T32" fmla="*/ 318 w 382"/>
                  <a:gd name="T33" fmla="*/ 78 h 96"/>
                  <a:gd name="T34" fmla="*/ 276 w 382"/>
                  <a:gd name="T35" fmla="*/ 90 h 96"/>
                  <a:gd name="T36" fmla="*/ 222 w 382"/>
                  <a:gd name="T37" fmla="*/ 96 h 96"/>
                  <a:gd name="T38" fmla="*/ 22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2 w 185"/>
                  <a:gd name="T5" fmla="*/ 36 h 210"/>
                  <a:gd name="T6" fmla="*/ 168 w 185"/>
                  <a:gd name="T7" fmla="*/ 72 h 210"/>
                  <a:gd name="T8" fmla="*/ 174 w 185"/>
                  <a:gd name="T9" fmla="*/ 90 h 210"/>
                  <a:gd name="T10" fmla="*/ 180 w 185"/>
                  <a:gd name="T11" fmla="*/ 114 h 210"/>
                  <a:gd name="T12" fmla="*/ 174 w 185"/>
                  <a:gd name="T13" fmla="*/ 138 h 210"/>
                  <a:gd name="T14" fmla="*/ 162 w 185"/>
                  <a:gd name="T15" fmla="*/ 162 h 210"/>
                  <a:gd name="T16" fmla="*/ 132 w 185"/>
                  <a:gd name="T17" fmla="*/ 180 h 210"/>
                  <a:gd name="T18" fmla="*/ 90 w 185"/>
                  <a:gd name="T19" fmla="*/ 198 h 210"/>
                  <a:gd name="T20" fmla="*/ 109 w 185"/>
                  <a:gd name="T21" fmla="*/ 210 h 210"/>
                  <a:gd name="T22" fmla="*/ 144 w 185"/>
                  <a:gd name="T23" fmla="*/ 192 h 210"/>
                  <a:gd name="T24" fmla="*/ 174 w 185"/>
                  <a:gd name="T25" fmla="*/ 168 h 210"/>
                  <a:gd name="T26" fmla="*/ 192 w 185"/>
                  <a:gd name="T27" fmla="*/ 144 h 210"/>
                  <a:gd name="T28" fmla="*/ 198 w 185"/>
                  <a:gd name="T29" fmla="*/ 114 h 210"/>
                  <a:gd name="T30" fmla="*/ 192 w 185"/>
                  <a:gd name="T31" fmla="*/ 90 h 210"/>
                  <a:gd name="T32" fmla="*/ 186 w 185"/>
                  <a:gd name="T33" fmla="*/ 66 h 210"/>
                  <a:gd name="T34" fmla="*/ 168 w 185"/>
                  <a:gd name="T35" fmla="*/ 48 h 210"/>
                  <a:gd name="T36" fmla="*/ 14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9837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9837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9028E06-9B2B-49AA-9523-08EFBF7626B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3111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ED12757-00E1-4B35-90B1-8CBC3FF2A43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3175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05E723F-426B-4043-BB53-68034ADEB40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8593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9130550-2EAC-4254-A97F-0694843A765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4016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D1D5D5D-C239-433B-8954-2F69148F252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6769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3085BF9-87F6-4AF0-A781-9E12044FC82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7568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95B95B5-A25E-4BA6-B41B-7F03581B94A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3878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75232-93C9-4B98-B62E-AB194A0760CF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A11F7-C804-4096-B3DB-7FDCFBB0B5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4028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810D20BD-5B35-4F0C-9DCE-B5CE522B257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6525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43987E78-E63E-4C5F-94B2-7AF58DDA304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29341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A385C61-E5E4-4F76-9694-99A293FE397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6602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9C7A5B0-F7E6-463B-BCBB-C2B2CBCF108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7092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1A48BA6-2DC1-4F80-A499-21896289F71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9163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28589"/>
            <a:ext cx="10361084" cy="21034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914400" y="6248400"/>
            <a:ext cx="2538413" cy="455613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5600" y="6248400"/>
            <a:ext cx="3859213" cy="455613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37600" y="6248400"/>
            <a:ext cx="2538413" cy="455613"/>
          </a:xfrm>
        </p:spPr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DDDE0A1-F131-401B-8689-5E5F351C2B9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05314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63" y="4267200"/>
            <a:ext cx="12187237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78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5978 w 5740"/>
                <a:gd name="T7" fmla="*/ 0 h 4316"/>
                <a:gd name="T8" fmla="*/ 5978 w 5740"/>
                <a:gd name="T9" fmla="*/ 0 h 4316"/>
                <a:gd name="T10" fmla="*/ 5978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3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5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4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5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8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2 w 382"/>
                  <a:gd name="T19" fmla="*/ 96 h 96"/>
                  <a:gd name="T20" fmla="*/ 276 w 382"/>
                  <a:gd name="T21" fmla="*/ 90 h 96"/>
                  <a:gd name="T22" fmla="*/ 324 w 382"/>
                  <a:gd name="T23" fmla="*/ 84 h 96"/>
                  <a:gd name="T24" fmla="*/ 365 w 382"/>
                  <a:gd name="T25" fmla="*/ 66 h 96"/>
                  <a:gd name="T26" fmla="*/ 395 w 382"/>
                  <a:gd name="T27" fmla="*/ 42 h 96"/>
                  <a:gd name="T28" fmla="*/ 389 w 382"/>
                  <a:gd name="T29" fmla="*/ 42 h 96"/>
                  <a:gd name="T30" fmla="*/ 359 w 382"/>
                  <a:gd name="T31" fmla="*/ 66 h 96"/>
                  <a:gd name="T32" fmla="*/ 318 w 382"/>
                  <a:gd name="T33" fmla="*/ 78 h 96"/>
                  <a:gd name="T34" fmla="*/ 276 w 382"/>
                  <a:gd name="T35" fmla="*/ 90 h 96"/>
                  <a:gd name="T36" fmla="*/ 222 w 382"/>
                  <a:gd name="T37" fmla="*/ 96 h 96"/>
                  <a:gd name="T38" fmla="*/ 22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2 w 185"/>
                  <a:gd name="T5" fmla="*/ 36 h 210"/>
                  <a:gd name="T6" fmla="*/ 168 w 185"/>
                  <a:gd name="T7" fmla="*/ 72 h 210"/>
                  <a:gd name="T8" fmla="*/ 174 w 185"/>
                  <a:gd name="T9" fmla="*/ 90 h 210"/>
                  <a:gd name="T10" fmla="*/ 180 w 185"/>
                  <a:gd name="T11" fmla="*/ 114 h 210"/>
                  <a:gd name="T12" fmla="*/ 174 w 185"/>
                  <a:gd name="T13" fmla="*/ 138 h 210"/>
                  <a:gd name="T14" fmla="*/ 162 w 185"/>
                  <a:gd name="T15" fmla="*/ 162 h 210"/>
                  <a:gd name="T16" fmla="*/ 132 w 185"/>
                  <a:gd name="T17" fmla="*/ 180 h 210"/>
                  <a:gd name="T18" fmla="*/ 90 w 185"/>
                  <a:gd name="T19" fmla="*/ 198 h 210"/>
                  <a:gd name="T20" fmla="*/ 109 w 185"/>
                  <a:gd name="T21" fmla="*/ 210 h 210"/>
                  <a:gd name="T22" fmla="*/ 144 w 185"/>
                  <a:gd name="T23" fmla="*/ 192 h 210"/>
                  <a:gd name="T24" fmla="*/ 174 w 185"/>
                  <a:gd name="T25" fmla="*/ 168 h 210"/>
                  <a:gd name="T26" fmla="*/ 192 w 185"/>
                  <a:gd name="T27" fmla="*/ 144 h 210"/>
                  <a:gd name="T28" fmla="*/ 198 w 185"/>
                  <a:gd name="T29" fmla="*/ 114 h 210"/>
                  <a:gd name="T30" fmla="*/ 192 w 185"/>
                  <a:gd name="T31" fmla="*/ 90 h 210"/>
                  <a:gd name="T32" fmla="*/ 186 w 185"/>
                  <a:gd name="T33" fmla="*/ 66 h 210"/>
                  <a:gd name="T34" fmla="*/ 168 w 185"/>
                  <a:gd name="T35" fmla="*/ 48 h 210"/>
                  <a:gd name="T36" fmla="*/ 14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9837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9837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FFDFCBC5-96B7-4EFB-ABEB-51C82786EC5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02857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CCC46623-7766-4E02-AE65-43B72444EE0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83921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B15B22B-8F37-450E-880E-A1154474877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98016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376A668A-886A-4FFC-8718-A99CEE0E386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5969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C0467-7C29-4C5E-A0F1-B9B82D60C8D2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F8B4F-4732-40D7-BC68-174A596132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8781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565DBBB-655A-49D5-80BA-B077487EF07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8970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06187D6-51C7-41ED-B26C-EE8564BF38E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94015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FEBA1A24-0EF5-4A1D-ADB8-1903B13FABA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24507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C38D8BC-5F2C-431C-B91E-3E64AC311E4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1890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F6D9AF20-65DE-4F19-80B5-B0AE5E08CCF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90947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81FDC2FA-5868-43B8-96CF-7AE3772E788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4099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D2CCA58-E5CE-4D37-A9CC-8DE8BAC06AE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30514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031C245-A554-4BB2-B193-1D1A840583A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06570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28589"/>
            <a:ext cx="10361084" cy="21034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914400" y="6248400"/>
            <a:ext cx="2538413" cy="455613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5600" y="6248400"/>
            <a:ext cx="3859213" cy="455613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37600" y="6248400"/>
            <a:ext cx="2538413" cy="455613"/>
          </a:xfrm>
        </p:spPr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0DC32D4-2AEB-4C3B-9F5A-5FCE7F09CA2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1595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63" y="4267200"/>
            <a:ext cx="12187237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78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5978 w 5740"/>
                <a:gd name="T7" fmla="*/ 0 h 4316"/>
                <a:gd name="T8" fmla="*/ 5978 w 5740"/>
                <a:gd name="T9" fmla="*/ 0 h 4316"/>
                <a:gd name="T10" fmla="*/ 5978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3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5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4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5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8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2 w 382"/>
                  <a:gd name="T19" fmla="*/ 96 h 96"/>
                  <a:gd name="T20" fmla="*/ 276 w 382"/>
                  <a:gd name="T21" fmla="*/ 90 h 96"/>
                  <a:gd name="T22" fmla="*/ 324 w 382"/>
                  <a:gd name="T23" fmla="*/ 84 h 96"/>
                  <a:gd name="T24" fmla="*/ 365 w 382"/>
                  <a:gd name="T25" fmla="*/ 66 h 96"/>
                  <a:gd name="T26" fmla="*/ 395 w 382"/>
                  <a:gd name="T27" fmla="*/ 42 h 96"/>
                  <a:gd name="T28" fmla="*/ 389 w 382"/>
                  <a:gd name="T29" fmla="*/ 42 h 96"/>
                  <a:gd name="T30" fmla="*/ 359 w 382"/>
                  <a:gd name="T31" fmla="*/ 66 h 96"/>
                  <a:gd name="T32" fmla="*/ 318 w 382"/>
                  <a:gd name="T33" fmla="*/ 78 h 96"/>
                  <a:gd name="T34" fmla="*/ 276 w 382"/>
                  <a:gd name="T35" fmla="*/ 90 h 96"/>
                  <a:gd name="T36" fmla="*/ 222 w 382"/>
                  <a:gd name="T37" fmla="*/ 96 h 96"/>
                  <a:gd name="T38" fmla="*/ 22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2 w 185"/>
                  <a:gd name="T5" fmla="*/ 36 h 210"/>
                  <a:gd name="T6" fmla="*/ 168 w 185"/>
                  <a:gd name="T7" fmla="*/ 72 h 210"/>
                  <a:gd name="T8" fmla="*/ 174 w 185"/>
                  <a:gd name="T9" fmla="*/ 90 h 210"/>
                  <a:gd name="T10" fmla="*/ 180 w 185"/>
                  <a:gd name="T11" fmla="*/ 114 h 210"/>
                  <a:gd name="T12" fmla="*/ 174 w 185"/>
                  <a:gd name="T13" fmla="*/ 138 h 210"/>
                  <a:gd name="T14" fmla="*/ 162 w 185"/>
                  <a:gd name="T15" fmla="*/ 162 h 210"/>
                  <a:gd name="T16" fmla="*/ 132 w 185"/>
                  <a:gd name="T17" fmla="*/ 180 h 210"/>
                  <a:gd name="T18" fmla="*/ 90 w 185"/>
                  <a:gd name="T19" fmla="*/ 198 h 210"/>
                  <a:gd name="T20" fmla="*/ 109 w 185"/>
                  <a:gd name="T21" fmla="*/ 210 h 210"/>
                  <a:gd name="T22" fmla="*/ 144 w 185"/>
                  <a:gd name="T23" fmla="*/ 192 h 210"/>
                  <a:gd name="T24" fmla="*/ 174 w 185"/>
                  <a:gd name="T25" fmla="*/ 168 h 210"/>
                  <a:gd name="T26" fmla="*/ 192 w 185"/>
                  <a:gd name="T27" fmla="*/ 144 h 210"/>
                  <a:gd name="T28" fmla="*/ 198 w 185"/>
                  <a:gd name="T29" fmla="*/ 114 h 210"/>
                  <a:gd name="T30" fmla="*/ 192 w 185"/>
                  <a:gd name="T31" fmla="*/ 90 h 210"/>
                  <a:gd name="T32" fmla="*/ 186 w 185"/>
                  <a:gd name="T33" fmla="*/ 66 h 210"/>
                  <a:gd name="T34" fmla="*/ 168 w 185"/>
                  <a:gd name="T35" fmla="*/ 48 h 210"/>
                  <a:gd name="T36" fmla="*/ 14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9837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9837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17D1CB4-3B85-497D-B697-5B5A5408742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661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837ED-33FD-4B7B-B3BE-85D826DF4F18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DD698-B452-4536-BA9E-3F78A43512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9710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56E54AB-BCEE-4453-A18D-AF8A561DDB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43134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B4C4F5E-77A6-4F06-A70D-3E5E443D442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49443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A5A5538-74F3-4A3E-8A1E-C533EE08939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65349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A881712-2C66-42AA-9BE6-98483CA845E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5334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C4A2928-E34C-4415-8872-62DA96E6C9C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41924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3D3F34E-1FAA-4496-B8C5-FE41995E1EA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66720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F8364BA-916A-4D73-8BBA-AA9BE09AA7B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07274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8F1A1DB-DC74-4AB5-A840-2B336183840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2060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F55D3E17-7F15-4232-B65E-2E6EE9170F3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18289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BDAA4F8-E915-4BD8-828A-E2994F37E84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5401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F8274-AA28-4063-B61B-22BA8DB6D11C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59429-65E0-4135-9ABC-D8E29676AE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8213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7FA0E5F-09E2-4E44-A2CE-56E632926B4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34769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28589"/>
            <a:ext cx="10361084" cy="21034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914400" y="6248400"/>
            <a:ext cx="2538413" cy="455613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5600" y="6248400"/>
            <a:ext cx="3859213" cy="455613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37600" y="6248400"/>
            <a:ext cx="2538413" cy="455613"/>
          </a:xfrm>
        </p:spPr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48846ECA-3622-4641-989E-9BD56C405A9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647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07718-457C-47BF-A5D3-E8617CAC93C0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4D10B-8412-4150-952E-002FED1EF2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31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86FEE-E0D0-4005-8CB3-5EE61691AE63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36D3E-C1A8-4C98-9659-11543EE91D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00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-15875" y="0"/>
            <a:ext cx="12230100" cy="6856413"/>
            <a:chOff x="-15736" y="0"/>
            <a:chExt cx="12229962" cy="6856214"/>
          </a:xfrm>
        </p:grpSpPr>
        <p:pic>
          <p:nvPicPr>
            <p:cNvPr id="1032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6610DE37-6BFA-44E8-A6A6-A897EC27608D}" type="datetimeFigureOut">
              <a:rPr lang="en-US"/>
              <a:pPr>
                <a:defRPr/>
              </a:pPr>
              <a:t>3/29/2025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B6D76CF-B7BB-46CD-BC8B-6026AB344E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1" r:id="rId1"/>
    <p:sldLayoutId id="2147485542" r:id="rId2"/>
    <p:sldLayoutId id="2147485543" r:id="rId3"/>
    <p:sldLayoutId id="2147485544" r:id="rId4"/>
    <p:sldLayoutId id="2147485545" r:id="rId5"/>
    <p:sldLayoutId id="2147485546" r:id="rId6"/>
    <p:sldLayoutId id="2147485537" r:id="rId7"/>
    <p:sldLayoutId id="2147485547" r:id="rId8"/>
    <p:sldLayoutId id="2147485538" r:id="rId9"/>
    <p:sldLayoutId id="2147485539" r:id="rId10"/>
    <p:sldLayoutId id="2147485548" r:id="rId11"/>
    <p:sldLayoutId id="2147485549" r:id="rId12"/>
    <p:sldLayoutId id="2147485540" r:id="rId13"/>
    <p:sldLayoutId id="2147485550" r:id="rId14"/>
    <p:sldLayoutId id="2147485551" r:id="rId15"/>
    <p:sldLayoutId id="2147485552" r:id="rId16"/>
    <p:sldLayoutId id="2147485553" r:id="rId17"/>
    <p:sldLayoutId id="2147485554" r:id="rId1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"/>
          <p:cNvGrpSpPr>
            <a:grpSpLocks/>
          </p:cNvGrpSpPr>
          <p:nvPr/>
        </p:nvGrpSpPr>
        <p:grpSpPr bwMode="auto">
          <a:xfrm>
            <a:off x="0" y="1428750"/>
            <a:ext cx="12190413" cy="152400"/>
            <a:chOff x="0" y="900"/>
            <a:chExt cx="5759" cy="96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ltGray">
            <a:xfrm>
              <a:off x="0" y="900"/>
              <a:ext cx="5759" cy="47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2000">
                <a:solidFill>
                  <a:srgbClr val="FFFFFF"/>
                </a:solidFill>
                <a:latin typeface="Arial Greek" panose="020B0604020202020204" pitchFamily="34" charset="0"/>
              </a:endParaRPr>
            </a:p>
          </p:txBody>
        </p:sp>
        <p:sp>
          <p:nvSpPr>
            <p:cNvPr id="1027" name="Rectangle 3"/>
            <p:cNvSpPr>
              <a:spLocks noChangeArrowheads="1"/>
            </p:cNvSpPr>
            <p:nvPr/>
          </p:nvSpPr>
          <p:spPr bwMode="ltGray">
            <a:xfrm>
              <a:off x="0" y="972"/>
              <a:ext cx="5759" cy="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2000">
                <a:solidFill>
                  <a:srgbClr val="FFFFFF"/>
                </a:solidFill>
                <a:latin typeface="Arial Greek" panose="020B0604020202020204" pitchFamily="34" charset="0"/>
              </a:endParaRPr>
            </a:p>
          </p:txBody>
        </p:sp>
      </p:grpSp>
      <p:sp>
        <p:nvSpPr>
          <p:cNvPr id="205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28600"/>
            <a:ext cx="10464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205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981200"/>
            <a:ext cx="1046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defTabSz="914400">
              <a:defRPr sz="1400">
                <a:solidFill>
                  <a:srgbClr val="FFFFFF"/>
                </a:solidFill>
                <a:latin typeface="Arial Greek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FFFFFF"/>
                </a:solidFill>
                <a:latin typeface="Arial Greek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13EAFA3-FCB1-45B6-BB6B-1EBCE5BF8749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55" r:id="rId1"/>
    <p:sldLayoutId id="2147485556" r:id="rId2"/>
    <p:sldLayoutId id="2147485557" r:id="rId3"/>
    <p:sldLayoutId id="2147485558" r:id="rId4"/>
    <p:sldLayoutId id="2147485559" r:id="rId5"/>
    <p:sldLayoutId id="2147485560" r:id="rId6"/>
    <p:sldLayoutId id="2147485561" r:id="rId7"/>
    <p:sldLayoutId id="2147485562" r:id="rId8"/>
    <p:sldLayoutId id="2147485563" r:id="rId9"/>
    <p:sldLayoutId id="2147485564" r:id="rId10"/>
    <p:sldLayoutId id="2147485565" r:id="rId11"/>
    <p:sldLayoutId id="2147485566" r:id="rId12"/>
    <p:sldLayoutId id="2147485567" r:id="rId13"/>
    <p:sldLayoutId id="214748556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Monotype Sorts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Monotype Sorts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hidden">
          <a:xfrm>
            <a:off x="8837613" y="6429375"/>
            <a:ext cx="38100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1" hangingPunct="1">
              <a:defRPr/>
            </a:pPr>
            <a:endParaRPr lang="el-GR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4763" y="4267200"/>
            <a:ext cx="12187237" cy="2590800"/>
            <a:chOff x="2" y="2688"/>
            <a:chExt cx="5758" cy="1632"/>
          </a:xfrm>
        </p:grpSpPr>
        <p:sp>
          <p:nvSpPr>
            <p:cNvPr id="3081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78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5978 w 5740"/>
                <a:gd name="T7" fmla="*/ 0 h 4316"/>
                <a:gd name="T8" fmla="*/ 5978 w 5740"/>
                <a:gd name="T9" fmla="*/ 0 h 4316"/>
                <a:gd name="T10" fmla="*/ 5978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82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728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3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083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729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27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1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32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84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731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0" name="Freeform 40"/>
              <p:cNvSpPr>
                <a:spLocks/>
              </p:cNvSpPr>
              <p:nvPr/>
            </p:nvSpPr>
            <p:spPr bwMode="hidden">
              <a:xfrm>
                <a:off x="5245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4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2" name="Freeform 42"/>
              <p:cNvSpPr>
                <a:spLocks/>
              </p:cNvSpPr>
              <p:nvPr/>
            </p:nvSpPr>
            <p:spPr bwMode="hidden">
              <a:xfrm>
                <a:off x="5335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05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2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8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085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3086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2 w 382"/>
                  <a:gd name="T19" fmla="*/ 96 h 96"/>
                  <a:gd name="T20" fmla="*/ 276 w 382"/>
                  <a:gd name="T21" fmla="*/ 90 h 96"/>
                  <a:gd name="T22" fmla="*/ 324 w 382"/>
                  <a:gd name="T23" fmla="*/ 84 h 96"/>
                  <a:gd name="T24" fmla="*/ 365 w 382"/>
                  <a:gd name="T25" fmla="*/ 66 h 96"/>
                  <a:gd name="T26" fmla="*/ 395 w 382"/>
                  <a:gd name="T27" fmla="*/ 42 h 96"/>
                  <a:gd name="T28" fmla="*/ 389 w 382"/>
                  <a:gd name="T29" fmla="*/ 42 h 96"/>
                  <a:gd name="T30" fmla="*/ 359 w 382"/>
                  <a:gd name="T31" fmla="*/ 66 h 96"/>
                  <a:gd name="T32" fmla="*/ 318 w 382"/>
                  <a:gd name="T33" fmla="*/ 78 h 96"/>
                  <a:gd name="T34" fmla="*/ 276 w 382"/>
                  <a:gd name="T35" fmla="*/ 90 h 96"/>
                  <a:gd name="T36" fmla="*/ 222 w 382"/>
                  <a:gd name="T37" fmla="*/ 96 h 96"/>
                  <a:gd name="T38" fmla="*/ 22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7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8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9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0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1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2 w 185"/>
                  <a:gd name="T5" fmla="*/ 36 h 210"/>
                  <a:gd name="T6" fmla="*/ 168 w 185"/>
                  <a:gd name="T7" fmla="*/ 72 h 210"/>
                  <a:gd name="T8" fmla="*/ 174 w 185"/>
                  <a:gd name="T9" fmla="*/ 90 h 210"/>
                  <a:gd name="T10" fmla="*/ 180 w 185"/>
                  <a:gd name="T11" fmla="*/ 114 h 210"/>
                  <a:gd name="T12" fmla="*/ 174 w 185"/>
                  <a:gd name="T13" fmla="*/ 138 h 210"/>
                  <a:gd name="T14" fmla="*/ 162 w 185"/>
                  <a:gd name="T15" fmla="*/ 162 h 210"/>
                  <a:gd name="T16" fmla="*/ 132 w 185"/>
                  <a:gd name="T17" fmla="*/ 180 h 210"/>
                  <a:gd name="T18" fmla="*/ 90 w 185"/>
                  <a:gd name="T19" fmla="*/ 198 h 210"/>
                  <a:gd name="T20" fmla="*/ 109 w 185"/>
                  <a:gd name="T21" fmla="*/ 210 h 210"/>
                  <a:gd name="T22" fmla="*/ 144 w 185"/>
                  <a:gd name="T23" fmla="*/ 192 h 210"/>
                  <a:gd name="T24" fmla="*/ 174 w 185"/>
                  <a:gd name="T25" fmla="*/ 168 h 210"/>
                  <a:gd name="T26" fmla="*/ 192 w 185"/>
                  <a:gd name="T27" fmla="*/ 144 h 210"/>
                  <a:gd name="T28" fmla="*/ 198 w 185"/>
                  <a:gd name="T29" fmla="*/ 114 h 210"/>
                  <a:gd name="T30" fmla="*/ 192 w 185"/>
                  <a:gd name="T31" fmla="*/ 90 h 210"/>
                  <a:gd name="T32" fmla="*/ 186 w 185"/>
                  <a:gd name="T33" fmla="*/ 66 h 210"/>
                  <a:gd name="T34" fmla="*/ 168 w 185"/>
                  <a:gd name="T35" fmla="*/ 48 h 210"/>
                  <a:gd name="T36" fmla="*/ 14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2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093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9734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9734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9734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735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735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9ED29C-6385-46A3-93A9-53AC8B9BC7E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69" r:id="rId1"/>
    <p:sldLayoutId id="2147485570" r:id="rId2"/>
    <p:sldLayoutId id="2147485571" r:id="rId3"/>
    <p:sldLayoutId id="2147485572" r:id="rId4"/>
    <p:sldLayoutId id="2147485573" r:id="rId5"/>
    <p:sldLayoutId id="2147485574" r:id="rId6"/>
    <p:sldLayoutId id="2147485575" r:id="rId7"/>
    <p:sldLayoutId id="2147485576" r:id="rId8"/>
    <p:sldLayoutId id="2147485577" r:id="rId9"/>
    <p:sldLayoutId id="2147485578" r:id="rId10"/>
    <p:sldLayoutId id="2147485579" r:id="rId11"/>
    <p:sldLayoutId id="2147485580" r:id="rId12"/>
    <p:sldLayoutId id="214748558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hidden">
          <a:xfrm>
            <a:off x="8837613" y="6429375"/>
            <a:ext cx="38100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1" hangingPunct="1">
              <a:defRPr/>
            </a:pPr>
            <a:endParaRPr lang="el-GR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4763" y="4267200"/>
            <a:ext cx="12187237" cy="2590800"/>
            <a:chOff x="2" y="2688"/>
            <a:chExt cx="5758" cy="1632"/>
          </a:xfrm>
        </p:grpSpPr>
        <p:sp>
          <p:nvSpPr>
            <p:cNvPr id="4105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78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5978 w 5740"/>
                <a:gd name="T7" fmla="*/ 0 h 4316"/>
                <a:gd name="T8" fmla="*/ 5978 w 5740"/>
                <a:gd name="T9" fmla="*/ 0 h 4316"/>
                <a:gd name="T10" fmla="*/ 5978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6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728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3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4107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729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1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2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1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6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8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731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0" name="Freeform 40"/>
              <p:cNvSpPr>
                <a:spLocks/>
              </p:cNvSpPr>
              <p:nvPr/>
            </p:nvSpPr>
            <p:spPr bwMode="hidden">
              <a:xfrm>
                <a:off x="5245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4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2" name="Freeform 42"/>
              <p:cNvSpPr>
                <a:spLocks/>
              </p:cNvSpPr>
              <p:nvPr/>
            </p:nvSpPr>
            <p:spPr bwMode="hidden">
              <a:xfrm>
                <a:off x="5335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9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2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8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4109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10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2 w 382"/>
                  <a:gd name="T19" fmla="*/ 96 h 96"/>
                  <a:gd name="T20" fmla="*/ 276 w 382"/>
                  <a:gd name="T21" fmla="*/ 90 h 96"/>
                  <a:gd name="T22" fmla="*/ 324 w 382"/>
                  <a:gd name="T23" fmla="*/ 84 h 96"/>
                  <a:gd name="T24" fmla="*/ 365 w 382"/>
                  <a:gd name="T25" fmla="*/ 66 h 96"/>
                  <a:gd name="T26" fmla="*/ 395 w 382"/>
                  <a:gd name="T27" fmla="*/ 42 h 96"/>
                  <a:gd name="T28" fmla="*/ 389 w 382"/>
                  <a:gd name="T29" fmla="*/ 42 h 96"/>
                  <a:gd name="T30" fmla="*/ 359 w 382"/>
                  <a:gd name="T31" fmla="*/ 66 h 96"/>
                  <a:gd name="T32" fmla="*/ 318 w 382"/>
                  <a:gd name="T33" fmla="*/ 78 h 96"/>
                  <a:gd name="T34" fmla="*/ 276 w 382"/>
                  <a:gd name="T35" fmla="*/ 90 h 96"/>
                  <a:gd name="T36" fmla="*/ 222 w 382"/>
                  <a:gd name="T37" fmla="*/ 96 h 96"/>
                  <a:gd name="T38" fmla="*/ 22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1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2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3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4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2 w 185"/>
                  <a:gd name="T5" fmla="*/ 36 h 210"/>
                  <a:gd name="T6" fmla="*/ 168 w 185"/>
                  <a:gd name="T7" fmla="*/ 72 h 210"/>
                  <a:gd name="T8" fmla="*/ 174 w 185"/>
                  <a:gd name="T9" fmla="*/ 90 h 210"/>
                  <a:gd name="T10" fmla="*/ 180 w 185"/>
                  <a:gd name="T11" fmla="*/ 114 h 210"/>
                  <a:gd name="T12" fmla="*/ 174 w 185"/>
                  <a:gd name="T13" fmla="*/ 138 h 210"/>
                  <a:gd name="T14" fmla="*/ 162 w 185"/>
                  <a:gd name="T15" fmla="*/ 162 h 210"/>
                  <a:gd name="T16" fmla="*/ 132 w 185"/>
                  <a:gd name="T17" fmla="*/ 180 h 210"/>
                  <a:gd name="T18" fmla="*/ 90 w 185"/>
                  <a:gd name="T19" fmla="*/ 198 h 210"/>
                  <a:gd name="T20" fmla="*/ 109 w 185"/>
                  <a:gd name="T21" fmla="*/ 210 h 210"/>
                  <a:gd name="T22" fmla="*/ 144 w 185"/>
                  <a:gd name="T23" fmla="*/ 192 h 210"/>
                  <a:gd name="T24" fmla="*/ 174 w 185"/>
                  <a:gd name="T25" fmla="*/ 168 h 210"/>
                  <a:gd name="T26" fmla="*/ 192 w 185"/>
                  <a:gd name="T27" fmla="*/ 144 h 210"/>
                  <a:gd name="T28" fmla="*/ 198 w 185"/>
                  <a:gd name="T29" fmla="*/ 114 h 210"/>
                  <a:gd name="T30" fmla="*/ 192 w 185"/>
                  <a:gd name="T31" fmla="*/ 90 h 210"/>
                  <a:gd name="T32" fmla="*/ 186 w 185"/>
                  <a:gd name="T33" fmla="*/ 66 h 210"/>
                  <a:gd name="T34" fmla="*/ 168 w 185"/>
                  <a:gd name="T35" fmla="*/ 48 h 210"/>
                  <a:gd name="T36" fmla="*/ 14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11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9734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9734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9734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735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735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143808-CA87-41E2-8E95-82117AA220E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82" r:id="rId1"/>
    <p:sldLayoutId id="2147485583" r:id="rId2"/>
    <p:sldLayoutId id="2147485584" r:id="rId3"/>
    <p:sldLayoutId id="2147485585" r:id="rId4"/>
    <p:sldLayoutId id="2147485586" r:id="rId5"/>
    <p:sldLayoutId id="2147485587" r:id="rId6"/>
    <p:sldLayoutId id="2147485588" r:id="rId7"/>
    <p:sldLayoutId id="2147485589" r:id="rId8"/>
    <p:sldLayoutId id="2147485590" r:id="rId9"/>
    <p:sldLayoutId id="2147485591" r:id="rId10"/>
    <p:sldLayoutId id="2147485592" r:id="rId11"/>
    <p:sldLayoutId id="2147485593" r:id="rId12"/>
    <p:sldLayoutId id="214748559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hidden">
          <a:xfrm>
            <a:off x="8837613" y="6429375"/>
            <a:ext cx="38100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1" hangingPunct="1">
              <a:defRPr/>
            </a:pPr>
            <a:endParaRPr lang="el-GR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4763" y="4267200"/>
            <a:ext cx="12187237" cy="2590800"/>
            <a:chOff x="2" y="2688"/>
            <a:chExt cx="5758" cy="1632"/>
          </a:xfrm>
        </p:grpSpPr>
        <p:sp>
          <p:nvSpPr>
            <p:cNvPr id="5129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78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5978 w 5740"/>
                <a:gd name="T7" fmla="*/ 0 h 4316"/>
                <a:gd name="T8" fmla="*/ 5978 w 5740"/>
                <a:gd name="T9" fmla="*/ 0 h 4316"/>
                <a:gd name="T10" fmla="*/ 5978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30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728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3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5131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729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75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6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1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80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2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731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0" name="Freeform 40"/>
              <p:cNvSpPr>
                <a:spLocks/>
              </p:cNvSpPr>
              <p:nvPr/>
            </p:nvSpPr>
            <p:spPr bwMode="hidden">
              <a:xfrm>
                <a:off x="5245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4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2" name="Freeform 42"/>
              <p:cNvSpPr>
                <a:spLocks/>
              </p:cNvSpPr>
              <p:nvPr/>
            </p:nvSpPr>
            <p:spPr bwMode="hidden">
              <a:xfrm>
                <a:off x="5335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53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2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8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5133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34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2 w 382"/>
                  <a:gd name="T19" fmla="*/ 96 h 96"/>
                  <a:gd name="T20" fmla="*/ 276 w 382"/>
                  <a:gd name="T21" fmla="*/ 90 h 96"/>
                  <a:gd name="T22" fmla="*/ 324 w 382"/>
                  <a:gd name="T23" fmla="*/ 84 h 96"/>
                  <a:gd name="T24" fmla="*/ 365 w 382"/>
                  <a:gd name="T25" fmla="*/ 66 h 96"/>
                  <a:gd name="T26" fmla="*/ 395 w 382"/>
                  <a:gd name="T27" fmla="*/ 42 h 96"/>
                  <a:gd name="T28" fmla="*/ 389 w 382"/>
                  <a:gd name="T29" fmla="*/ 42 h 96"/>
                  <a:gd name="T30" fmla="*/ 359 w 382"/>
                  <a:gd name="T31" fmla="*/ 66 h 96"/>
                  <a:gd name="T32" fmla="*/ 318 w 382"/>
                  <a:gd name="T33" fmla="*/ 78 h 96"/>
                  <a:gd name="T34" fmla="*/ 276 w 382"/>
                  <a:gd name="T35" fmla="*/ 90 h 96"/>
                  <a:gd name="T36" fmla="*/ 222 w 382"/>
                  <a:gd name="T37" fmla="*/ 96 h 96"/>
                  <a:gd name="T38" fmla="*/ 22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5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6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8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9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2 w 185"/>
                  <a:gd name="T5" fmla="*/ 36 h 210"/>
                  <a:gd name="T6" fmla="*/ 168 w 185"/>
                  <a:gd name="T7" fmla="*/ 72 h 210"/>
                  <a:gd name="T8" fmla="*/ 174 w 185"/>
                  <a:gd name="T9" fmla="*/ 90 h 210"/>
                  <a:gd name="T10" fmla="*/ 180 w 185"/>
                  <a:gd name="T11" fmla="*/ 114 h 210"/>
                  <a:gd name="T12" fmla="*/ 174 w 185"/>
                  <a:gd name="T13" fmla="*/ 138 h 210"/>
                  <a:gd name="T14" fmla="*/ 162 w 185"/>
                  <a:gd name="T15" fmla="*/ 162 h 210"/>
                  <a:gd name="T16" fmla="*/ 132 w 185"/>
                  <a:gd name="T17" fmla="*/ 180 h 210"/>
                  <a:gd name="T18" fmla="*/ 90 w 185"/>
                  <a:gd name="T19" fmla="*/ 198 h 210"/>
                  <a:gd name="T20" fmla="*/ 109 w 185"/>
                  <a:gd name="T21" fmla="*/ 210 h 210"/>
                  <a:gd name="T22" fmla="*/ 144 w 185"/>
                  <a:gd name="T23" fmla="*/ 192 h 210"/>
                  <a:gd name="T24" fmla="*/ 174 w 185"/>
                  <a:gd name="T25" fmla="*/ 168 h 210"/>
                  <a:gd name="T26" fmla="*/ 192 w 185"/>
                  <a:gd name="T27" fmla="*/ 144 h 210"/>
                  <a:gd name="T28" fmla="*/ 198 w 185"/>
                  <a:gd name="T29" fmla="*/ 114 h 210"/>
                  <a:gd name="T30" fmla="*/ 192 w 185"/>
                  <a:gd name="T31" fmla="*/ 90 h 210"/>
                  <a:gd name="T32" fmla="*/ 186 w 185"/>
                  <a:gd name="T33" fmla="*/ 66 h 210"/>
                  <a:gd name="T34" fmla="*/ 168 w 185"/>
                  <a:gd name="T35" fmla="*/ 48 h 210"/>
                  <a:gd name="T36" fmla="*/ 14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0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141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9734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9734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9734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735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735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41B297-E25C-4DD6-8AAB-525ECADAF4A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95" r:id="rId1"/>
    <p:sldLayoutId id="2147485596" r:id="rId2"/>
    <p:sldLayoutId id="2147485597" r:id="rId3"/>
    <p:sldLayoutId id="2147485598" r:id="rId4"/>
    <p:sldLayoutId id="2147485599" r:id="rId5"/>
    <p:sldLayoutId id="2147485600" r:id="rId6"/>
    <p:sldLayoutId id="2147485601" r:id="rId7"/>
    <p:sldLayoutId id="2147485602" r:id="rId8"/>
    <p:sldLayoutId id="2147485603" r:id="rId9"/>
    <p:sldLayoutId id="2147485604" r:id="rId10"/>
    <p:sldLayoutId id="2147485605" r:id="rId11"/>
    <p:sldLayoutId id="2147485606" r:id="rId12"/>
    <p:sldLayoutId id="214748560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ctrTitle"/>
          </p:nvPr>
        </p:nvSpPr>
        <p:spPr>
          <a:xfrm>
            <a:off x="2692400" y="1871663"/>
            <a:ext cx="6815138" cy="1514475"/>
          </a:xfrm>
        </p:spPr>
        <p:txBody>
          <a:bodyPr/>
          <a:lstStyle/>
          <a:p>
            <a:pPr eaLnBrk="1" hangingPunct="1"/>
            <a:r>
              <a:rPr lang="el-GR" b="1">
                <a:ln>
                  <a:noFill/>
                </a:ln>
              </a:rPr>
              <a:t>ΦΥΜΑΤΙΩΣΗ</a:t>
            </a:r>
            <a:endParaRPr lang="en-US" b="1">
              <a:ln>
                <a:noFill/>
              </a:ln>
            </a:endParaRPr>
          </a:p>
        </p:txBody>
      </p:sp>
      <p:sp>
        <p:nvSpPr>
          <p:cNvPr id="75779" name="Subtitle 2"/>
          <p:cNvSpPr>
            <a:spLocks noGrp="1"/>
          </p:cNvSpPr>
          <p:nvPr>
            <p:ph type="subTitle" idx="1"/>
          </p:nvPr>
        </p:nvSpPr>
        <p:spPr>
          <a:xfrm>
            <a:off x="2692400" y="4030663"/>
            <a:ext cx="6815138" cy="94773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l-GR" sz="1600" b="1" dirty="0"/>
              <a:t>ΔΗΜΗΤΡΗΣ ΒΕΛΙΣΣΑΡΗΣ</a:t>
            </a:r>
          </a:p>
          <a:p>
            <a:pPr eaLnBrk="1" hangingPunct="1">
              <a:defRPr/>
            </a:pPr>
            <a:r>
              <a:rPr lang="el-GR" sz="1600" b="1" dirty="0"/>
              <a:t>ΚΑΘΗΓΗΤΗΣ ΠΑΘΟΛΟΓΙΑΣ-ΕΝΤΑΤΙΚΟΛΟΓΙΑΣ </a:t>
            </a:r>
          </a:p>
          <a:p>
            <a:pPr eaLnBrk="1" hangingPunct="1">
              <a:defRPr/>
            </a:pPr>
            <a:r>
              <a:rPr lang="el-GR" sz="1600" b="1" dirty="0"/>
              <a:t>ΠΑΝΕΠΙΣΤΗΜΙΟ ΠΑΤΡΩΝ</a:t>
            </a:r>
            <a:endParaRPr lang="en-US" sz="16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2350" y="1327150"/>
            <a:ext cx="7843838" cy="454818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n>
                  <a:noFill/>
                </a:ln>
              </a:rPr>
              <a:t>ΜΕΤΑΔΟΣΗ</a:t>
            </a:r>
            <a:endParaRPr lang="en-US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460625"/>
            <a:ext cx="9601200" cy="341471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εισπνοή μολυσμένων σταγονιδίων (βήχας, φτάρνισμα, ομιλία)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σήμερα πιά σπάνια : M. bovis απο μολυσμένο γάλα (μη παστερίωση γάλατος)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el-GR" b="1" dirty="0">
                <a:solidFill>
                  <a:srgbClr val="FF0000"/>
                </a:solidFill>
              </a:rPr>
              <a:t>Κίνδυνος λοίμωξης εξαρτάται   </a:t>
            </a:r>
            <a:r>
              <a:rPr lang="el-GR" dirty="0">
                <a:solidFill>
                  <a:srgbClr val="FF0000"/>
                </a:solidFill>
              </a:rPr>
              <a:t>                                     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rgbClr val="FF0000"/>
                </a:solidFill>
              </a:rPr>
              <a:t>Πόσο στενή είναι η επαφή?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rgbClr val="FF0000"/>
                </a:solidFill>
              </a:rPr>
              <a:t>Πόσο μεταδοτική είναι η πηγή?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rgbClr val="FF0000"/>
                </a:solidFill>
              </a:rPr>
              <a:t>Παθογονικότητα στελέχους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60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3463925"/>
            <a:ext cx="4657725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Η ΦΥΜΑΤΙΩΣΗ ΣΤΗΝ ΕΛΛΑΔΑ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/>
              <a:t>Περίπου το 1/3 του πληθυσμού στον κόσμο έχει μολυνθεί απο το βακτηρίδιο της φυματίωσης. </a:t>
            </a:r>
            <a:endParaRPr lang="en-US"/>
          </a:p>
          <a:p>
            <a:pPr eaLnBrk="1" hangingPunct="1"/>
            <a:r>
              <a:rPr lang="el-GR"/>
              <a:t>Στην Ελλάδα δηλώνονται στο ΚΕΕΛΠΝΟ, </a:t>
            </a:r>
            <a:r>
              <a:rPr lang="el-GR" b="1"/>
              <a:t>6 περιπτώσεις ανά 100.000 πληθυσμού το χρόνο.</a:t>
            </a:r>
            <a:r>
              <a:rPr lang="el-GR"/>
              <a:t>  Μόνο μια μικρή αναλογία απο όσους μολύνθηκαν θα αρρωστήσουν με φυματίωση. </a:t>
            </a:r>
          </a:p>
          <a:p>
            <a:pPr eaLnBrk="1" hangingPunct="1"/>
            <a:r>
              <a:rPr lang="el-GR"/>
              <a:t>Οι άνθρωποι με εξασθενημένο ανοσολογικό σύστημα έχουν μεγαλύτερο κίνδυνο να αναπτύξουν ενεργό φυματίωση.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ΠΑΘΟΓΕΝΕΣΗ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57463"/>
            <a:ext cx="9601200" cy="3676650"/>
          </a:xfrm>
        </p:spPr>
        <p:txBody>
          <a:bodyPr rtlCol="0">
            <a:normAutofit fontScale="77500" lnSpcReduction="20000"/>
          </a:bodyPr>
          <a:lstStyle/>
          <a:p>
            <a:pPr marL="0" indent="0" eaLnBrk="1" fontAlgn="auto" hangingPunct="1">
              <a:buFont typeface="Arial"/>
              <a:buNone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(1)  </a:t>
            </a:r>
            <a:r>
              <a:rPr lang="el-G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ΠΡΩΤΟΠΑΘΗΣ ΛΟΙΜΩΞΗ  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(κλινικά σιωπηρή)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εισπνοή μολυσμένων σταγονιδίων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άφιξη ΜΦ σε τελικούς αεραγωγούς  [ </a:t>
            </a:r>
            <a:r>
              <a:rPr lang="el-GR" dirty="0">
                <a:solidFill>
                  <a:srgbClr val="FF0000"/>
                </a:solidFill>
              </a:rPr>
              <a:t>εντόπιση: μέσα πνευμονικά πεδία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]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rgbClr val="FF0000"/>
                </a:solidFill>
              </a:rPr>
              <a:t>πολλαπλασιασμός σε κυψελίδες και μακροφάγα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rgbClr val="FF0000"/>
                </a:solidFill>
              </a:rPr>
              <a:t>μετανάστευση μακροφάγων και λεμφοκυττάρων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rgbClr val="FF0000"/>
                </a:solidFill>
              </a:rPr>
              <a:t>μολυσμένα μακροφάγα </a:t>
            </a:r>
            <a:r>
              <a:rPr lang="en-US" dirty="0">
                <a:solidFill>
                  <a:srgbClr val="FF0000"/>
                </a:solidFill>
                <a:latin typeface="Symbol" pitchFamily="16" charset="2"/>
              </a:rPr>
              <a:t></a:t>
            </a:r>
            <a:r>
              <a:rPr lang="el-GR" dirty="0">
                <a:solidFill>
                  <a:srgbClr val="FF0000"/>
                </a:solidFill>
              </a:rPr>
              <a:t> επιχώριους λεμφαδένες </a:t>
            </a:r>
            <a:r>
              <a:rPr lang="en-US" dirty="0">
                <a:solidFill>
                  <a:srgbClr val="FF0000"/>
                </a:solidFill>
                <a:latin typeface="Symbol" pitchFamily="16" charset="2"/>
              </a:rPr>
              <a:t></a:t>
            </a:r>
            <a:r>
              <a:rPr lang="el-GR" dirty="0">
                <a:solidFill>
                  <a:srgbClr val="FF0000"/>
                </a:solidFill>
              </a:rPr>
              <a:t> κυκλοφορία αίματος </a:t>
            </a:r>
            <a:r>
              <a:rPr lang="en-US" dirty="0">
                <a:solidFill>
                  <a:srgbClr val="FF0000"/>
                </a:solidFill>
                <a:latin typeface="Symbol" pitchFamily="16" charset="2"/>
              </a:rPr>
              <a:t></a:t>
            </a:r>
            <a:r>
              <a:rPr lang="el-GR" dirty="0">
                <a:solidFill>
                  <a:srgbClr val="FF0000"/>
                </a:solidFill>
              </a:rPr>
              <a:t> διασπορά στους ιστούς   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[ προτιμήσεις πχ κορυφές πνευμόνων, νεφροί ]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schemeClr val="tx1"/>
                </a:solidFill>
              </a:rPr>
              <a:t>Το κύριο μέρος της λοίμωξης στους πνεύμονες,</a:t>
            </a:r>
            <a:r>
              <a:rPr lang="el-GR" dirty="0">
                <a:solidFill>
                  <a:srgbClr val="FF0000"/>
                </a:solidFill>
              </a:rPr>
              <a:t> γνωστό ως η "</a:t>
            </a:r>
            <a:r>
              <a:rPr lang="el-GR" b="1" dirty="0">
                <a:solidFill>
                  <a:srgbClr val="FF0000"/>
                </a:solidFill>
              </a:rPr>
              <a:t>η εστία του Ghon</a:t>
            </a:r>
            <a:r>
              <a:rPr lang="el-GR" dirty="0">
                <a:solidFill>
                  <a:srgbClr val="FF0000"/>
                </a:solidFill>
              </a:rPr>
              <a:t>" βρίσκεται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dirty="0">
                <a:solidFill>
                  <a:srgbClr val="FF0000"/>
                </a:solidFill>
              </a:rPr>
              <a:t> στο </a:t>
            </a:r>
            <a:r>
              <a:rPr lang="el-GR" b="1" dirty="0">
                <a:solidFill>
                  <a:srgbClr val="FF0000"/>
                </a:solidFill>
              </a:rPr>
              <a:t>πάνω μέρος του κατώτερου πνευμονικού λοβού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b="1" dirty="0">
                <a:solidFill>
                  <a:srgbClr val="FF0000"/>
                </a:solidFill>
              </a:rPr>
              <a:t>Ή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b="1" dirty="0">
                <a:solidFill>
                  <a:srgbClr val="FF0000"/>
                </a:solidFill>
              </a:rPr>
              <a:t>στο κατώτερο μέρος του ανώτερου λοβού.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Content Placeholder 2"/>
          <p:cNvSpPr>
            <a:spLocks noGrp="1"/>
          </p:cNvSpPr>
          <p:nvPr>
            <p:ph idx="1"/>
          </p:nvPr>
        </p:nvSpPr>
        <p:spPr>
          <a:xfrm>
            <a:off x="1295400" y="2524125"/>
            <a:ext cx="9601200" cy="3657600"/>
          </a:xfrm>
        </p:spPr>
        <p:txBody>
          <a:bodyPr/>
          <a:lstStyle/>
          <a:p>
            <a:r>
              <a:rPr lang="el-GR"/>
              <a:t>Η φυματίωση ταξινομείται ως μία από τις </a:t>
            </a:r>
            <a:r>
              <a:rPr lang="el-GR" b="1">
                <a:solidFill>
                  <a:srgbClr val="0070C0"/>
                </a:solidFill>
              </a:rPr>
              <a:t>κοκκιωματώδεις φλεγμονώδεις νόσους. </a:t>
            </a:r>
          </a:p>
          <a:p>
            <a:r>
              <a:rPr lang="el-GR"/>
              <a:t>Τα </a:t>
            </a:r>
            <a:r>
              <a:rPr lang="el-GR" b="1"/>
              <a:t>μακροφάγα, τα T λεμφοκύτταρα , τα B λεμφοκύτταρα, και οι ινοβλάστες </a:t>
            </a:r>
            <a:r>
              <a:rPr lang="el-GR"/>
              <a:t>είναι μεταξύ των κυττάρων που συγκεντρώνονται για να σχηματίσουν </a:t>
            </a:r>
            <a:r>
              <a:rPr lang="el-GR" sz="3200" b="1">
                <a:solidFill>
                  <a:srgbClr val="FF0000"/>
                </a:solidFill>
              </a:rPr>
              <a:t>κοκκιώματα</a:t>
            </a:r>
            <a:r>
              <a:rPr lang="el-GR"/>
              <a:t>. Το κοκκίωμα εμποδίζει τη διάδοση των μυκοβακτηρίων. Τα βακτήρια μέσα στο κοκκίωμα μπορεί να γίνουν αδρανή, κάτι που οδηγεί σε λανθάνουσα λοίμωξη.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>
                <a:solidFill>
                  <a:srgbClr val="0070C0"/>
                </a:solidFill>
              </a:rPr>
              <a:t>Ένα άλλο χαρακτηριστικό του κοκκιώματος είναι η </a:t>
            </a:r>
            <a:r>
              <a:rPr lang="el-GR" b="1">
                <a:solidFill>
                  <a:srgbClr val="0070C0"/>
                </a:solidFill>
              </a:rPr>
              <a:t>εμφάνιση θανάτου του κυττάρου (νέκρωση) στο κέντρο του βλαστήματος</a:t>
            </a:r>
            <a:r>
              <a:rPr lang="el-GR" b="1"/>
              <a:t>. </a:t>
            </a:r>
            <a:r>
              <a:rPr lang="el-GR"/>
              <a:t>Με γυμνό μάτι, αυτή η νέκρωση έχει υφή μαλακού, λευκού τυριού και λέγεται  </a:t>
            </a:r>
            <a:r>
              <a:rPr lang="el-GR" b="1">
                <a:solidFill>
                  <a:srgbClr val="FF0000"/>
                </a:solidFill>
              </a:rPr>
              <a:t>τυρώδης νέκρωση.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ΠΑΘΟΓΕΝΕΣΗ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1295400" y="2486025"/>
            <a:ext cx="9601200" cy="338931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dirty="0"/>
              <a:t>ΠΟΡΕΙΑ</a:t>
            </a:r>
          </a:p>
          <a:p>
            <a:pPr eaLnBrk="1" hangingPunct="1">
              <a:defRPr/>
            </a:pPr>
            <a:r>
              <a:rPr lang="el-GR" dirty="0"/>
              <a:t>3-8 εβδομάδες ανάπτυξη κυτταρικής ανοσίας και ιστικής υπερευαισθησίας    [θετική αντίδραση Mantoux ]</a:t>
            </a:r>
          </a:p>
          <a:p>
            <a:pPr eaLnBrk="1" hangingPunct="1">
              <a:defRPr/>
            </a:pPr>
            <a:r>
              <a:rPr lang="el-GR" dirty="0"/>
              <a:t>διακοπή εξελικτικής πορείας βλάβης («περιχαράκωση»)</a:t>
            </a:r>
          </a:p>
          <a:p>
            <a:pPr eaLnBrk="1" hangingPunct="1">
              <a:defRPr/>
            </a:pPr>
            <a:r>
              <a:rPr lang="el-GR" dirty="0"/>
              <a:t>ανάπτυξη κοκκιωματώδους φλεγμονής </a:t>
            </a:r>
            <a:r>
              <a:rPr lang="el-GR" dirty="0">
                <a:latin typeface="Symbol" panose="05050102010706020507" pitchFamily="18" charset="2"/>
              </a:rPr>
              <a:t></a:t>
            </a:r>
            <a:r>
              <a:rPr lang="el-GR" dirty="0"/>
              <a:t>  «ίαση»</a:t>
            </a:r>
          </a:p>
          <a:p>
            <a:pPr eaLnBrk="1" hangingPunct="1">
              <a:defRPr/>
            </a:pPr>
            <a:r>
              <a:rPr lang="el-GR" dirty="0"/>
              <a:t>σιωπηρή λοίμωξη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ΠΑΘΟΓΕΝΕΣΗ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b="1" dirty="0"/>
              <a:t>ΟΨΙΜΗ  ΕΝΕΡΓΟΠΟΙΗΣΗ    </a:t>
            </a:r>
            <a:r>
              <a:rPr lang="el-GR" dirty="0"/>
              <a:t>(κλινική νόσος)</a:t>
            </a:r>
          </a:p>
          <a:p>
            <a:pPr eaLnBrk="1" hangingPunct="1"/>
            <a:r>
              <a:rPr lang="el-GR" dirty="0"/>
              <a:t>Μετά από λανθάνουσα περίοδο:</a:t>
            </a:r>
          </a:p>
          <a:p>
            <a:pPr eaLnBrk="1" hangingPunct="1"/>
            <a:r>
              <a:rPr lang="el-GR" dirty="0"/>
              <a:t>πτώση άμυνας</a:t>
            </a:r>
          </a:p>
          <a:p>
            <a:pPr eaLnBrk="1" hangingPunct="1"/>
            <a:r>
              <a:rPr lang="el-GR" dirty="0"/>
              <a:t>ενεργοποίηση λοίμωξης </a:t>
            </a:r>
            <a:r>
              <a:rPr lang="el-GR" dirty="0">
                <a:latin typeface="Symbol" panose="05050102010706020507" pitchFamily="18" charset="2"/>
              </a:rPr>
              <a:t> </a:t>
            </a:r>
            <a:r>
              <a:rPr lang="el-GR" dirty="0"/>
              <a:t>συμπτωματολογία (Φυματίωση)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9850" y="733425"/>
            <a:ext cx="9761538" cy="54864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n>
                  <a:noFill/>
                </a:ln>
              </a:rPr>
              <a:t>ΦΥΜΑΤΙΩΣΗ</a:t>
            </a:r>
            <a:endParaRPr lang="en-US">
              <a:ln>
                <a:noFill/>
              </a:ln>
            </a:endParaRPr>
          </a:p>
        </p:txBody>
      </p:sp>
      <p:pic>
        <p:nvPicPr>
          <p:cNvPr id="7680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2563" y="2582863"/>
            <a:ext cx="2590800" cy="2597150"/>
          </a:xfrm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4649788" y="2967038"/>
            <a:ext cx="5665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l-GR"/>
              <a:t>ΜΙΑ ΝΟΣΟΣ ΜΕ ΠΑΓΚΟΣΜΙΑ ΚΑΤΑΝΟΜΗ</a:t>
            </a:r>
            <a:endParaRPr lang="en-US"/>
          </a:p>
        </p:txBody>
      </p:sp>
      <p:pic>
        <p:nvPicPr>
          <p:cNvPr id="7680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3336925"/>
            <a:ext cx="5151438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ΠΡΟΣΒΟΛΗ ΟΡΓΑΝΩΝ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>
                <a:solidFill>
                  <a:srgbClr val="FF0000"/>
                </a:solidFill>
              </a:rPr>
              <a:t>M. tuberculosis → προσβολή οποιουδήποτε οργάνου </a:t>
            </a:r>
          </a:p>
          <a:p>
            <a:pPr eaLnBrk="1" hangingPunct="1"/>
            <a:r>
              <a:rPr lang="el-GR"/>
              <a:t>Συχνότερα: προσβολή πνεύμονα (85%)</a:t>
            </a:r>
          </a:p>
          <a:p>
            <a:pPr eaLnBrk="1" hangingPunct="1"/>
            <a:r>
              <a:rPr lang="el-GR"/>
              <a:t>Παθολογοανατομικό χαρακτηριστικό → κοκκίωμα</a:t>
            </a:r>
          </a:p>
          <a:p>
            <a:pPr eaLnBrk="1" hangingPunct="1"/>
            <a:r>
              <a:rPr lang="el-GR"/>
              <a:t>η διάγνωση τίθεται με απομόνωση σε καλλιέργεια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ΣΥΧΝΟΤΕΡΕΣ ΕΝΤΟΠΙΣΕΙΣ ΕΞΩΠΝΕΥΜΟΝΙΚΗΣ ΦΥΜΑΤΙΩΣΗΣ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983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/>
              <a:t>Ο υπεζωκότας</a:t>
            </a:r>
          </a:p>
          <a:p>
            <a:pPr eaLnBrk="1" hangingPunct="1"/>
            <a:r>
              <a:rPr lang="el-GR"/>
              <a:t>Το λεμφοποιητικό σύστημα</a:t>
            </a:r>
          </a:p>
          <a:p>
            <a:pPr eaLnBrk="1" hangingPunct="1"/>
            <a:r>
              <a:rPr lang="el-GR"/>
              <a:t>οι νεφροί</a:t>
            </a:r>
          </a:p>
          <a:p>
            <a:pPr eaLnBrk="1" hangingPunct="1"/>
            <a:r>
              <a:rPr lang="el-GR"/>
              <a:t>το γεννητικό σύστημα (στον άνδρα πιό συχνά η επιδυμίδα)</a:t>
            </a:r>
          </a:p>
          <a:p>
            <a:pPr eaLnBrk="1" hangingPunct="1"/>
            <a:r>
              <a:rPr lang="el-GR"/>
              <a:t>τα οστά της σπονδυλικής στήλης και οι αρθρώσεις</a:t>
            </a:r>
          </a:p>
          <a:p>
            <a:pPr eaLnBrk="1" hangingPunct="1"/>
            <a:r>
              <a:rPr lang="el-GR"/>
              <a:t>Το Κεντρικό Νευρικό Σύστημα 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ΕΞΩΠΝΕΥΜΟΝΙΚΗ ΦΥΜΑΤΙΩΣΗ</a:t>
            </a:r>
            <a:endParaRPr lang="en-US" sz="2800" b="1">
              <a:ln>
                <a:noFill/>
              </a:ln>
            </a:endParaRPr>
          </a:p>
        </p:txBody>
      </p:sp>
      <p:pic>
        <p:nvPicPr>
          <p:cNvPr id="9933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325" y="1931988"/>
            <a:ext cx="9040813" cy="417195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ΦΥΜΑΤΙΩΣΗ ΔΕΡΜΑΤΟΣ</a:t>
            </a:r>
            <a:endParaRPr lang="en-US" sz="2800" b="1">
              <a:ln>
                <a:noFill/>
              </a:ln>
            </a:endParaRPr>
          </a:p>
        </p:txBody>
      </p:sp>
      <p:pic>
        <p:nvPicPr>
          <p:cNvPr id="10035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2788" y="2176463"/>
            <a:ext cx="7715250" cy="401796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ΦΥΜΑΤΙΩΣΗ ΛΕΜΦΑΔΕΝΩΝ</a:t>
            </a:r>
            <a:endParaRPr lang="en-US" sz="2800" b="1">
              <a:ln>
                <a:noFill/>
              </a:ln>
            </a:endParaRPr>
          </a:p>
        </p:txBody>
      </p:sp>
      <p:pic>
        <p:nvPicPr>
          <p:cNvPr id="10137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3838" y="2047875"/>
            <a:ext cx="4237037" cy="3722688"/>
          </a:xfrm>
        </p:spPr>
      </p:pic>
      <p:pic>
        <p:nvPicPr>
          <p:cNvPr id="10138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2047875"/>
            <a:ext cx="43529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ΚΛΙΝΙΚΗ ΕΙΚΟΝΑ ΦΥΜΑΤΙΩΣΗΣ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Αδυναμία</a:t>
            </a:r>
            <a:b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Απώλεια σωματικού βάρους</a:t>
            </a:r>
            <a:b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Πυρετός, εφίδρωση</a:t>
            </a:r>
            <a:b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Βήχας ή αιμόπτυση</a:t>
            </a:r>
            <a:b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Δυσκολία στην αναπνοή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3275" y="901700"/>
            <a:ext cx="8486775" cy="493395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2425" y="901700"/>
            <a:ext cx="8990013" cy="5189538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1138" y="1004888"/>
            <a:ext cx="9144000" cy="487045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ΑΚΤΙΝΟΛΟΓΙΚΗ ΕΙΚΟΝΑ ΦΥΜΑΤΙΩΣΗΣ</a:t>
            </a:r>
            <a:endParaRPr lang="en-US" sz="2800" b="1">
              <a:ln>
                <a:noFill/>
              </a:ln>
            </a:endParaRPr>
          </a:p>
        </p:txBody>
      </p:sp>
      <p:pic>
        <p:nvPicPr>
          <p:cNvPr id="1064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5938" y="3540125"/>
            <a:ext cx="3160712" cy="2513013"/>
          </a:xfrm>
        </p:spPr>
      </p:pic>
      <p:pic>
        <p:nvPicPr>
          <p:cNvPr id="10650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3121025"/>
            <a:ext cx="3571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Rectangle 5"/>
          <p:cNvSpPr>
            <a:spLocks noChangeArrowheads="1"/>
          </p:cNvSpPr>
          <p:nvPr/>
        </p:nvSpPr>
        <p:spPr bwMode="auto">
          <a:xfrm flipH="1">
            <a:off x="7208838" y="2519363"/>
            <a:ext cx="3235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l-GR"/>
              <a:t>Κεχροειδής φυματίωση</a:t>
            </a:r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1493838" y="3244850"/>
            <a:ext cx="3452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l-GR"/>
              <a:t>Εκτεταμένη πνευμονική φυματίωση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ΕΚΤΙΜΗΣΗ ΠΑΓΚΟΣΜΙΑΣ ΚΛΙΜΑΚΑΣ</a:t>
            </a:r>
            <a:endParaRPr lang="en-US" sz="2800" b="1">
              <a:ln>
                <a:noFill/>
              </a:ln>
            </a:endParaRPr>
          </a:p>
        </p:txBody>
      </p:sp>
      <p:pic>
        <p:nvPicPr>
          <p:cNvPr id="7782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906588"/>
            <a:ext cx="9601200" cy="4378325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211263"/>
            <a:ext cx="8602663" cy="4664075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8963" y="1416050"/>
            <a:ext cx="6440487" cy="428942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>
                <a:ln>
                  <a:noFill/>
                </a:ln>
              </a:rPr>
              <a:t>CT </a:t>
            </a:r>
            <a:r>
              <a:rPr lang="el-GR" sz="2800" b="1">
                <a:ln>
                  <a:noFill/>
                </a:ln>
              </a:rPr>
              <a:t>ΘΩΡΑΚΑ –ΚΕΧΡΟΕΙΔΗΣ </a:t>
            </a:r>
            <a:r>
              <a:rPr lang="en-US" sz="2800" b="1">
                <a:ln>
                  <a:noFill/>
                </a:ln>
              </a:rPr>
              <a:t>Tb</a:t>
            </a:r>
          </a:p>
        </p:txBody>
      </p:sp>
      <p:pic>
        <p:nvPicPr>
          <p:cNvPr id="10957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3" y="2286000"/>
            <a:ext cx="6181725" cy="3933825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ΔΟΚΙΜΑΣΙΑ ΦΥΜΑΤΙΝΗΣ-</a:t>
            </a:r>
            <a:r>
              <a:rPr lang="en-US" sz="2800" b="1">
                <a:ln>
                  <a:noFill/>
                </a:ln>
              </a:rPr>
              <a:t>Mantoux-PPD</a:t>
            </a:r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z="1600" b="1" u="sng">
                <a:solidFill>
                  <a:srgbClr val="002060"/>
                </a:solidFill>
              </a:rPr>
              <a:t>Εξέταση ελέγχου επιβραδυνόμενης υπερευαισθησίας στα αντιγόνα του ΜΦ</a:t>
            </a:r>
          </a:p>
          <a:p>
            <a:pPr eaLnBrk="1" hangingPunct="1"/>
            <a:r>
              <a:rPr lang="el-GR" sz="1600"/>
              <a:t>ΕΡΩΤΗΜΑ</a:t>
            </a:r>
          </a:p>
          <a:p>
            <a:pPr eaLnBrk="1" hangingPunct="1"/>
            <a:r>
              <a:rPr lang="el-GR" sz="1600"/>
              <a:t>«Εχει δεί» ποτέ το ανοσολογικό σύστημα το ΜΦ ??</a:t>
            </a:r>
          </a:p>
          <a:p>
            <a:pPr eaLnBrk="1" hangingPunct="1"/>
            <a:r>
              <a:rPr lang="el-GR" sz="1600"/>
              <a:t>Δηλαδή, έχει μολυνθεί ο ξενιστής από το ΜΦ??</a:t>
            </a:r>
          </a:p>
          <a:p>
            <a:pPr eaLnBrk="1" hangingPunct="1"/>
            <a:endParaRPr lang="el-GR" sz="1600"/>
          </a:p>
          <a:p>
            <a:pPr eaLnBrk="1" hangingPunct="1"/>
            <a:r>
              <a:rPr lang="el-GR" sz="1600"/>
              <a:t>Χορήγηση αντιγόνων του ΜΦ στο άτομο</a:t>
            </a:r>
          </a:p>
          <a:p>
            <a:pPr eaLnBrk="1" hangingPunct="1"/>
            <a:r>
              <a:rPr lang="el-GR" sz="1600"/>
              <a:t>Εάν το «εχει δεί» </a:t>
            </a:r>
            <a:r>
              <a:rPr lang="el-GR" sz="1600">
                <a:latin typeface="Symbol" panose="05050102010706020507" pitchFamily="18" charset="2"/>
              </a:rPr>
              <a:t> </a:t>
            </a:r>
            <a:r>
              <a:rPr lang="el-GR" sz="1600"/>
              <a:t>θα το αναγνωρίσει </a:t>
            </a:r>
            <a:r>
              <a:rPr lang="el-GR" sz="1600">
                <a:latin typeface="Symbol" panose="05050102010706020507" pitchFamily="18" charset="2"/>
              </a:rPr>
              <a:t></a:t>
            </a:r>
            <a:r>
              <a:rPr lang="el-GR" sz="1600"/>
              <a:t> θα αντιδράσει </a:t>
            </a:r>
            <a:r>
              <a:rPr lang="el-GR" sz="1600">
                <a:latin typeface="Symbol" panose="05050102010706020507" pitchFamily="18" charset="2"/>
              </a:rPr>
              <a:t></a:t>
            </a:r>
            <a:r>
              <a:rPr lang="el-GR" sz="1600"/>
              <a:t>  θετική αντίδραση Mantoux</a:t>
            </a:r>
          </a:p>
          <a:p>
            <a:pPr eaLnBrk="1" hangingPunct="1"/>
            <a:r>
              <a:rPr lang="el-GR" sz="1600"/>
              <a:t>Εάν «δεν το έχει δεί» </a:t>
            </a:r>
            <a:r>
              <a:rPr lang="el-GR" sz="1600">
                <a:latin typeface="Symbol" panose="05050102010706020507" pitchFamily="18" charset="2"/>
              </a:rPr>
              <a:t></a:t>
            </a:r>
            <a:r>
              <a:rPr lang="el-GR" sz="1600"/>
              <a:t>  καμία αντίδραση </a:t>
            </a:r>
            <a:r>
              <a:rPr lang="el-GR" sz="1600">
                <a:latin typeface="Symbol" panose="05050102010706020507" pitchFamily="18" charset="2"/>
              </a:rPr>
              <a:t></a:t>
            </a:r>
            <a:r>
              <a:rPr lang="el-GR" sz="1600"/>
              <a:t> αρνητική αντίδραση Mantoux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ΔΟΚΙΜΑΣΙΑ ΦΥΜΑΤΙΝΗΣ</a:t>
            </a:r>
            <a:endParaRPr lang="en-US" sz="2800" b="1">
              <a:ln>
                <a:noFill/>
              </a:ln>
            </a:endParaRPr>
          </a:p>
        </p:txBody>
      </p:sp>
      <p:pic>
        <p:nvPicPr>
          <p:cNvPr id="11161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2713" y="1906588"/>
            <a:ext cx="7315200" cy="4340225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ΔΟΚΙΜΑΣΙΑ ΦΥΜΑΤΙΝΗΣ-</a:t>
            </a:r>
            <a:r>
              <a:rPr lang="en-US" sz="2800" b="1">
                <a:ln>
                  <a:noFill/>
                </a:ln>
              </a:rPr>
              <a:t>Mantoux-PPD</a:t>
            </a:r>
            <a:endParaRPr lang="en-US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95538"/>
            <a:ext cx="9601200" cy="34798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dirty="0"/>
          </a:p>
          <a:p>
            <a:pPr eaLnBrk="1" hangingPunct="1">
              <a:defRPr/>
            </a:pPr>
            <a:r>
              <a:rPr lang="el-GR" dirty="0"/>
              <a:t>Αντιγόνο: Purified Protein Derivative (PPD)   (κεκαθαρμένο πρωτεϊνικό παράγωγο)</a:t>
            </a:r>
          </a:p>
          <a:p>
            <a:pPr eaLnBrk="1" hangingPunct="1">
              <a:defRPr/>
            </a:pPr>
            <a:r>
              <a:rPr lang="el-GR" dirty="0"/>
              <a:t>5 μονάδες Φυματίνης </a:t>
            </a:r>
            <a:r>
              <a:rPr lang="el-GR" sz="2000" dirty="0">
                <a:latin typeface="Symbol" pitchFamily="16" charset="2"/>
              </a:rPr>
              <a:t></a:t>
            </a:r>
            <a:r>
              <a:rPr lang="el-GR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dirty="0"/>
              <a:t>ενδοδερμική ένεση</a:t>
            </a:r>
          </a:p>
          <a:p>
            <a:pPr eaLnBrk="1" hangingPunct="1">
              <a:defRPr/>
            </a:pPr>
            <a:r>
              <a:rPr lang="el-GR" dirty="0"/>
              <a:t>ανάγνωση μετά 48-72 ώρες (αυστηρά καθορισμένα κριτήρια)</a:t>
            </a:r>
          </a:p>
          <a:p>
            <a:pPr eaLnBrk="1" hangingPunct="1">
              <a:defRPr/>
            </a:pPr>
            <a:r>
              <a:rPr lang="el-GR" dirty="0"/>
              <a:t>θετική αντίδραση:  διήθηση &gt; 10 mm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ΔΟΚΙΜΑΣΙΑ ΦΥΜΑΤΙΝΗΣ-</a:t>
            </a:r>
            <a:r>
              <a:rPr lang="en-US" sz="2800" b="1">
                <a:ln>
                  <a:noFill/>
                </a:ln>
              </a:rPr>
              <a:t>Mantoux-PPD</a:t>
            </a:r>
            <a:endParaRPr lang="en-US">
              <a:ln>
                <a:noFill/>
              </a:ln>
            </a:endParaRPr>
          </a:p>
        </p:txBody>
      </p:sp>
      <p:sp>
        <p:nvSpPr>
          <p:cNvPr id="1136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/>
              <a:t>Αρνητική αντίδραση Mantoux</a:t>
            </a:r>
          </a:p>
          <a:p>
            <a:pPr eaLnBrk="1" hangingPunct="1"/>
            <a:r>
              <a:rPr lang="el-GR"/>
              <a:t>   </a:t>
            </a:r>
            <a:r>
              <a:rPr lang="en-US"/>
              <a:t> </a:t>
            </a:r>
            <a:r>
              <a:rPr lang="el-GR">
                <a:latin typeface="Symbol" panose="05050102010706020507" pitchFamily="18" charset="2"/>
              </a:rPr>
              <a:t></a:t>
            </a:r>
            <a:r>
              <a:rPr lang="el-GR"/>
              <a:t>    ο εξεταζόμενος δεν έχει έρθει ποτέ σε επαφή με το παθογόνο</a:t>
            </a:r>
          </a:p>
          <a:p>
            <a:pPr eaLnBrk="1" hangingPunct="1"/>
            <a:r>
              <a:rPr lang="el-GR"/>
              <a:t>Θετική αντίδραση Mantoux</a:t>
            </a:r>
          </a:p>
          <a:p>
            <a:pPr eaLnBrk="1" hangingPunct="1"/>
            <a:r>
              <a:rPr lang="el-GR"/>
              <a:t>    </a:t>
            </a:r>
            <a:r>
              <a:rPr lang="el-GR">
                <a:latin typeface="Symbol" panose="05050102010706020507" pitchFamily="18" charset="2"/>
              </a:rPr>
              <a:t></a:t>
            </a:r>
            <a:r>
              <a:rPr lang="el-GR"/>
              <a:t>   ο εξεταζόμενος έχει έρθει σε επαφή με το παθογόνο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300163"/>
            <a:ext cx="4508500" cy="4264025"/>
          </a:xfrm>
        </p:spPr>
      </p:pic>
      <p:pic>
        <p:nvPicPr>
          <p:cNvPr id="1146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644525"/>
            <a:ext cx="3932237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3451225"/>
            <a:ext cx="2998787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ΔΟΚΙΜΑΣΙΑ ΦΥΜΑΤΙΝΗΣ-</a:t>
            </a:r>
            <a:r>
              <a:rPr lang="en-US" sz="2800" b="1">
                <a:ln>
                  <a:noFill/>
                </a:ln>
              </a:rPr>
              <a:t>Mantoux-PPD</a:t>
            </a:r>
            <a:endParaRPr lang="en-US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b="1" dirty="0"/>
              <a:t>ΜΕΙΟΝΕΚΤΗΜΑΤΑ</a:t>
            </a:r>
          </a:p>
          <a:p>
            <a:pPr eaLnBrk="1" hangingPunct="1">
              <a:defRPr/>
            </a:pPr>
            <a:r>
              <a:rPr lang="el-GR" dirty="0"/>
              <a:t>Θετική Mantoux: δεν διαχωρίζεται η λοίμωξη στο παρελθόν από την ενεργό λοίμωξη (νόσο)</a:t>
            </a:r>
          </a:p>
          <a:p>
            <a:pPr eaLnBrk="1" hangingPunct="1">
              <a:defRPr/>
            </a:pPr>
            <a:r>
              <a:rPr lang="el-GR" dirty="0"/>
              <a:t>σε ανοσοκαταστολή  ψευδώς αρνητική Mantoux  </a:t>
            </a:r>
          </a:p>
          <a:p>
            <a:pPr eaLnBrk="1" hangingPunct="1">
              <a:defRPr/>
            </a:pPr>
            <a:r>
              <a:rPr lang="el-GR" dirty="0"/>
              <a:t>ποσοστό έως 20% ασθενών με ενεργό Φυματίωση  ψευδώς αρνητική Mantoux (φαινόμενο ανοσολογικής ανεργίας)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ΔΟΚΙΜΑΣΙΑ ΦΥΜΑΤΙΝΗΣ-</a:t>
            </a:r>
            <a:r>
              <a:rPr lang="en-US" sz="2800" b="1">
                <a:ln>
                  <a:noFill/>
                </a:ln>
              </a:rPr>
              <a:t>Mantoux-PPD</a:t>
            </a:r>
            <a:endParaRPr lang="en-US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909888"/>
            <a:ext cx="9601200" cy="29654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b="1" dirty="0"/>
              <a:t>ΣΥΜΒΟΛΗ</a:t>
            </a:r>
          </a:p>
          <a:p>
            <a:pPr eaLnBrk="1" hangingPunct="1">
              <a:defRPr/>
            </a:pPr>
            <a:r>
              <a:rPr lang="el-GR" dirty="0"/>
              <a:t>διάγνωση ΦΥΜΑΤΙΩΣΗΣ σε χώρες με χαμηλή συχνότητα νόσου</a:t>
            </a:r>
          </a:p>
          <a:p>
            <a:pPr eaLnBrk="1" hangingPunct="1">
              <a:defRPr/>
            </a:pPr>
            <a:r>
              <a:rPr lang="el-GR" dirty="0"/>
              <a:t>καθορισμός χορήγησης προφυλακτικής αγωγής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n>
                  <a:noFill/>
                </a:ln>
              </a:rPr>
              <a:t>ΦΥΜΑΤΙΩΣΗ</a:t>
            </a:r>
            <a:endParaRPr lang="en-US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47500" lnSpcReduction="20000"/>
          </a:bodyPr>
          <a:lstStyle/>
          <a:p>
            <a:pPr marL="0" indent="0" eaLnBrk="1" fontAlgn="auto" hangingPunct="1">
              <a:buFont typeface="Arial"/>
              <a:buNone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Ιπποκράτης (400 πΧ)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όρος: “φθίση”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περιγραφή νόσου: βήχας + πυρετός + ιδρώτες + αιμόπτυση                                                                    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θεραπεία: υγειονοδιαιτητική αγωγή και κλιματοθεραπεία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sz="4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el-GR" sz="4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buFont typeface="Arial"/>
              <a:buNone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Robert Koch (1882)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απομόνωση του ΜΦ σε καλλιέργεια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88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2824163"/>
            <a:ext cx="26400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ΔΙΑΓΝΩΣΗ ΦΥΜΑΤΙΩΣΗΣ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1177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/>
              <a:t>κλινική εικόνα</a:t>
            </a:r>
          </a:p>
          <a:p>
            <a:pPr eaLnBrk="1" hangingPunct="1"/>
            <a:r>
              <a:rPr lang="el-GR"/>
              <a:t>ακτινολογικός έλεγχος</a:t>
            </a:r>
          </a:p>
          <a:p>
            <a:pPr eaLnBrk="1" hangingPunct="1"/>
            <a:r>
              <a:rPr lang="el-GR"/>
              <a:t>αντίδραση Mantoux</a:t>
            </a:r>
          </a:p>
          <a:p>
            <a:pPr eaLnBrk="1" hangingPunct="1"/>
            <a:r>
              <a:rPr lang="el-GR"/>
              <a:t>ιστολογική εξέταση </a:t>
            </a:r>
          </a:p>
          <a:p>
            <a:pPr eaLnBrk="1" hangingPunct="1"/>
            <a:r>
              <a:rPr lang="el-GR"/>
              <a:t>εργαστηριακή διάγνωση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ΔΙΑΓΝΩΣΗ ΦΥΜΑΤΙΩΣΗΣ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118787" name="Content Placeholder 2"/>
          <p:cNvSpPr>
            <a:spLocks noGrp="1"/>
          </p:cNvSpPr>
          <p:nvPr>
            <p:ph idx="1"/>
          </p:nvPr>
        </p:nvSpPr>
        <p:spPr>
          <a:xfrm>
            <a:off x="1295400" y="2743200"/>
            <a:ext cx="9601200" cy="2681288"/>
          </a:xfrm>
        </p:spPr>
        <p:txBody>
          <a:bodyPr/>
          <a:lstStyle/>
          <a:p>
            <a:pPr eaLnBrk="1" hangingPunct="1"/>
            <a:r>
              <a:rPr lang="el-GR" b="1"/>
              <a:t>Απαραίτητη → η Εγκαιρη Διάγνωση</a:t>
            </a:r>
          </a:p>
          <a:p>
            <a:pPr eaLnBrk="1" hangingPunct="1"/>
            <a:r>
              <a:rPr lang="el-GR"/>
              <a:t>Εναρξη αντιφυματικής αγωγής</a:t>
            </a:r>
          </a:p>
          <a:p>
            <a:pPr eaLnBrk="1" hangingPunct="1"/>
            <a:r>
              <a:rPr lang="el-GR"/>
              <a:t>Απομόνωση ασθενών</a:t>
            </a:r>
          </a:p>
          <a:p>
            <a:pPr eaLnBrk="1" hangingPunct="1"/>
            <a:r>
              <a:rPr lang="el-GR"/>
              <a:t>Έλεγχος και χορήγηση προφύλαξης στο περιβάλλον του ασθενούς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ΕΡΓΑΣΤΗΡΙΑΚΗ ΔΙΑΓΝΩΣΗ</a:t>
            </a:r>
            <a:endParaRPr lang="en-US" sz="2800" b="1">
              <a:ln>
                <a:noFill/>
              </a:ln>
            </a:endParaRPr>
          </a:p>
        </p:txBody>
      </p:sp>
      <p:pic>
        <p:nvPicPr>
          <p:cNvPr id="1198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2519363"/>
            <a:ext cx="2424113" cy="3317875"/>
          </a:xfrm>
        </p:spPr>
      </p:pic>
      <p:pic>
        <p:nvPicPr>
          <p:cNvPr id="1198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3108325"/>
            <a:ext cx="31559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ΕΡΓΑΣΤΗΡΙΑΚΗ ΔΙΑΓΝΩΣΗ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>
          <a:xfrm>
            <a:off x="1295400" y="2408238"/>
            <a:ext cx="9601200" cy="3467100"/>
          </a:xfrm>
        </p:spPr>
        <p:txBody>
          <a:bodyPr/>
          <a:lstStyle/>
          <a:p>
            <a:pPr eaLnBrk="1" hangingPunct="1"/>
            <a:r>
              <a:rPr lang="el-GR" sz="2000"/>
              <a:t>Λήψη κατάλληλου κλινικού δείγματος</a:t>
            </a:r>
          </a:p>
          <a:p>
            <a:pPr eaLnBrk="1" hangingPunct="1"/>
            <a:r>
              <a:rPr lang="el-GR" sz="2000"/>
              <a:t>                          3 πρωινά δείγματα πτυέλων</a:t>
            </a:r>
          </a:p>
          <a:p>
            <a:pPr eaLnBrk="1" hangingPunct="1"/>
            <a:r>
              <a:rPr lang="el-GR" sz="2000"/>
              <a:t>                          3 δείγματα ούρων</a:t>
            </a:r>
          </a:p>
          <a:p>
            <a:pPr eaLnBrk="1" hangingPunct="1"/>
            <a:r>
              <a:rPr lang="el-GR" sz="2000"/>
              <a:t>                          μεγάλος όγκος ΕΝΥ και άλλων υγρών (γαστρικό)</a:t>
            </a:r>
          </a:p>
          <a:p>
            <a:pPr eaLnBrk="1" hangingPunct="1"/>
            <a:endParaRPr lang="el-GR" sz="2000"/>
          </a:p>
          <a:p>
            <a:pPr eaLnBrk="1" hangingPunct="1"/>
            <a:endParaRPr lang="el-GR"/>
          </a:p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ΕΡΓΑΣΤΗΡΙΑΚΗ ΔΙΑΓΝΩΣΗ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82838"/>
            <a:ext cx="9601200" cy="3695700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/>
              <a:t>(1)  </a:t>
            </a:r>
            <a:r>
              <a:rPr lang="el-GR" b="1" dirty="0"/>
              <a:t>ΟΞΕΑΝΤΟΧΗ  ΧΡΩΣΗ</a:t>
            </a:r>
          </a:p>
          <a:p>
            <a:pPr eaLnBrk="1" hangingPunct="1">
              <a:defRPr/>
            </a:pPr>
            <a:r>
              <a:rPr lang="el-GR" dirty="0"/>
              <a:t>*  Ziehl-Neelsen </a:t>
            </a:r>
          </a:p>
          <a:p>
            <a:pPr eaLnBrk="1" hangingPunct="1">
              <a:defRPr/>
            </a:pPr>
            <a:r>
              <a:rPr lang="el-GR" dirty="0"/>
              <a:t>1ο βήμα: χρωματισμός με φουξίνη (κόκκινη) + θερμότητα</a:t>
            </a:r>
          </a:p>
          <a:p>
            <a:pPr eaLnBrk="1" hangingPunct="1">
              <a:defRPr/>
            </a:pPr>
            <a:r>
              <a:rPr lang="el-GR" dirty="0"/>
              <a:t>2ο βήμα: αποχρωματισμός με οξινισμένη αλκοόλη</a:t>
            </a:r>
          </a:p>
          <a:p>
            <a:pPr eaLnBrk="1" hangingPunct="1">
              <a:defRPr/>
            </a:pPr>
            <a:r>
              <a:rPr lang="el-GR" dirty="0"/>
              <a:t>    </a:t>
            </a:r>
            <a:r>
              <a:rPr lang="el-GR" b="1" dirty="0"/>
              <a:t>ΟΞΕΑΝΤΟΧΟ = ΔΕΝ ΑΠΟΧΡΩΜΑΤΙΖΕΤΑΙ</a:t>
            </a:r>
          </a:p>
          <a:p>
            <a:pPr eaLnBrk="1" hangingPunct="1">
              <a:defRPr/>
            </a:pPr>
            <a:r>
              <a:rPr lang="el-GR" dirty="0"/>
              <a:t>3ο βήμα: αντίθετη χρώση με μπλέ του μεθυλενίου</a:t>
            </a:r>
          </a:p>
          <a:p>
            <a:pPr eaLnBrk="1" hangingPunct="1">
              <a:defRPr/>
            </a:pPr>
            <a:r>
              <a:rPr lang="el-GR" dirty="0"/>
              <a:t> </a:t>
            </a:r>
            <a:r>
              <a:rPr lang="el-GR" dirty="0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6" charset="2"/>
              </a:rPr>
              <a:t></a:t>
            </a:r>
            <a:r>
              <a:rPr lang="el-GR" sz="2000" kern="0" dirty="0">
                <a:solidFill>
                  <a:srgbClr val="00999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6" charset="2"/>
              </a:rPr>
              <a:t> </a:t>
            </a:r>
            <a:r>
              <a:rPr lang="el-GR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/>
              <a:t>ταχεία λήψη αποτελέσματος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ΕΡΓΑΣΤΗΡΙΑΚΗ ΔΙΑΓΝΩΣΗ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>
          <a:xfrm>
            <a:off x="1295400" y="2446338"/>
            <a:ext cx="9601200" cy="3568700"/>
          </a:xfrm>
        </p:spPr>
        <p:txBody>
          <a:bodyPr/>
          <a:lstStyle/>
          <a:p>
            <a:pPr eaLnBrk="1" hangingPunct="1"/>
            <a:r>
              <a:rPr lang="el-GR" sz="1600" dirty="0"/>
              <a:t>Προβλήματα Οξεάντοχης Χρώσης</a:t>
            </a:r>
          </a:p>
          <a:p>
            <a:pPr eaLnBrk="1" hangingPunct="1"/>
            <a:r>
              <a:rPr lang="el-GR" sz="1600" dirty="0">
                <a:solidFill>
                  <a:srgbClr val="00B0F0"/>
                </a:solidFill>
              </a:rPr>
              <a:t>Διαγνωστική Ευαισθησία : 50-70% σε πνευμονική νόσο</a:t>
            </a:r>
          </a:p>
          <a:p>
            <a:pPr eaLnBrk="1" hangingPunct="1"/>
            <a:r>
              <a:rPr lang="el-GR" sz="1600" dirty="0">
                <a:solidFill>
                  <a:srgbClr val="00B0F0"/>
                </a:solidFill>
              </a:rPr>
              <a:t>Έλλειψη Ειδικότητας </a:t>
            </a:r>
            <a:r>
              <a:rPr lang="el-GR" sz="1600" dirty="0"/>
              <a:t>(αναγνώριση γένους, όχι είδους)</a:t>
            </a:r>
          </a:p>
          <a:p>
            <a:pPr eaLnBrk="1" hangingPunct="1"/>
            <a:endParaRPr lang="el-GR" sz="1600" dirty="0"/>
          </a:p>
          <a:p>
            <a:pPr eaLnBrk="1" hangingPunct="1"/>
            <a:r>
              <a:rPr lang="el-GR" sz="1600" dirty="0"/>
              <a:t>Η επεξεργασία δεν επιτρέπει την ταχεία λήψη αποτελεσμάτων </a:t>
            </a:r>
            <a:r>
              <a:rPr lang="en-US" sz="1600" dirty="0">
                <a:latin typeface="Symbol" panose="05050102010706020507" pitchFamily="18" charset="2"/>
              </a:rPr>
              <a:t></a:t>
            </a:r>
            <a:r>
              <a:rPr lang="en-US" sz="1600" dirty="0"/>
              <a:t> </a:t>
            </a:r>
            <a:r>
              <a:rPr lang="el-GR" sz="1600" dirty="0"/>
              <a:t>αποτέλεσμα σε 24 ώρες</a:t>
            </a:r>
          </a:p>
          <a:p>
            <a:pPr eaLnBrk="1" hangingPunct="1"/>
            <a:r>
              <a:rPr lang="el-GR" sz="1600" dirty="0"/>
              <a:t>Χωρίς επεξεργασία του δείγματος </a:t>
            </a:r>
            <a:r>
              <a:rPr lang="en-US" sz="1600" dirty="0">
                <a:latin typeface="Symbol" panose="05050102010706020507" pitchFamily="18" charset="2"/>
              </a:rPr>
              <a:t></a:t>
            </a:r>
            <a:r>
              <a:rPr lang="el-GR" sz="1600" dirty="0"/>
              <a:t> αποτέλεσμα &lt;1 ώρα</a:t>
            </a:r>
          </a:p>
          <a:p>
            <a:pPr eaLnBrk="1" hangingPunct="1"/>
            <a:r>
              <a:rPr lang="el-GR" sz="1600" dirty="0"/>
              <a:t>Ελάττωση Ευαισθησίας</a:t>
            </a:r>
          </a:p>
          <a:p>
            <a:pPr eaLnBrk="1" hangingPunct="1"/>
            <a:endParaRPr lang="el-GR" dirty="0"/>
          </a:p>
          <a:p>
            <a:pPr eaLnBrk="1" hangingPunct="1"/>
            <a:endParaRPr lang="el-GR" dirty="0"/>
          </a:p>
          <a:p>
            <a:pPr eaLnBrk="1" hangingPunct="1"/>
            <a:endParaRPr lang="el-GR" dirty="0"/>
          </a:p>
          <a:p>
            <a:pPr eaLnBrk="1" hangingPunct="1"/>
            <a:endParaRPr lang="el-GR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1295400" y="1365250"/>
            <a:ext cx="9601200" cy="488950"/>
          </a:xfrm>
        </p:spPr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Χρώση </a:t>
            </a:r>
            <a:r>
              <a:rPr lang="en-US" sz="2800" b="1">
                <a:ln>
                  <a:noFill/>
                </a:ln>
              </a:rPr>
              <a:t>Ziehl-Neelsen:  </a:t>
            </a:r>
            <a:r>
              <a:rPr lang="el-GR" sz="2800" b="1">
                <a:ln>
                  <a:noFill/>
                </a:ln>
              </a:rPr>
              <a:t>δείγμα πτυέλων</a:t>
            </a:r>
            <a:br>
              <a:rPr lang="el-GR" sz="2800" b="1">
                <a:ln>
                  <a:noFill/>
                </a:ln>
              </a:rPr>
            </a:br>
            <a:br>
              <a:rPr lang="el-GR" sz="2800" b="1">
                <a:ln>
                  <a:noFill/>
                </a:ln>
              </a:rPr>
            </a:br>
            <a:endParaRPr lang="en-US" sz="2800" b="1">
              <a:ln>
                <a:noFill/>
              </a:ln>
            </a:endParaRPr>
          </a:p>
        </p:txBody>
      </p:sp>
      <p:pic>
        <p:nvPicPr>
          <p:cNvPr id="12390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0088" y="1622425"/>
            <a:ext cx="8693150" cy="4418013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ΕΡΓΑΣΤΗΡΙΑΚΗ ΔΙΑΓΝΩΣΗ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2088" y="2570163"/>
            <a:ext cx="9601200" cy="3317875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b="1" dirty="0"/>
              <a:t>(2) ΚΑΛΛΙΕΡΓΕΙΑ</a:t>
            </a:r>
          </a:p>
          <a:p>
            <a:pPr eaLnBrk="1" hangingPunct="1">
              <a:defRPr/>
            </a:pPr>
            <a:r>
              <a:rPr lang="el-GR" dirty="0"/>
              <a:t>ειδικά καλλιεργητικά υλικά: στερεά και υγρά</a:t>
            </a:r>
          </a:p>
          <a:p>
            <a:pPr eaLnBrk="1" hangingPunct="1">
              <a:defRPr/>
            </a:pPr>
            <a:r>
              <a:rPr lang="el-GR" dirty="0">
                <a:solidFill>
                  <a:srgbClr val="00B0F0"/>
                </a:solidFill>
              </a:rPr>
              <a:t>παρατεταμένος χρόνος επώασης καλλιεργειών (4-6 εβδομάδες)</a:t>
            </a:r>
          </a:p>
          <a:p>
            <a:pPr eaLnBrk="1" hangingPunct="1">
              <a:defRPr/>
            </a:pPr>
            <a:r>
              <a:rPr lang="el-GR" dirty="0"/>
              <a:t>ειδικοί χώροι υψηλής βιολογικής ασφάλειας (επικίνδυνο παθογόνο)</a:t>
            </a:r>
          </a:p>
          <a:p>
            <a:pPr eaLnBrk="1" hangingPunct="1">
              <a:defRPr/>
            </a:pPr>
            <a:endParaRPr lang="el-GR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1295400" y="1339850"/>
            <a:ext cx="9601200" cy="939800"/>
          </a:xfrm>
        </p:spPr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Αποικίες </a:t>
            </a:r>
            <a:r>
              <a:rPr lang="en-US" sz="2800" b="1">
                <a:ln>
                  <a:noFill/>
                </a:ln>
              </a:rPr>
              <a:t>Mycobacterium tuberculosis</a:t>
            </a:r>
            <a:br>
              <a:rPr lang="en-US" sz="2800" b="1">
                <a:ln>
                  <a:noFill/>
                </a:ln>
              </a:rPr>
            </a:br>
            <a:endParaRPr lang="en-US" sz="2800" b="1">
              <a:ln>
                <a:noFill/>
              </a:ln>
            </a:endParaRPr>
          </a:p>
        </p:txBody>
      </p:sp>
      <p:pic>
        <p:nvPicPr>
          <p:cNvPr id="12595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188" y="2433638"/>
            <a:ext cx="5157787" cy="3246437"/>
          </a:xfrm>
        </p:spPr>
      </p:pic>
      <p:pic>
        <p:nvPicPr>
          <p:cNvPr id="12595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2433638"/>
            <a:ext cx="3849687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ΕΡΓΑΣΤΗΡΙΑΚΗ ΔΙΑΓΝΩΣΗ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126979" name="Content Placeholder 2"/>
          <p:cNvSpPr>
            <a:spLocks noGrp="1"/>
          </p:cNvSpPr>
          <p:nvPr>
            <p:ph idx="1"/>
          </p:nvPr>
        </p:nvSpPr>
        <p:spPr>
          <a:xfrm>
            <a:off x="1295400" y="2936875"/>
            <a:ext cx="9601200" cy="2938463"/>
          </a:xfrm>
        </p:spPr>
        <p:txBody>
          <a:bodyPr/>
          <a:lstStyle/>
          <a:p>
            <a:pPr eaLnBrk="1" hangingPunct="1"/>
            <a:r>
              <a:rPr lang="el-GR" b="1"/>
              <a:t>(3) ΑΜΕΣΗ ΜΟΡΙΑΚΗ ΔΙΑΓΝΩΣΗ ΣΤΟ ΚΛΙΝΙΚΟ ΔΕΙΓΜΑ</a:t>
            </a:r>
          </a:p>
          <a:p>
            <a:pPr eaLnBrk="1" hangingPunct="1"/>
            <a:r>
              <a:rPr lang="el-GR"/>
              <a:t>μέθοδοι πολλαπλασιασμού νουκλεïκών οξέων</a:t>
            </a:r>
          </a:p>
          <a:p>
            <a:pPr eaLnBrk="1" hangingPunct="1"/>
            <a:r>
              <a:rPr lang="el-GR"/>
              <a:t>πρότυπο : αλυσιδωτή αντίδραση πολυμεράσης (Polymerase Chain Reaction, PCR)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ΦΥΜΑΤΙΩΣΗ – ΙΣΤΟΡΙΚΗ ΑΝΑΔΡΟΜΗ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Φυματίωση: μάστιγα επί χιλιετίες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παλαιοπαθολογικά ευρήματα σε σκελετούς λίθινης εποχής και μούμιες της Αιγύπτου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φθίσις (phthisis): Ιπποκράτειος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“λευκή μάστιγα" (White Plague) στην Ευρώπη μετά την πανώλη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rgbClr val="002060"/>
                </a:solidFill>
              </a:rPr>
              <a:t>επιδημικές διαστάσεις με την αστικοποίηση της βιομηχανικής εποχής 18ου-19ου αιώνα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ΕΡΓΑΣΤΗΡΙΑΚΗ ΔΙΑΓΝΩΣΗ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128003" name="Content Placeholder 2"/>
          <p:cNvSpPr>
            <a:spLocks noGrp="1"/>
          </p:cNvSpPr>
          <p:nvPr>
            <p:ph idx="1"/>
          </p:nvPr>
        </p:nvSpPr>
        <p:spPr>
          <a:xfrm>
            <a:off x="1295400" y="2557463"/>
            <a:ext cx="9601200" cy="3586162"/>
          </a:xfrm>
        </p:spPr>
        <p:txBody>
          <a:bodyPr/>
          <a:lstStyle/>
          <a:p>
            <a:pPr eaLnBrk="1" hangingPunct="1"/>
            <a:r>
              <a:rPr lang="el-GR"/>
              <a:t> </a:t>
            </a:r>
            <a:r>
              <a:rPr lang="el-GR" b="1"/>
              <a:t>Polymerase Chain Reaction, PCR</a:t>
            </a:r>
          </a:p>
          <a:p>
            <a:pPr eaLnBrk="1" hangingPunct="1"/>
            <a:r>
              <a:rPr lang="el-GR">
                <a:solidFill>
                  <a:srgbClr val="0070C0"/>
                </a:solidFill>
              </a:rPr>
              <a:t>Ευαισθησία: εύρος 75-85% (σε δείγματα αναπνευστικού)</a:t>
            </a:r>
          </a:p>
          <a:p>
            <a:pPr eaLnBrk="1" hangingPunct="1"/>
            <a:r>
              <a:rPr lang="el-GR">
                <a:solidFill>
                  <a:srgbClr val="0070C0"/>
                </a:solidFill>
              </a:rPr>
              <a:t>	   -  πάντα μικρότερη από αυτήν της καλλιέργειας</a:t>
            </a:r>
          </a:p>
          <a:p>
            <a:pPr eaLnBrk="1" hangingPunct="1"/>
            <a:r>
              <a:rPr lang="el-GR">
                <a:solidFill>
                  <a:srgbClr val="0070C0"/>
                </a:solidFill>
              </a:rPr>
              <a:t>	   -  πάντα μεγαλύτερη σε δείγματα με (+) Οξ.Χρώση</a:t>
            </a:r>
          </a:p>
          <a:p>
            <a:pPr eaLnBrk="1" hangingPunct="1"/>
            <a:r>
              <a:rPr lang="el-GR"/>
              <a:t>Ειδικότητα:  &gt; 95% </a:t>
            </a:r>
          </a:p>
          <a:p>
            <a:pPr eaLnBrk="1" hangingPunct="1"/>
            <a:r>
              <a:rPr lang="el-GR"/>
              <a:t>Παρέχει προκαταρκτικά αποτελέσματα</a:t>
            </a:r>
          </a:p>
          <a:p>
            <a:pPr eaLnBrk="1" hangingPunct="1"/>
            <a:r>
              <a:rPr lang="el-GR"/>
              <a:t>Μεγάλο κόστος (εφαρμογή μόνο σε επιλεγμένα δείγματα)</a:t>
            </a:r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ΕΡΓΑΣΤΗΡΙΑΚΗ ΔΙΑΓΝΩΣΗ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1290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b="1"/>
              <a:t>Ποτέ δεν παραλείπεται η καλλιέργεια  </a:t>
            </a:r>
          </a:p>
          <a:p>
            <a:pPr eaLnBrk="1" hangingPunct="1"/>
            <a:r>
              <a:rPr lang="el-GR"/>
              <a:t>	   -  διότι θέτει την οριστική διάγνωση  </a:t>
            </a:r>
          </a:p>
          <a:p>
            <a:pPr eaLnBrk="1" hangingPunct="1"/>
            <a:r>
              <a:rPr lang="el-GR"/>
              <a:t>	   -  διότι απαιτείται για τη διενέργεια του ελέγχου αντοχής </a:t>
            </a:r>
          </a:p>
          <a:p>
            <a:pPr eaLnBrk="1" hangingPunct="1"/>
            <a:r>
              <a:rPr lang="el-GR"/>
              <a:t>      -  διότι καθιστά δυνατές επιδημιολογικές μελέτες </a:t>
            </a:r>
          </a:p>
          <a:p>
            <a:pPr eaLnBrk="1" hangingPunct="1"/>
            <a:endParaRPr lang="el-GR"/>
          </a:p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ΘΕΡΑΠΕΙΑ ΦΥΜΑΤΙΩΣΗΣ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b="1" dirty="0"/>
              <a:t>Αντιφυματικά 1ης εκλογής (Πρωτεύοντα)</a:t>
            </a:r>
          </a:p>
          <a:p>
            <a:pPr eaLnBrk="1" hangingPunct="1">
              <a:defRPr/>
            </a:pPr>
            <a:r>
              <a:rPr lang="el-GR" dirty="0"/>
              <a:t>Ισονιαζίδη (</a:t>
            </a:r>
            <a:r>
              <a:rPr lang="en-US" dirty="0"/>
              <a:t>INH)</a:t>
            </a:r>
          </a:p>
          <a:p>
            <a:pPr eaLnBrk="1" hangingPunct="1">
              <a:defRPr/>
            </a:pPr>
            <a:r>
              <a:rPr lang="el-GR" dirty="0"/>
              <a:t>Ριφαμπικίνη (</a:t>
            </a:r>
            <a:r>
              <a:rPr lang="en-US" dirty="0"/>
              <a:t>RIF) </a:t>
            </a:r>
          </a:p>
          <a:p>
            <a:pPr eaLnBrk="1" hangingPunct="1">
              <a:defRPr/>
            </a:pPr>
            <a:r>
              <a:rPr lang="el-GR" dirty="0"/>
              <a:t>Πυραζιναμίδη (</a:t>
            </a:r>
            <a:r>
              <a:rPr lang="en-US" dirty="0"/>
              <a:t>PZ</a:t>
            </a:r>
            <a:r>
              <a:rPr lang="el-GR" dirty="0"/>
              <a:t>Μ) </a:t>
            </a:r>
          </a:p>
          <a:p>
            <a:pPr eaLnBrk="1" hangingPunct="1">
              <a:defRPr/>
            </a:pPr>
            <a:r>
              <a:rPr lang="el-GR" dirty="0"/>
              <a:t>Εθαμβουτόλη (</a:t>
            </a:r>
            <a:r>
              <a:rPr lang="en-US" dirty="0"/>
              <a:t>E</a:t>
            </a:r>
            <a:r>
              <a:rPr lang="el-GR" dirty="0"/>
              <a:t>ΜΒ)</a:t>
            </a:r>
          </a:p>
          <a:p>
            <a:pPr eaLnBrk="1" hangingPunct="1">
              <a:defRPr/>
            </a:pPr>
            <a:r>
              <a:rPr lang="el-GR" dirty="0"/>
              <a:t>Στρεπτομυκίνη (</a:t>
            </a:r>
            <a:r>
              <a:rPr lang="en-US" dirty="0"/>
              <a:t>SM) </a:t>
            </a:r>
            <a:endParaRPr lang="el-GR" dirty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ΘΕΡΑΠΕΙΑ ΦΥΜΑΤΙΩΣΗΣ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131075" name="Content Placeholder 2"/>
          <p:cNvSpPr>
            <a:spLocks noGrp="1"/>
          </p:cNvSpPr>
          <p:nvPr>
            <p:ph idx="1"/>
          </p:nvPr>
        </p:nvSpPr>
        <p:spPr>
          <a:xfrm>
            <a:off x="1295400" y="3141663"/>
            <a:ext cx="9601200" cy="2733675"/>
          </a:xfrm>
        </p:spPr>
        <p:txBody>
          <a:bodyPr/>
          <a:lstStyle/>
          <a:p>
            <a:pPr eaLnBrk="1" hangingPunct="1"/>
            <a:r>
              <a:rPr lang="el-GR">
                <a:solidFill>
                  <a:srgbClr val="0070C0"/>
                </a:solidFill>
              </a:rPr>
              <a:t>Χορήγηση συνδυασμού Φαρμάκων</a:t>
            </a:r>
          </a:p>
          <a:p>
            <a:pPr eaLnBrk="1" hangingPunct="1"/>
            <a:r>
              <a:rPr lang="el-GR">
                <a:solidFill>
                  <a:srgbClr val="0070C0"/>
                </a:solidFill>
              </a:rPr>
              <a:t>Μακροχρόνια χορήγηση θεραπείας</a:t>
            </a:r>
          </a:p>
          <a:p>
            <a:pPr eaLnBrk="1" hangingPunct="1"/>
            <a:endParaRPr lang="en-US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b="1">
                <a:ln>
                  <a:noFill/>
                </a:ln>
              </a:rPr>
              <a:t>ΘΕΡΑΠΕΙΑ ΦΥΜΑΤΙΩΣΗΣ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/>
              <a:t>η συνιστώμενη θεραπευτική αγωγή για τη </a:t>
            </a:r>
            <a:r>
              <a:rPr lang="el-GR" b="1"/>
              <a:t>νεοεμφανιζόμενη</a:t>
            </a:r>
            <a:r>
              <a:rPr lang="el-GR"/>
              <a:t> πνευμονική φυματίωση είναι η </a:t>
            </a:r>
            <a:r>
              <a:rPr lang="el-GR" b="1"/>
              <a:t>χορήγηση συνδυασμού αντιβιοτικών για έξι μήνες</a:t>
            </a:r>
            <a:r>
              <a:rPr lang="el-GR"/>
              <a:t>. </a:t>
            </a:r>
          </a:p>
          <a:p>
            <a:r>
              <a:rPr lang="el-GR"/>
              <a:t>Τους </a:t>
            </a:r>
            <a:r>
              <a:rPr lang="el-GR" b="1"/>
              <a:t>πρώτους δύο μήνες </a:t>
            </a:r>
            <a:r>
              <a:rPr lang="el-GR"/>
              <a:t>θα πρέπει να χορηγείται </a:t>
            </a:r>
            <a:r>
              <a:rPr lang="el-GR" b="1"/>
              <a:t>ριφαμπικίνη, ισονιαζίδη, πυραζιναμίδη, και εθαμβουτόλη. </a:t>
            </a:r>
          </a:p>
          <a:p>
            <a:r>
              <a:rPr lang="el-GR"/>
              <a:t>Τους </a:t>
            </a:r>
            <a:r>
              <a:rPr lang="el-GR" b="1"/>
              <a:t>τέσσερις τελευταίους μήνες </a:t>
            </a:r>
            <a:r>
              <a:rPr lang="el-GR"/>
              <a:t>χορηγείται μόνο </a:t>
            </a:r>
            <a:r>
              <a:rPr lang="el-GR" b="1"/>
              <a:t>ριφαμπικίνη και ισονιαζίδη</a:t>
            </a:r>
            <a:r>
              <a:rPr lang="el-GR"/>
              <a:t>.</a:t>
            </a:r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b="1">
                <a:ln>
                  <a:noFill/>
                </a:ln>
              </a:rPr>
              <a:t>ΘΕΡΑΠΕΙΑ ΦΥΜΑΤΙΩΣΗΣ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133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/>
              <a:t>Εάν η φυματίωση υποτροπιάσει, θα πρέπει ─προτού καθοριστεί η θεραπεία─ να γίνουν τεστ προκειμένου να βρεθεί σε ποια αντιβιοτικά παρουσιάζει ευαισθησία. </a:t>
            </a:r>
          </a:p>
          <a:p>
            <a:r>
              <a:rPr lang="el-GR"/>
              <a:t>Σε περίπτωση που διαπιστωθεί </a:t>
            </a:r>
            <a:r>
              <a:rPr lang="el-GR" b="1"/>
              <a:t>πολυανθεκτική φυματίωση </a:t>
            </a:r>
            <a:r>
              <a:rPr lang="el-GR"/>
              <a:t>(multiple-drug-resistant TB, MDR-TB) συνιστάται θεραπεία </a:t>
            </a:r>
            <a:r>
              <a:rPr lang="el-GR" b="1"/>
              <a:t>με τουλάχιστον τέσσερα αποτελεσματικά αντιβιοτικά για 18–24 μήνες.</a:t>
            </a:r>
            <a:endParaRPr lang="en-US" b="1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1216" name="Group 112"/>
          <p:cNvGraphicFramePr>
            <a:graphicFrameLocks noGrp="1"/>
          </p:cNvGraphicFramePr>
          <p:nvPr>
            <p:ph idx="1"/>
          </p:nvPr>
        </p:nvGraphicFramePr>
        <p:xfrm>
          <a:off x="1184275" y="1700213"/>
          <a:ext cx="9750425" cy="4546605"/>
        </p:xfrm>
        <a:graphic>
          <a:graphicData uri="http://schemas.openxmlformats.org/drawingml/2006/table">
            <a:tbl>
              <a:tblPr/>
              <a:tblGrid>
                <a:gridCol w="237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5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94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6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δόση (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mg/kg)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παρενέργειες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Ισονιαζίδη (1912-1951)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10-15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Ηπατοτοξικότητα, νευρίτιδα, υπερευαισθησία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6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Ριφαμπικίνη (1959)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10-20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Ηπατοτοξικότητα, πορτοκαλί χρώση, γριποειδής σ, ΑΜΠ</a:t>
                      </a: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Wingdings 3" panose="05040102010807070707" pitchFamily="18" charset="2"/>
                        </a:rPr>
                        <a:t>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Πυραζιναμίδη (1952?)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30-40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Ηπατοτοξικότητα, υπερουριχαιμία, ασθραλγίες, ΓΕΣ δυσφορία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Εθαμβουτόλη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20-25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Οπτική νευρίτιδα, υπερευαισθησία, ΓΕΣ δυσφορία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6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anose="030F0702030302020204" pitchFamily="66" charset="0"/>
                        </a:rPr>
                        <a:t>Στρεπτομυκίνη (1943)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20-40</a:t>
                      </a: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/2δ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Ωτοτοξικότητα, νεφροτοξικότητα, εξάνθημα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anose="030F0702030302020204" pitchFamily="66" charset="0"/>
                        </a:rPr>
                        <a:t>Αμικασίνη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15-30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Ωτοτοξικότητα, νεφροτοξικότητα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anose="030F0702030302020204" pitchFamily="66" charset="0"/>
                        </a:rPr>
                        <a:t>Καναμυκίνη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15-30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Ωτοτοξικότητα, νεφροτοξικότητα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anose="030F0702030302020204" pitchFamily="66" charset="0"/>
                        </a:rPr>
                        <a:t>Καπρεομυκίνη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15-30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Ωτοτοξικότητα, νεφροτοξικότητα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Εθιοναμίδη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15-20</a:t>
                      </a: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/2-3δ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Ηπατοτοξικότητα, υπερευαισθησία, υποθυρεο, ΓΕΣ δυσφορία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36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Λεβοφλοξασίνη (1987)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?</a:t>
                      </a: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/1δ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Ανησυχία, σύγχυση, εξάνθημα, ΓΕΣ δυσφορία, ανάπτυξη?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Κυκλοσερίνη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10-20</a:t>
                      </a: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/2δ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Διαταραχές προσωπικότητας, ψύχωση, σπασμοί, εξάνθημα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36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Παρα-αμινοσαλικυλικό οξύ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200-300/2-4</a:t>
                      </a: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δ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Ηπατοτοξικότητα, υπερευαισθησία, ΓΕΣ δυσφορία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34208" name="Rectangle 65"/>
          <p:cNvSpPr>
            <a:spLocks noChangeArrowheads="1"/>
          </p:cNvSpPr>
          <p:nvPr/>
        </p:nvSpPr>
        <p:spPr bwMode="auto">
          <a:xfrm>
            <a:off x="2019300" y="1135063"/>
            <a:ext cx="800100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tx2"/>
              </a:buClr>
              <a:buSzPct val="75000"/>
              <a:buFont typeface="Monotype Sorts" charset="2"/>
              <a:buNone/>
            </a:pPr>
            <a:r>
              <a:rPr lang="el-GR">
                <a:solidFill>
                  <a:srgbClr val="0070C0"/>
                </a:solidFill>
                <a:latin typeface="Comic Sans MS" panose="030F0702030302020204" pitchFamily="66" charset="0"/>
              </a:rPr>
              <a:t>Αντιφυματικά φάρμακα </a:t>
            </a:r>
            <a:r>
              <a:rPr lang="en-US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r>
              <a:rPr lang="en-US">
                <a:solidFill>
                  <a:srgbClr val="009900"/>
                </a:solidFill>
                <a:latin typeface="Comic Sans MS" panose="030F0702030302020204" pitchFamily="66" charset="0"/>
              </a:rPr>
              <a:t>Red Book 2009</a:t>
            </a:r>
            <a:endParaRPr lang="el-GR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ΘΕΡΑΠΕΙΑ ΦΥΜΑΤΙΩΣΗΣ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924175"/>
            <a:ext cx="9601200" cy="295116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dirty="0"/>
              <a:t>ΧΗΜΕΙΟΠΡΟΦΥΛΑΞΗ</a:t>
            </a:r>
          </a:p>
          <a:p>
            <a:pPr eaLnBrk="1" hangingPunct="1">
              <a:defRPr/>
            </a:pPr>
            <a:r>
              <a:rPr lang="el-GR" dirty="0"/>
              <a:t>χορήγηση INH για 6-12 μήνες</a:t>
            </a:r>
          </a:p>
          <a:p>
            <a:pPr eaLnBrk="1" hangingPunct="1">
              <a:defRPr/>
            </a:pPr>
            <a:r>
              <a:rPr lang="el-GR" dirty="0"/>
              <a:t>σε άτομα με </a:t>
            </a:r>
            <a:r>
              <a:rPr lang="el-GR" dirty="0">
                <a:latin typeface="Symbol" pitchFamily="16" charset="2"/>
              </a:rPr>
              <a:t></a:t>
            </a:r>
            <a:r>
              <a:rPr lang="el-GR" dirty="0"/>
              <a:t> πιθανότητα έκθεσης (πχ πρόσφατη θετικοποίηση Mantoux)</a:t>
            </a:r>
          </a:p>
          <a:p>
            <a:pPr eaLnBrk="1" hangingPunct="1">
              <a:defRPr/>
            </a:pPr>
            <a:endParaRPr lang="el-GR" dirty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ΘΕΡΑΠΕΙΑ ΦΥΜΑΤΙΩΣΗΣ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137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sz="2000" b="1"/>
              <a:t>Αντοχή</a:t>
            </a:r>
            <a:r>
              <a:rPr lang="el-GR" sz="2000"/>
              <a:t> : νομοτελειακό εξελικτικό φαινόμενο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sz="2000"/>
              <a:t>	προσαρμογή μικροοργανισμών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sz="2000"/>
              <a:t>	ανάγκη επιβίωσης σε περιβάλλον αντιβιοτικών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l-GR" sz="2000"/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sz="2000" b="1"/>
              <a:t>Ευόδωση μεταλλάξεων</a:t>
            </a:r>
            <a:r>
              <a:rPr lang="el-GR" sz="2000">
                <a:latin typeface="Comic Sans MS" panose="030F0702030302020204" pitchFamily="66" charset="0"/>
                <a:sym typeface="Wingdings 3" panose="05040102010807070707" pitchFamily="18" charset="2"/>
              </a:rPr>
              <a:t></a:t>
            </a:r>
            <a:r>
              <a:rPr lang="el-GR" sz="2000"/>
              <a:t> πολύ μεγάλοι πληθυσμοί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sz="2000"/>
              <a:t>				</a:t>
            </a:r>
            <a:r>
              <a:rPr lang="el-GR" sz="2000">
                <a:latin typeface="Comic Sans MS" panose="030F0702030302020204" pitchFamily="66" charset="0"/>
                <a:sym typeface="Wingdings 3" panose="05040102010807070707" pitchFamily="18" charset="2"/>
              </a:rPr>
              <a:t> </a:t>
            </a:r>
            <a:r>
              <a:rPr lang="el-GR" sz="2000"/>
              <a:t> γρήγορη αναπαραγωγή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sz="2000"/>
              <a:t>				</a:t>
            </a:r>
            <a:r>
              <a:rPr lang="el-GR" sz="2000">
                <a:latin typeface="Comic Sans MS" panose="030F0702030302020204" pitchFamily="66" charset="0"/>
                <a:sym typeface="Wingdings 3" panose="05040102010807070707" pitchFamily="18" charset="2"/>
              </a:rPr>
              <a:t> </a:t>
            </a:r>
            <a:r>
              <a:rPr lang="el-GR" sz="2000"/>
              <a:t> χρήση αντιβιοτικών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l-GR" sz="1600"/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>
                <a:solidFill>
                  <a:srgbClr val="DDDDDD"/>
                </a:solidFill>
                <a:latin typeface="Comic Sans MS" panose="030F0702030302020204" pitchFamily="66" charset="0"/>
              </a:rPr>
              <a:t>φυματίωση</a:t>
            </a:r>
            <a:r>
              <a:rPr lang="en-US" sz="2000">
                <a:solidFill>
                  <a:srgbClr val="DDDDDD"/>
                </a:solidFill>
                <a:latin typeface="Comic Sans MS" panose="030F0702030302020204" pitchFamily="66" charset="0"/>
              </a:rPr>
              <a:t> – </a:t>
            </a:r>
            <a:r>
              <a:rPr lang="el-GR" sz="2000">
                <a:solidFill>
                  <a:srgbClr val="DDDDDD"/>
                </a:solidFill>
                <a:latin typeface="Comic Sans MS" panose="030F0702030302020204" pitchFamily="66" charset="0"/>
              </a:rPr>
              <a:t>αντοχή</a:t>
            </a:r>
            <a:br>
              <a:rPr lang="el-GR" sz="2000">
                <a:solidFill>
                  <a:srgbClr val="DDDDDD"/>
                </a:solidFill>
                <a:latin typeface="Comic Sans MS" panose="030F0702030302020204" pitchFamily="66" charset="0"/>
              </a:rPr>
            </a:br>
            <a:r>
              <a:rPr lang="el-GR" sz="2800">
                <a:solidFill>
                  <a:srgbClr val="DDDDDD"/>
                </a:solidFill>
                <a:latin typeface="Comic Sans MS" panose="030F0702030302020204" pitchFamily="66" charset="0"/>
              </a:rPr>
              <a:t>ορισμοί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752600"/>
            <a:ext cx="4495800" cy="457200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0"/>
              </a:spcBef>
              <a:buFont typeface="Monotype Sorts" charset="2"/>
              <a:buNone/>
            </a:pPr>
            <a:r>
              <a:rPr lang="el-GR" sz="1600">
                <a:solidFill>
                  <a:srgbClr val="009900"/>
                </a:solidFill>
                <a:latin typeface="Comic Sans MS" panose="030F0702030302020204" pitchFamily="66" charset="0"/>
              </a:rPr>
              <a:t>σχηματική ταξινόμηση</a:t>
            </a:r>
            <a:r>
              <a:rPr lang="en-US" sz="1600">
                <a:solidFill>
                  <a:srgbClr val="009900"/>
                </a:solidFill>
                <a:latin typeface="Comic Sans MS" panose="030F0702030302020204" pitchFamily="66" charset="0"/>
              </a:rPr>
              <a:t> </a:t>
            </a:r>
            <a:r>
              <a:rPr lang="el-GR" sz="1600">
                <a:solidFill>
                  <a:srgbClr val="009900"/>
                </a:solidFill>
                <a:latin typeface="Comic Sans MS" panose="030F0702030302020204" pitchFamily="66" charset="0"/>
              </a:rPr>
              <a:t>αντοχής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Monotype Sorts" charset="2"/>
              <a:buNone/>
            </a:pPr>
            <a:endParaRPr lang="el-GR" sz="1600">
              <a:solidFill>
                <a:srgbClr val="0099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sz="1600">
                <a:solidFill>
                  <a:srgbClr val="FFFF00"/>
                </a:solidFill>
                <a:latin typeface="Comic Sans MS" panose="030F0702030302020204" pitchFamily="66" charset="0"/>
              </a:rPr>
              <a:t>ανθεκτική φυματίωση</a:t>
            </a:r>
            <a:r>
              <a:rPr lang="el-GR" sz="1600">
                <a:latin typeface="Comic Sans MS" panose="030F0702030302020204" pitchFamily="66" charset="0"/>
              </a:rPr>
              <a:t>: </a:t>
            </a:r>
            <a:r>
              <a:rPr lang="en-US" sz="1600">
                <a:latin typeface="Comic Sans MS" panose="030F0702030302020204" pitchFamily="66" charset="0"/>
              </a:rPr>
              <a:t>in vitro </a:t>
            </a:r>
            <a:r>
              <a:rPr lang="el-GR" sz="1600">
                <a:latin typeface="Comic Sans MS" panose="030F0702030302020204" pitchFamily="66" charset="0"/>
              </a:rPr>
              <a:t>αντοχή σε αντιφυματικό 1ης γραμμής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Monotype Sorts" charset="2"/>
              <a:buNone/>
            </a:pPr>
            <a:endParaRPr lang="el-GR" sz="160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sz="1600">
                <a:solidFill>
                  <a:srgbClr val="FFFF00"/>
                </a:solidFill>
                <a:latin typeface="Comic Sans MS" panose="030F0702030302020204" pitchFamily="66" charset="0"/>
              </a:rPr>
              <a:t>πολυανθεκτική φυματίωση</a:t>
            </a:r>
            <a:r>
              <a:rPr lang="el-GR" sz="1600">
                <a:latin typeface="Comic Sans MS" panose="030F0702030302020204" pitchFamily="66" charset="0"/>
              </a:rPr>
              <a:t>: </a:t>
            </a:r>
            <a:r>
              <a:rPr lang="en-US" sz="1600">
                <a:latin typeface="Comic Sans MS" panose="030F0702030302020204" pitchFamily="66" charset="0"/>
              </a:rPr>
              <a:t>in vitro </a:t>
            </a:r>
            <a:r>
              <a:rPr lang="el-GR" sz="1600">
                <a:latin typeface="Comic Sans MS" panose="030F0702030302020204" pitchFamily="66" charset="0"/>
              </a:rPr>
              <a:t>αντοχή </a:t>
            </a:r>
            <a:r>
              <a:rPr lang="en-US" sz="1600">
                <a:solidFill>
                  <a:schemeClr val="hlink"/>
                </a:solidFill>
                <a:latin typeface="Comic Sans MS" panose="030F0702030302020204" pitchFamily="66" charset="0"/>
              </a:rPr>
              <a:t>INH</a:t>
            </a:r>
            <a:r>
              <a:rPr lang="el-GR" sz="1600">
                <a:solidFill>
                  <a:schemeClr val="hlink"/>
                </a:solidFill>
                <a:latin typeface="Comic Sans MS" panose="030F0702030302020204" pitchFamily="66" charset="0"/>
              </a:rPr>
              <a:t>+</a:t>
            </a:r>
            <a:r>
              <a:rPr lang="en-US" sz="1600">
                <a:solidFill>
                  <a:schemeClr val="hlink"/>
                </a:solidFill>
                <a:latin typeface="Comic Sans MS" panose="030F0702030302020204" pitchFamily="66" charset="0"/>
              </a:rPr>
              <a:t>RIF </a:t>
            </a:r>
            <a:r>
              <a:rPr lang="en-US" sz="1600">
                <a:latin typeface="Comic Sans MS" panose="030F0702030302020204" pitchFamily="66" charset="0"/>
              </a:rPr>
              <a:t>(</a:t>
            </a:r>
            <a:r>
              <a:rPr lang="el-GR" sz="1600">
                <a:latin typeface="Comic Sans MS" panose="030F0702030302020204" pitchFamily="66" charset="0"/>
              </a:rPr>
              <a:t>τουλάχιστον</a:t>
            </a:r>
            <a:r>
              <a:rPr lang="en-US" sz="1600">
                <a:latin typeface="Comic Sans MS" panose="030F0702030302020204" pitchFamily="66" charset="0"/>
              </a:rPr>
              <a:t>)</a:t>
            </a:r>
            <a:r>
              <a:rPr lang="el-GR" sz="1600">
                <a:latin typeface="Comic Sans MS" panose="030F0702030302020204" pitchFamily="66" charset="0"/>
              </a:rPr>
              <a:t> </a:t>
            </a:r>
            <a:endParaRPr lang="el-GR" sz="1600">
              <a:solidFill>
                <a:schemeClr val="hlink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Monotype Sorts" charset="2"/>
              <a:buNone/>
            </a:pPr>
            <a:endParaRPr lang="el-GR" sz="160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sz="1600">
                <a:solidFill>
                  <a:srgbClr val="FFFF00"/>
                </a:solidFill>
                <a:latin typeface="Comic Sans MS" panose="030F0702030302020204" pitchFamily="66" charset="0"/>
              </a:rPr>
              <a:t>υπερανθεκτική φυματίωση</a:t>
            </a:r>
            <a:r>
              <a:rPr lang="el-GR" sz="1600">
                <a:latin typeface="Comic Sans MS" panose="030F0702030302020204" pitchFamily="66" charset="0"/>
              </a:rPr>
              <a:t>: </a:t>
            </a:r>
            <a:r>
              <a:rPr lang="en-US" sz="1600">
                <a:latin typeface="Comic Sans MS" panose="030F0702030302020204" pitchFamily="66" charset="0"/>
              </a:rPr>
              <a:t>in vitro</a:t>
            </a:r>
            <a:r>
              <a:rPr lang="el-GR" sz="1600">
                <a:latin typeface="Comic Sans MS" panose="030F0702030302020204" pitchFamily="66" charset="0"/>
              </a:rPr>
              <a:t> αντοχή </a:t>
            </a:r>
            <a:r>
              <a:rPr lang="en-US" sz="1600">
                <a:solidFill>
                  <a:schemeClr val="hlink"/>
                </a:solidFill>
                <a:latin typeface="Comic Sans MS" panose="030F0702030302020204" pitchFamily="66" charset="0"/>
              </a:rPr>
              <a:t>INH</a:t>
            </a:r>
            <a:r>
              <a:rPr lang="el-GR" sz="1600">
                <a:solidFill>
                  <a:schemeClr val="hlink"/>
                </a:solidFill>
                <a:latin typeface="Comic Sans MS" panose="030F0702030302020204" pitchFamily="66" charset="0"/>
              </a:rPr>
              <a:t> + </a:t>
            </a:r>
            <a:r>
              <a:rPr lang="en-US" sz="1600">
                <a:solidFill>
                  <a:schemeClr val="hlink"/>
                </a:solidFill>
                <a:latin typeface="Comic Sans MS" panose="030F0702030302020204" pitchFamily="66" charset="0"/>
              </a:rPr>
              <a:t>RIF </a:t>
            </a:r>
            <a:r>
              <a:rPr lang="el-GR" sz="1600">
                <a:solidFill>
                  <a:schemeClr val="hlink"/>
                </a:solidFill>
                <a:latin typeface="Comic Sans MS" panose="030F0702030302020204" pitchFamily="66" charset="0"/>
              </a:rPr>
              <a:t>+</a:t>
            </a:r>
            <a:endParaRPr lang="en-US" sz="1600">
              <a:solidFill>
                <a:schemeClr val="hlink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Monotype Sorts" charset="2"/>
              <a:buNone/>
            </a:pPr>
            <a:r>
              <a:rPr lang="en-US" sz="1600">
                <a:latin typeface="Comic Sans MS" panose="030F0702030302020204" pitchFamily="66" charset="0"/>
              </a:rPr>
              <a:t>	</a:t>
            </a:r>
            <a:r>
              <a:rPr lang="el-GR" sz="1600">
                <a:latin typeface="Comic Sans MS" panose="030F0702030302020204" pitchFamily="66" charset="0"/>
              </a:rPr>
              <a:t>	μια φθοριοκινολόνη</a:t>
            </a:r>
            <a:endParaRPr lang="en-US" sz="160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Monotype Sorts" charset="2"/>
              <a:buNone/>
            </a:pPr>
            <a:r>
              <a:rPr lang="en-US" sz="1600">
                <a:latin typeface="Comic Sans MS" panose="030F0702030302020204" pitchFamily="66" charset="0"/>
              </a:rPr>
              <a:t>	</a:t>
            </a:r>
            <a:r>
              <a:rPr lang="el-GR" sz="1600">
                <a:latin typeface="Comic Sans MS" panose="030F0702030302020204" pitchFamily="66" charset="0"/>
              </a:rPr>
              <a:t>	σε κάποιο ενέσιμο 2ης γραμμής 	αμικασίνη, καναμυκίνη, καπρεομυκίνη</a:t>
            </a:r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6477000" y="1828800"/>
            <a:ext cx="3200400" cy="307975"/>
          </a:xfrm>
          <a:prstGeom prst="rect">
            <a:avLst/>
          </a:prstGeom>
          <a:noFill/>
          <a:ln w="3810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rIns="7200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l-GR" sz="1400">
                <a:solidFill>
                  <a:srgbClr val="FF9933"/>
                </a:solidFill>
                <a:latin typeface="Comic Sans MS" panose="030F0702030302020204" pitchFamily="66" charset="0"/>
              </a:rPr>
              <a:t>ευαίσθητα</a:t>
            </a:r>
            <a:endParaRPr lang="en-US" sz="1400">
              <a:solidFill>
                <a:srgbClr val="FF9933"/>
              </a:solidFill>
              <a:latin typeface="Comic Sans MS" panose="030F0702030302020204" pitchFamily="66" charset="0"/>
            </a:endParaRP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6477000" y="2460625"/>
            <a:ext cx="3200400" cy="630238"/>
          </a:xfrm>
          <a:prstGeom prst="rect">
            <a:avLst/>
          </a:prstGeom>
          <a:noFill/>
          <a:ln w="3810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rIns="7200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>
                <a:solidFill>
                  <a:srgbClr val="FFFF00"/>
                </a:solidFill>
                <a:latin typeface="Comic Sans MS" panose="030F0702030302020204" pitchFamily="66" charset="0"/>
              </a:rPr>
              <a:t>a</a:t>
            </a:r>
            <a:r>
              <a:rPr lang="el-GR" sz="1400">
                <a:solidFill>
                  <a:srgbClr val="FFFF00"/>
                </a:solidFill>
                <a:latin typeface="Comic Sans MS" panose="030F0702030302020204" pitchFamily="66" charset="0"/>
              </a:rPr>
              <a:t>νθεκτικά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 </a:t>
            </a:r>
            <a:r>
              <a:rPr lang="en-US" sz="1400">
                <a:solidFill>
                  <a:srgbClr val="FFFF00"/>
                </a:solidFill>
                <a:latin typeface="Comic Sans MS" panose="030F0702030302020204" pitchFamily="66" charset="0"/>
              </a:rPr>
              <a:t>R-TB</a:t>
            </a:r>
            <a:endParaRPr lang="en-US" sz="1400">
              <a:solidFill>
                <a:srgbClr val="FF9933"/>
              </a:solidFill>
              <a:latin typeface="Comic Sans MS" panose="030F0702030302020204" pitchFamily="66" charset="0"/>
            </a:endParaRPr>
          </a:p>
          <a:p>
            <a:pPr algn="ctr" defTabSz="914400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SM, </a:t>
            </a:r>
            <a:r>
              <a:rPr lang="el-GR" sz="1400">
                <a:solidFill>
                  <a:srgbClr val="FFFFFF"/>
                </a:solidFill>
                <a:latin typeface="Comic Sans MS" panose="030F0702030302020204" pitchFamily="66" charset="0"/>
              </a:rPr>
              <a:t>ΙΝΗ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, </a:t>
            </a:r>
            <a:r>
              <a:rPr lang="el-GR" sz="1400">
                <a:solidFill>
                  <a:srgbClr val="FFFFFF"/>
                </a:solidFill>
                <a:latin typeface="Comic Sans MS" panose="030F0702030302020204" pitchFamily="66" charset="0"/>
              </a:rPr>
              <a:t>άλλα</a:t>
            </a:r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6477000" y="3336925"/>
            <a:ext cx="3200400" cy="930275"/>
          </a:xfrm>
          <a:prstGeom prst="rect">
            <a:avLst/>
          </a:prstGeom>
          <a:noFill/>
          <a:ln w="3810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rIns="7200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l-GR" sz="1400">
                <a:solidFill>
                  <a:srgbClr val="FFFF00"/>
                </a:solidFill>
                <a:latin typeface="Comic Sans MS" panose="030F0702030302020204" pitchFamily="66" charset="0"/>
              </a:rPr>
              <a:t>πολυ-ανθεκτικά</a:t>
            </a:r>
          </a:p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l-GR" sz="1400">
                <a:solidFill>
                  <a:srgbClr val="FF9933"/>
                </a:solidFill>
                <a:latin typeface="Comic Sans MS" panose="030F0702030302020204" pitchFamily="66" charset="0"/>
              </a:rPr>
              <a:t> 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M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ulti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D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rug-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R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esistant 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MDR-TB</a:t>
            </a:r>
            <a:endParaRPr lang="el-GR" sz="1400">
              <a:solidFill>
                <a:srgbClr val="FF9933"/>
              </a:solidFill>
              <a:latin typeface="Comic Sans MS" panose="030F0702030302020204" pitchFamily="66" charset="0"/>
            </a:endParaRPr>
          </a:p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INH 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+ 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RIF </a:t>
            </a:r>
            <a:r>
              <a:rPr lang="el-GR" sz="1400">
                <a:solidFill>
                  <a:srgbClr val="FFFFFF"/>
                </a:solidFill>
                <a:latin typeface="Comic Sans MS" panose="030F0702030302020204" pitchFamily="66" charset="0"/>
              </a:rPr>
              <a:t>(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±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l-GR" sz="1400">
                <a:solidFill>
                  <a:srgbClr val="FFFFFF"/>
                </a:solidFill>
                <a:latin typeface="Comic Sans MS" panose="030F0702030302020204" pitchFamily="66" charset="0"/>
              </a:rPr>
              <a:t>άλλα)</a:t>
            </a:r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6477000" y="4572000"/>
            <a:ext cx="3200400" cy="1730375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rIns="7200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l-GR" sz="1400">
                <a:solidFill>
                  <a:srgbClr val="FFFF00"/>
                </a:solidFill>
                <a:latin typeface="Comic Sans MS" panose="030F0702030302020204" pitchFamily="66" charset="0"/>
              </a:rPr>
              <a:t>υπέρ-πολυανθεκτικά</a:t>
            </a:r>
            <a:endParaRPr lang="en-US" sz="14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e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X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tensively 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D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rug-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R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esistant 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XDR-TB</a:t>
            </a:r>
            <a:endParaRPr lang="el-GR" sz="1400">
              <a:solidFill>
                <a:srgbClr val="FF9933"/>
              </a:solidFill>
              <a:latin typeface="Comic Sans MS" panose="030F0702030302020204" pitchFamily="66" charset="0"/>
            </a:endParaRPr>
          </a:p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INH 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+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 RIF</a:t>
            </a:r>
            <a:endParaRPr lang="el-GR" sz="140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+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 fluoroquinolone (</a:t>
            </a:r>
            <a:r>
              <a:rPr lang="el-GR" sz="1400">
                <a:solidFill>
                  <a:srgbClr val="FFFFFF"/>
                </a:solidFill>
                <a:latin typeface="Comic Sans MS" panose="030F0702030302020204" pitchFamily="66" charset="0"/>
              </a:rPr>
              <a:t>οποιαδήποτε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)</a:t>
            </a:r>
          </a:p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+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 amikacin-kanamycin-capreomycin</a:t>
            </a:r>
          </a:p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(</a:t>
            </a:r>
            <a:r>
              <a:rPr lang="el-GR" sz="1400">
                <a:solidFill>
                  <a:srgbClr val="FFFFFF"/>
                </a:solidFill>
                <a:latin typeface="Comic Sans MS" panose="030F0702030302020204" pitchFamily="66" charset="0"/>
              </a:rPr>
              <a:t>οποιοδήποτε ενέσιμο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 2</a:t>
            </a:r>
            <a:r>
              <a:rPr lang="el-GR" sz="1400" baseline="30000">
                <a:solidFill>
                  <a:srgbClr val="FFFFFF"/>
                </a:solidFill>
                <a:latin typeface="Comic Sans MS" panose="030F0702030302020204" pitchFamily="66" charset="0"/>
              </a:rPr>
              <a:t>ης</a:t>
            </a:r>
            <a:r>
              <a:rPr lang="el-GR" sz="1400">
                <a:solidFill>
                  <a:srgbClr val="FFFFFF"/>
                </a:solidFill>
                <a:latin typeface="Comic Sans MS" panose="030F0702030302020204" pitchFamily="66" charset="0"/>
              </a:rPr>
              <a:t> γραμμής)</a:t>
            </a:r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9753600" y="3600450"/>
            <a:ext cx="6096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l-GR" sz="1400">
                <a:solidFill>
                  <a:srgbClr val="FFFF00"/>
                </a:solidFill>
                <a:latin typeface="Arial Greek" panose="020B0604020202020204" pitchFamily="34" charset="0"/>
              </a:rPr>
              <a:t>1990</a:t>
            </a:r>
            <a:r>
              <a:rPr lang="en-US" sz="1400">
                <a:solidFill>
                  <a:srgbClr val="FFFF00"/>
                </a:solidFill>
                <a:latin typeface="Arial Greek" panose="020B0604020202020204" pitchFamily="34" charset="0"/>
              </a:rPr>
              <a:t>s</a:t>
            </a:r>
            <a:endParaRPr lang="el-GR" sz="1400">
              <a:solidFill>
                <a:srgbClr val="FFFF00"/>
              </a:solidFill>
              <a:latin typeface="Arial Greek" panose="020B0604020202020204" pitchFamily="34" charset="0"/>
            </a:endParaRPr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9753600" y="5124450"/>
            <a:ext cx="6096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l-GR" sz="1400">
                <a:solidFill>
                  <a:srgbClr val="FFFF00"/>
                </a:solidFill>
                <a:latin typeface="Arial Greek" panose="020B0604020202020204" pitchFamily="34" charset="0"/>
              </a:rPr>
              <a:t>2006</a:t>
            </a:r>
          </a:p>
        </p:txBody>
      </p:sp>
      <p:sp>
        <p:nvSpPr>
          <p:cNvPr id="138250" name="Text Box 10"/>
          <p:cNvSpPr txBox="1">
            <a:spLocks noChangeArrowheads="1"/>
          </p:cNvSpPr>
          <p:nvPr/>
        </p:nvSpPr>
        <p:spPr bwMode="auto">
          <a:xfrm>
            <a:off x="9753600" y="2590800"/>
            <a:ext cx="6096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l-GR" sz="1400">
                <a:solidFill>
                  <a:srgbClr val="FFFF00"/>
                </a:solidFill>
                <a:latin typeface="Arial Greek" panose="020B0604020202020204" pitchFamily="34" charset="0"/>
              </a:rPr>
              <a:t>19</a:t>
            </a:r>
            <a:r>
              <a:rPr lang="en-US" sz="1400">
                <a:solidFill>
                  <a:srgbClr val="FFFF00"/>
                </a:solidFill>
                <a:latin typeface="Arial Greek" panose="020B0604020202020204" pitchFamily="34" charset="0"/>
              </a:rPr>
              <a:t>4</a:t>
            </a:r>
            <a:r>
              <a:rPr lang="el-GR" sz="1400">
                <a:solidFill>
                  <a:srgbClr val="FFFF00"/>
                </a:solidFill>
                <a:latin typeface="Arial Greek" panose="020B0604020202020204" pitchFamily="34" charset="0"/>
              </a:rPr>
              <a:t>0</a:t>
            </a:r>
            <a:r>
              <a:rPr lang="en-US" sz="1400">
                <a:solidFill>
                  <a:srgbClr val="FFFF00"/>
                </a:solidFill>
                <a:latin typeface="Arial Greek" panose="020B0604020202020204" pitchFamily="34" charset="0"/>
              </a:rPr>
              <a:t>s</a:t>
            </a:r>
            <a:endParaRPr lang="el-GR" sz="1400">
              <a:solidFill>
                <a:srgbClr val="FFFF00"/>
              </a:solidFill>
              <a:latin typeface="Arial Greek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ΦΥΜΑΤΙΩΣΗ – ΙΣΤΟΡΙΚΗ ΑΝΑΔΡΟΜΗ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πτώση της νοσηρότητας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στις πλούσιες χώρες, στο πρώτο μισό του 20ού αιώνα, πριν τα αντιφυματικά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el-G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ωστόσο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στο τέλος του 20ου αιώνα: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απροσδόκητη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sym typeface="Wingdings 3" panose="05040102010807070707" pitchFamily="18" charset="2"/>
              </a:rPr>
              <a:t>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νοσηρότητας (1990s)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rgbClr val="FF0000"/>
                </a:solidFill>
              </a:rPr>
              <a:t>παραμένει παγκοσμίως το σημαντικότερο λοιμώδες νόσημα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ΘΕΡΑΠΕΙΑ ΦΥΜΑΤΙΩΣΗΣ -ΑΝΤΟΧΗ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140291" name="Content Placeholder 2"/>
          <p:cNvSpPr>
            <a:spLocks noGrp="1"/>
          </p:cNvSpPr>
          <p:nvPr>
            <p:ph idx="1"/>
          </p:nvPr>
        </p:nvSpPr>
        <p:spPr>
          <a:xfrm>
            <a:off x="1295400" y="2486025"/>
            <a:ext cx="9601200" cy="3389313"/>
          </a:xfrm>
        </p:spPr>
        <p:txBody>
          <a:bodyPr/>
          <a:lstStyle/>
          <a:p>
            <a:pPr eaLnBrk="1" hangingPunct="1"/>
            <a:endParaRPr lang="el-GR" sz="1400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el-GR" sz="2000" b="1" dirty="0"/>
              <a:t>Τι φταίει</a:t>
            </a:r>
          </a:p>
          <a:p>
            <a:pPr eaLnBrk="1" hangingPunct="1"/>
            <a:r>
              <a:rPr lang="el-GR" sz="2000" b="1" dirty="0"/>
              <a:t>μυκοβακτηρίδιο: αγώνας επιβίωσης</a:t>
            </a:r>
          </a:p>
          <a:p>
            <a:pPr eaLnBrk="1" hangingPunct="1"/>
            <a:r>
              <a:rPr lang="el-GR" sz="2000" b="1" dirty="0"/>
              <a:t>ασθενείς:	κακή συμμόρφωση</a:t>
            </a:r>
          </a:p>
          <a:p>
            <a:pPr eaLnBrk="1" hangingPunct="1"/>
            <a:r>
              <a:rPr lang="el-GR" sz="2000" b="1" dirty="0"/>
              <a:t>γιατροί:	αμέλεια, λάθος χορήγηση</a:t>
            </a:r>
          </a:p>
          <a:p>
            <a:pPr eaLnBrk="1" hangingPunct="1"/>
            <a:r>
              <a:rPr lang="el-GR" sz="2000" b="1" dirty="0"/>
              <a:t>κοινωνία:	ελλιπής προμήθεια αντιφυματικών</a:t>
            </a:r>
          </a:p>
          <a:p>
            <a:pPr eaLnBrk="1" hangingPunct="1"/>
            <a:endParaRPr lang="en-US" sz="2000"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463550"/>
            <a:ext cx="7772400" cy="14351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br>
              <a:rPr lang="en-US"/>
            </a:br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9800" y="142875"/>
            <a:ext cx="7772400" cy="5953125"/>
          </a:xfrm>
        </p:spPr>
        <p:txBody>
          <a:bodyPr/>
          <a:lstStyle/>
          <a:p>
            <a:pPr marL="341313" indent="-341313" algn="ctr">
              <a:spcBef>
                <a:spcPts val="500"/>
              </a:spcBef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“ fall and rise phenomenon ”</a:t>
            </a:r>
          </a:p>
          <a:p>
            <a:pPr marL="341313" indent="-341313">
              <a:spcBef>
                <a:spcPts val="500"/>
              </a:spcBef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341313" indent="-341313">
              <a:spcBef>
                <a:spcPts val="500"/>
              </a:spcBef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Σε χορήγηση Μονοθεραπείας:</a:t>
            </a:r>
          </a:p>
          <a:p>
            <a:pPr marL="341313" indent="-341313">
              <a:spcBef>
                <a:spcPts val="500"/>
              </a:spcBef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1050" dirty="0"/>
          </a:p>
          <a:p>
            <a:pPr marL="341313" indent="-341313">
              <a:spcBef>
                <a:spcPts val="500"/>
              </a:spcBef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Αρχική Φάση: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“</a:t>
            </a:r>
            <a:r>
              <a:rPr lang="el-G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επιτυχής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r>
              <a:rPr lang="el-G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ελάττωση πληθυσμού Βακίλλων</a:t>
            </a:r>
          </a:p>
          <a:p>
            <a:pPr marL="341313" indent="-341313">
              <a:spcBef>
                <a:spcPts val="500"/>
              </a:spcBef>
              <a:buFont typeface="Wingdings" panose="05000000000000000000" pitchFamily="2" charset="2"/>
              <a:buChar char="§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θάνατος Ευαίσθητων-Βακίλλων  →  μείωση μικροβιακού φορτίου → κλινική βελτίωση, αρνητικοποίηση οξεάντοχης χρώσης</a:t>
            </a:r>
          </a:p>
          <a:p>
            <a:pPr marL="341313" indent="-341313">
              <a:spcBef>
                <a:spcPts val="500"/>
              </a:spcBef>
              <a:buFont typeface="Wingdings" panose="05000000000000000000" pitchFamily="2" charset="2"/>
              <a:buChar char="§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ωστόσο, οι μεταλλαγμένοι</a:t>
            </a:r>
            <a:r>
              <a:rPr lang="en-US" sz="2000" dirty="0"/>
              <a:t> R-</a:t>
            </a:r>
            <a:r>
              <a:rPr lang="el-GR" sz="2000" dirty="0"/>
              <a:t>Βάκιλλοι επιβιώνουν</a:t>
            </a:r>
            <a:endParaRPr lang="en-US" sz="2000" dirty="0"/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1000" b="1" dirty="0"/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Ακόλουθη Φάση: αντικατάσταση πληθυσμού Βακίλλων </a:t>
            </a:r>
          </a:p>
          <a:p>
            <a:pPr marL="457200" indent="-457200">
              <a:spcBef>
                <a:spcPts val="500"/>
              </a:spcBef>
              <a:buClr>
                <a:srgbClr val="99FF66"/>
              </a:buClr>
              <a:buSzTx/>
              <a:buFont typeface="Wingdings" panose="05000000000000000000" pitchFamily="2" charset="2"/>
              <a:buChar char="§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πολλαπλασιασμός μεταλλαγμένων </a:t>
            </a:r>
            <a:r>
              <a:rPr lang="en-US" sz="2000" dirty="0"/>
              <a:t>R-</a:t>
            </a:r>
            <a:r>
              <a:rPr lang="el-GR" sz="2000" dirty="0"/>
              <a:t>βακίλλων →  αντικατάσταση πληθυσμού από </a:t>
            </a:r>
            <a:r>
              <a:rPr lang="en-US" sz="2000" dirty="0"/>
              <a:t>R-</a:t>
            </a:r>
            <a:r>
              <a:rPr lang="el-GR" sz="2000" dirty="0"/>
              <a:t>κύτταρα</a:t>
            </a:r>
          </a:p>
          <a:p>
            <a:pPr marL="457200" indent="-457200">
              <a:spcBef>
                <a:spcPts val="500"/>
              </a:spcBef>
              <a:buClr>
                <a:srgbClr val="99FF66"/>
              </a:buClr>
              <a:buSzTx/>
              <a:buFont typeface="Wingdings" panose="05000000000000000000" pitchFamily="2" charset="2"/>
              <a:buChar char="§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συνεχής πολλαπλασιασμός → κλινική συμπτωματολογία και θετικοποίηση οξεάντοχης χρώσης</a:t>
            </a:r>
          </a:p>
          <a:p>
            <a:pPr marL="457200" indent="-457200">
              <a:spcBef>
                <a:spcPts val="500"/>
              </a:spcBef>
              <a:buClr>
                <a:srgbClr val="FF9999"/>
              </a:buClr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400" dirty="0"/>
          </a:p>
          <a:p>
            <a:pPr marL="341313" indent="-341313" algn="ctr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800" b="1" dirty="0">
                <a:solidFill>
                  <a:srgbClr val="FF9999"/>
                </a:solidFill>
              </a:rPr>
              <a:t>→  Επίκτητη Αντοχή (</a:t>
            </a:r>
            <a:r>
              <a:rPr lang="en-US" sz="2800" b="1" dirty="0">
                <a:solidFill>
                  <a:srgbClr val="FF9999"/>
                </a:solidFill>
              </a:rPr>
              <a:t>Δ</a:t>
            </a:r>
            <a:r>
              <a:rPr lang="el-GR" sz="2800" b="1" dirty="0">
                <a:solidFill>
                  <a:srgbClr val="FF9999"/>
                </a:solidFill>
              </a:rPr>
              <a:t>ευτερογενής Αντοχή)</a:t>
            </a:r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1400" dirty="0"/>
              <a:t> </a:t>
            </a:r>
            <a:endParaRPr lang="en-US" sz="1400" dirty="0"/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463550"/>
            <a:ext cx="7772400" cy="14351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br>
              <a:rPr lang="en-US"/>
            </a:br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9800" y="643944"/>
            <a:ext cx="8029575" cy="5452056"/>
          </a:xfrm>
        </p:spPr>
        <p:txBody>
          <a:bodyPr/>
          <a:lstStyle/>
          <a:p>
            <a:pPr marL="457200" indent="-457200">
              <a:spcBef>
                <a:spcPts val="500"/>
              </a:spcBef>
              <a:buClr>
                <a:srgbClr val="FF9999"/>
              </a:buClr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400" dirty="0"/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2800" b="1" dirty="0">
              <a:solidFill>
                <a:srgbClr val="FF9999"/>
              </a:solidFill>
            </a:endParaRPr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Π</a:t>
            </a:r>
            <a:r>
              <a:rPr lang="el-GR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ρωτογενής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Α</a:t>
            </a:r>
            <a:r>
              <a:rPr lang="el-GR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ντοχή</a:t>
            </a:r>
            <a:endParaRPr lang="el-GR" sz="2400" dirty="0"/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400" dirty="0"/>
              <a:t>→ νέος ξενιστής μολύνεται από το </a:t>
            </a:r>
            <a:r>
              <a:rPr lang="en-US" sz="2400" dirty="0"/>
              <a:t>R-</a:t>
            </a:r>
            <a:r>
              <a:rPr lang="el-GR" sz="2400" dirty="0"/>
              <a:t>στέλεχος</a:t>
            </a:r>
            <a:endParaRPr lang="en-US" sz="2400" dirty="0"/>
          </a:p>
          <a:p>
            <a:pPr marL="341313" indent="-341313">
              <a:spcBef>
                <a:spcPts val="500"/>
              </a:spcBef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400" dirty="0"/>
              <a:t>→  η αντοχή υπάρχει </a:t>
            </a:r>
            <a:r>
              <a:rPr lang="en-US" sz="2400" dirty="0" err="1"/>
              <a:t>πρ</a:t>
            </a:r>
            <a:r>
              <a:rPr lang="el-GR" sz="2400" dirty="0"/>
              <a:t>ι</a:t>
            </a:r>
            <a:r>
              <a:rPr lang="en-US" sz="2400" dirty="0"/>
              <a:t>ν </a:t>
            </a:r>
            <a:r>
              <a:rPr lang="en-US" sz="2400" dirty="0" err="1"/>
              <a:t>την</a:t>
            </a:r>
            <a:r>
              <a:rPr lang="en-US" sz="2400" dirty="0"/>
              <a:t> </a:t>
            </a:r>
            <a:r>
              <a:rPr lang="en-US" sz="2400" dirty="0" err="1"/>
              <a:t>έναρξη</a:t>
            </a:r>
            <a:r>
              <a:rPr lang="en-US" sz="2400" dirty="0"/>
              <a:t> </a:t>
            </a:r>
            <a:r>
              <a:rPr lang="en-US" sz="2400" dirty="0" err="1"/>
              <a:t>της</a:t>
            </a:r>
            <a:r>
              <a:rPr lang="en-US" sz="2400" dirty="0"/>
              <a:t> </a:t>
            </a:r>
            <a:r>
              <a:rPr lang="en-US" sz="2400" dirty="0" err="1"/>
              <a:t>θεραπείας</a:t>
            </a:r>
            <a:r>
              <a:rPr lang="el-GR" sz="2400" dirty="0"/>
              <a:t> του</a:t>
            </a:r>
            <a:endParaRPr lang="en-US" sz="2400" dirty="0"/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400" dirty="0"/>
              <a:t>Αντίθετα, </a:t>
            </a:r>
            <a:r>
              <a:rPr lang="el-GR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η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Δ</a:t>
            </a:r>
            <a:r>
              <a:rPr lang="el-GR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ευτερογενής (Επίκτητη)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Α</a:t>
            </a:r>
            <a:r>
              <a:rPr lang="el-GR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ντοχή</a:t>
            </a: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1313" indent="-341313">
              <a:spcBef>
                <a:spcPts val="500"/>
              </a:spcBef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400" dirty="0"/>
              <a:t>Δ</a:t>
            </a:r>
            <a:r>
              <a:rPr lang="en-US" sz="2400" dirty="0" err="1"/>
              <a:t>ημιουργ</a:t>
            </a:r>
            <a:r>
              <a:rPr lang="el-GR" sz="2400" dirty="0"/>
              <a:t>είται λόγω</a:t>
            </a:r>
            <a:r>
              <a:rPr lang="en-US" sz="2400" dirty="0"/>
              <a:t> </a:t>
            </a:r>
            <a:r>
              <a:rPr lang="en-US" sz="2400" dirty="0" err="1"/>
              <a:t>ακατάλληλης</a:t>
            </a:r>
            <a:r>
              <a:rPr lang="el-GR" sz="2400" dirty="0"/>
              <a:t> ή </a:t>
            </a:r>
            <a:r>
              <a:rPr lang="en-US" sz="2400" dirty="0" err="1"/>
              <a:t>ατελούς</a:t>
            </a:r>
            <a:r>
              <a:rPr lang="en-US" sz="2400" dirty="0"/>
              <a:t> </a:t>
            </a:r>
            <a:r>
              <a:rPr lang="en-US" sz="2400" dirty="0" err="1"/>
              <a:t>θεραπείας</a:t>
            </a:r>
            <a:endParaRPr lang="el-GR" sz="2400" dirty="0"/>
          </a:p>
          <a:p>
            <a:pPr marL="741363" lvl="1" indent="-341313">
              <a:spcBef>
                <a:spcPts val="500"/>
              </a:spcBef>
              <a:buFont typeface="Wingdings" panose="05000000000000000000" pitchFamily="2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Μη συμμόρφωση του ασθενούς</a:t>
            </a:r>
          </a:p>
          <a:p>
            <a:pPr marL="741363" lvl="1" indent="-341313">
              <a:spcBef>
                <a:spcPts val="500"/>
              </a:spcBef>
              <a:buFont typeface="Wingdings" panose="05000000000000000000" pitchFamily="2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Υποθεραπευτικά επίπεδα</a:t>
            </a:r>
          </a:p>
          <a:p>
            <a:pPr marL="741363" lvl="1" indent="-341313">
              <a:spcBef>
                <a:spcPts val="500"/>
              </a:spcBef>
              <a:buFont typeface="Wingdings" panose="05000000000000000000" pitchFamily="2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Λανθασμένο σχήμα</a:t>
            </a:r>
          </a:p>
          <a:p>
            <a:pPr marL="741363" lvl="1" indent="-341313">
              <a:spcBef>
                <a:spcPts val="500"/>
              </a:spcBef>
              <a:buFont typeface="Wingdings" panose="05000000000000000000" pitchFamily="2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Ποιότητα φαρμάκου</a:t>
            </a:r>
            <a:endParaRPr lang="en-US" sz="2000" dirty="0"/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2800" b="1" dirty="0">
              <a:solidFill>
                <a:srgbClr val="FF9999"/>
              </a:solidFill>
            </a:endParaRPr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2800" b="1" dirty="0">
              <a:solidFill>
                <a:srgbClr val="FF9999"/>
              </a:solidFill>
            </a:endParaRPr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1400" dirty="0"/>
              <a:t> </a:t>
            </a:r>
            <a:endParaRPr lang="en-US" sz="1400" dirty="0"/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113" y="2460625"/>
            <a:ext cx="8359775" cy="2716213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0" y="571500"/>
            <a:ext cx="8858250" cy="5554663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endParaRPr lang="el-GR" sz="1000" b="1" dirty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endParaRPr lang="el-GR" sz="1000" b="1" dirty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endParaRPr lang="el-GR" sz="1000" b="1" dirty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endParaRPr lang="el-GR" sz="1000" b="1" dirty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el-GR" sz="2800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Επαγρύπνηση -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el-GR" sz="1000" b="1" dirty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3.6% </a:t>
            </a:r>
            <a:r>
              <a:rPr lang="el-GR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όλων των Π-ΤΒ αποτελούν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MDR-TB</a:t>
            </a:r>
            <a:endParaRPr lang="el-GR" sz="2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440.000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περισταστικά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MDR (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390.000-510.000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150.000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θάνατοι από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MDR-TB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 των Π-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MDR-TB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δύο χώρες: </a:t>
            </a:r>
            <a:r>
              <a:rPr lang="el-GR" sz="24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Κίνα και Ινδία</a:t>
            </a:r>
            <a:endParaRPr lang="en-US" sz="2400" b="1" dirty="0">
              <a:solidFill>
                <a:srgbClr val="99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Ιδιαιτερότητες: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Περιγράφονται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χώρες, όπου </a:t>
            </a:r>
            <a:r>
              <a:rPr lang="el-GR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νέα-Π-ΤΒ: ≥ 6% 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MDR-TB</a:t>
            </a:r>
            <a:r>
              <a:rPr lang="el-GR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l-GR" sz="24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χώρες της Αν. Ευρώπης ή Κεντρ. Ασίας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sz="1800" dirty="0"/>
          </a:p>
          <a:p>
            <a:pPr>
              <a:buFont typeface="Wingdings" panose="05000000000000000000" pitchFamily="2" charset="2"/>
              <a:buNone/>
              <a:defRPr/>
            </a:pPr>
            <a:endParaRPr lang="en-US" sz="18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Content Placeholder 2"/>
          <p:cNvSpPr>
            <a:spLocks noGrp="1"/>
          </p:cNvSpPr>
          <p:nvPr>
            <p:ph idx="1"/>
          </p:nvPr>
        </p:nvSpPr>
        <p:spPr>
          <a:xfrm>
            <a:off x="812800" y="2395538"/>
            <a:ext cx="10464800" cy="3700462"/>
          </a:xfrm>
        </p:spPr>
        <p:txBody>
          <a:bodyPr/>
          <a:lstStyle/>
          <a:p>
            <a:pPr>
              <a:lnSpc>
                <a:spcPct val="105000"/>
              </a:lnSpc>
              <a:spcBef>
                <a:spcPct val="0"/>
              </a:spcBef>
              <a:buFont typeface="Monotype Sorts" charset="2"/>
              <a:buNone/>
            </a:pPr>
            <a:r>
              <a:rPr lang="el-GR">
                <a:solidFill>
                  <a:srgbClr val="FFFF00"/>
                </a:solidFill>
                <a:latin typeface="Comic Sans MS" panose="030F0702030302020204" pitchFamily="66" charset="0"/>
              </a:rPr>
              <a:t>πρωτοπαθής (</a:t>
            </a:r>
            <a:r>
              <a:rPr lang="en-US">
                <a:solidFill>
                  <a:srgbClr val="FFFF00"/>
                </a:solidFill>
                <a:latin typeface="Comic Sans MS" panose="030F0702030302020204" pitchFamily="66" charset="0"/>
              </a:rPr>
              <a:t>primary</a:t>
            </a:r>
            <a:r>
              <a:rPr lang="el-GR">
                <a:solidFill>
                  <a:srgbClr val="FFFF00"/>
                </a:solidFill>
                <a:latin typeface="Comic Sans MS" panose="030F0702030302020204" pitchFamily="66" charset="0"/>
              </a:rPr>
              <a:t>) ανθεκτική φυματίωση</a:t>
            </a:r>
            <a:r>
              <a:rPr lang="en-US">
                <a:solidFill>
                  <a:srgbClr val="FFFF00"/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05000"/>
              </a:lnSpc>
              <a:spcBef>
                <a:spcPct val="0"/>
              </a:spcBef>
              <a:buFont typeface="Monotype Sorts" charset="2"/>
              <a:buNone/>
            </a:pPr>
            <a:r>
              <a:rPr lang="el-GR">
                <a:latin typeface="Comic Sans MS" panose="030F0702030302020204" pitchFamily="66" charset="0"/>
              </a:rPr>
              <a:t>	η πρωτομόλυνση με ήδη ανθεκτικό μυκοβακτηρίδιο.</a:t>
            </a:r>
          </a:p>
          <a:p>
            <a:pPr>
              <a:lnSpc>
                <a:spcPct val="105000"/>
              </a:lnSpc>
              <a:spcBef>
                <a:spcPct val="0"/>
              </a:spcBef>
              <a:buFont typeface="Monotype Sorts" charset="2"/>
              <a:buNone/>
            </a:pPr>
            <a:r>
              <a:rPr lang="el-GR">
                <a:solidFill>
                  <a:srgbClr val="FFFF00"/>
                </a:solidFill>
                <a:latin typeface="Comic Sans MS" panose="030F0702030302020204" pitchFamily="66" charset="0"/>
              </a:rPr>
              <a:t>δευτεροπαθής (</a:t>
            </a:r>
            <a:r>
              <a:rPr lang="en-US">
                <a:solidFill>
                  <a:srgbClr val="FFFF00"/>
                </a:solidFill>
                <a:latin typeface="Comic Sans MS" panose="030F0702030302020204" pitchFamily="66" charset="0"/>
              </a:rPr>
              <a:t>secondary</a:t>
            </a:r>
            <a:r>
              <a:rPr lang="el-GR">
                <a:solidFill>
                  <a:srgbClr val="FFFF00"/>
                </a:solidFill>
                <a:latin typeface="Comic Sans MS" panose="030F0702030302020204" pitchFamily="66" charset="0"/>
              </a:rPr>
              <a:t>) ανθεκτική φυματίωση</a:t>
            </a:r>
            <a:r>
              <a:rPr lang="en-US">
                <a:solidFill>
                  <a:srgbClr val="FFFF00"/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05000"/>
              </a:lnSpc>
              <a:spcBef>
                <a:spcPct val="0"/>
              </a:spcBef>
              <a:buFont typeface="Monotype Sorts" charset="2"/>
              <a:buNone/>
            </a:pPr>
            <a:r>
              <a:rPr lang="el-GR">
                <a:latin typeface="Comic Sans MS" panose="030F0702030302020204" pitchFamily="66" charset="0"/>
              </a:rPr>
              <a:t>	η αντοχή κατά τη διάρκεια της αντιφυματικής αγωγής.</a:t>
            </a:r>
            <a:endParaRPr lang="en-US">
              <a:latin typeface="Comic Sans MS" panose="030F0702030302020204" pitchFamily="66" charset="0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ΦΥΜΑΤΙΩΣΗ-ΑΝΤΟΧΗ</a:t>
            </a:r>
            <a:br>
              <a:rPr lang="el-GR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</a:br>
            <a:r>
              <a:rPr lang="el-GR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ΠΡΟΓΝΩΣΗ  </a:t>
            </a:r>
            <a:endParaRPr lang="en-US" sz="24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8483" name="Content Placeholder 2"/>
          <p:cNvSpPr>
            <a:spLocks noGrp="1"/>
          </p:cNvSpPr>
          <p:nvPr>
            <p:ph idx="1"/>
          </p:nvPr>
        </p:nvSpPr>
        <p:spPr>
          <a:xfrm>
            <a:off x="812800" y="1981200"/>
            <a:ext cx="10464800" cy="4484688"/>
          </a:xfrm>
        </p:spPr>
        <p:txBody>
          <a:bodyPr/>
          <a:lstStyle/>
          <a:p>
            <a:pPr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endParaRPr lang="el-GR" sz="160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endParaRPr lang="el-GR" sz="160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endParaRPr lang="el-GR" sz="160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600">
                <a:solidFill>
                  <a:srgbClr val="FFFF00"/>
                </a:solidFill>
                <a:latin typeface="Comic Sans MS" panose="030F0702030302020204" pitchFamily="66" charset="0"/>
              </a:rPr>
              <a:t>Παράγοντες κινδύνου για θεραπευτική αποτυχία σε ασθενείς με </a:t>
            </a:r>
            <a:r>
              <a:rPr lang="en-US" sz="1600">
                <a:solidFill>
                  <a:srgbClr val="FFFF00"/>
                </a:solidFill>
                <a:latin typeface="Comic Sans MS" panose="030F0702030302020204" pitchFamily="66" charset="0"/>
              </a:rPr>
              <a:t>MDR</a:t>
            </a:r>
            <a:r>
              <a:rPr lang="el-GR" sz="1600">
                <a:solidFill>
                  <a:srgbClr val="FFFF00"/>
                </a:solidFill>
                <a:latin typeface="Comic Sans MS" panose="030F0702030302020204" pitchFamily="66" charset="0"/>
              </a:rPr>
              <a:t>-</a:t>
            </a:r>
            <a:r>
              <a:rPr lang="en-US" sz="1600">
                <a:solidFill>
                  <a:srgbClr val="FFFF00"/>
                </a:solidFill>
                <a:latin typeface="Comic Sans MS" panose="030F0702030302020204" pitchFamily="66" charset="0"/>
              </a:rPr>
              <a:t>TB</a:t>
            </a:r>
            <a:r>
              <a:rPr lang="el-GR" sz="160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endParaRPr lang="el-GR" sz="1600" b="1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endParaRPr lang="el-GR" sz="16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r>
              <a:rPr lang="el-GR" sz="1600">
                <a:solidFill>
                  <a:srgbClr val="FFFF00"/>
                </a:solidFill>
                <a:latin typeface="Comic Sans MS" panose="030F0702030302020204" pitchFamily="66" charset="0"/>
              </a:rPr>
              <a:t>Μ </a:t>
            </a:r>
            <a:r>
              <a:rPr lang="en-US" sz="1600">
                <a:solidFill>
                  <a:srgbClr val="FFFF00"/>
                </a:solidFill>
                <a:latin typeface="Comic Sans MS" panose="030F0702030302020204" pitchFamily="66" charset="0"/>
              </a:rPr>
              <a:t>tb</a:t>
            </a:r>
            <a:r>
              <a:rPr lang="el-GR" sz="1600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  <a:r>
              <a:rPr lang="el-GR" sz="1600">
                <a:solidFill>
                  <a:srgbClr val="FFFFFF"/>
                </a:solidFill>
                <a:latin typeface="Comic Sans MS" panose="030F0702030302020204" pitchFamily="66" charset="0"/>
              </a:rPr>
              <a:t>Αντοχή σε πολλά αντιφυματικά, φθοριοκινολόνες, καπρεομυκίνη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endParaRPr lang="el-GR" sz="160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r>
              <a:rPr lang="el-GR" sz="1600">
                <a:solidFill>
                  <a:srgbClr val="FFFF00"/>
                </a:solidFill>
                <a:latin typeface="Comic Sans MS" panose="030F0702030302020204" pitchFamily="66" charset="0"/>
              </a:rPr>
              <a:t>Ασθενής	</a:t>
            </a:r>
            <a:r>
              <a:rPr lang="el-GR" sz="1600">
                <a:solidFill>
                  <a:srgbClr val="FFFFFF"/>
                </a:solidFill>
                <a:latin typeface="Comic Sans MS" panose="030F0702030302020204" pitchFamily="66" charset="0"/>
              </a:rPr>
              <a:t>Άρρενες, προχωρημένη ηλικία, χαμηλός ΒΜΙ (&lt;18,5-20)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600">
                <a:solidFill>
                  <a:srgbClr val="FFFFFF"/>
                </a:solidFill>
                <a:latin typeface="Comic Sans MS" panose="030F0702030302020204" pitchFamily="66" charset="0"/>
              </a:rPr>
              <a:t>		Αναιμία, ανοσοκαταστολή, οροθετικότητα </a:t>
            </a:r>
            <a:r>
              <a:rPr lang="en-US" sz="1600">
                <a:solidFill>
                  <a:srgbClr val="FFFFFF"/>
                </a:solidFill>
                <a:latin typeface="Comic Sans MS" panose="030F0702030302020204" pitchFamily="66" charset="0"/>
              </a:rPr>
              <a:t>HIV</a:t>
            </a:r>
            <a:endParaRPr lang="el-GR" sz="160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600">
                <a:solidFill>
                  <a:srgbClr val="FFFFFF"/>
                </a:solidFill>
                <a:latin typeface="Comic Sans MS" panose="030F0702030302020204" pitchFamily="66" charset="0"/>
              </a:rPr>
              <a:t>		Προηγηθείσα αγωγή με αντιφυματικά ή φθοριοκινολόνες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endParaRPr lang="el-GR" sz="160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r>
              <a:rPr lang="el-GR" sz="1600">
                <a:solidFill>
                  <a:srgbClr val="FFFF00"/>
                </a:solidFill>
                <a:latin typeface="Comic Sans MS" panose="030F0702030302020204" pitchFamily="66" charset="0"/>
              </a:rPr>
              <a:t>Νόσος	</a:t>
            </a:r>
            <a:r>
              <a:rPr lang="el-GR" sz="1600">
                <a:solidFill>
                  <a:srgbClr val="FFFFFF"/>
                </a:solidFill>
                <a:latin typeface="Comic Sans MS" panose="030F0702030302020204" pitchFamily="66" charset="0"/>
              </a:rPr>
              <a:t>Εξωπνευμονικές εκδηλώσεις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endParaRPr lang="el-GR" sz="160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r>
              <a:rPr lang="el-GR" sz="1600">
                <a:solidFill>
                  <a:srgbClr val="FFFF00"/>
                </a:solidFill>
                <a:latin typeface="Comic Sans MS" panose="030F0702030302020204" pitchFamily="66" charset="0"/>
              </a:rPr>
              <a:t>Αβλεψίες	</a:t>
            </a:r>
            <a:r>
              <a:rPr lang="el-GR" sz="1600">
                <a:solidFill>
                  <a:srgbClr val="FFFFFF"/>
                </a:solidFill>
                <a:latin typeface="Comic Sans MS" panose="030F0702030302020204" pitchFamily="66" charset="0"/>
              </a:rPr>
              <a:t>από τον ασθενή, από το γιατρό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28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ΑΝΘΕΚΤΙΚΗ </a:t>
            </a:r>
            <a:r>
              <a:rPr lang="en-US" sz="28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Tb-</a:t>
            </a:r>
            <a:r>
              <a:rPr lang="el-GR" sz="28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ΠΡΟΛΗΨΗ</a:t>
            </a:r>
            <a:endParaRPr lang="en-US" sz="28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9507" name="Content Placeholder 2"/>
          <p:cNvSpPr>
            <a:spLocks noGrp="1"/>
          </p:cNvSpPr>
          <p:nvPr>
            <p:ph idx="1"/>
          </p:nvPr>
        </p:nvSpPr>
        <p:spPr>
          <a:xfrm>
            <a:off x="812800" y="1981200"/>
            <a:ext cx="5368925" cy="41148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r>
              <a:rPr lang="el-GR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Θεραπευτικά αδιέξοδα</a:t>
            </a:r>
            <a:r>
              <a:rPr lang="en-US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Comic Sans MS" panose="030F0702030302020204" pitchFamily="66" charset="0"/>
                <a:sym typeface="Wingdings 3" panose="05040102010807070707" pitchFamily="18" charset="2"/>
              </a:rPr>
              <a:t></a:t>
            </a:r>
            <a:r>
              <a:rPr lang="el-GR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 μεγάλη σημασία πρόληψης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endParaRPr lang="el-GR" sz="1600" b="1" dirty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r>
              <a:rPr lang="el-G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Μέτρα και παρεμβάσεις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rgbClr val="FF9933"/>
                </a:solidFill>
                <a:latin typeface="Comic Sans MS" panose="030F0702030302020204" pitchFamily="66" charset="0"/>
              </a:rPr>
              <a:t>Διάγνωση</a:t>
            </a:r>
            <a:r>
              <a:rPr lang="el-GR" sz="1600" b="1" dirty="0">
                <a:solidFill>
                  <a:srgbClr val="FF9933"/>
                </a:solidFill>
                <a:latin typeface="Comic Sans MS" panose="030F0702030302020204" pitchFamily="66" charset="0"/>
              </a:rPr>
              <a:t> </a:t>
            </a:r>
            <a:r>
              <a:rPr lang="el-GR" sz="1600" dirty="0">
                <a:solidFill>
                  <a:srgbClr val="FF9933"/>
                </a:solidFill>
                <a:latin typeface="Comic Sans MS" panose="030F0702030302020204" pitchFamily="66" charset="0"/>
              </a:rPr>
              <a:t>αντοχής</a:t>
            </a:r>
            <a:r>
              <a:rPr lang="el-G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l-GR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κρίσιμη για περιορισμό νόσου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endParaRPr lang="el-GR" sz="1600" dirty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rgbClr val="FF9933"/>
                </a:solidFill>
                <a:latin typeface="Comic Sans MS" panose="030F0702030302020204" pitchFamily="66" charset="0"/>
              </a:rPr>
              <a:t>Αγωγή</a:t>
            </a:r>
            <a:r>
              <a:rPr lang="en-GB" sz="1600" dirty="0">
                <a:solidFill>
                  <a:srgbClr val="FF9933"/>
                </a:solidFill>
                <a:latin typeface="Comic Sans MS" panose="030F0702030302020204" pitchFamily="66" charset="0"/>
              </a:rPr>
              <a:t> </a:t>
            </a:r>
            <a:r>
              <a:rPr lang="el-GR" sz="1600" dirty="0">
                <a:solidFill>
                  <a:srgbClr val="FF9933"/>
                </a:solidFill>
                <a:latin typeface="Comic Sans MS" panose="030F0702030302020204" pitchFamily="66" charset="0"/>
              </a:rPr>
              <a:t>με</a:t>
            </a:r>
            <a:r>
              <a:rPr lang="en-GB" sz="1600" dirty="0">
                <a:solidFill>
                  <a:srgbClr val="FF9933"/>
                </a:solidFill>
                <a:latin typeface="Comic Sans MS" panose="030F0702030302020204" pitchFamily="66" charset="0"/>
              </a:rPr>
              <a:t> </a:t>
            </a:r>
            <a:r>
              <a:rPr lang="el-GR" sz="1600" dirty="0">
                <a:solidFill>
                  <a:srgbClr val="FF9933"/>
                </a:solidFill>
                <a:latin typeface="Comic Sans MS" panose="030F0702030302020204" pitchFamily="66" charset="0"/>
              </a:rPr>
              <a:t>επίβλεψη</a:t>
            </a:r>
            <a:r>
              <a:rPr lang="en-GB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:</a:t>
            </a:r>
            <a:r>
              <a:rPr lang="en-GB" sz="1600" b="1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>
                <a:solidFill>
                  <a:srgbClr val="FF9933"/>
                </a:solidFill>
                <a:latin typeface="Comic Sans MS" panose="030F0702030302020204" pitchFamily="66" charset="0"/>
              </a:rPr>
              <a:t>D</a:t>
            </a:r>
            <a:r>
              <a:rPr lang="en-US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irectly</a:t>
            </a:r>
            <a:r>
              <a:rPr lang="en-GB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-</a:t>
            </a:r>
            <a:r>
              <a:rPr lang="en-US" sz="1600" dirty="0">
                <a:solidFill>
                  <a:srgbClr val="FF9933"/>
                </a:solidFill>
                <a:latin typeface="Comic Sans MS" panose="030F0702030302020204" pitchFamily="66" charset="0"/>
              </a:rPr>
              <a:t>O</a:t>
            </a:r>
            <a:r>
              <a:rPr lang="en-US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bserved </a:t>
            </a:r>
            <a:r>
              <a:rPr lang="en-US" sz="1600" dirty="0">
                <a:solidFill>
                  <a:srgbClr val="FF9933"/>
                </a:solidFill>
                <a:latin typeface="Comic Sans MS" panose="030F0702030302020204" pitchFamily="66" charset="0"/>
              </a:rPr>
              <a:t>T</a:t>
            </a:r>
            <a:r>
              <a:rPr lang="en-US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herapy</a:t>
            </a:r>
            <a:endParaRPr lang="el-GR" sz="1600" dirty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endParaRPr lang="el-GR" sz="1600" dirty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rgbClr val="FF9933"/>
                </a:solidFill>
                <a:latin typeface="Comic Sans MS" panose="030F0702030302020204" pitchFamily="66" charset="0"/>
              </a:rPr>
              <a:t>Καλύτερα σχήματα</a:t>
            </a:r>
            <a:r>
              <a:rPr lang="el-G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:</a:t>
            </a:r>
            <a:r>
              <a:rPr lang="el-GR" sz="1600" b="1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l-GR" sz="1600" dirty="0">
                <a:solidFill>
                  <a:srgbClr val="FFFFFF"/>
                </a:solidFill>
                <a:latin typeface="Comic Sans MS" panose="030F0702030302020204" pitchFamily="66" charset="0"/>
                <a:sym typeface="Wingdings 3" panose="05040102010807070707" pitchFamily="18" charset="2"/>
              </a:rPr>
              <a:t></a:t>
            </a:r>
            <a:r>
              <a:rPr lang="el-GR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τοξικά, </a:t>
            </a:r>
            <a:r>
              <a:rPr lang="el-GR" sz="1600" dirty="0">
                <a:solidFill>
                  <a:srgbClr val="FFFFFF"/>
                </a:solidFill>
                <a:latin typeface="Comic Sans MS" panose="030F0702030302020204" pitchFamily="66" charset="0"/>
                <a:sym typeface="Wingdings 3" panose="05040102010807070707" pitchFamily="18" charset="2"/>
              </a:rPr>
              <a:t></a:t>
            </a:r>
            <a:r>
              <a:rPr lang="el-GR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δραστικά φάρμακα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endParaRPr lang="el-GR" sz="1600" dirty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rgbClr val="FF9933"/>
                </a:solidFill>
                <a:latin typeface="Comic Sans MS" panose="030F0702030302020204" pitchFamily="66" charset="0"/>
              </a:rPr>
              <a:t>Απομόνωση: δεν είναι απλό μέτρο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omic Sans MS" panose="030F0702030302020204" pitchFamily="66" charset="0"/>
                <a:sym typeface="Wingdings 3" panose="05040102010807070707" pitchFamily="18" charset="2"/>
              </a:rPr>
              <a:t> </a:t>
            </a:r>
            <a:r>
              <a:rPr lang="el-GR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παραμονή στην κοινότητα</a:t>
            </a:r>
            <a:r>
              <a:rPr lang="en-US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:</a:t>
            </a:r>
            <a:r>
              <a:rPr lang="el-GR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 προβληματική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600" dirty="0">
                <a:solidFill>
                  <a:srgbClr val="FFFFFF"/>
                </a:solidFill>
                <a:latin typeface="Comic Sans MS" panose="030F0702030302020204" pitchFamily="66" charset="0"/>
                <a:sym typeface="Wingdings 3" panose="05040102010807070707" pitchFamily="18" charset="2"/>
              </a:rPr>
              <a:t>	 </a:t>
            </a:r>
            <a:r>
              <a:rPr lang="el-GR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εγκλεισμός χωρίς καλή υγιεινή - γρήγορη αποστείρωση: μπορεί να έχει αντίθετο αποτέλεσμα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 	</a:t>
            </a:r>
            <a:endParaRPr lang="en-US" dirty="0"/>
          </a:p>
        </p:txBody>
      </p:sp>
      <p:pic>
        <p:nvPicPr>
          <p:cNvPr id="14950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1785938"/>
            <a:ext cx="3581400" cy="180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4008438"/>
            <a:ext cx="3581400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258763"/>
            <a:ext cx="10464800" cy="1143000"/>
          </a:xfrm>
        </p:spPr>
        <p:txBody>
          <a:bodyPr/>
          <a:lstStyle/>
          <a:p>
            <a:pPr>
              <a:defRPr/>
            </a:pPr>
            <a:r>
              <a:rPr lang="el-G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ΣΥΜΠΕΡΑΣΜΑΤΙΚΑ...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0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>
                <a:solidFill>
                  <a:srgbClr val="FF9933"/>
                </a:solidFill>
                <a:latin typeface="Comic Sans MS" panose="030F0702030302020204" pitchFamily="66" charset="0"/>
              </a:rPr>
              <a:t>Φυματίωση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	επανήλθε δριμύτερη	ακολουθώντας	</a:t>
            </a:r>
            <a:r>
              <a:rPr lang="el-GR" sz="1800" dirty="0">
                <a:solidFill>
                  <a:srgbClr val="FFFF00"/>
                </a:solidFill>
                <a:latin typeface="Comic Sans MS" panose="030F0702030302020204" pitchFamily="66" charset="0"/>
              </a:rPr>
              <a:t>μετανάστευση</a:t>
            </a:r>
            <a:r>
              <a:rPr lang="el-GR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 και </a:t>
            </a:r>
            <a:r>
              <a:rPr lang="en-US" sz="1800" dirty="0">
                <a:solidFill>
                  <a:srgbClr val="FFFF00"/>
                </a:solidFill>
                <a:latin typeface="Comic Sans MS" panose="030F0702030302020204" pitchFamily="66" charset="0"/>
              </a:rPr>
              <a:t>HIV</a:t>
            </a:r>
            <a:endParaRPr lang="el-GR" sz="1800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	όπως πριν αιώνες	ακολούθησε	</a:t>
            </a:r>
            <a:r>
              <a:rPr lang="el-GR" sz="1800" dirty="0">
                <a:solidFill>
                  <a:srgbClr val="FFFF00"/>
                </a:solidFill>
                <a:latin typeface="Comic Sans MS" panose="030F0702030302020204" pitchFamily="66" charset="0"/>
              </a:rPr>
              <a:t>αστυφιλία </a:t>
            </a:r>
            <a:r>
              <a:rPr lang="el-GR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και </a:t>
            </a:r>
            <a:r>
              <a:rPr lang="el-GR" sz="1800" dirty="0">
                <a:solidFill>
                  <a:srgbClr val="FFFF00"/>
                </a:solidFill>
                <a:latin typeface="Comic Sans MS" panose="030F0702030302020204" pitchFamily="66" charset="0"/>
              </a:rPr>
              <a:t>πανώλη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ü"/>
            </a:pPr>
            <a:endParaRPr lang="el-GR" sz="1800" dirty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>
                <a:solidFill>
                  <a:srgbClr val="FFFF00"/>
                </a:solidFill>
                <a:latin typeface="Comic Sans MS" panose="030F0702030302020204" pitchFamily="66" charset="0"/>
              </a:rPr>
              <a:t>νέα σε διάγνωση - θεραπεία</a:t>
            </a:r>
            <a:r>
              <a:rPr lang="el-GR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: ελάχιστα έως ανύπαρκτα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		</a:t>
            </a:r>
            <a:r>
              <a:rPr lang="en-US" sz="18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Mantoux</a:t>
            </a:r>
            <a: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l-GR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	1908	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		</a:t>
            </a:r>
            <a: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BCG</a:t>
            </a:r>
            <a:r>
              <a:rPr lang="el-GR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		1921	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		</a:t>
            </a:r>
            <a: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SM</a:t>
            </a:r>
            <a:r>
              <a:rPr lang="el-GR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		1943	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		</a:t>
            </a:r>
            <a: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INH</a:t>
            </a:r>
            <a:r>
              <a:rPr lang="el-GR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 - </a:t>
            </a:r>
            <a:r>
              <a:rPr lang="en-US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PZA </a:t>
            </a:r>
            <a:r>
              <a:rPr lang="el-GR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	1951	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endParaRPr lang="el-GR" sz="1800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>
                <a:solidFill>
                  <a:srgbClr val="FFFF00"/>
                </a:solidFill>
                <a:latin typeface="Comic Sans MS" panose="030F0702030302020204" pitchFamily="66" charset="0"/>
              </a:rPr>
              <a:t>αντοχή </a:t>
            </a:r>
            <a:r>
              <a:rPr lang="el-GR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παγκόσμια, φτωχές χώρες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>
          <a:xfrm>
            <a:off x="812800" y="733425"/>
            <a:ext cx="10464800" cy="638175"/>
          </a:xfrm>
        </p:spPr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ΕΜΒΟΛΙΟ ΦΥΜΑΤΙΩΣΗΣ</a:t>
            </a:r>
            <a:endParaRPr lang="en-US" sz="2800" b="1">
              <a:ln>
                <a:noFill/>
              </a:ln>
            </a:endParaRPr>
          </a:p>
        </p:txBody>
      </p:sp>
      <p:pic>
        <p:nvPicPr>
          <p:cNvPr id="151555" name="Table Placeholder 3"/>
          <p:cNvPicPr>
            <a:picLocks noGrp="1" noChangeAspect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4000" y="1597025"/>
            <a:ext cx="6453188" cy="43783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ΜΥΚΟΒΑΚΤΗΡΙΔΙΟ ΤΗΣ ΦΥΜΑΤΙΩΣΗΣ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57463"/>
            <a:ext cx="9601200" cy="3586162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rgbClr val="FF0000"/>
                </a:solidFill>
              </a:rPr>
              <a:t>αερόβιο, μη σπορογόνο, ακίνητο  </a:t>
            </a:r>
            <a:r>
              <a:rPr lang="el-GR" sz="2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(μήκος 1-10 μm, πλάτος 0.2 μm)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rgbClr val="0070C0"/>
                </a:solidFill>
              </a:rPr>
              <a:t>κυττ. τοίχωμα: υψηλή περιεκτικότητα λιπιδίων (μυκολικά οξέα)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rgbClr val="C00000"/>
                </a:solidFill>
              </a:rPr>
              <a:t>Gram χρώση : δεν χρωματίζεται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chemeClr val="accent4">
                    <a:lumMod val="75000"/>
                  </a:schemeClr>
                </a:solidFill>
              </a:rPr>
              <a:t>οξεάντοχη χρώση θετική (λεπτό, κεκαμμένο βακτηρίδιο)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rgbClr val="7030A0"/>
                </a:solidFill>
              </a:rPr>
              <a:t>ανάπτυξη μόνο σε ειδικά θρεπτικά υλικά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χρόνος διπλασιασμού: 15-20 ώρες (αργή ανάπτυξη in vitro)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βέλτιστη Τ ανάπτυξης 37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el-GR" sz="2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C, ατμόσφαιρα 5-10% CO2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αποικίες με «σχοινοειδή» ανάπτυξη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ανάγει νιτρικά, παράγει νιασίνη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b="1" dirty="0">
                <a:solidFill>
                  <a:srgbClr val="FF0000"/>
                </a:solidFill>
              </a:rPr>
              <a:t>φυσικός ξενιστής : άνθρωπος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Table Placeholder 3"/>
          <p:cNvPicPr>
            <a:picLocks noGrp="1" noChangeAspect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7513" y="785813"/>
            <a:ext cx="9529762" cy="5408612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Table Placeholder 3"/>
          <p:cNvPicPr>
            <a:picLocks noGrp="1" noChangeAspect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6975" y="939800"/>
            <a:ext cx="9994900" cy="5191125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1000125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l-GR" sz="2400" b="1" dirty="0">
                <a:solidFill>
                  <a:srgbClr val="FF9999"/>
                </a:solidFill>
              </a:rPr>
              <a:t>ΕΜΒΟΛΙΟ ΦΥΜΑΤΙΩΣΗΣ: BCG</a:t>
            </a:r>
            <a:br>
              <a:rPr lang="el-GR" sz="2400" b="1" dirty="0">
                <a:solidFill>
                  <a:srgbClr val="FF9999"/>
                </a:solidFill>
              </a:rPr>
            </a:b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>
                <a:solidFill>
                  <a:srgbClr val="FF9999"/>
                </a:solidFill>
              </a:rPr>
              <a:t>Bacillus </a:t>
            </a:r>
            <a:r>
              <a:rPr lang="en-US" sz="2400" b="1" dirty="0" err="1">
                <a:solidFill>
                  <a:srgbClr val="FF9999"/>
                </a:solidFill>
              </a:rPr>
              <a:t>Calmette</a:t>
            </a:r>
            <a:r>
              <a:rPr lang="en-US" sz="2400" b="1" dirty="0">
                <a:solidFill>
                  <a:srgbClr val="FF9999"/>
                </a:solidFill>
              </a:rPr>
              <a:t>-Guerin </a:t>
            </a:r>
            <a:endParaRPr lang="el-GR" sz="2400" b="1" dirty="0">
              <a:solidFill>
                <a:srgbClr val="FF9999"/>
              </a:solidFill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81188" y="1071563"/>
            <a:ext cx="8501062" cy="5443537"/>
          </a:xfrm>
        </p:spPr>
        <p:txBody>
          <a:bodyPr/>
          <a:lstStyle/>
          <a:p>
            <a:pPr marL="341313" indent="-341313">
              <a:spcBef>
                <a:spcPts val="575"/>
              </a:spcBef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ζωντανό, εξασθενημένο στέλεχος </a:t>
            </a:r>
            <a:r>
              <a:rPr lang="el-GR" sz="2000" i="1" dirty="0"/>
              <a:t>M. bovis</a:t>
            </a:r>
            <a:endParaRPr lang="el-GR" sz="2000" dirty="0"/>
          </a:p>
          <a:p>
            <a:pPr marL="341313" indent="-341313">
              <a:spcBef>
                <a:spcPts val="575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1000" b="1" dirty="0"/>
          </a:p>
          <a:p>
            <a:pPr marL="341313" indent="-341313">
              <a:spcBef>
                <a:spcPts val="575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ΑΠΟΤΕΛΕΣΜΑΤΙΚΟΤΗΤΑ</a:t>
            </a:r>
          </a:p>
          <a:p>
            <a:pPr marL="341313" indent="-341313">
              <a:spcBef>
                <a:spcPts val="575"/>
              </a:spcBef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300" dirty="0"/>
              <a:t>δεν εμποδίζει την λοίμωξη, αλλά (συνήθως) την σοβαρή (ή διάσπαρτη) νόσο σε μικρά παιδιά</a:t>
            </a:r>
          </a:p>
          <a:p>
            <a:pPr marL="341313" indent="-341313">
              <a:spcBef>
                <a:spcPts val="575"/>
              </a:spcBef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300" dirty="0"/>
              <a:t>σε παιδιά: </a:t>
            </a:r>
            <a:r>
              <a:rPr lang="el-GR" sz="2300" dirty="0">
                <a:latin typeface="Symbol" pitchFamily="16" charset="2"/>
              </a:rPr>
              <a:t></a:t>
            </a:r>
            <a:r>
              <a:rPr lang="el-GR" sz="2300" dirty="0"/>
              <a:t> συχνότητας Φ κατά 60-80%</a:t>
            </a:r>
          </a:p>
          <a:p>
            <a:pPr marL="341313" indent="-341313">
              <a:spcBef>
                <a:spcPts val="575"/>
              </a:spcBef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300" dirty="0"/>
              <a:t>επομένως  </a:t>
            </a:r>
            <a:r>
              <a:rPr lang="el-GR" sz="2300" dirty="0">
                <a:latin typeface="Symbol" pitchFamily="16" charset="2"/>
              </a:rPr>
              <a:t></a:t>
            </a:r>
            <a:r>
              <a:rPr lang="el-GR" sz="2300" dirty="0"/>
              <a:t>  δεν εξαλείφει την νόσο</a:t>
            </a:r>
          </a:p>
          <a:p>
            <a:pPr marL="341313" indent="-341313">
              <a:spcBef>
                <a:spcPts val="575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10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341313" indent="-341313">
              <a:spcBef>
                <a:spcPts val="575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ΕΝΔΕΙΞΕΙΣ ΧΟΡΗΓΗΣΗΣ</a:t>
            </a:r>
          </a:p>
          <a:p>
            <a:pPr marL="341313" indent="-341313">
              <a:spcBef>
                <a:spcPts val="575"/>
              </a:spcBef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300" dirty="0"/>
              <a:t>σε χώρες με υψηλή νοσηρότητα</a:t>
            </a:r>
          </a:p>
          <a:p>
            <a:pPr marL="341313" indent="-341313">
              <a:spcBef>
                <a:spcPts val="575"/>
              </a:spcBef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300" dirty="0"/>
              <a:t>σε μικρά παιδιά (με αρνητική </a:t>
            </a:r>
            <a:r>
              <a:rPr lang="en-US" sz="2300" dirty="0" err="1"/>
              <a:t>Mantoux</a:t>
            </a:r>
            <a:r>
              <a:rPr lang="en-US" sz="2300" dirty="0"/>
              <a:t>)</a:t>
            </a:r>
          </a:p>
          <a:p>
            <a:pPr marL="341313" indent="-341313">
              <a:spcBef>
                <a:spcPts val="575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9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341313" indent="-341313">
              <a:spcBef>
                <a:spcPts val="575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ΑΝΤΕΝΔΕΙΞΕΙΣ</a:t>
            </a:r>
            <a:r>
              <a:rPr lang="el-GR" sz="2300" dirty="0"/>
              <a:t> </a:t>
            </a:r>
            <a:r>
              <a:rPr lang="el-GR" sz="2300" dirty="0">
                <a:latin typeface="Symbol" pitchFamily="16" charset="2"/>
              </a:rPr>
              <a:t></a:t>
            </a:r>
            <a:r>
              <a:rPr lang="el-GR" sz="2300" dirty="0"/>
              <a:t>  ανοσοκαταστολή</a:t>
            </a:r>
          </a:p>
          <a:p>
            <a:pPr marL="341313" indent="-341313">
              <a:spcBef>
                <a:spcPts val="575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ΠΑΡΕΝΕΡΓΕΙΕΣ</a:t>
            </a:r>
            <a:r>
              <a:rPr lang="el-GR" sz="2300" dirty="0"/>
              <a:t> </a:t>
            </a:r>
            <a:r>
              <a:rPr lang="el-GR" sz="2300" dirty="0">
                <a:latin typeface="Symbol" pitchFamily="16" charset="2"/>
              </a:rPr>
              <a:t></a:t>
            </a:r>
            <a:r>
              <a:rPr lang="el-GR" sz="2300" dirty="0"/>
              <a:t>  ασφαλές</a:t>
            </a:r>
          </a:p>
        </p:txBody>
      </p:sp>
      <p:pic>
        <p:nvPicPr>
          <p:cNvPr id="1546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143250"/>
            <a:ext cx="30003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071563"/>
            <a:ext cx="26098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Σήμερα,  μας ανησυχεί ο εφησυχασμός, αλλά και οι επιπτώσεις της οικονομικής κρίσης στην πρόσβαση στη θεραπεία των ευάλωτων κυρίως πληθυσμών. </a:t>
            </a:r>
          </a:p>
          <a:p>
            <a:pPr>
              <a:defRPr/>
            </a:pPr>
            <a:r>
              <a:rPr lang="el-GR" dirty="0"/>
              <a:t>Στη σημερινή εποχή η φυματίωση είναι ένα δυνητικά θεραπεύσιμο νόσημα. </a:t>
            </a:r>
          </a:p>
          <a:p>
            <a:pPr>
              <a:defRPr/>
            </a:pPr>
            <a:r>
              <a:rPr lang="el-GR" dirty="0"/>
              <a:t>Ο ασθενής με φυματίωση δεν πρέπει σε καμία περίπτωση να στιγματίζεται, αλλά να διαγιγνώσκεται έγκαιρα και να θεραπεύεται.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6050" y="1262063"/>
            <a:ext cx="9466263" cy="49847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ΜΥΚΟΒΑΚΤΗΡΙΔΙΟ ΤΗΣ ΦΥΜΑΤΙΩΣΗΣ</a:t>
            </a:r>
            <a:endParaRPr lang="en-US" sz="2800" b="1">
              <a:ln>
                <a:noFill/>
              </a:ln>
            </a:endParaRPr>
          </a:p>
        </p:txBody>
      </p:sp>
      <p:pic>
        <p:nvPicPr>
          <p:cNvPr id="8294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2788" y="2557463"/>
            <a:ext cx="7985125" cy="331787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ln>
                  <a:noFill/>
                </a:ln>
              </a:rPr>
              <a:t>ΕΠΙΔΗΜΙΟΛΟΓΙΑ ΦΥΜΑΤΙΩΣΗΣ</a:t>
            </a:r>
            <a:endParaRPr lang="en-US" sz="2800" b="1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420938"/>
            <a:ext cx="9601200" cy="4146550"/>
          </a:xfrm>
        </p:spPr>
        <p:txBody>
          <a:bodyPr rtlCol="0">
            <a:normAutofit fontScale="40000" lnSpcReduction="2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rgbClr val="0070C0"/>
                </a:solidFill>
              </a:rPr>
              <a:t>Το ΜΦ έχει μολύνει το 1/3 του πληθυσμού της γης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rgbClr val="FF0000"/>
                </a:solidFill>
              </a:rPr>
              <a:t>Το 10% των μολύνσεων αυτών εξελίσσεται σε </a:t>
            </a:r>
            <a:r>
              <a:rPr lang="el-GR" sz="4200" b="1" dirty="0">
                <a:solidFill>
                  <a:srgbClr val="FF0000"/>
                </a:solidFill>
              </a:rPr>
              <a:t>ενεργό</a:t>
            </a:r>
            <a:r>
              <a:rPr lang="el-GR" sz="4200" dirty="0">
                <a:solidFill>
                  <a:srgbClr val="FF0000"/>
                </a:solidFill>
              </a:rPr>
              <a:t> νόσο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Από το 1985: 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   παρατηρείται παγκόσμια αύξηση της Φυματίωσης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   </a:t>
            </a:r>
            <a:r>
              <a:rPr lang="el-GR" sz="4200" b="1" dirty="0">
                <a:solidFill>
                  <a:srgbClr val="FF0000"/>
                </a:solidFill>
              </a:rPr>
              <a:t>εμφάνιση και εξάπλωση ανθεκτικών και πολυανθεκτικών στελεχών 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sz="4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ΑΙΤΙΑ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Αύξηση αριθμού χρηστών IV ναρκωτικών ουσιών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Επιδημία του AIDS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Παραμέληση κρατικών Προγραμμάτων Ελέγχου Φυματίωσης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Αύξηση μετανάστευσης από χώρες με υψηλή συχνότητα νόσου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Double Lines">
  <a:themeElements>
    <a:clrScheme name="Double Lines 1">
      <a:dk1>
        <a:srgbClr val="000000"/>
      </a:dk1>
      <a:lt1>
        <a:srgbClr val="FFFFFF"/>
      </a:lt1>
      <a:dk2>
        <a:srgbClr val="990066"/>
      </a:dk2>
      <a:lt2>
        <a:srgbClr val="00CCCC"/>
      </a:lt2>
      <a:accent1>
        <a:srgbClr val="D60093"/>
      </a:accent1>
      <a:accent2>
        <a:srgbClr val="FFFF66"/>
      </a:accent2>
      <a:accent3>
        <a:srgbClr val="CAAAB8"/>
      </a:accent3>
      <a:accent4>
        <a:srgbClr val="DADADA"/>
      </a:accent4>
      <a:accent5>
        <a:srgbClr val="E8AAC8"/>
      </a:accent5>
      <a:accent6>
        <a:srgbClr val="E7E75C"/>
      </a:accent6>
      <a:hlink>
        <a:srgbClr val="FF9933"/>
      </a:hlink>
      <a:folHlink>
        <a:srgbClr val="FFCCFF"/>
      </a:folHlink>
    </a:clrScheme>
    <a:fontScheme name="Double Line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Greek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Greek" panose="020B0604020202020204" pitchFamily="34" charset="0"/>
          </a:defRPr>
        </a:defPPr>
      </a:lstStyle>
    </a:lnDef>
  </a:objectDefaults>
  <a:extraClrSchemeLst>
    <a:extraClrScheme>
      <a:clrScheme name="Double Lines 1">
        <a:dk1>
          <a:srgbClr val="000000"/>
        </a:dk1>
        <a:lt1>
          <a:srgbClr val="FFFFFF"/>
        </a:lt1>
        <a:dk2>
          <a:srgbClr val="990066"/>
        </a:dk2>
        <a:lt2>
          <a:srgbClr val="00CCCC"/>
        </a:lt2>
        <a:accent1>
          <a:srgbClr val="D60093"/>
        </a:accent1>
        <a:accent2>
          <a:srgbClr val="FFFF66"/>
        </a:accent2>
        <a:accent3>
          <a:srgbClr val="CAAAB8"/>
        </a:accent3>
        <a:accent4>
          <a:srgbClr val="DADADA"/>
        </a:accent4>
        <a:accent5>
          <a:srgbClr val="E8AAC8"/>
        </a:accent5>
        <a:accent6>
          <a:srgbClr val="E7E75C"/>
        </a:accent6>
        <a:hlink>
          <a:srgbClr val="FF9933"/>
        </a:hlink>
        <a:folHlink>
          <a:srgbClr val="FF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uble Lines 2">
        <a:dk1>
          <a:srgbClr val="000000"/>
        </a:dk1>
        <a:lt1>
          <a:srgbClr val="FFFFCC"/>
        </a:lt1>
        <a:dk2>
          <a:srgbClr val="996600"/>
        </a:dk2>
        <a:lt2>
          <a:srgbClr val="FFFFCC"/>
        </a:lt2>
        <a:accent1>
          <a:srgbClr val="FFCC00"/>
        </a:accent1>
        <a:accent2>
          <a:srgbClr val="6666FF"/>
        </a:accent2>
        <a:accent3>
          <a:srgbClr val="FFFFE2"/>
        </a:accent3>
        <a:accent4>
          <a:srgbClr val="000000"/>
        </a:accent4>
        <a:accent5>
          <a:srgbClr val="FFE2AA"/>
        </a:accent5>
        <a:accent6>
          <a:srgbClr val="5C5CE7"/>
        </a:accent6>
        <a:hlink>
          <a:srgbClr val="999933"/>
        </a:hlink>
        <a:folHlink>
          <a:srgbClr val="99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uble Lines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Κυματάκι">
  <a:themeElements>
    <a:clrScheme name="Κυματάκι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Κυματάκι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Κυματάκι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Κυματάκι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Κυματάκι">
  <a:themeElements>
    <a:clrScheme name="Κυματάκι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Κυματάκι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Κυματάκι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Κυματάκι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Κυματάκι">
  <a:themeElements>
    <a:clrScheme name="Κυματάκι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Κυματάκι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Κυματάκι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Κυματάκι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962</TotalTime>
  <Words>2244</Words>
  <Application>Microsoft Office PowerPoint</Application>
  <PresentationFormat>Ευρεία οθόνη</PresentationFormat>
  <Paragraphs>428</Paragraphs>
  <Slides>74</Slides>
  <Notes>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5</vt:i4>
      </vt:variant>
      <vt:variant>
        <vt:lpstr>Τίτλοι διαφανειών</vt:lpstr>
      </vt:variant>
      <vt:variant>
        <vt:i4>74</vt:i4>
      </vt:variant>
    </vt:vector>
  </HeadingPairs>
  <TitlesOfParts>
    <vt:vector size="88" baseType="lpstr">
      <vt:lpstr>Arial</vt:lpstr>
      <vt:lpstr>Arial Greek</vt:lpstr>
      <vt:lpstr>Calibri</vt:lpstr>
      <vt:lpstr>Comic Sans MS</vt:lpstr>
      <vt:lpstr>Garamond</vt:lpstr>
      <vt:lpstr>Monotype Sorts</vt:lpstr>
      <vt:lpstr>Symbol</vt:lpstr>
      <vt:lpstr>Times New Roman</vt:lpstr>
      <vt:lpstr>Wingdings</vt:lpstr>
      <vt:lpstr>Organic</vt:lpstr>
      <vt:lpstr>Double Lines</vt:lpstr>
      <vt:lpstr>Κυματάκι</vt:lpstr>
      <vt:lpstr>1_Κυματάκι</vt:lpstr>
      <vt:lpstr>2_Κυματάκι</vt:lpstr>
      <vt:lpstr>ΦΥΜΑΤΙΩΣΗ</vt:lpstr>
      <vt:lpstr>ΦΥΜΑΤΙΩΣΗ</vt:lpstr>
      <vt:lpstr>ΕΚΤΙΜΗΣΗ ΠΑΓΚΟΣΜΙΑΣ ΚΛΙΜΑΚΑΣ</vt:lpstr>
      <vt:lpstr>ΦΥΜΑΤΙΩΣΗ</vt:lpstr>
      <vt:lpstr>ΦΥΜΑΤΙΩΣΗ – ΙΣΤΟΡΙΚΗ ΑΝΑΔΡΟΜΗ</vt:lpstr>
      <vt:lpstr>ΦΥΜΑΤΙΩΣΗ – ΙΣΤΟΡΙΚΗ ΑΝΑΔΡΟΜΗ</vt:lpstr>
      <vt:lpstr>ΜΥΚΟΒΑΚΤΗΡΙΔΙΟ ΤΗΣ ΦΥΜΑΤΙΩΣΗΣ</vt:lpstr>
      <vt:lpstr>ΜΥΚΟΒΑΚΤΗΡΙΔΙΟ ΤΗΣ ΦΥΜΑΤΙΩΣΗΣ</vt:lpstr>
      <vt:lpstr>ΕΠΙΔΗΜΙΟΛΟΓΙΑ ΦΥΜΑΤΙΩΣΗΣ</vt:lpstr>
      <vt:lpstr>Παρουσίαση του PowerPoint</vt:lpstr>
      <vt:lpstr>ΜΕΤΑΔΟΣΗ</vt:lpstr>
      <vt:lpstr>Η ΦΥΜΑΤΙΩΣΗ ΣΤΗΝ ΕΛΛΑΔΑ</vt:lpstr>
      <vt:lpstr>ΠΑΘΟΓΕΝΕΣΗ</vt:lpstr>
      <vt:lpstr>Παρουσίαση του PowerPoint</vt:lpstr>
      <vt:lpstr>Παρουσίαση του PowerPoint</vt:lpstr>
      <vt:lpstr>Παρουσίαση του PowerPoint</vt:lpstr>
      <vt:lpstr>ΠΑΘΟΓΕΝΕΣΗ</vt:lpstr>
      <vt:lpstr>ΠΑΘΟΓΕΝΕΣΗ</vt:lpstr>
      <vt:lpstr>Παρουσίαση του PowerPoint</vt:lpstr>
      <vt:lpstr>ΠΡΟΣΒΟΛΗ ΟΡΓΑΝΩΝ</vt:lpstr>
      <vt:lpstr>ΣΥΧΝΟΤΕΡΕΣ ΕΝΤΟΠΙΣΕΙΣ ΕΞΩΠΝΕΥΜΟΝΙΚΗΣ ΦΥΜΑΤΙΩΣΗΣ</vt:lpstr>
      <vt:lpstr>ΕΞΩΠΝΕΥΜΟΝΙΚΗ ΦΥΜΑΤΙΩΣΗ</vt:lpstr>
      <vt:lpstr>ΦΥΜΑΤΙΩΣΗ ΔΕΡΜΑΤΟΣ</vt:lpstr>
      <vt:lpstr>ΦΥΜΑΤΙΩΣΗ ΛΕΜΦΑΔΕΝΩΝ</vt:lpstr>
      <vt:lpstr>ΚΛΙΝΙΚΗ ΕΙΚΟΝΑ ΦΥΜΑΤΙΩΣΗΣ</vt:lpstr>
      <vt:lpstr>Παρουσίαση του PowerPoint</vt:lpstr>
      <vt:lpstr>Παρουσίαση του PowerPoint</vt:lpstr>
      <vt:lpstr>Παρουσίαση του PowerPoint</vt:lpstr>
      <vt:lpstr>ΑΚΤΙΝΟΛΟΓΙΚΗ ΕΙΚΟΝΑ ΦΥΜΑΤΙΩΣΗΣ</vt:lpstr>
      <vt:lpstr>Παρουσίαση του PowerPoint</vt:lpstr>
      <vt:lpstr>Παρουσίαση του PowerPoint</vt:lpstr>
      <vt:lpstr>CT ΘΩΡΑΚΑ –ΚΕΧΡΟΕΙΔΗΣ Tb</vt:lpstr>
      <vt:lpstr>ΔΟΚΙΜΑΣΙΑ ΦΥΜΑΤΙΝΗΣ-Mantoux-PPD</vt:lpstr>
      <vt:lpstr>ΔΟΚΙΜΑΣΙΑ ΦΥΜΑΤΙΝΗΣ</vt:lpstr>
      <vt:lpstr>ΔΟΚΙΜΑΣΙΑ ΦΥΜΑΤΙΝΗΣ-Mantoux-PPD</vt:lpstr>
      <vt:lpstr>ΔΟΚΙΜΑΣΙΑ ΦΥΜΑΤΙΝΗΣ-Mantoux-PPD</vt:lpstr>
      <vt:lpstr>Παρουσίαση του PowerPoint</vt:lpstr>
      <vt:lpstr>ΔΟΚΙΜΑΣΙΑ ΦΥΜΑΤΙΝΗΣ-Mantoux-PPD</vt:lpstr>
      <vt:lpstr>ΔΟΚΙΜΑΣΙΑ ΦΥΜΑΤΙΝΗΣ-Mantoux-PPD</vt:lpstr>
      <vt:lpstr>ΔΙΑΓΝΩΣΗ ΦΥΜΑΤΙΩΣΗΣ</vt:lpstr>
      <vt:lpstr>ΔΙΑΓΝΩΣΗ ΦΥΜΑΤΙΩΣΗΣ</vt:lpstr>
      <vt:lpstr>ΕΡΓΑΣΤΗΡΙΑΚΗ ΔΙΑΓΝΩΣΗ</vt:lpstr>
      <vt:lpstr>ΕΡΓΑΣΤΗΡΙΑΚΗ ΔΙΑΓΝΩΣΗ</vt:lpstr>
      <vt:lpstr>ΕΡΓΑΣΤΗΡΙΑΚΗ ΔΙΑΓΝΩΣΗ</vt:lpstr>
      <vt:lpstr>ΕΡΓΑΣΤΗΡΙΑΚΗ ΔΙΑΓΝΩΣΗ</vt:lpstr>
      <vt:lpstr>Χρώση Ziehl-Neelsen:  δείγμα πτυέλων  </vt:lpstr>
      <vt:lpstr>ΕΡΓΑΣΤΗΡΙΑΚΗ ΔΙΑΓΝΩΣΗ</vt:lpstr>
      <vt:lpstr>Αποικίες Mycobacterium tuberculosis </vt:lpstr>
      <vt:lpstr>ΕΡΓΑΣΤΗΡΙΑΚΗ ΔΙΑΓΝΩΣΗ</vt:lpstr>
      <vt:lpstr>ΕΡΓΑΣΤΗΡΙΑΚΗ ΔΙΑΓΝΩΣΗ</vt:lpstr>
      <vt:lpstr>ΕΡΓΑΣΤΗΡΙΑΚΗ ΔΙΑΓΝΩΣΗ</vt:lpstr>
      <vt:lpstr>ΘΕΡΑΠΕΙΑ ΦΥΜΑΤΙΩΣΗΣ</vt:lpstr>
      <vt:lpstr>ΘΕΡΑΠΕΙΑ ΦΥΜΑΤΙΩΣΗΣ</vt:lpstr>
      <vt:lpstr>ΘΕΡΑΠΕΙΑ ΦΥΜΑΤΙΩΣΗΣ</vt:lpstr>
      <vt:lpstr>ΘΕΡΑΠΕΙΑ ΦΥΜΑΤΙΩΣΗΣ</vt:lpstr>
      <vt:lpstr>Παρουσίαση του PowerPoint</vt:lpstr>
      <vt:lpstr>ΘΕΡΑΠΕΙΑ ΦΥΜΑΤΙΩΣΗΣ</vt:lpstr>
      <vt:lpstr>ΘΕΡΑΠΕΙΑ ΦΥΜΑΤΙΩΣΗΣ</vt:lpstr>
      <vt:lpstr>φυματίωση – αντοχή ορισμοί</vt:lpstr>
      <vt:lpstr>ΘΕΡΑΠΕΙΑ ΦΥΜΑΤΙΩΣΗΣ -ΑΝΤΟΧΗ</vt:lpstr>
      <vt:lpstr> </vt:lpstr>
      <vt:lpstr> </vt:lpstr>
      <vt:lpstr>Παρουσίαση του PowerPoint</vt:lpstr>
      <vt:lpstr>Παρουσίαση του PowerPoint</vt:lpstr>
      <vt:lpstr>Παρουσίαση του PowerPoint</vt:lpstr>
      <vt:lpstr>ΦΥΜΑΤΙΩΣΗ-ΑΝΤΟΧΗ ΠΡΟΓΝΩΣΗ  </vt:lpstr>
      <vt:lpstr>ΑΝΘΕΚΤΙΚΗ Tb- ΠΡΟΛΗΨΗ</vt:lpstr>
      <vt:lpstr>ΣΥΜΠΕΡΑΣΜΑΤΙΚΑ...</vt:lpstr>
      <vt:lpstr>ΕΜΒΟΛΙΟ ΦΥΜΑΤΙΩΣΗΣ</vt:lpstr>
      <vt:lpstr>Παρουσίαση του PowerPoint</vt:lpstr>
      <vt:lpstr>Παρουσίαση του PowerPoint</vt:lpstr>
      <vt:lpstr>ΕΜΒΟΛΙΟ ΦΥΜΑΤΙΩΣΗΣ: BCG  Bacillus Calmette-Guerin 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ΦΥΜΑΤΙΩΣΗ</dc:title>
  <dc:creator>Dimitris Velissaris</dc:creator>
  <cp:lastModifiedBy>Βελισσαρης Δημητριος</cp:lastModifiedBy>
  <cp:revision>74</cp:revision>
  <dcterms:created xsi:type="dcterms:W3CDTF">2017-03-25T09:04:28Z</dcterms:created>
  <dcterms:modified xsi:type="dcterms:W3CDTF">2025-03-29T10:24:55Z</dcterms:modified>
</cp:coreProperties>
</file>