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16" r:id="rId2"/>
    <p:sldId id="317" r:id="rId3"/>
    <p:sldId id="312" r:id="rId4"/>
    <p:sldId id="31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314" r:id="rId27"/>
    <p:sldId id="315" r:id="rId28"/>
    <p:sldId id="278" r:id="rId29"/>
    <p:sldId id="279" r:id="rId30"/>
    <p:sldId id="280" r:id="rId31"/>
    <p:sldId id="281" r:id="rId32"/>
    <p:sldId id="282" r:id="rId33"/>
    <p:sldId id="293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8" r:id="rId61"/>
    <p:sldId id="319" r:id="rId62"/>
    <p:sldId id="320" r:id="rId6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DB9010-B052-46A0-A0C9-697B065A9A6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7525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6BDEDA-4D5D-4E46-8C3B-235AB8CA464E}" type="datetime1">
              <a:rPr lang="el-GR"/>
              <a:pPr/>
              <a:t>11/5/2015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Φυσικοφαρμακευτική : Κεφάλαιο 6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681C3-5876-4205-8EF5-71650E4727B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BA4B6-C58E-401D-99B2-8D6D1E45951C}" type="datetime1">
              <a:rPr lang="el-GR"/>
              <a:pPr/>
              <a:t>11/5/2015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Φυσικοφαρμακευτική : Κεφάλαιο 6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954FB-A81A-4580-B84E-9261A750BDF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9A9E9-529E-49A5-A370-ED925DB01009}" type="datetime1">
              <a:rPr lang="el-GR"/>
              <a:pPr/>
              <a:t>11/5/2015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Φυσικοφαρμακευτική : Κεφάλαιο 6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38AC5-BE60-4078-BAA4-94042BFD8AC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7D2675-B58B-40D6-AB42-1ED5183B740E}" type="datetime1">
              <a:rPr lang="el-GR"/>
              <a:pPr/>
              <a:t>11/5/2015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Φυσικοφαρμακευτική : Κεφάλαιο 6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710F49-4445-4370-9742-66659433A57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830F97-B720-4978-8946-3810A81A3DDA}" type="datetime1">
              <a:rPr lang="el-GR"/>
              <a:pPr/>
              <a:t>11/5/2015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Φυσικοφαρμακευτική : Κεφάλαιο 6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525C6D-C286-4C66-9B30-3CE8B91462C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F87BD3-2772-4E02-9457-685B4332DB33}" type="datetime1">
              <a:rPr lang="el-GR"/>
              <a:pPr/>
              <a:t>11/5/2015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Φυσικοφαρμακευτική : Κεφάλαιο 6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E0E03D-932C-470D-AEF8-833275AF594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3DF095-8847-45F1-AE5F-CF128D2E5DE9}" type="datetime1">
              <a:rPr lang="el-GR"/>
              <a:pPr/>
              <a:t>11/5/2015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Φυσικοφαρμακευτική : Κεφάλαιο 6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C7ACF4-FD36-470C-97C9-F169FEB9D4B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Τίτλος και 2 Αντικείμενα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90FC52-BD9F-4A87-A365-DBD2A10CD4FA}" type="datetime1">
              <a:rPr lang="el-GR"/>
              <a:pPr/>
              <a:t>11/5/2015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Φυσικοφαρμακευτική : Κεφάλαιο 6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A5D467-D206-4B72-8247-2AC024E45CB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1ECB5C-5C22-46E7-B7FA-15A9998E5E35}" type="datetime1">
              <a:rPr lang="el-GR"/>
              <a:pPr/>
              <a:t>11/5/2015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Φυσικοφαρμακευτική : Κεφάλαιο 6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165B8E-D2EF-4DDA-923C-D9F13F80474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307737-5F78-4366-B1AE-33CB77E62B9A}" type="datetime1">
              <a:rPr lang="el-GR"/>
              <a:pPr/>
              <a:t>11/5/2015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Φυσικοφαρμακευτική : Κεφάλαιο 6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A955D-CE7F-4A8F-9CF6-30997E2A968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52271-D0A3-49A9-9802-0062F2DCF620}" type="datetime1">
              <a:rPr lang="el-GR"/>
              <a:pPr/>
              <a:t>11/5/2015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Φυσικοφαρμακευτική : Κεφάλαιο 6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84B9C-F362-4E05-9D5E-2B7F7F522E8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6428A-D014-4FF1-B786-53DDF1B5AD81}" type="datetime1">
              <a:rPr lang="el-GR"/>
              <a:pPr/>
              <a:t>11/5/2015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Φυσικοφαρμακευτική : Κεφάλαιο 6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B27A5-BDCD-4A4B-9718-1B6BFFE4016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E5DB2-F278-42DF-BADB-CDEE445F83E4}" type="datetime1">
              <a:rPr lang="el-GR"/>
              <a:pPr/>
              <a:t>11/5/2015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Φυσικοφαρμακευτική : Κεφάλαιο 6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33C55-2035-4703-BCA7-FCD4ECA0E17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065CF8-9E04-48B5-8E12-4536D03E304B}" type="datetime1">
              <a:rPr lang="el-GR"/>
              <a:pPr/>
              <a:t>11/5/2015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Φυσικοφαρμακευτική : Κεφάλαιο 6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C5DBD-D505-43F8-9271-6E00562623D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077094-3422-4FFD-8B57-893AF5DA8D3F}" type="datetime1">
              <a:rPr lang="el-GR"/>
              <a:pPr/>
              <a:t>11/5/2015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Φυσικοφαρμακευτική : Κεφάλαιο 6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C1137-2FB0-4533-A894-8AA068F34B9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D7D92-748B-4286-948C-F5EBE0A0F925}" type="datetime1">
              <a:rPr lang="el-GR"/>
              <a:pPr/>
              <a:t>11/5/2015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Φυσικοφαρμακευτική : Κεφάλαιο 6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53CED-91AB-4838-8992-3B98E862D37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D1D59-6890-419E-B6CD-6BC26D672676}" type="datetime1">
              <a:rPr lang="el-GR"/>
              <a:pPr/>
              <a:t>11/5/2015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Φυσικοφαρμακευτική : Κεφάλαιο 6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4C825-279A-42EE-8974-3EC885CDDD9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618B977-CA0F-4A73-BED8-AC7F49B7D608}" type="datetime1">
              <a:rPr lang="el-GR"/>
              <a:pPr/>
              <a:t>11/5/2015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l-GR"/>
              <a:t>Φυσικοφαρμακευτική : Κεφάλαιο 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422E1F-7224-44C4-A797-8E2818CC7247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5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5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Φυσικοφαρμακευτική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Κεφάλαιο </a:t>
            </a:r>
            <a:r>
              <a:rPr lang="en-US" sz="2800" b="1" dirty="0"/>
              <a:t>6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: </a:t>
            </a:r>
            <a:r>
              <a:rPr lang="el-GR" sz="2800" dirty="0"/>
              <a:t>ΑΔΡΟΜΕΡΕΙΣ </a:t>
            </a:r>
            <a:r>
              <a:rPr lang="el-GR" sz="2800" dirty="0" smtClean="0"/>
              <a:t>ΔΙΑΣΠΟΡΕΣ</a:t>
            </a:r>
            <a:endParaRPr lang="en-US" sz="2800" dirty="0" smtClean="0"/>
          </a:p>
          <a:p>
            <a:r>
              <a:rPr lang="el-GR" sz="2800" dirty="0" smtClean="0"/>
              <a:t>Κλεπετσάνης </a:t>
            </a:r>
            <a:r>
              <a:rPr lang="el-GR" sz="2800" dirty="0" smtClean="0"/>
              <a:t>Παύλος, Επίκουρος Καθηγητής</a:t>
            </a:r>
          </a:p>
          <a:p>
            <a:r>
              <a:rPr lang="el-GR" sz="2800" dirty="0" smtClean="0"/>
              <a:t>Τμήμα Φαρμακευτικής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3" y="5681912"/>
            <a:ext cx="2416384" cy="8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7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l-GR" sz="2400" b="1" dirty="0"/>
              <a:t>Καταβύθιση σε Αιωρήματα</a:t>
            </a:r>
            <a:r>
              <a:rPr lang="en-US" sz="2400" b="1" dirty="0"/>
              <a:t> (1)</a:t>
            </a:r>
            <a:endParaRPr lang="el-GR" sz="2400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349500"/>
            <a:ext cx="8280400" cy="28082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Αραιά Φαρμακευτικά Αιωρήματα(&lt;2</a:t>
            </a:r>
            <a:r>
              <a:rPr lang="en-US" sz="1800" dirty="0"/>
              <a:t>g/100ml </a:t>
            </a:r>
            <a:r>
              <a:rPr lang="el-GR" sz="1800" dirty="0"/>
              <a:t>ή </a:t>
            </a:r>
            <a:r>
              <a:rPr lang="en-US" sz="1800" dirty="0"/>
              <a:t>0.5g/100ml)</a:t>
            </a:r>
          </a:p>
          <a:p>
            <a:pPr marL="0" indent="0">
              <a:buFontTx/>
              <a:buNone/>
            </a:pPr>
            <a:r>
              <a:rPr lang="el-GR" sz="1800" dirty="0"/>
              <a:t>Μικρές αλληλεπιδράσεις – Ελεύθερη καταβύθιση</a:t>
            </a:r>
          </a:p>
          <a:p>
            <a:pPr marL="0" indent="0">
              <a:buFontTx/>
              <a:buNone/>
            </a:pPr>
            <a:r>
              <a:rPr lang="el-GR" sz="1800" dirty="0"/>
              <a:t>Φαρμακευτικά αιωρήματα </a:t>
            </a:r>
            <a:r>
              <a:rPr lang="el-GR" sz="1800" dirty="0" smtClean="0"/>
              <a:t>(περιεκτικότητα σωματιδίων </a:t>
            </a:r>
            <a:r>
              <a:rPr lang="en-US" sz="1800" dirty="0" smtClean="0"/>
              <a:t>&gt;5g/100ml</a:t>
            </a:r>
            <a:r>
              <a:rPr lang="en-US" sz="1800" dirty="0"/>
              <a:t>)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Σημαντικές αλληλεπιδράσεις – </a:t>
            </a:r>
            <a:r>
              <a:rPr lang="el-GR" sz="1800" dirty="0" err="1"/>
              <a:t>Παρεμποδιζόμενη</a:t>
            </a:r>
            <a:r>
              <a:rPr lang="el-GR" sz="1800" dirty="0"/>
              <a:t> καθίζηση</a:t>
            </a:r>
          </a:p>
          <a:p>
            <a:pPr marL="0" indent="0">
              <a:buFontTx/>
              <a:buNone/>
            </a:pPr>
            <a:r>
              <a:rPr lang="el-GR" sz="1800" dirty="0"/>
              <a:t>Μη εφαρμογή Νόμου </a:t>
            </a:r>
            <a:r>
              <a:rPr lang="en-US" sz="1800" dirty="0"/>
              <a:t>Stokes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Εκτίμηση Φυσικής σταθερότητας από αραιά αιωρήματα</a:t>
            </a:r>
          </a:p>
          <a:p>
            <a:pPr marL="0" indent="0">
              <a:buFontTx/>
              <a:buNone/>
            </a:pPr>
            <a:r>
              <a:rPr lang="el-GR" sz="1800" dirty="0"/>
              <a:t>Προσθήκη διαλύτη: μεταβολή του βαθμού κροκίδωσης ή </a:t>
            </a:r>
            <a:r>
              <a:rPr lang="el-GR" sz="1800" dirty="0" err="1"/>
              <a:t>αποκροκίδωσης</a:t>
            </a:r>
            <a:r>
              <a:rPr lang="el-GR" sz="1800" dirty="0"/>
              <a:t> του συστήματος – μεταβολή της κατανομής των σωματιδίων</a:t>
            </a:r>
          </a:p>
          <a:p>
            <a:pPr marL="0" indent="0">
              <a:buFontTx/>
              <a:buNone/>
            </a:pPr>
            <a:endParaRPr lang="el-GR" sz="1800" dirty="0"/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059113" y="1196975"/>
          <a:ext cx="201136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Εξίσωση" r:id="rId3" imgW="990600" imgH="457200" progId="Equation.3">
                  <p:embed/>
                </p:oleObj>
              </mc:Choice>
              <mc:Fallback>
                <p:oleObj name="Εξίσωση" r:id="rId3" imgW="990600" imgH="457200" progId="Equation.3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196975"/>
                        <a:ext cx="2011362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8313" y="1484313"/>
            <a:ext cx="26638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/>
              <a:t>Νόμος </a:t>
            </a:r>
            <a:r>
              <a:rPr lang="en-US"/>
              <a:t>Stokes</a:t>
            </a:r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Τροποποιημένη εξίσωση </a:t>
            </a:r>
            <a:r>
              <a:rPr lang="en-US" sz="1800" dirty="0"/>
              <a:t>Stokes  </a:t>
            </a:r>
            <a:r>
              <a:rPr lang="el-GR" sz="1800" dirty="0"/>
              <a:t>: </a:t>
            </a:r>
            <a:r>
              <a:rPr lang="en-US" sz="2000" dirty="0"/>
              <a:t>u’ = u*</a:t>
            </a:r>
            <a:r>
              <a:rPr lang="el-GR" sz="2000" dirty="0"/>
              <a:t>ε</a:t>
            </a:r>
            <a:r>
              <a:rPr lang="en-US" sz="2000" baseline="30000" dirty="0"/>
              <a:t>n</a:t>
            </a:r>
            <a:endParaRPr lang="en-US" sz="2000" dirty="0"/>
          </a:p>
          <a:p>
            <a:pPr marL="0" indent="0">
              <a:buFontTx/>
              <a:buNone/>
            </a:pPr>
            <a:r>
              <a:rPr lang="el-GR" sz="1800" dirty="0"/>
              <a:t>ε : αρχικό πορώδες του συστήματος</a:t>
            </a:r>
          </a:p>
          <a:p>
            <a:pPr marL="0" indent="0">
              <a:buFontTx/>
              <a:buNone/>
            </a:pPr>
            <a:r>
              <a:rPr lang="en-US" sz="1800" dirty="0"/>
              <a:t>n </a:t>
            </a:r>
            <a:r>
              <a:rPr lang="el-GR" sz="1800" dirty="0"/>
              <a:t>: μέτρο παρεμπόδισης στου συστήματος (σταθερά για κάθε σύστημα)</a:t>
            </a:r>
            <a:endParaRPr lang="en-US" sz="1800" dirty="0"/>
          </a:p>
          <a:p>
            <a:pPr marL="0" indent="0">
              <a:buFontTx/>
              <a:buNone/>
            </a:pPr>
            <a:endParaRPr lang="en-US" sz="1800" dirty="0"/>
          </a:p>
          <a:p>
            <a:pPr marL="0" indent="0">
              <a:buFontTx/>
              <a:buNone/>
            </a:pPr>
            <a:r>
              <a:rPr lang="el-GR" sz="1800" dirty="0"/>
              <a:t>Επίδραση της κίνησης </a:t>
            </a:r>
            <a:r>
              <a:rPr lang="en-US" sz="1800" dirty="0" smtClean="0"/>
              <a:t>Brownian</a:t>
            </a:r>
            <a:endParaRPr lang="en-US" sz="1800" dirty="0"/>
          </a:p>
          <a:p>
            <a:pPr marL="0" indent="0">
              <a:buFontTx/>
              <a:buNone/>
            </a:pPr>
            <a:r>
              <a:rPr lang="el-GR" sz="1800" dirty="0"/>
              <a:t>Σωματίδια διαμέτρου : 2 – 5 μ</a:t>
            </a:r>
            <a:r>
              <a:rPr lang="en-US" sz="1800" dirty="0"/>
              <a:t>m (=f(n, </a:t>
            </a:r>
            <a:r>
              <a:rPr lang="el-GR" sz="1800" dirty="0"/>
              <a:t>ρ</a:t>
            </a:r>
            <a:r>
              <a:rPr lang="en-US" sz="1800" baseline="-25000" dirty="0"/>
              <a:t>s</a:t>
            </a:r>
            <a:r>
              <a:rPr lang="en-US" sz="1800" dirty="0"/>
              <a:t>, </a:t>
            </a:r>
            <a:r>
              <a:rPr lang="el-GR" sz="1800" dirty="0"/>
              <a:t>ρ</a:t>
            </a:r>
            <a:r>
              <a:rPr lang="el-GR" sz="1800" baseline="-25000" dirty="0"/>
              <a:t>ο</a:t>
            </a:r>
            <a:r>
              <a:rPr lang="el-GR" sz="1800" dirty="0"/>
              <a:t>)</a:t>
            </a:r>
          </a:p>
          <a:p>
            <a:pPr marL="0" indent="0">
              <a:buFontTx/>
              <a:buNone/>
            </a:pPr>
            <a:r>
              <a:rPr lang="el-GR" sz="1800" dirty="0"/>
              <a:t>Κίνηση </a:t>
            </a:r>
            <a:r>
              <a:rPr lang="en-US" sz="1800" dirty="0"/>
              <a:t>Brown</a:t>
            </a:r>
            <a:r>
              <a:rPr lang="el-GR" sz="1800" dirty="0"/>
              <a:t>: σημαντική συνεισφορά στην παρεμπόδιση της καθίζησης</a:t>
            </a:r>
          </a:p>
          <a:p>
            <a:pPr marL="0" indent="0">
              <a:buFontTx/>
              <a:buNone/>
            </a:pPr>
            <a:r>
              <a:rPr lang="el-GR" sz="1800" dirty="0"/>
              <a:t>Για ιξώδες &gt; 5 </a:t>
            </a:r>
            <a:r>
              <a:rPr lang="en-US" sz="1800" dirty="0"/>
              <a:t>cps </a:t>
            </a:r>
            <a:r>
              <a:rPr lang="el-GR" sz="1800" dirty="0"/>
              <a:t>: σημαντική μείωση της κίνησης </a:t>
            </a:r>
            <a:r>
              <a:rPr lang="en-US" sz="1800" dirty="0" smtClean="0"/>
              <a:t>Brownian</a:t>
            </a:r>
            <a:endParaRPr lang="en-US" sz="1800" dirty="0"/>
          </a:p>
          <a:p>
            <a:pPr marL="0" indent="0">
              <a:buFontTx/>
              <a:buNone/>
            </a:pPr>
            <a:r>
              <a:rPr lang="el-GR" sz="1800" dirty="0"/>
              <a:t>Αντιδραστήριο αιώρησης : ενίσχυση της κίνησης </a:t>
            </a:r>
            <a:r>
              <a:rPr lang="en-US" sz="1800" dirty="0" smtClean="0"/>
              <a:t>Brownian</a:t>
            </a:r>
            <a:endParaRPr lang="en-US" sz="1800" dirty="0"/>
          </a:p>
          <a:p>
            <a:pPr marL="0" indent="0">
              <a:buFontTx/>
              <a:buNone/>
            </a:pPr>
            <a:endParaRPr lang="en-US" sz="1800" dirty="0"/>
          </a:p>
          <a:p>
            <a:pPr marL="0" indent="0">
              <a:buFontTx/>
              <a:buNone/>
            </a:pPr>
            <a:endParaRPr lang="el-GR" sz="1800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sz="2400" b="1" dirty="0"/>
              <a:t>Καταβύθιση σε Αιωρήματα</a:t>
            </a:r>
            <a:r>
              <a:rPr lang="en-US" sz="2400" b="1" dirty="0"/>
              <a:t> (2)</a:t>
            </a:r>
            <a:endParaRPr lang="el-GR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Καταβύθιση κροκιδωμένων σωματιδίων (1)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052736"/>
            <a:ext cx="8229600" cy="16843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Στα </a:t>
            </a:r>
            <a:r>
              <a:rPr lang="el-GR" sz="1800" dirty="0" err="1"/>
              <a:t>κροκιδωμένα</a:t>
            </a:r>
            <a:r>
              <a:rPr lang="el-GR" sz="1800" dirty="0"/>
              <a:t> συστήματα υπάρχει διακριτό όριο ανάμεσα στο ίζημα και στο υπερκείμενο υγρό</a:t>
            </a:r>
          </a:p>
          <a:p>
            <a:pPr marL="0" indent="0">
              <a:buFontTx/>
              <a:buNone/>
            </a:pPr>
            <a:r>
              <a:rPr lang="el-GR" sz="1800" dirty="0"/>
              <a:t>Στα </a:t>
            </a:r>
            <a:r>
              <a:rPr lang="el-GR" sz="1800" dirty="0" err="1"/>
              <a:t>αποκροκιδωμένα</a:t>
            </a:r>
            <a:r>
              <a:rPr lang="el-GR" sz="1800" dirty="0"/>
              <a:t> συστήματα δεν υπάρχει διακριτό όριο ανάμεσα στο ίζημα και το υπερκείμενο υγρό (θολό υπερκείμενο υγρό – ταχύτητα εξαρτώμενη από τον νόμο του </a:t>
            </a:r>
            <a:r>
              <a:rPr lang="en-US" sz="1800" dirty="0"/>
              <a:t>Stokes)</a:t>
            </a:r>
            <a:endParaRPr lang="el-GR" sz="1800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49815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l-GR" sz="2400" b="1" dirty="0"/>
              <a:t>Καταβύθιση κροκιδωμένων σωματιδίων (</a:t>
            </a:r>
            <a:r>
              <a:rPr lang="en-US" sz="2400" b="1" dirty="0"/>
              <a:t>2</a:t>
            </a:r>
            <a:r>
              <a:rPr lang="el-GR" sz="2400" b="1" dirty="0"/>
              <a:t>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7991475" cy="11080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/>
              <a:t>Αρχική ταχύτητα καταβύθισης εξαρτάται από το μέγεθος των κροκιδωμάτων και το πορώδες των</a:t>
            </a:r>
          </a:p>
          <a:p>
            <a:pPr marL="0" indent="0">
              <a:buFontTx/>
              <a:buNone/>
            </a:pPr>
            <a:r>
              <a:rPr lang="el-GR" sz="1800"/>
              <a:t>Όγκος Καταβύθισης , </a:t>
            </a:r>
            <a:r>
              <a:rPr lang="en-US" sz="1800"/>
              <a:t>F – </a:t>
            </a:r>
            <a:r>
              <a:rPr lang="el-GR" sz="1800"/>
              <a:t>Βαθμός Κροκίδωσης, β</a:t>
            </a:r>
          </a:p>
        </p:txBody>
      </p:sp>
      <p:graphicFrame>
        <p:nvGraphicFramePr>
          <p:cNvPr id="153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331913" y="2420938"/>
          <a:ext cx="9366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Εξίσωση" r:id="rId3" imgW="469696" imgH="431613" progId="Equation.3">
                  <p:embed/>
                </p:oleObj>
              </mc:Choice>
              <mc:Fallback>
                <p:oleObj name="Εξίσωση" r:id="rId3" imgW="469696" imgH="431613" progId="Equation.3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420938"/>
                        <a:ext cx="936625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635375" y="2349500"/>
          <a:ext cx="328136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Εξίσωση" r:id="rId5" imgW="1435100" imgH="431800" progId="Equation.3">
                  <p:embed/>
                </p:oleObj>
              </mc:Choice>
              <mc:Fallback>
                <p:oleObj name="Εξίσωση" r:id="rId5" imgW="1435100" imgH="431800" progId="Equation.3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349500"/>
                        <a:ext cx="3281363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68313" y="3573463"/>
            <a:ext cx="813593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/>
              <a:t>Για </a:t>
            </a:r>
            <a:r>
              <a:rPr lang="en-US"/>
              <a:t>F &gt; 1 </a:t>
            </a:r>
            <a:r>
              <a:rPr lang="el-GR"/>
              <a:t>η δομή των σχηματιζόμενων κροκιδωμάτων είναι πολύ χαλαρή</a:t>
            </a:r>
          </a:p>
          <a:p>
            <a:pPr>
              <a:spcBef>
                <a:spcPct val="20000"/>
              </a:spcBef>
            </a:pPr>
            <a:r>
              <a:rPr lang="el-GR"/>
              <a:t>Βαθμός κροκίδωσης, β</a:t>
            </a:r>
          </a:p>
          <a:p>
            <a:pPr>
              <a:spcBef>
                <a:spcPct val="20000"/>
              </a:spcBef>
            </a:pPr>
            <a:r>
              <a:rPr lang="en-US"/>
              <a:t>F∞ </a:t>
            </a:r>
            <a:r>
              <a:rPr lang="el-GR"/>
              <a:t>: όγκος καταβύθισης για πλήρως αποκροκιδωμένο σύστημα</a:t>
            </a:r>
          </a:p>
          <a:p>
            <a:pPr>
              <a:spcBef>
                <a:spcPct val="20000"/>
              </a:spcBef>
            </a:pPr>
            <a:r>
              <a:rPr lang="el-GR"/>
              <a:t>Βαθμός κροκίδωσης σε</a:t>
            </a:r>
          </a:p>
          <a:p>
            <a:pPr>
              <a:spcBef>
                <a:spcPct val="20000"/>
              </a:spcBef>
            </a:pPr>
            <a:r>
              <a:rPr lang="el-GR"/>
              <a:t>Απουσία θρόμβωσης ή κροκίδωσης είναι ίσος με 1</a:t>
            </a:r>
          </a:p>
          <a:p>
            <a:pPr>
              <a:spcBef>
                <a:spcPct val="20000"/>
              </a:spcBef>
            </a:pPr>
            <a:r>
              <a:rPr lang="el-GR"/>
              <a:t>Παρουσία θρόμβωσης ή κροκίδωσης είναι &gt;1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400" b="1" dirty="0"/>
              <a:t>Μορφοποίηση Αιωρημάτων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362950" cy="5000625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l-GR" sz="1800"/>
              <a:t>Παρασκευή φυσικώς σταθερών αιωρημάτων :</a:t>
            </a:r>
          </a:p>
          <a:p>
            <a:pPr marL="0" indent="0">
              <a:buFontTx/>
              <a:buAutoNum type="arabicPeriod"/>
            </a:pPr>
            <a:r>
              <a:rPr lang="el-GR" sz="1800"/>
              <a:t>  Χρήση μέσων διασποράς για την διατήρηση των αποκροκιδωμένων  σωματιδίων στο αιώρημα και</a:t>
            </a:r>
          </a:p>
          <a:p>
            <a:pPr marL="0" indent="0">
              <a:buFontTx/>
              <a:buAutoNum type="arabicPeriod"/>
            </a:pPr>
            <a:r>
              <a:rPr lang="el-GR" sz="1800"/>
              <a:t>  Χαλαρά κροκιδωμένα συστήματα (ταχεία καθίζηση – εύκολη επαναιώρηση)</a:t>
            </a:r>
          </a:p>
          <a:p>
            <a:pPr marL="0" indent="0">
              <a:buFontTx/>
              <a:buAutoNum type="arabicPeriod"/>
            </a:pPr>
            <a:endParaRPr lang="el-GR" sz="1800"/>
          </a:p>
          <a:p>
            <a:pPr marL="0" indent="0">
              <a:spcBef>
                <a:spcPct val="35000"/>
              </a:spcBef>
              <a:buFontTx/>
              <a:buNone/>
            </a:pPr>
            <a:r>
              <a:rPr lang="el-GR" sz="1800"/>
              <a:t>Πλαστικά – Ψευδοπλαστικά υλικά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r>
              <a:rPr lang="el-GR" sz="1800"/>
              <a:t>Θιξότροπα υλικά - αποκατάσταση ομοιόμορφης διασποράς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r>
              <a:rPr lang="el-GR" sz="1800"/>
              <a:t>Μορφοποίηση με μέσα διασποράς υδρόφιλου κολλοειδούς τύπου (βέλτιστη φυσική σταθερότητα και εμφάνιση)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r>
              <a:rPr lang="el-GR" sz="1800"/>
              <a:t>Εύκολη ροή από τον περιέκτη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r>
              <a:rPr lang="el-GR" sz="1800"/>
              <a:t>Ομοιόμορφη κατανομή σωματιδίων σε κάθε δόση</a:t>
            </a:r>
          </a:p>
          <a:p>
            <a:pPr marL="0" indent="0">
              <a:buFontTx/>
              <a:buNone/>
            </a:pPr>
            <a:endParaRPr lang="el-GR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l-GR" sz="2400" b="1" dirty="0"/>
              <a:t>Διαβροχή Σωματιδίων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/>
              <a:t>Αρχική διασπορά κόνεως σε μέσο διασποράς (παρασκευή αιωρημάτων)</a:t>
            </a:r>
          </a:p>
          <a:p>
            <a:pPr marL="0" indent="0">
              <a:buFontTx/>
              <a:buNone/>
            </a:pPr>
            <a:r>
              <a:rPr lang="el-GR" sz="1800"/>
              <a:t>Δύσκολη διασπορά λόγω α) του στρώματος αέρα και β) ύπαρξη λίπους και άλλων προσμίξεων</a:t>
            </a:r>
          </a:p>
          <a:p>
            <a:pPr marL="0" indent="0">
              <a:buFontTx/>
              <a:buNone/>
            </a:pPr>
            <a:r>
              <a:rPr lang="el-GR" sz="1800"/>
              <a:t>Σημαντική επίδραση του εισερχόμενου αέρα (ακόμη ρ</a:t>
            </a:r>
            <a:r>
              <a:rPr lang="en-US" sz="1800" baseline="-25000"/>
              <a:t>S</a:t>
            </a:r>
            <a:r>
              <a:rPr lang="el-GR" sz="1800"/>
              <a:t> &gt;&gt; ρ</a:t>
            </a:r>
            <a:r>
              <a:rPr lang="el-GR" sz="1800" baseline="-25000"/>
              <a:t>0</a:t>
            </a:r>
            <a:r>
              <a:rPr lang="el-GR" sz="1800"/>
              <a:t>) – μεγάλη γωνία επαφής</a:t>
            </a:r>
          </a:p>
          <a:p>
            <a:pPr marL="0" indent="0">
              <a:buFontTx/>
              <a:buNone/>
            </a:pPr>
            <a:r>
              <a:rPr lang="el-GR" sz="1800"/>
              <a:t>Χρήση επιφανειοδραστικών ενώσεων</a:t>
            </a:r>
          </a:p>
          <a:p>
            <a:pPr marL="0" indent="0">
              <a:buFontTx/>
              <a:buNone/>
            </a:pPr>
            <a:r>
              <a:rPr lang="el-GR" sz="1800"/>
              <a:t>(σε μεγάλες συγκεντρώσεις ευνοεί την κροκίδωση)</a:t>
            </a:r>
          </a:p>
          <a:p>
            <a:pPr marL="0" indent="0">
              <a:buFontTx/>
              <a:buNone/>
            </a:pPr>
            <a:r>
              <a:rPr lang="el-GR" sz="1800"/>
              <a:t>Υδρόφοβες κόνεις (θείο , ανθρακόπισσα, στεατικό μαγνήσιο κ.λ.)</a:t>
            </a:r>
          </a:p>
          <a:p>
            <a:pPr marL="0" indent="0">
              <a:buFontTx/>
              <a:buNone/>
            </a:pPr>
            <a:r>
              <a:rPr lang="el-GR" sz="1800"/>
              <a:t>Υδρόφιλες κόνεις</a:t>
            </a:r>
          </a:p>
          <a:p>
            <a:pPr marL="0" indent="0">
              <a:buFontTx/>
              <a:buNone/>
            </a:pPr>
            <a:r>
              <a:rPr lang="el-GR" sz="1800"/>
              <a:t>Γλυκερίνη, αιθυλική αλκοόλη, προπυλενική αλκοόλη βοηθούν στην διαβροχή εκτοπίζοντας τον αέρα από τα διάκενα</a:t>
            </a:r>
          </a:p>
          <a:p>
            <a:pPr marL="0" indent="0">
              <a:buFontTx/>
              <a:buNone/>
            </a:pPr>
            <a:endParaRPr lang="el-GR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Ελεγχόμενη Κροκίδωση (1)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980728"/>
            <a:ext cx="8229600" cy="14398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 err="1"/>
              <a:t>Κροκιδωτικές</a:t>
            </a:r>
            <a:r>
              <a:rPr lang="el-GR" sz="1800" dirty="0"/>
              <a:t> ενώσεις : ηλεκτρολύτες – πολυμερή – </a:t>
            </a:r>
            <a:r>
              <a:rPr lang="el-GR" sz="1800" dirty="0" err="1"/>
              <a:t>επιφανειοδραστικά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Ηλεκτρολύτες </a:t>
            </a:r>
            <a:r>
              <a:rPr lang="el-GR" sz="1800" dirty="0">
                <a:sym typeface="Symbol" pitchFamily="18" charset="2"/>
              </a:rPr>
              <a:t> μείωση του ζ-δυναμικού, σχηματισμός γεφυρών στα γειτονικά σωματίδια (χαλαρή δομή)</a:t>
            </a: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Βασικό Νιτρικό Βισμούθιο</a:t>
            </a:r>
          </a:p>
        </p:txBody>
      </p:sp>
      <p:pic>
        <p:nvPicPr>
          <p:cNvPr id="2048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7704" y="2276872"/>
            <a:ext cx="5256213" cy="4065587"/>
          </a:xfrm>
          <a:noFill/>
          <a:ln/>
        </p:spPr>
      </p:pic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013176"/>
            <a:ext cx="536424" cy="97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869160"/>
            <a:ext cx="457145" cy="83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013176"/>
            <a:ext cx="504055" cy="96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Ορθογώνιο"/>
          <p:cNvSpPr/>
          <p:nvPr/>
        </p:nvSpPr>
        <p:spPr>
          <a:xfrm>
            <a:off x="1979712" y="3356992"/>
            <a:ext cx="36004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 rot="-5400000">
            <a:off x="1611150" y="4301618"/>
            <a:ext cx="104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ζ-δυναμικό</a:t>
            </a:r>
            <a:endParaRPr lang="el-GR" sz="1400" dirty="0"/>
          </a:p>
        </p:txBody>
      </p:sp>
      <p:sp>
        <p:nvSpPr>
          <p:cNvPr id="13" name="12 - Ορθογώνιο"/>
          <p:cNvSpPr/>
          <p:nvPr/>
        </p:nvSpPr>
        <p:spPr>
          <a:xfrm>
            <a:off x="6588224" y="2780928"/>
            <a:ext cx="5760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6876256" y="3933056"/>
            <a:ext cx="400110" cy="105548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l-GR" sz="1400" dirty="0" smtClean="0"/>
              <a:t>Λόγος </a:t>
            </a:r>
            <a:r>
              <a:rPr lang="en-US" sz="1400" dirty="0" smtClean="0"/>
              <a:t>V</a:t>
            </a:r>
            <a:r>
              <a:rPr lang="en-US" sz="1400" baseline="-25000" dirty="0" smtClean="0"/>
              <a:t>u</a:t>
            </a:r>
            <a:r>
              <a:rPr lang="en-US" sz="1400" dirty="0" smtClean="0"/>
              <a:t>/V</a:t>
            </a:r>
            <a:r>
              <a:rPr lang="en-US" sz="1400" baseline="-25000" dirty="0" smtClean="0"/>
              <a:t>0</a:t>
            </a:r>
            <a:endParaRPr lang="el-GR" sz="1400" baseline="-2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Ελεγχόμενη Κροκίδωση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824412"/>
          </a:xfrm>
        </p:spPr>
        <p:txBody>
          <a:bodyPr/>
          <a:lstStyle/>
          <a:p>
            <a:pPr marL="0" indent="0">
              <a:spcBef>
                <a:spcPct val="30000"/>
              </a:spcBef>
              <a:buFontTx/>
              <a:buNone/>
            </a:pPr>
            <a:r>
              <a:rPr lang="el-GR" sz="1800"/>
              <a:t>Όταν ζ </a:t>
            </a:r>
            <a:r>
              <a:rPr lang="el-GR" sz="1800">
                <a:sym typeface="Symbol" pitchFamily="18" charset="2"/>
              </a:rPr>
              <a:t> </a:t>
            </a:r>
            <a:r>
              <a:rPr lang="en-US" sz="1800">
                <a:sym typeface="Symbol" pitchFamily="18" charset="2"/>
              </a:rPr>
              <a:t>0</a:t>
            </a:r>
            <a:r>
              <a:rPr lang="el-GR" sz="1800">
                <a:sym typeface="Symbol" pitchFamily="18" charset="2"/>
              </a:rPr>
              <a:t> : μικρή φυσική σταθερότητα</a:t>
            </a:r>
          </a:p>
          <a:p>
            <a:pPr marL="0" indent="0">
              <a:spcBef>
                <a:spcPct val="30000"/>
              </a:spcBef>
              <a:buFontTx/>
              <a:buNone/>
            </a:pPr>
            <a:r>
              <a:rPr lang="el-GR" sz="1800">
                <a:sym typeface="Symbol" pitchFamily="18" charset="2"/>
              </a:rPr>
              <a:t>Υψηλή τιμή ζ-δυναμικού ευνοεί την σταθερότητα του αιωρήματος (μικρή ταχύτητα συσσωμάτωσης – σχηματισμός κρούστας)</a:t>
            </a:r>
          </a:p>
          <a:p>
            <a:pPr marL="0" indent="0">
              <a:spcBef>
                <a:spcPct val="30000"/>
              </a:spcBef>
              <a:buFontTx/>
              <a:buNone/>
            </a:pPr>
            <a:r>
              <a:rPr lang="el-GR" sz="1800">
                <a:sym typeface="Symbol" pitchFamily="18" charset="2"/>
              </a:rPr>
              <a:t>Επίδραση της συγκέντρωσης αδρανούς ηλεκτρολύτη (π.χ. </a:t>
            </a:r>
            <a:r>
              <a:rPr lang="en-US" sz="1800">
                <a:sym typeface="Symbol" pitchFamily="18" charset="2"/>
              </a:rPr>
              <a:t>NaCl)</a:t>
            </a:r>
          </a:p>
          <a:p>
            <a:pPr marL="0" indent="0">
              <a:spcBef>
                <a:spcPct val="30000"/>
              </a:spcBef>
              <a:buFontTx/>
              <a:buNone/>
            </a:pPr>
            <a:r>
              <a:rPr lang="el-GR" sz="1800">
                <a:sym typeface="Symbol" pitchFamily="18" charset="2"/>
              </a:rPr>
              <a:t>Σημείο μηδενικού φορτίου : προσθήκη ηλεκτρολύτη ή μεταβολή του </a:t>
            </a:r>
            <a:r>
              <a:rPr lang="en-US" sz="1800">
                <a:sym typeface="Symbol" pitchFamily="18" charset="2"/>
              </a:rPr>
              <a:t>pH </a:t>
            </a:r>
            <a:endParaRPr lang="el-GR" sz="1800">
              <a:sym typeface="Symbol" pitchFamily="18" charset="2"/>
            </a:endParaRPr>
          </a:p>
          <a:p>
            <a:pPr marL="0" indent="0">
              <a:spcBef>
                <a:spcPct val="30000"/>
              </a:spcBef>
              <a:buFontTx/>
              <a:buNone/>
            </a:pPr>
            <a:r>
              <a:rPr lang="el-GR" sz="1800">
                <a:sym typeface="Symbol" pitchFamily="18" charset="2"/>
              </a:rPr>
              <a:t>Ευαισθησία στην κροκίδωση : προσθήκη μικρής συγκέντρωσης ηλεκτρολύτη – μείωση των ηλεκτροστατικών αλληλεπιδράσεων – κροκίδωση της διασποράς</a:t>
            </a:r>
          </a:p>
          <a:p>
            <a:pPr marL="0" indent="0">
              <a:spcBef>
                <a:spcPct val="30000"/>
              </a:spcBef>
              <a:buFontTx/>
              <a:buNone/>
            </a:pPr>
            <a:r>
              <a:rPr lang="el-GR" sz="1800">
                <a:sym typeface="Symbol" pitchFamily="18" charset="2"/>
              </a:rPr>
              <a:t>Επιφανειοδραστικές ενώσεις (ιονικές και μη-ιονικές) </a:t>
            </a:r>
          </a:p>
          <a:p>
            <a:pPr marL="0" indent="0">
              <a:spcBef>
                <a:spcPct val="30000"/>
              </a:spcBef>
              <a:buFontTx/>
              <a:buNone/>
            </a:pPr>
            <a:r>
              <a:rPr lang="el-GR" sz="1800">
                <a:sym typeface="Symbol" pitchFamily="18" charset="2"/>
              </a:rPr>
              <a:t>Αυξάνουν σε μικρές συγκεντρώσεις την διαβρεκτικότητα των σωματιδίων και την σταθερότητα του συστήματος  - θρόμβωση του συστήματος σε ορισμένη συγκέντρωση επιφανειοδραστικού</a:t>
            </a:r>
          </a:p>
          <a:p>
            <a:pPr marL="0" indent="0">
              <a:spcBef>
                <a:spcPct val="30000"/>
              </a:spcBef>
              <a:buFontTx/>
              <a:buNone/>
            </a:pPr>
            <a:r>
              <a:rPr lang="el-GR" sz="1800">
                <a:sym typeface="Symbol" pitchFamily="18" charset="2"/>
              </a:rPr>
              <a:t>Προσρόφηση πολυμερών στα σωματίδια – μείωση της τάσης για τον σχηματισμό κρούστας (προστατευτικά κολλοειδών) – εμφάνιση ψευδοπλαστικής ροής  - βελτίωση της φυσικής σταθερότητας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l-GR" sz="2400" b="1" dirty="0"/>
              <a:t>Κροκίδωση σε μέσα με εσωτερική δομή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268760"/>
            <a:ext cx="4464496" cy="446370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Δύσμορφο προϊόν όταν </a:t>
            </a:r>
            <a:r>
              <a:rPr lang="en-US" sz="1800" dirty="0"/>
              <a:t>F ~ 1</a:t>
            </a:r>
          </a:p>
          <a:p>
            <a:pPr marL="0" indent="0">
              <a:buFontTx/>
              <a:buNone/>
            </a:pPr>
            <a:r>
              <a:rPr lang="el-GR" sz="1800" dirty="0"/>
              <a:t>Ασυμβατότητα φορτίου (φορτίο σωματιδίων και φορτίο αντιδραστηρίου αιώρησης ή κροκίδωσης</a:t>
            </a:r>
          </a:p>
          <a:p>
            <a:pPr marL="0" indent="0">
              <a:buFontTx/>
              <a:buNone/>
            </a:pPr>
            <a:r>
              <a:rPr lang="el-GR" sz="1800" dirty="0"/>
              <a:t>Προστασία με </a:t>
            </a:r>
            <a:r>
              <a:rPr lang="en-US" sz="1800" dirty="0"/>
              <a:t>Hydrocolloids – </a:t>
            </a:r>
            <a:r>
              <a:rPr lang="el-GR" sz="1800" dirty="0"/>
              <a:t>Δημιουργία ασύμβατου προϊόντος (αρνητικά φορτισμένα σωματίδια με </a:t>
            </a:r>
            <a:r>
              <a:rPr lang="en-US" sz="1800" dirty="0"/>
              <a:t>AlCl</a:t>
            </a:r>
            <a:r>
              <a:rPr lang="en-US" sz="1800" baseline="-25000" dirty="0"/>
              <a:t>3</a:t>
            </a:r>
            <a:r>
              <a:rPr lang="en-US" sz="1800" dirty="0"/>
              <a:t> ) </a:t>
            </a:r>
            <a:r>
              <a:rPr lang="el-GR" sz="1800" dirty="0"/>
              <a:t>ελάχιστη ή μη τάση για επαναφορά</a:t>
            </a:r>
            <a:endParaRPr lang="en-US" sz="1800" dirty="0"/>
          </a:p>
          <a:p>
            <a:pPr marL="0" indent="0">
              <a:buFontTx/>
              <a:buNone/>
            </a:pPr>
            <a:r>
              <a:rPr lang="el-GR" sz="1800" dirty="0"/>
              <a:t>Παρεμπόδιση της καθίζησης με αύξηση του ιξώδους – </a:t>
            </a:r>
            <a:r>
              <a:rPr lang="el-GR" sz="1600" dirty="0"/>
              <a:t>προσθήκη </a:t>
            </a:r>
            <a:r>
              <a:rPr lang="el-GR" sz="1600" dirty="0" err="1"/>
              <a:t>μεθυλοκυτταρίνης</a:t>
            </a:r>
            <a:r>
              <a:rPr lang="el-GR" sz="1600" dirty="0"/>
              <a:t>, </a:t>
            </a:r>
            <a:r>
              <a:rPr lang="el-GR" sz="1600" dirty="0" err="1"/>
              <a:t>μπετονίτη</a:t>
            </a:r>
            <a:r>
              <a:rPr lang="el-GR" sz="1600" dirty="0"/>
              <a:t> ή </a:t>
            </a:r>
            <a:r>
              <a:rPr lang="el-GR" sz="1600" dirty="0" err="1" smtClean="0"/>
              <a:t>τραγάκανθα</a:t>
            </a:r>
            <a:endParaRPr lang="el-GR" sz="1600" dirty="0" smtClean="0"/>
          </a:p>
          <a:p>
            <a:pPr marL="0" indent="0">
              <a:buFontTx/>
              <a:buNone/>
            </a:pPr>
            <a:r>
              <a:rPr lang="el-GR" sz="1800" dirty="0" smtClean="0"/>
              <a:t>Δημιουργία </a:t>
            </a:r>
            <a:r>
              <a:rPr lang="el-GR" sz="1800" dirty="0" err="1"/>
              <a:t>ασυμβασιών</a:t>
            </a:r>
            <a:endParaRPr lang="el-GR" sz="1800" dirty="0"/>
          </a:p>
        </p:txBody>
      </p:sp>
      <p:pic>
        <p:nvPicPr>
          <p:cNvPr id="2355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196975"/>
            <a:ext cx="4248150" cy="3995738"/>
          </a:xfrm>
          <a:noFill/>
          <a:ln/>
        </p:spPr>
      </p:pic>
      <p:sp>
        <p:nvSpPr>
          <p:cNvPr id="7" name="6 - Ορθογώνιο"/>
          <p:cNvSpPr/>
          <p:nvPr/>
        </p:nvSpPr>
        <p:spPr>
          <a:xfrm>
            <a:off x="5868144" y="3284984"/>
            <a:ext cx="208823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56992"/>
            <a:ext cx="536424" cy="97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- Ευθύγραμμο βέλος σύνδεσης"/>
          <p:cNvCxnSpPr/>
          <p:nvPr/>
        </p:nvCxnSpPr>
        <p:spPr>
          <a:xfrm>
            <a:off x="5868144" y="3861048"/>
            <a:ext cx="1008112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356992"/>
            <a:ext cx="504056" cy="9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TextBox"/>
          <p:cNvSpPr txBox="1"/>
          <p:nvPr/>
        </p:nvSpPr>
        <p:spPr>
          <a:xfrm>
            <a:off x="5796136" y="3429000"/>
            <a:ext cx="10903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100" dirty="0" smtClean="0"/>
              <a:t>Αντιδραστήριο</a:t>
            </a:r>
          </a:p>
          <a:p>
            <a:pPr algn="ctr"/>
            <a:r>
              <a:rPr lang="el-GR" sz="1100" dirty="0" smtClean="0"/>
              <a:t>αιώρησης</a:t>
            </a:r>
            <a:endParaRPr lang="el-GR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Ρεολογική Μελέτη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980728"/>
            <a:ext cx="4824536" cy="3600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600" dirty="0"/>
              <a:t>Μελέτη των :</a:t>
            </a:r>
          </a:p>
          <a:p>
            <a:pPr marL="0" indent="0">
              <a:buFontTx/>
              <a:buAutoNum type="arabicPeriod"/>
            </a:pPr>
            <a:r>
              <a:rPr lang="el-GR" sz="1600" dirty="0"/>
              <a:t>  Ιξώδες αιωρήματος σε σχέση με την καθίζηση</a:t>
            </a:r>
          </a:p>
          <a:p>
            <a:pPr marL="0" indent="0">
              <a:buFontTx/>
              <a:buAutoNum type="arabicPeriod"/>
            </a:pPr>
            <a:r>
              <a:rPr lang="el-GR" sz="1600" dirty="0"/>
              <a:t>  Μεταβολές στις ιδιότητες ροής του αιωρήματος στην ανακίνηση του περιεχομένου ή στην απομάκρυνση από τον </a:t>
            </a:r>
            <a:r>
              <a:rPr lang="el-GR" sz="1600" dirty="0" err="1"/>
              <a:t>περιέκτη</a:t>
            </a:r>
            <a:endParaRPr lang="el-GR" sz="1600" dirty="0"/>
          </a:p>
          <a:p>
            <a:pPr marL="0" indent="0">
              <a:buFontTx/>
              <a:buAutoNum type="arabicPeriod"/>
            </a:pPr>
            <a:r>
              <a:rPr lang="el-GR" sz="1600" dirty="0"/>
              <a:t>  Χαρακτηριστικά εξάπλωσης στο δέρμα</a:t>
            </a:r>
          </a:p>
          <a:p>
            <a:pPr marL="0" indent="0">
              <a:buFontTx/>
              <a:buNone/>
            </a:pPr>
            <a:r>
              <a:rPr lang="el-GR" sz="1600" dirty="0"/>
              <a:t>Αποθήκευση : υψηλό ιξώδες</a:t>
            </a:r>
          </a:p>
          <a:p>
            <a:pPr marL="0" indent="0">
              <a:buFontTx/>
              <a:buNone/>
            </a:pPr>
            <a:r>
              <a:rPr lang="el-GR" sz="1600" dirty="0"/>
              <a:t>Μετάγγιση : χαμηλό ιξώδες</a:t>
            </a:r>
          </a:p>
          <a:p>
            <a:pPr marL="0" indent="0">
              <a:buFontTx/>
              <a:buNone/>
            </a:pPr>
            <a:r>
              <a:rPr lang="el-GR" sz="1600" dirty="0"/>
              <a:t>Ιδανικό αντιδραστήριο αιώρησης : υψηλό ιξώδες στην αποθήκευση – χαμηλό ιξώδες στην εφαρμογή δύναμης μετατόπισης (ανάδευση, απομάκρυνση από τον </a:t>
            </a:r>
            <a:r>
              <a:rPr lang="el-GR" sz="1600" dirty="0" err="1"/>
              <a:t>περιέκτη</a:t>
            </a:r>
            <a:r>
              <a:rPr lang="el-GR" sz="1600" dirty="0"/>
              <a:t>, άπλωμα στην επιφάνεια</a:t>
            </a:r>
            <a:r>
              <a:rPr lang="el-GR" sz="1600" dirty="0" smtClean="0"/>
              <a:t>)</a:t>
            </a:r>
            <a:endParaRPr lang="el-GR" sz="1600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08720"/>
            <a:ext cx="3899892" cy="3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179512" y="486916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l-GR" sz="1600" dirty="0" smtClean="0"/>
              <a:t>Γλυκερίνη : νευτώνειο υγρό (μεγάλο ιξώδες στην απομάκρυνση από τον </a:t>
            </a:r>
            <a:r>
              <a:rPr lang="el-GR" sz="1600" dirty="0" err="1" smtClean="0"/>
              <a:t>περιέκτη</a:t>
            </a:r>
            <a:r>
              <a:rPr lang="el-GR" sz="1600" dirty="0" smtClean="0"/>
              <a:t>, άπλωμα στο δέρμα)</a:t>
            </a:r>
          </a:p>
          <a:p>
            <a:pPr marL="0" indent="0">
              <a:buFontTx/>
              <a:buNone/>
            </a:pPr>
            <a:r>
              <a:rPr lang="el-GR" sz="1600" dirty="0" err="1" smtClean="0"/>
              <a:t>Ψευδοπλαστική</a:t>
            </a:r>
            <a:r>
              <a:rPr lang="el-GR" sz="1600" dirty="0" smtClean="0"/>
              <a:t> και </a:t>
            </a:r>
            <a:r>
              <a:rPr lang="el-GR" sz="1600" dirty="0" err="1" smtClean="0"/>
              <a:t>Θιξοτροπική</a:t>
            </a:r>
            <a:r>
              <a:rPr lang="el-GR" sz="1600" dirty="0" smtClean="0"/>
              <a:t> συμπεριφορά (για αντιδραστήριο αιώρησης ) – </a:t>
            </a:r>
            <a:r>
              <a:rPr lang="el-GR" sz="1600" dirty="0" err="1" smtClean="0"/>
              <a:t>γέλη</a:t>
            </a:r>
            <a:r>
              <a:rPr lang="el-GR" sz="1600" dirty="0" smtClean="0"/>
              <a:t> σε ηρεμία και υγρό σε παραμόρφωση</a:t>
            </a:r>
            <a:endParaRPr lang="el-GR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3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l-GR" sz="2400" b="1" dirty="0"/>
              <a:t>Παρασκευή Αιωρημάτων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sz="1800" dirty="0"/>
              <a:t>Κονιοποίηση ή κατακερματισμό σε ιγδίο : </a:t>
            </a:r>
            <a:r>
              <a:rPr lang="el-GR" sz="1800" dirty="0" smtClean="0"/>
              <a:t>σε μικρή κλίμακα (εργαστήριο)</a:t>
            </a:r>
            <a:endParaRPr lang="el-GR" sz="1800" dirty="0"/>
          </a:p>
          <a:p>
            <a:pPr>
              <a:buFontTx/>
              <a:buNone/>
            </a:pPr>
            <a:r>
              <a:rPr lang="el-GR" sz="1800" dirty="0"/>
              <a:t>Σε μεγάλη κλίμακα </a:t>
            </a:r>
            <a:r>
              <a:rPr lang="el-GR" sz="1800" dirty="0" smtClean="0"/>
              <a:t>(βιομηχανική παραγωγή) χρησιμοποιούνται </a:t>
            </a:r>
            <a:r>
              <a:rPr lang="el-GR" sz="1800" dirty="0"/>
              <a:t>:</a:t>
            </a:r>
          </a:p>
          <a:p>
            <a:pPr>
              <a:buFontTx/>
              <a:buNone/>
            </a:pPr>
            <a:r>
              <a:rPr lang="el-GR" sz="1800" dirty="0"/>
              <a:t>	</a:t>
            </a:r>
            <a:r>
              <a:rPr lang="el-GR" sz="1800" dirty="0" err="1"/>
              <a:t>Σφαιρόμυλοι</a:t>
            </a:r>
            <a:r>
              <a:rPr lang="el-GR" sz="1800" dirty="0"/>
              <a:t>,</a:t>
            </a:r>
          </a:p>
          <a:p>
            <a:pPr>
              <a:buFontTx/>
              <a:buNone/>
            </a:pPr>
            <a:r>
              <a:rPr lang="el-GR" sz="1800" dirty="0"/>
              <a:t>	Κολλοειδείς Μύλοι,</a:t>
            </a:r>
          </a:p>
          <a:p>
            <a:pPr>
              <a:buFontTx/>
              <a:buNone/>
            </a:pPr>
            <a:r>
              <a:rPr lang="el-GR" sz="1800" dirty="0"/>
              <a:t>	</a:t>
            </a:r>
            <a:r>
              <a:rPr lang="el-GR" sz="1800" dirty="0" err="1"/>
              <a:t>Αναμίκτες</a:t>
            </a:r>
            <a:r>
              <a:rPr lang="el-GR" sz="1800" dirty="0"/>
              <a:t> Ζύμης,</a:t>
            </a:r>
          </a:p>
          <a:p>
            <a:pPr>
              <a:buFontTx/>
              <a:buNone/>
            </a:pPr>
            <a:r>
              <a:rPr lang="el-GR" sz="1800" dirty="0"/>
              <a:t>	Ανάδευση,</a:t>
            </a:r>
          </a:p>
          <a:p>
            <a:pPr>
              <a:buFontTx/>
              <a:buNone/>
            </a:pPr>
            <a:r>
              <a:rPr lang="el-GR" sz="1800" dirty="0"/>
              <a:t>	Ψεκασμός, </a:t>
            </a:r>
            <a:r>
              <a:rPr lang="el-GR" sz="1800" dirty="0" smtClean="0"/>
              <a:t>κ.ά.</a:t>
            </a:r>
            <a:endParaRPr lang="el-GR" sz="1800" dirty="0"/>
          </a:p>
          <a:p>
            <a:pPr>
              <a:buFontTx/>
              <a:buNone/>
            </a:pPr>
            <a:endParaRPr lang="el-GR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Φυσική Σταθερότητα Αιωρημάτων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8569325" cy="42481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/>
              <a:t>Αύξηση της σταθερότητας </a:t>
            </a:r>
            <a:r>
              <a:rPr lang="el-GR" sz="1800">
                <a:sym typeface="Symbol" pitchFamily="18" charset="2"/>
              </a:rPr>
              <a:t> Κροκίδωση (στερικά σταθεροποιημένα αιωρήματα)</a:t>
            </a:r>
          </a:p>
          <a:p>
            <a:pPr marL="0" indent="0">
              <a:buFontTx/>
              <a:buNone/>
            </a:pPr>
            <a:r>
              <a:rPr lang="el-GR" sz="1800">
                <a:sym typeface="Symbol" pitchFamily="18" charset="2"/>
              </a:rPr>
              <a:t>Απώσεις = </a:t>
            </a:r>
            <a:r>
              <a:rPr lang="en-US" sz="1800">
                <a:sym typeface="Symbol" pitchFamily="18" charset="2"/>
              </a:rPr>
              <a:t>f(</a:t>
            </a:r>
            <a:r>
              <a:rPr lang="el-GR" sz="1800">
                <a:sym typeface="Symbol" pitchFamily="18" charset="2"/>
              </a:rPr>
              <a:t>φύση, πάχος, πληρότητα στρώματος)</a:t>
            </a:r>
          </a:p>
          <a:p>
            <a:pPr marL="0" indent="0">
              <a:buFontTx/>
              <a:buNone/>
            </a:pPr>
            <a:r>
              <a:rPr lang="el-GR" sz="1800">
                <a:sym typeface="Symbol" pitchFamily="18" charset="2"/>
              </a:rPr>
              <a:t>Μείωση της άπωσης όταν θ λόγω αφυδάτωσης των πολυμερικών αλυσίδων</a:t>
            </a:r>
          </a:p>
          <a:p>
            <a:pPr marL="0" indent="0">
              <a:buFontTx/>
              <a:buNone/>
            </a:pPr>
            <a:r>
              <a:rPr lang="el-GR" sz="1800">
                <a:sym typeface="Symbol" pitchFamily="18" charset="2"/>
              </a:rPr>
              <a:t>Ψύξη  Σχηματισμός πάγου  Κροκίδωση</a:t>
            </a:r>
          </a:p>
          <a:p>
            <a:pPr marL="0" indent="0">
              <a:buFontTx/>
              <a:buNone/>
            </a:pPr>
            <a:r>
              <a:rPr lang="el-GR" sz="1800">
                <a:sym typeface="Symbol" pitchFamily="18" charset="2"/>
              </a:rPr>
              <a:t>Αύξηση μεγέθους (θερμοκρασιακές μεταβολές) και ωρίμανση κατά </a:t>
            </a:r>
            <a:r>
              <a:rPr lang="en-US" sz="1800">
                <a:sym typeface="Symbol" pitchFamily="18" charset="2"/>
              </a:rPr>
              <a:t>Ostwald </a:t>
            </a:r>
            <a:r>
              <a:rPr lang="el-GR" sz="1800">
                <a:sym typeface="Symbol" pitchFamily="18" charset="2"/>
              </a:rPr>
              <a:t>(αποθήκευση)  Κροκίδωση</a:t>
            </a:r>
          </a:p>
          <a:p>
            <a:pPr marL="0" indent="0">
              <a:buFontTx/>
              <a:buNone/>
            </a:pPr>
            <a:r>
              <a:rPr lang="el-GR" sz="1800">
                <a:sym typeface="Symbol" pitchFamily="18" charset="2"/>
              </a:rPr>
              <a:t>Μεταβολή της κατανομής μεγεθών των σωματιδίων ή και της πολυμορφικής μορφής  μείωση της ταχύτητας απορρόφησης και της βιοδιαθεσιμότητας </a:t>
            </a:r>
          </a:p>
          <a:p>
            <a:pPr marL="0" indent="0">
              <a:buFontTx/>
              <a:buNone/>
            </a:pPr>
            <a:r>
              <a:rPr lang="el-GR" sz="1800">
                <a:sym typeface="Symbol" pitchFamily="18" charset="2"/>
              </a:rPr>
              <a:t>Προσρόφηση επιφανειοδραστικών ενώσεων  σχηματισμός υμενίου και μείωση της διαλυτότητας μικρών σωματιδίων</a:t>
            </a:r>
          </a:p>
          <a:p>
            <a:pPr marL="0" indent="0">
              <a:buFontTx/>
              <a:buNone/>
            </a:pPr>
            <a:r>
              <a:rPr lang="el-GR" sz="1800">
                <a:sym typeface="Symbol" pitchFamily="18" charset="2"/>
              </a:rPr>
              <a:t>Μεγαλύτερες τιμές υπερκορεσμού για την ανάπτυξη των κρυστάλλων</a:t>
            </a:r>
          </a:p>
          <a:p>
            <a:pPr marL="0" indent="0">
              <a:buFontTx/>
              <a:buNone/>
            </a:pPr>
            <a:r>
              <a:rPr lang="el-GR" sz="1800">
                <a:sym typeface="Symbol" pitchFamily="18" charset="2"/>
              </a:rPr>
              <a:t>Μείωση της φυσικής σταθερότητας λόγω αλληλεπιδράσεων με τα έκδοχα στο μέσο διασποράς</a:t>
            </a:r>
          </a:p>
        </p:txBody>
      </p:sp>
      <p:graphicFrame>
        <p:nvGraphicFramePr>
          <p:cNvPr id="286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795963" y="5157788"/>
          <a:ext cx="20113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Εξίσωση" r:id="rId3" imgW="990170" imgH="431613" progId="Equation.3">
                  <p:embed/>
                </p:oleObj>
              </mc:Choice>
              <mc:Fallback>
                <p:oleObj name="Εξίσωση" r:id="rId3" imgW="990170" imgH="431613" progId="Equation.3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157788"/>
                        <a:ext cx="2011362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400" b="1" dirty="0"/>
              <a:t>Γαλακτώματα (1)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5" y="1196975"/>
            <a:ext cx="8497639" cy="49291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 err="1"/>
              <a:t>Θερμοδυναμικά</a:t>
            </a:r>
            <a:r>
              <a:rPr lang="el-GR" sz="1800" dirty="0"/>
              <a:t> ασταθής </a:t>
            </a:r>
            <a:r>
              <a:rPr lang="el-GR" sz="1800" dirty="0" smtClean="0"/>
              <a:t>κατάσταση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Δύο μη-αναμίξιμες </a:t>
            </a:r>
            <a:r>
              <a:rPr lang="el-GR" sz="1800" dirty="0" smtClean="0"/>
              <a:t>φάσεις -- διαχωρισμός φάσεων μετά την ανάμιξη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Σταθεροποίηση με χρήση </a:t>
            </a:r>
            <a:r>
              <a:rPr lang="el-GR" sz="1800" dirty="0" err="1"/>
              <a:t>γαλακτωματοποιητών</a:t>
            </a:r>
            <a:endParaRPr lang="el-GR" sz="1800" dirty="0"/>
          </a:p>
          <a:p>
            <a:pPr marL="0" indent="0">
              <a:buFontTx/>
              <a:buNone/>
            </a:pP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Υλικά διαφορετικής συνεκτικότητας:</a:t>
            </a:r>
          </a:p>
          <a:p>
            <a:pPr marL="0" indent="0">
              <a:buFontTx/>
              <a:buNone/>
            </a:pPr>
            <a:r>
              <a:rPr lang="el-GR" sz="1800" dirty="0"/>
              <a:t>Πλύματα (</a:t>
            </a:r>
            <a:r>
              <a:rPr lang="en-US" sz="1800" dirty="0"/>
              <a:t>lotions) </a:t>
            </a:r>
            <a:r>
              <a:rPr lang="el-GR" sz="1800" dirty="0"/>
              <a:t>με χαμηλό ιξώδες</a:t>
            </a:r>
          </a:p>
          <a:p>
            <a:pPr marL="0" indent="0">
              <a:buFontTx/>
              <a:buNone/>
            </a:pPr>
            <a:r>
              <a:rPr lang="el-GR" sz="1800" dirty="0"/>
              <a:t>Αλοιφές, κρέμες σε </a:t>
            </a:r>
            <a:r>
              <a:rPr lang="el-GR" sz="1800" dirty="0" err="1"/>
              <a:t>ημιστερεή</a:t>
            </a:r>
            <a:r>
              <a:rPr lang="el-GR" sz="1800" dirty="0"/>
              <a:t> κατάσταση</a:t>
            </a:r>
          </a:p>
          <a:p>
            <a:pPr marL="0" indent="0">
              <a:buFontTx/>
              <a:buNone/>
            </a:pPr>
            <a:r>
              <a:rPr lang="el-GR" sz="1600" dirty="0"/>
              <a:t>Μέγεθος σωματιδίων διεσπαρμένης φάσης : 0.1 – 10 μ</a:t>
            </a:r>
            <a:r>
              <a:rPr lang="en-US" sz="1600" dirty="0"/>
              <a:t>m</a:t>
            </a:r>
            <a:r>
              <a:rPr lang="el-GR" sz="1600" dirty="0"/>
              <a:t> ή από 0.01μ</a:t>
            </a:r>
            <a:r>
              <a:rPr lang="en-US" sz="1600" dirty="0"/>
              <a:t>m </a:t>
            </a:r>
            <a:r>
              <a:rPr lang="el-GR" sz="1600" dirty="0"/>
              <a:t>ή και 100μ</a:t>
            </a:r>
            <a:r>
              <a:rPr lang="en-US" sz="1600" dirty="0"/>
              <a:t>m</a:t>
            </a:r>
          </a:p>
          <a:p>
            <a:pPr marL="0" indent="0">
              <a:buFontTx/>
              <a:buNone/>
            </a:pPr>
            <a:endParaRPr lang="en-US" sz="1600" dirty="0"/>
          </a:p>
          <a:p>
            <a:pPr marL="0" indent="0">
              <a:buFontTx/>
              <a:buNone/>
            </a:pPr>
            <a:r>
              <a:rPr lang="el-GR" sz="1800" dirty="0"/>
              <a:t>Τύποι γαλακτωμάτων :</a:t>
            </a:r>
          </a:p>
          <a:p>
            <a:pPr marL="0" indent="0">
              <a:buFontTx/>
              <a:buNone/>
            </a:pPr>
            <a:r>
              <a:rPr lang="el-GR" sz="1800" dirty="0"/>
              <a:t>	1. </a:t>
            </a:r>
            <a:r>
              <a:rPr lang="en-US" sz="1800" dirty="0"/>
              <a:t>o/w </a:t>
            </a:r>
            <a:r>
              <a:rPr lang="el-GR" sz="1800" dirty="0"/>
              <a:t>: έλαιο σε νερό</a:t>
            </a:r>
          </a:p>
          <a:p>
            <a:pPr marL="0" indent="0">
              <a:buFontTx/>
              <a:buNone/>
            </a:pPr>
            <a:r>
              <a:rPr lang="el-GR" sz="1800" dirty="0"/>
              <a:t>	2. </a:t>
            </a:r>
            <a:r>
              <a:rPr lang="en-US" sz="1800" dirty="0"/>
              <a:t>w/o </a:t>
            </a:r>
            <a:r>
              <a:rPr lang="el-GR" sz="1800" dirty="0"/>
              <a:t>: νερό σε έλαιο</a:t>
            </a:r>
          </a:p>
          <a:p>
            <a:pPr marL="0" indent="0">
              <a:buFontTx/>
              <a:buNone/>
            </a:pPr>
            <a:r>
              <a:rPr lang="el-GR" sz="1800" dirty="0"/>
              <a:t>	3. Πολλαπλά γαλακτώματα (</a:t>
            </a:r>
            <a:r>
              <a:rPr lang="en-US" sz="1800" dirty="0"/>
              <a:t>w/o/w </a:t>
            </a:r>
            <a:r>
              <a:rPr lang="el-GR" sz="1800" dirty="0"/>
              <a:t>και </a:t>
            </a:r>
            <a:r>
              <a:rPr lang="en-US" sz="1800" dirty="0"/>
              <a:t>o/w/o)</a:t>
            </a:r>
            <a:endParaRPr lang="el-GR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Γαλακτώματα (2)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buFontTx/>
              <a:buNone/>
            </a:pPr>
            <a:r>
              <a:rPr lang="el-GR" sz="1800"/>
              <a:t>Φαρμακευτικά γαλακτώματα </a:t>
            </a:r>
            <a:r>
              <a:rPr lang="en-US" sz="1800"/>
              <a:t>w/o </a:t>
            </a:r>
            <a:r>
              <a:rPr lang="el-GR" sz="1800"/>
              <a:t>είναι αποκλειστικά για εξωτερική χρήση</a:t>
            </a:r>
          </a:p>
          <a:p>
            <a:pPr>
              <a:buFontTx/>
              <a:buNone/>
            </a:pPr>
            <a:r>
              <a:rPr lang="el-GR" sz="1800"/>
              <a:t>Π.χ. παλμιτικό ασβέστιο, </a:t>
            </a:r>
            <a:r>
              <a:rPr lang="en-US" sz="1800"/>
              <a:t>Spans, </a:t>
            </a:r>
            <a:r>
              <a:rPr lang="el-GR" sz="1800"/>
              <a:t>Χοληστερόλη, βαμβακέλαιο</a:t>
            </a:r>
          </a:p>
          <a:p>
            <a:pPr>
              <a:buFontTx/>
              <a:buNone/>
            </a:pPr>
            <a:r>
              <a:rPr lang="el-GR" sz="1800"/>
              <a:t>Μέθοδοι για τον προσδιορισμό του τύπου γαλακτώματος:</a:t>
            </a:r>
          </a:p>
          <a:p>
            <a:pPr>
              <a:buFontTx/>
              <a:buNone/>
            </a:pPr>
            <a:r>
              <a:rPr lang="el-GR" sz="1800"/>
              <a:t>	1. χρήση υδατοδιαλυτού χρώματος (</a:t>
            </a:r>
            <a:r>
              <a:rPr lang="en-US" sz="1800"/>
              <a:t>Methylene Blue, Brilliant Blue FCF)</a:t>
            </a:r>
            <a:endParaRPr lang="el-GR" sz="1800"/>
          </a:p>
          <a:p>
            <a:pPr>
              <a:buFontTx/>
              <a:buNone/>
            </a:pPr>
            <a:r>
              <a:rPr lang="el-GR" sz="1800"/>
              <a:t>	2. Διάλυση σε νερό και</a:t>
            </a:r>
          </a:p>
          <a:p>
            <a:pPr>
              <a:buFontTx/>
              <a:buNone/>
            </a:pPr>
            <a:r>
              <a:rPr lang="el-GR" sz="1800"/>
              <a:t>	3. Μέτρηση της αγωγιμότητας</a:t>
            </a:r>
          </a:p>
          <a:p>
            <a:pPr>
              <a:buFontTx/>
              <a:buNone/>
            </a:pPr>
            <a:endParaRPr lang="el-GR" sz="1800"/>
          </a:p>
          <a:p>
            <a:pPr>
              <a:buFontTx/>
              <a:buNone/>
            </a:pPr>
            <a:r>
              <a:rPr lang="el-GR" sz="1800"/>
              <a:t>Φαρμακευτικές Εφαρμογές Γαλακτωμάτων</a:t>
            </a:r>
          </a:p>
          <a:p>
            <a:pPr>
              <a:buFontTx/>
              <a:buNone/>
            </a:pPr>
            <a:r>
              <a:rPr lang="el-GR" sz="1800"/>
              <a:t>Βελτίωση οργανοληπτικών χαρακτηριστικών (γεύση, οσμή)</a:t>
            </a:r>
          </a:p>
          <a:p>
            <a:pPr>
              <a:buFontTx/>
              <a:buNone/>
            </a:pPr>
            <a:r>
              <a:rPr lang="el-GR" sz="1800"/>
              <a:t>Ελαιοδιαλυτές Βιταμίνες (ταχύτερη απορρόφηση)</a:t>
            </a:r>
          </a:p>
          <a:p>
            <a:pPr>
              <a:buFontTx/>
              <a:buNone/>
            </a:pPr>
            <a:r>
              <a:rPr lang="el-GR" sz="1800"/>
              <a:t>Παρεντερική Θρέψη (ελαιώδη γαλακτώματα)</a:t>
            </a:r>
          </a:p>
          <a:p>
            <a:pPr>
              <a:buFontTx/>
              <a:buNone/>
            </a:pPr>
            <a:r>
              <a:rPr lang="el-GR" sz="1800"/>
              <a:t>Φαρμακευτικά και Καλλυντικά προϊόντα εξωτερικής χρήσης</a:t>
            </a:r>
          </a:p>
          <a:p>
            <a:pPr>
              <a:buFontTx/>
              <a:buNone/>
            </a:pPr>
            <a:r>
              <a:rPr lang="el-GR" sz="1800"/>
              <a:t>Παραγωγή Αφρού σε προϊόντα </a:t>
            </a:r>
            <a:r>
              <a:rPr lang="en-US" sz="1800"/>
              <a:t>Aerosol</a:t>
            </a:r>
            <a:endParaRPr lang="el-GR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Θεωρίες Γαλακτωματοποίησης (1)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435975" cy="50403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/>
              <a:t>Καθορίζουν :</a:t>
            </a:r>
          </a:p>
          <a:p>
            <a:pPr marL="0" indent="0">
              <a:buFontTx/>
              <a:buNone/>
            </a:pPr>
            <a:r>
              <a:rPr lang="el-GR" sz="1800"/>
              <a:t>	1. σταθερότητα προϊόντος και</a:t>
            </a:r>
          </a:p>
          <a:p>
            <a:pPr marL="0" indent="0">
              <a:buFontTx/>
              <a:buNone/>
            </a:pPr>
            <a:r>
              <a:rPr lang="el-GR" sz="1800"/>
              <a:t>	2. τύπος σχηματιζόμενου γαλακτώματος</a:t>
            </a:r>
          </a:p>
          <a:p>
            <a:pPr marL="0" indent="0">
              <a:buFontTx/>
              <a:buNone/>
            </a:pPr>
            <a:endParaRPr lang="el-GR" sz="900"/>
          </a:p>
          <a:p>
            <a:pPr marL="0" indent="0">
              <a:buFontTx/>
              <a:buNone/>
            </a:pPr>
            <a:r>
              <a:rPr lang="el-GR" sz="1800"/>
              <a:t>Διαχωρισμός φάσεων : Δυνάμεις Συνοχής &gt; Δυνάμεις Συνάφειας</a:t>
            </a:r>
          </a:p>
          <a:p>
            <a:pPr marL="0" indent="0">
              <a:buFontTx/>
              <a:buNone/>
            </a:pPr>
            <a:r>
              <a:rPr lang="el-GR" sz="1800"/>
              <a:t>Κατακερματισμός υγρού σε μικρά σωματίδια </a:t>
            </a:r>
            <a:r>
              <a:rPr lang="el-GR" sz="1800">
                <a:sym typeface="Symbol" pitchFamily="18" charset="2"/>
              </a:rPr>
              <a:t> Αύξηση της επιφάνειας  Θερμοδυναμική αστάθεια  Συνένωση Σωματιδίων</a:t>
            </a:r>
          </a:p>
          <a:p>
            <a:pPr marL="0" indent="0">
              <a:buFontTx/>
              <a:buNone/>
            </a:pPr>
            <a:endParaRPr lang="el-GR" sz="90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800">
                <a:sym typeface="Symbol" pitchFamily="18" charset="2"/>
              </a:rPr>
              <a:t>Θερμοδυναμική της Γαλακτωματοποίησης</a:t>
            </a:r>
          </a:p>
          <a:p>
            <a:pPr marL="0" indent="0">
              <a:buFontTx/>
              <a:buNone/>
            </a:pPr>
            <a:endParaRPr lang="el-GR" sz="90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800">
                <a:sym typeface="Symbol" pitchFamily="18" charset="2"/>
              </a:rPr>
              <a:t>Κατηγορίες Γαλακτωματοποιητών :</a:t>
            </a:r>
          </a:p>
          <a:p>
            <a:pPr marL="0" indent="0">
              <a:buFontTx/>
              <a:buNone/>
            </a:pPr>
            <a:r>
              <a:rPr lang="el-GR" sz="1800">
                <a:sym typeface="Symbol" pitchFamily="18" charset="2"/>
              </a:rPr>
              <a:t>1. επιφανειοδραστικές ενώσεις (μείωση διεπιφανειακής τάσης)</a:t>
            </a:r>
          </a:p>
          <a:p>
            <a:pPr marL="0" indent="0">
              <a:buFontTx/>
              <a:buNone/>
            </a:pPr>
            <a:r>
              <a:rPr lang="el-GR" sz="1800">
                <a:sym typeface="Symbol" pitchFamily="18" charset="2"/>
              </a:rPr>
              <a:t>2. υδρόφιλα κολλοειδή (σχηματισμός πολυμοριακής μεμβράνης σε </a:t>
            </a:r>
            <a:r>
              <a:rPr lang="en-US" sz="1800">
                <a:sym typeface="Symbol" pitchFamily="18" charset="2"/>
              </a:rPr>
              <a:t>o/w </a:t>
            </a:r>
            <a:r>
              <a:rPr lang="el-GR" sz="1800">
                <a:sym typeface="Symbol" pitchFamily="18" charset="2"/>
              </a:rPr>
              <a:t>γαλακτώματα)</a:t>
            </a:r>
          </a:p>
          <a:p>
            <a:pPr marL="0" indent="0">
              <a:buFontTx/>
              <a:buNone/>
            </a:pPr>
            <a:r>
              <a:rPr lang="el-GR" sz="1800">
                <a:sym typeface="Symbol" pitchFamily="18" charset="2"/>
              </a:rPr>
              <a:t>3. Λεπτά διαμερισμένα στερεά σωματίδια</a:t>
            </a:r>
          </a:p>
          <a:p>
            <a:pPr marL="0" indent="0">
              <a:buFontTx/>
              <a:buNone/>
            </a:pPr>
            <a:r>
              <a:rPr lang="el-GR" sz="1800">
                <a:sym typeface="Symbol" pitchFamily="18" charset="2"/>
              </a:rPr>
              <a:t>Κοινός Παράγοντας : σχηματισμός σταθερής μεμβράνης για την αποφυγή συνένωσης των σωματιδίων του γαλακτώματος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l-GR" sz="2400" b="1" dirty="0"/>
              <a:t>Θεωρίες Γαλακτωματοποίησης (2)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l-GR" sz="1800"/>
              <a:t>Μονομοριακή προσρόφηση</a:t>
            </a:r>
          </a:p>
          <a:p>
            <a:pPr marL="609600" indent="-609600">
              <a:buFontTx/>
              <a:buAutoNum type="arabicPeriod"/>
            </a:pPr>
            <a:r>
              <a:rPr lang="el-GR" sz="1800"/>
              <a:t>Πολυμοριακή προσρόφηση – Σχηματισμός μεμβράνης</a:t>
            </a:r>
          </a:p>
          <a:p>
            <a:pPr marL="609600" indent="-609600">
              <a:buFontTx/>
              <a:buAutoNum type="arabicPeriod"/>
            </a:pPr>
            <a:r>
              <a:rPr lang="el-GR" sz="1800"/>
              <a:t>Προσρόφηση στερεών σωματιδίων</a:t>
            </a:r>
          </a:p>
          <a:p>
            <a:pPr marL="609600" indent="-609600">
              <a:buFontTx/>
              <a:buAutoNum type="arabicPeriod"/>
            </a:pPr>
            <a:endParaRPr lang="el-GR" sz="1800"/>
          </a:p>
          <a:p>
            <a:pPr marL="609600" indent="-609600">
              <a:buFontTx/>
              <a:buNone/>
            </a:pPr>
            <a:r>
              <a:rPr lang="el-GR" sz="1800"/>
              <a:t>Σταθερότητα Προϊόντος – Τύπος Σχηματιζόμενου Γαλακτώματος</a:t>
            </a:r>
          </a:p>
          <a:p>
            <a:pPr marL="609600" indent="-609600">
              <a:buFontTx/>
              <a:buNone/>
            </a:pPr>
            <a:endParaRPr lang="el-GR" sz="1800"/>
          </a:p>
          <a:p>
            <a:pPr marL="609600" indent="-609600">
              <a:buFontTx/>
              <a:buNone/>
            </a:pPr>
            <a:r>
              <a:rPr lang="el-GR" sz="1800"/>
              <a:t>Κατηγορίες Γαλακτωματοποιητών</a:t>
            </a:r>
          </a:p>
          <a:p>
            <a:pPr marL="609600" indent="-609600">
              <a:buFontTx/>
              <a:buNone/>
            </a:pPr>
            <a:r>
              <a:rPr lang="el-GR" sz="1800"/>
              <a:t>1. 	Επιφανειοδραστικές Ενώσεις</a:t>
            </a:r>
          </a:p>
          <a:p>
            <a:pPr marL="609600" indent="-609600">
              <a:buFontTx/>
              <a:buNone/>
            </a:pPr>
            <a:r>
              <a:rPr lang="el-GR" sz="1800"/>
              <a:t>2. 	Υδρόφιλα Κολλοειδή και</a:t>
            </a:r>
          </a:p>
          <a:p>
            <a:pPr marL="609600" indent="-609600">
              <a:buFontTx/>
              <a:buNone/>
            </a:pPr>
            <a:r>
              <a:rPr lang="el-GR" sz="1800"/>
              <a:t>3. 	Λεπτά διαμερισμένα στερεά σωματίδια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400" b="1" dirty="0"/>
              <a:t>Θερμοδυναμική του Σχηματισμού </a:t>
            </a:r>
            <a:r>
              <a:rPr lang="el-GR" sz="2400" b="1" dirty="0" smtClean="0"/>
              <a:t>Γαλακτωμάτων (1)</a:t>
            </a:r>
            <a:endParaRPr lang="el-GR" sz="2400" b="1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57200" y="981075"/>
            <a:ext cx="8435975" cy="5145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Πλήρως διαχωρισμένες μη-αναμίξιμες φάσεις Α και Β  </a:t>
            </a: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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Σταγόνες Φάσης Α σε διασπορά Φάσης 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Αρχικό Εμβαδό = Α</a:t>
            </a:r>
            <a:r>
              <a:rPr kumimoji="0" lang="el-GR" sz="18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-   Τελικό Εμβαδό = Α</a:t>
            </a:r>
            <a:r>
              <a:rPr kumimoji="0" lang="el-GR" sz="18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2</a:t>
            </a: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Αύξηση Εμβαδού = Α</a:t>
            </a:r>
            <a:r>
              <a:rPr kumimoji="0" lang="el-GR" sz="18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– Α</a:t>
            </a:r>
            <a:r>
              <a:rPr kumimoji="0" lang="el-GR" sz="18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</a:t>
            </a: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	Δ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G</a:t>
            </a:r>
            <a:r>
              <a:rPr kumimoji="0" lang="el-GR" sz="18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σχημ.</a:t>
            </a: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= ΔΑ*γ</a:t>
            </a:r>
            <a:r>
              <a:rPr kumimoji="0" lang="el-GR" sz="18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12</a:t>
            </a: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–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T</a:t>
            </a: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*Δ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</a:t>
            </a:r>
            <a:r>
              <a:rPr kumimoji="0" lang="el-GR" sz="18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διαμερισμού</a:t>
            </a: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	ΔΑ &gt; 0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,</a:t>
            </a: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γ</a:t>
            </a:r>
            <a:r>
              <a:rPr kumimoji="0" lang="el-GR" sz="18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12</a:t>
            </a: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&gt;0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και Δ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</a:t>
            </a:r>
            <a:r>
              <a:rPr kumimoji="0" lang="el-GR" sz="18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διαμερισμού</a:t>
            </a: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&gt;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Η προσρόφηση επιφανειοδραστικού μειώνει την διεπιφανειακή τάση από 30-50 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mN</a:t>
            </a:r>
            <a:r>
              <a:rPr kumimoji="0" lang="el-GR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.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m</a:t>
            </a:r>
            <a:r>
              <a:rPr kumimoji="0" lang="en-US" sz="16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-1</a:t>
            </a:r>
            <a:r>
              <a:rPr kumimoji="0" lang="el-GR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σε 1-5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mN.m</a:t>
            </a:r>
            <a:r>
              <a:rPr kumimoji="0" lang="en-US" sz="16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-1</a:t>
            </a: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Μείωση της ενέργειας γαλακτωματοποίησης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Ο όρος – 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T*</a:t>
            </a:r>
            <a:r>
              <a:rPr kumimoji="0" lang="el-GR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Δ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</a:t>
            </a:r>
            <a:r>
              <a:rPr kumimoji="0" lang="el-GR" sz="16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διαμερισμού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&lt;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Επίσης | </a:t>
            </a: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ΔΑ*γ</a:t>
            </a:r>
            <a:r>
              <a:rPr kumimoji="0" lang="el-GR" sz="18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12</a:t>
            </a: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| &gt; |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T</a:t>
            </a: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*Δ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</a:t>
            </a:r>
            <a:r>
              <a:rPr kumimoji="0" lang="el-GR" sz="18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διαμερισμού</a:t>
            </a: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| κατά συνέπεια Δ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G</a:t>
            </a:r>
            <a:r>
              <a:rPr kumimoji="0" lang="el-GR" sz="18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σχημ.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&gt;0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Άρα η γαλακτωματοποίηση δεν είναι αυθόρμητη και τα γαλακτώματα είναι </a:t>
            </a:r>
            <a:r>
              <a:rPr kumimoji="0" lang="el-GR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κινητικά σταθερά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Για την παρεμπόδιση της αντίστροφης πορείας (συνένωση σταγόνων) χρειάζεται να δημιουργηθεί ένα ενεργειακό φράγμα (κύρια μέσω απωστικών δυνάμεων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1403648" y="1916832"/>
            <a:ext cx="1512168" cy="27363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1403648" y="3356992"/>
            <a:ext cx="1512168" cy="12961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Φάση 2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1403648" y="1916832"/>
            <a:ext cx="1512168" cy="1440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Φάση 1</a:t>
            </a:r>
            <a:endParaRPr lang="el-GR" dirty="0"/>
          </a:p>
        </p:txBody>
      </p:sp>
      <p:sp>
        <p:nvSpPr>
          <p:cNvPr id="11" name="10 - Δεξιό βέλος"/>
          <p:cNvSpPr/>
          <p:nvPr/>
        </p:nvSpPr>
        <p:spPr>
          <a:xfrm>
            <a:off x="3491880" y="3284984"/>
            <a:ext cx="1440160" cy="1440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5508104" y="1988840"/>
            <a:ext cx="1584176" cy="2808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5724128" y="249289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6156176" y="249289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5724128" y="285293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6333728" y="310249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6300192" y="285293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6156176" y="321297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6660232" y="299695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6444208" y="342900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6790928" y="355969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Έλλειψη"/>
          <p:cNvSpPr/>
          <p:nvPr/>
        </p:nvSpPr>
        <p:spPr>
          <a:xfrm>
            <a:off x="6732240" y="3861048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Έλλειψη"/>
          <p:cNvSpPr/>
          <p:nvPr/>
        </p:nvSpPr>
        <p:spPr>
          <a:xfrm>
            <a:off x="6660232" y="414908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Έλλειψη"/>
          <p:cNvSpPr/>
          <p:nvPr/>
        </p:nvSpPr>
        <p:spPr>
          <a:xfrm>
            <a:off x="6876256" y="4005064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Έλλειψη"/>
          <p:cNvSpPr/>
          <p:nvPr/>
        </p:nvSpPr>
        <p:spPr>
          <a:xfrm>
            <a:off x="6804248" y="321297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Έλλειψη"/>
          <p:cNvSpPr/>
          <p:nvPr/>
        </p:nvSpPr>
        <p:spPr>
          <a:xfrm>
            <a:off x="6588224" y="378904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Έλλειψη"/>
          <p:cNvSpPr/>
          <p:nvPr/>
        </p:nvSpPr>
        <p:spPr>
          <a:xfrm>
            <a:off x="6588224" y="443711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Έλλειψη"/>
          <p:cNvSpPr/>
          <p:nvPr/>
        </p:nvSpPr>
        <p:spPr>
          <a:xfrm>
            <a:off x="6084168" y="4365104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Έλλειψη"/>
          <p:cNvSpPr/>
          <p:nvPr/>
        </p:nvSpPr>
        <p:spPr>
          <a:xfrm>
            <a:off x="5940152" y="371703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29 - Έλλειψη"/>
          <p:cNvSpPr/>
          <p:nvPr/>
        </p:nvSpPr>
        <p:spPr>
          <a:xfrm>
            <a:off x="6300192" y="407707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30 - Έλλειψη"/>
          <p:cNvSpPr/>
          <p:nvPr/>
        </p:nvSpPr>
        <p:spPr>
          <a:xfrm>
            <a:off x="6948264" y="450912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31 - Έλλειψη"/>
          <p:cNvSpPr/>
          <p:nvPr/>
        </p:nvSpPr>
        <p:spPr>
          <a:xfrm>
            <a:off x="6372200" y="4581128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32 - Έλλειψη"/>
          <p:cNvSpPr/>
          <p:nvPr/>
        </p:nvSpPr>
        <p:spPr>
          <a:xfrm>
            <a:off x="5876528" y="264529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33 - Έλλειψη"/>
          <p:cNvSpPr/>
          <p:nvPr/>
        </p:nvSpPr>
        <p:spPr>
          <a:xfrm>
            <a:off x="6444208" y="270892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34 - Έλλειψη"/>
          <p:cNvSpPr/>
          <p:nvPr/>
        </p:nvSpPr>
        <p:spPr>
          <a:xfrm>
            <a:off x="6372200" y="2420888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35 - Έλλειψη"/>
          <p:cNvSpPr/>
          <p:nvPr/>
        </p:nvSpPr>
        <p:spPr>
          <a:xfrm>
            <a:off x="6156176" y="299695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36 - Έλλειψη"/>
          <p:cNvSpPr/>
          <p:nvPr/>
        </p:nvSpPr>
        <p:spPr>
          <a:xfrm>
            <a:off x="6588224" y="299695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37 - Έλλειψη"/>
          <p:cNvSpPr/>
          <p:nvPr/>
        </p:nvSpPr>
        <p:spPr>
          <a:xfrm>
            <a:off x="6660232" y="321297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38 - Έλλειψη"/>
          <p:cNvSpPr/>
          <p:nvPr/>
        </p:nvSpPr>
        <p:spPr>
          <a:xfrm>
            <a:off x="6660232" y="357301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39 - Έλλειψη"/>
          <p:cNvSpPr/>
          <p:nvPr/>
        </p:nvSpPr>
        <p:spPr>
          <a:xfrm>
            <a:off x="6943328" y="371209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40 - Έλλειψη"/>
          <p:cNvSpPr/>
          <p:nvPr/>
        </p:nvSpPr>
        <p:spPr>
          <a:xfrm>
            <a:off x="5796136" y="4005064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41 - Έλλειψη"/>
          <p:cNvSpPr/>
          <p:nvPr/>
        </p:nvSpPr>
        <p:spPr>
          <a:xfrm>
            <a:off x="5796136" y="3501008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42 - Έλλειψη"/>
          <p:cNvSpPr/>
          <p:nvPr/>
        </p:nvSpPr>
        <p:spPr>
          <a:xfrm>
            <a:off x="6084168" y="4005064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43 - Έλλειψη"/>
          <p:cNvSpPr/>
          <p:nvPr/>
        </p:nvSpPr>
        <p:spPr>
          <a:xfrm>
            <a:off x="6660232" y="2564904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44 - Έλλειψη"/>
          <p:cNvSpPr/>
          <p:nvPr/>
        </p:nvSpPr>
        <p:spPr>
          <a:xfrm>
            <a:off x="6516216" y="227687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45 - Έλλειψη"/>
          <p:cNvSpPr/>
          <p:nvPr/>
        </p:nvSpPr>
        <p:spPr>
          <a:xfrm>
            <a:off x="6012160" y="2204864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46 - Έλλειψη"/>
          <p:cNvSpPr/>
          <p:nvPr/>
        </p:nvSpPr>
        <p:spPr>
          <a:xfrm>
            <a:off x="6228184" y="371703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47 - Έλλειψη"/>
          <p:cNvSpPr/>
          <p:nvPr/>
        </p:nvSpPr>
        <p:spPr>
          <a:xfrm>
            <a:off x="5724128" y="321297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48 - Έλλειψη"/>
          <p:cNvSpPr/>
          <p:nvPr/>
        </p:nvSpPr>
        <p:spPr>
          <a:xfrm>
            <a:off x="6300192" y="429309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49 - Έλλειψη"/>
          <p:cNvSpPr/>
          <p:nvPr/>
        </p:nvSpPr>
        <p:spPr>
          <a:xfrm>
            <a:off x="5868144" y="443711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50 - Έλλειψη"/>
          <p:cNvSpPr/>
          <p:nvPr/>
        </p:nvSpPr>
        <p:spPr>
          <a:xfrm>
            <a:off x="5724128" y="371703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51 - Έλλειψη"/>
          <p:cNvSpPr/>
          <p:nvPr/>
        </p:nvSpPr>
        <p:spPr>
          <a:xfrm>
            <a:off x="6084168" y="4221088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52 - Έλλειψη"/>
          <p:cNvSpPr/>
          <p:nvPr/>
        </p:nvSpPr>
        <p:spPr>
          <a:xfrm>
            <a:off x="6156176" y="3501008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53 - Έλλειψη"/>
          <p:cNvSpPr/>
          <p:nvPr/>
        </p:nvSpPr>
        <p:spPr>
          <a:xfrm>
            <a:off x="5940152" y="285293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54 - Έλλειψη"/>
          <p:cNvSpPr/>
          <p:nvPr/>
        </p:nvSpPr>
        <p:spPr>
          <a:xfrm>
            <a:off x="6156176" y="285293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55 - Έλλειψη"/>
          <p:cNvSpPr/>
          <p:nvPr/>
        </p:nvSpPr>
        <p:spPr>
          <a:xfrm>
            <a:off x="6300192" y="3284984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56 - Έλλειψη"/>
          <p:cNvSpPr/>
          <p:nvPr/>
        </p:nvSpPr>
        <p:spPr>
          <a:xfrm>
            <a:off x="6486128" y="325489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57 - Έλλειψη"/>
          <p:cNvSpPr/>
          <p:nvPr/>
        </p:nvSpPr>
        <p:spPr>
          <a:xfrm>
            <a:off x="6732240" y="335699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58 - Έλλειψη"/>
          <p:cNvSpPr/>
          <p:nvPr/>
        </p:nvSpPr>
        <p:spPr>
          <a:xfrm>
            <a:off x="6876256" y="342900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59 - Έλλειψη"/>
          <p:cNvSpPr/>
          <p:nvPr/>
        </p:nvSpPr>
        <p:spPr>
          <a:xfrm>
            <a:off x="6943328" y="371209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60 - Έλλειψη"/>
          <p:cNvSpPr/>
          <p:nvPr/>
        </p:nvSpPr>
        <p:spPr>
          <a:xfrm>
            <a:off x="6804248" y="429309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61 - Έλλειψη"/>
          <p:cNvSpPr/>
          <p:nvPr/>
        </p:nvSpPr>
        <p:spPr>
          <a:xfrm>
            <a:off x="6084168" y="335699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62 - Έλλειψη"/>
          <p:cNvSpPr/>
          <p:nvPr/>
        </p:nvSpPr>
        <p:spPr>
          <a:xfrm>
            <a:off x="5796136" y="414908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63 - Έλλειψη"/>
          <p:cNvSpPr/>
          <p:nvPr/>
        </p:nvSpPr>
        <p:spPr>
          <a:xfrm>
            <a:off x="6876256" y="213285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5" name="64 - Έλλειψη"/>
          <p:cNvSpPr/>
          <p:nvPr/>
        </p:nvSpPr>
        <p:spPr>
          <a:xfrm>
            <a:off x="5940152" y="429309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6" name="65 - Έλλειψη"/>
          <p:cNvSpPr/>
          <p:nvPr/>
        </p:nvSpPr>
        <p:spPr>
          <a:xfrm>
            <a:off x="6876256" y="407707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66 - Έλλειψη"/>
          <p:cNvSpPr/>
          <p:nvPr/>
        </p:nvSpPr>
        <p:spPr>
          <a:xfrm>
            <a:off x="6516216" y="414908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67 - Έλλειψη"/>
          <p:cNvSpPr/>
          <p:nvPr/>
        </p:nvSpPr>
        <p:spPr>
          <a:xfrm>
            <a:off x="5940152" y="465313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68 - Έλλειψη"/>
          <p:cNvSpPr/>
          <p:nvPr/>
        </p:nvSpPr>
        <p:spPr>
          <a:xfrm>
            <a:off x="6444208" y="4005064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0" name="69 - Έλλειψη"/>
          <p:cNvSpPr/>
          <p:nvPr/>
        </p:nvSpPr>
        <p:spPr>
          <a:xfrm>
            <a:off x="6372200" y="3861048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1" name="70 - Έλλειψη"/>
          <p:cNvSpPr/>
          <p:nvPr/>
        </p:nvSpPr>
        <p:spPr>
          <a:xfrm>
            <a:off x="6804248" y="465313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2" name="71 - Έλλειψη"/>
          <p:cNvSpPr/>
          <p:nvPr/>
        </p:nvSpPr>
        <p:spPr>
          <a:xfrm>
            <a:off x="6876256" y="2780928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3" name="72 - Έλλειψη"/>
          <p:cNvSpPr/>
          <p:nvPr/>
        </p:nvSpPr>
        <p:spPr>
          <a:xfrm>
            <a:off x="6372200" y="3645024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2400" b="1" dirty="0"/>
              <a:t>Θερμοδυναμική του Σχηματισμού </a:t>
            </a:r>
            <a:r>
              <a:rPr lang="el-GR" sz="2400" b="1" dirty="0" smtClean="0"/>
              <a:t>Γαλακτωμάτων (2)</a:t>
            </a:r>
            <a:endParaRPr lang="el-GR" sz="2400" b="1" dirty="0"/>
          </a:p>
        </p:txBody>
      </p:sp>
      <p:sp>
        <p:nvSpPr>
          <p:cNvPr id="75" name="74 - TextBox"/>
          <p:cNvSpPr txBox="1"/>
          <p:nvPr/>
        </p:nvSpPr>
        <p:spPr>
          <a:xfrm>
            <a:off x="4860032" y="5157192"/>
            <a:ext cx="3699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Γαλάκτωμα : Φάση 1 διεσπαρμένη</a:t>
            </a:r>
          </a:p>
          <a:p>
            <a:r>
              <a:rPr lang="el-GR" dirty="0" smtClean="0"/>
              <a:t>στην φάση 2</a:t>
            </a:r>
            <a:endParaRPr lang="el-GR" dirty="0"/>
          </a:p>
        </p:txBody>
      </p:sp>
      <p:sp>
        <p:nvSpPr>
          <p:cNvPr id="76" name="75 - TextBox"/>
          <p:cNvSpPr txBox="1"/>
          <p:nvPr/>
        </p:nvSpPr>
        <p:spPr>
          <a:xfrm>
            <a:off x="827584" y="5085184"/>
            <a:ext cx="2235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Φάση 1 και Φάση 2 </a:t>
            </a:r>
          </a:p>
          <a:p>
            <a:r>
              <a:rPr lang="el-GR" dirty="0" smtClean="0"/>
              <a:t>ξεχωριστά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Θεωρίες Γαλακτωματοποίησης (3)</a:t>
            </a:r>
            <a:br>
              <a:rPr lang="el-GR" sz="2400" b="1" dirty="0"/>
            </a:br>
            <a:r>
              <a:rPr lang="el-GR" sz="2400" b="1" dirty="0"/>
              <a:t>Μονομοριακή Προσρόφηση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064500" cy="4525963"/>
          </a:xfrm>
        </p:spPr>
        <p:txBody>
          <a:bodyPr/>
          <a:lstStyle/>
          <a:p>
            <a:pPr marL="609600" indent="-609600">
              <a:buFontTx/>
              <a:buNone/>
              <a:tabLst>
                <a:tab pos="271463" algn="l"/>
              </a:tabLst>
            </a:pPr>
            <a:r>
              <a:rPr lang="el-GR" sz="1800"/>
              <a:t>1.	Μείωση της διεπιφανειακής τάσης, (Δ</a:t>
            </a:r>
            <a:r>
              <a:rPr lang="en-US" sz="1800"/>
              <a:t>W</a:t>
            </a:r>
            <a:r>
              <a:rPr lang="el-GR" sz="1800"/>
              <a:t> = γ</a:t>
            </a:r>
            <a:r>
              <a:rPr lang="en-US" sz="1800"/>
              <a:t>o</a:t>
            </a:r>
            <a:r>
              <a:rPr lang="el-GR" sz="1800"/>
              <a:t>/</a:t>
            </a:r>
            <a:r>
              <a:rPr lang="en-US" sz="1800"/>
              <a:t>w</a:t>
            </a:r>
            <a:r>
              <a:rPr lang="el-GR" sz="1800"/>
              <a:t>* ΔΑ) – μείωση σε 1</a:t>
            </a:r>
            <a:r>
              <a:rPr lang="en-US" sz="1800"/>
              <a:t>dyn/cm</a:t>
            </a:r>
            <a:endParaRPr lang="el-GR" sz="1800"/>
          </a:p>
          <a:p>
            <a:pPr marL="609600" indent="-609600">
              <a:buFontTx/>
              <a:buNone/>
              <a:tabLst>
                <a:tab pos="271463" algn="l"/>
              </a:tabLst>
            </a:pPr>
            <a:r>
              <a:rPr lang="el-GR" sz="1800"/>
              <a:t>2.	Δημιουργία ισχυρά συνδεδεμένου μονοστρώματος (εύκαμπτο και αυτοεπισκευαζόμενο) και</a:t>
            </a:r>
          </a:p>
          <a:p>
            <a:pPr marL="609600" indent="-609600">
              <a:buFontTx/>
              <a:buAutoNum type="arabicPeriod" startAt="3"/>
              <a:tabLst>
                <a:tab pos="271463" algn="l"/>
              </a:tabLst>
            </a:pPr>
            <a:r>
              <a:rPr lang="el-GR" sz="1800"/>
              <a:t>Ηλεκτροστατικές Απώσεις (προσφέρει στην σταθερότητα)</a:t>
            </a:r>
          </a:p>
          <a:p>
            <a:pPr marL="609600" indent="-609600">
              <a:buFontTx/>
              <a:buNone/>
              <a:tabLst>
                <a:tab pos="271463" algn="l"/>
              </a:tabLst>
            </a:pPr>
            <a:r>
              <a:rPr lang="el-GR" sz="1800"/>
              <a:t>Δημιουργία μεμβράνης γαλακτωματοποιητή στην επιφάνεια των σταγονιδίων της διεσπαρμένης φάσης</a:t>
            </a:r>
          </a:p>
          <a:p>
            <a:pPr marL="609600" indent="-609600">
              <a:buFontTx/>
              <a:buNone/>
              <a:tabLst>
                <a:tab pos="271463" algn="l"/>
              </a:tabLst>
            </a:pPr>
            <a:r>
              <a:rPr lang="el-GR" sz="1800"/>
              <a:t>Χρησιμοποιούνται συνδυασμοί γαλακτωματοποιητών</a:t>
            </a:r>
          </a:p>
          <a:p>
            <a:pPr marL="609600" indent="-609600">
              <a:buFontTx/>
              <a:buNone/>
              <a:tabLst>
                <a:tab pos="271463" algn="l"/>
              </a:tabLst>
            </a:pPr>
            <a:r>
              <a:rPr lang="en-US" sz="1800"/>
              <a:t>HLB</a:t>
            </a:r>
            <a:r>
              <a:rPr lang="el-GR" sz="1800"/>
              <a:t> : Ισοζύγιο Υδρόφιλου – Υδρόφοβου Χαρακτήρα</a:t>
            </a:r>
          </a:p>
          <a:p>
            <a:pPr marL="609600" indent="-609600">
              <a:buFontTx/>
              <a:buNone/>
              <a:tabLst>
                <a:tab pos="271463" algn="l"/>
              </a:tabLst>
            </a:pPr>
            <a:r>
              <a:rPr lang="en-US" sz="1800"/>
              <a:t>1.	</a:t>
            </a:r>
            <a:r>
              <a:rPr lang="el-GR" sz="1800"/>
              <a:t>για </a:t>
            </a:r>
            <a:r>
              <a:rPr lang="en-US" sz="1800"/>
              <a:t>o</a:t>
            </a:r>
            <a:r>
              <a:rPr lang="el-GR" sz="1800"/>
              <a:t>/</a:t>
            </a:r>
            <a:r>
              <a:rPr lang="en-US" sz="1800"/>
              <a:t>w</a:t>
            </a:r>
            <a:r>
              <a:rPr lang="el-GR" sz="1800"/>
              <a:t> – γαλακτώματα  </a:t>
            </a:r>
            <a:r>
              <a:rPr lang="en-US" sz="1800"/>
              <a:t>HLB</a:t>
            </a:r>
            <a:r>
              <a:rPr lang="el-GR" sz="1800"/>
              <a:t> – γαλακτ/ποιητή : 9-12</a:t>
            </a:r>
          </a:p>
          <a:p>
            <a:pPr marL="609600" indent="-609600">
              <a:buFontTx/>
              <a:buNone/>
              <a:tabLst>
                <a:tab pos="271463" algn="l"/>
              </a:tabLst>
            </a:pPr>
            <a:r>
              <a:rPr lang="en-US" sz="1800"/>
              <a:t>2.	</a:t>
            </a:r>
            <a:r>
              <a:rPr lang="el-GR" sz="1800"/>
              <a:t>για </a:t>
            </a:r>
            <a:r>
              <a:rPr lang="en-US" sz="1800"/>
              <a:t>w</a:t>
            </a:r>
            <a:r>
              <a:rPr lang="el-GR" sz="1800"/>
              <a:t>/</a:t>
            </a:r>
            <a:r>
              <a:rPr lang="en-US" sz="1800"/>
              <a:t>o</a:t>
            </a:r>
            <a:r>
              <a:rPr lang="el-GR" sz="1800"/>
              <a:t> – γαλακτώματα  </a:t>
            </a:r>
            <a:r>
              <a:rPr lang="en-US" sz="1800"/>
              <a:t>HLB</a:t>
            </a:r>
            <a:r>
              <a:rPr lang="el-GR" sz="1800"/>
              <a:t> – γαλακτ/ποιητή : 3-6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Θεωρίες </a:t>
            </a:r>
            <a:r>
              <a:rPr lang="el-GR" sz="2400" b="1" dirty="0" err="1"/>
              <a:t>Γαλακτωματοποίησης</a:t>
            </a:r>
            <a:r>
              <a:rPr lang="el-GR" sz="2400" b="1" dirty="0"/>
              <a:t> (</a:t>
            </a:r>
            <a:r>
              <a:rPr lang="en-US" sz="2400" b="1" dirty="0"/>
              <a:t>4</a:t>
            </a:r>
            <a:r>
              <a:rPr lang="el-GR" sz="2400" b="1" dirty="0"/>
              <a:t>)</a:t>
            </a:r>
            <a:br>
              <a:rPr lang="el-GR" sz="2400" b="1" dirty="0"/>
            </a:br>
            <a:r>
              <a:rPr lang="el-GR" sz="2400" b="1" dirty="0" err="1"/>
              <a:t>Μονομοριακή</a:t>
            </a:r>
            <a:r>
              <a:rPr lang="el-GR" sz="2400" b="1" dirty="0"/>
              <a:t> Προσρόφηση</a:t>
            </a:r>
          </a:p>
        </p:txBody>
      </p:sp>
      <p:pic>
        <p:nvPicPr>
          <p:cNvPr id="3584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340768"/>
            <a:ext cx="3468687" cy="4525963"/>
          </a:xfrm>
          <a:noFill/>
          <a:ln/>
        </p:spPr>
      </p:pic>
      <p:pic>
        <p:nvPicPr>
          <p:cNvPr id="3584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1484784"/>
            <a:ext cx="3830637" cy="4525963"/>
          </a:xfrm>
          <a:noFill/>
          <a:ln/>
        </p:spPr>
      </p:pic>
      <p:sp>
        <p:nvSpPr>
          <p:cNvPr id="7" name="6 - Ορθογώνιο"/>
          <p:cNvSpPr/>
          <p:nvPr/>
        </p:nvSpPr>
        <p:spPr>
          <a:xfrm>
            <a:off x="4788024" y="2780928"/>
            <a:ext cx="100811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5076056" y="5445224"/>
            <a:ext cx="8640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5292080" y="1844824"/>
            <a:ext cx="8640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4716016" y="2780928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0070C0"/>
                </a:solidFill>
              </a:rPr>
              <a:t>Υδατική </a:t>
            </a:r>
          </a:p>
          <a:p>
            <a:pPr algn="ctr"/>
            <a:r>
              <a:rPr lang="el-GR" sz="1600" dirty="0" smtClean="0">
                <a:solidFill>
                  <a:srgbClr val="0070C0"/>
                </a:solidFill>
              </a:rPr>
              <a:t>Φάση</a:t>
            </a:r>
            <a:endParaRPr lang="el-GR" sz="1600" dirty="0">
              <a:solidFill>
                <a:srgbClr val="0070C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788024" y="5445224"/>
            <a:ext cx="1128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FF0000"/>
                </a:solidFill>
              </a:rPr>
              <a:t>Ελαιώδης </a:t>
            </a:r>
          </a:p>
          <a:p>
            <a:pPr algn="ctr"/>
            <a:r>
              <a:rPr lang="el-GR" sz="1600" dirty="0" smtClean="0">
                <a:solidFill>
                  <a:srgbClr val="FF0000"/>
                </a:solidFill>
              </a:rPr>
              <a:t>Φάση</a:t>
            </a:r>
            <a:endParaRPr lang="el-GR" sz="1600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148064" y="1628800"/>
            <a:ext cx="1128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FF0000"/>
                </a:solidFill>
              </a:rPr>
              <a:t>Ελαιώδης </a:t>
            </a:r>
          </a:p>
          <a:p>
            <a:pPr algn="ctr"/>
            <a:r>
              <a:rPr lang="el-GR" sz="1600" dirty="0" smtClean="0">
                <a:solidFill>
                  <a:srgbClr val="FF0000"/>
                </a:solidFill>
              </a:rPr>
              <a:t>Φάση</a:t>
            </a:r>
            <a:endParaRPr lang="el-GR" sz="1600" dirty="0">
              <a:solidFill>
                <a:srgbClr val="FF0000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7308304" y="1772816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Ορθογώνιο"/>
          <p:cNvSpPr/>
          <p:nvPr/>
        </p:nvSpPr>
        <p:spPr>
          <a:xfrm>
            <a:off x="6732240" y="1772816"/>
            <a:ext cx="1440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Ορθογώνιο"/>
          <p:cNvSpPr/>
          <p:nvPr/>
        </p:nvSpPr>
        <p:spPr>
          <a:xfrm>
            <a:off x="6444208" y="1556792"/>
            <a:ext cx="64807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7452320" y="1412776"/>
            <a:ext cx="64807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6372200" y="1844824"/>
            <a:ext cx="849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Tween 80</a:t>
            </a:r>
            <a:endParaRPr lang="el-GR" sz="1200" dirty="0">
              <a:solidFill>
                <a:srgbClr val="7030A0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6084168" y="5445224"/>
            <a:ext cx="849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Tween 80</a:t>
            </a:r>
            <a:endParaRPr lang="el-GR" sz="1200" dirty="0">
              <a:solidFill>
                <a:srgbClr val="7030A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6948264" y="1340768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Span 20</a:t>
            </a:r>
            <a:endParaRPr lang="el-GR" sz="1200" dirty="0">
              <a:solidFill>
                <a:srgbClr val="00B05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6660232" y="5733256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Span 20</a:t>
            </a:r>
            <a:endParaRPr lang="el-GR" sz="1200" dirty="0">
              <a:solidFill>
                <a:srgbClr val="00B050"/>
              </a:solidFill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2627784" y="1988840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Ορθογώνιο"/>
          <p:cNvSpPr/>
          <p:nvPr/>
        </p:nvSpPr>
        <p:spPr>
          <a:xfrm>
            <a:off x="2699792" y="3284984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Ορθογώνιο"/>
          <p:cNvSpPr/>
          <p:nvPr/>
        </p:nvSpPr>
        <p:spPr>
          <a:xfrm>
            <a:off x="2627784" y="4725144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TextBox"/>
          <p:cNvSpPr txBox="1"/>
          <p:nvPr/>
        </p:nvSpPr>
        <p:spPr>
          <a:xfrm>
            <a:off x="2771800" y="1988840"/>
            <a:ext cx="14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Sodium </a:t>
            </a:r>
            <a:r>
              <a:rPr lang="en-US" sz="1200" dirty="0" err="1" smtClean="0">
                <a:latin typeface="Calibri" pitchFamily="34" charset="0"/>
              </a:rPr>
              <a:t>cetyl</a:t>
            </a:r>
            <a:r>
              <a:rPr lang="en-US" sz="1200" dirty="0" smtClean="0">
                <a:latin typeface="Calibri" pitchFamily="34" charset="0"/>
              </a:rPr>
              <a:t> sulfate</a:t>
            </a:r>
          </a:p>
          <a:p>
            <a:r>
              <a:rPr lang="el-GR" sz="1200" dirty="0" smtClean="0">
                <a:latin typeface="Calibri" pitchFamily="34" charset="0"/>
              </a:rPr>
              <a:t>Χοληστερόλη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2699792" y="3501008"/>
            <a:ext cx="14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Sodium </a:t>
            </a:r>
            <a:r>
              <a:rPr lang="en-US" sz="1200" dirty="0" err="1" smtClean="0">
                <a:latin typeface="Calibri" pitchFamily="34" charset="0"/>
              </a:rPr>
              <a:t>cetyl</a:t>
            </a:r>
            <a:r>
              <a:rPr lang="en-US" sz="1200" dirty="0" smtClean="0">
                <a:latin typeface="Calibri" pitchFamily="34" charset="0"/>
              </a:rPr>
              <a:t> sulfate</a:t>
            </a:r>
          </a:p>
          <a:p>
            <a:r>
              <a:rPr lang="en-US" sz="1200" dirty="0" err="1" smtClean="0">
                <a:latin typeface="Calibri" pitchFamily="34" charset="0"/>
              </a:rPr>
              <a:t>Oleyl</a:t>
            </a:r>
            <a:r>
              <a:rPr lang="en-US" sz="1200" dirty="0" smtClean="0">
                <a:latin typeface="Calibri" pitchFamily="34" charset="0"/>
              </a:rPr>
              <a:t> alcohol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2699792" y="4941168"/>
            <a:ext cx="1084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Sodium </a:t>
            </a:r>
            <a:r>
              <a:rPr lang="en-US" sz="1200" dirty="0" err="1" smtClean="0">
                <a:latin typeface="Calibri" pitchFamily="34" charset="0"/>
              </a:rPr>
              <a:t>oleate</a:t>
            </a:r>
            <a:endParaRPr lang="en-US" sz="1200" dirty="0" smtClean="0">
              <a:latin typeface="Calibri" pitchFamily="34" charset="0"/>
            </a:endParaRPr>
          </a:p>
          <a:p>
            <a:r>
              <a:rPr lang="en-US" sz="1200" dirty="0" err="1" smtClean="0">
                <a:latin typeface="Calibri" pitchFamily="34" charset="0"/>
              </a:rPr>
              <a:t>Cetyl</a:t>
            </a:r>
            <a:r>
              <a:rPr lang="en-US" sz="1200" dirty="0" smtClean="0">
                <a:latin typeface="Calibri" pitchFamily="34" charset="0"/>
              </a:rPr>
              <a:t> alcohol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7236296" y="3645024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2" name="31 - Ευθύγραμμο βέλος σύνδεσης"/>
          <p:cNvCxnSpPr/>
          <p:nvPr/>
        </p:nvCxnSpPr>
        <p:spPr>
          <a:xfrm flipH="1" flipV="1">
            <a:off x="7164288" y="3717032"/>
            <a:ext cx="288032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/>
          <p:nvPr/>
        </p:nvCxnSpPr>
        <p:spPr>
          <a:xfrm flipH="1" flipV="1">
            <a:off x="6732240" y="3789040"/>
            <a:ext cx="504056" cy="2880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- Ευθύγραμμο βέλος σύνδεσης"/>
          <p:cNvCxnSpPr/>
          <p:nvPr/>
        </p:nvCxnSpPr>
        <p:spPr>
          <a:xfrm flipV="1">
            <a:off x="7596336" y="3573016"/>
            <a:ext cx="72008" cy="3600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sz="2400" b="1" dirty="0" smtClean="0"/>
              <a:t>ΠΕΡΙΕΧΟΜΕΝΑ</a:t>
            </a:r>
            <a:endParaRPr lang="el-G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l-GR" sz="2000" dirty="0" smtClean="0"/>
              <a:t>Αιωρήματα</a:t>
            </a:r>
          </a:p>
          <a:p>
            <a:pPr marL="0" indent="0">
              <a:buNone/>
            </a:pPr>
            <a:r>
              <a:rPr lang="el-GR" sz="1600" dirty="0" err="1" smtClean="0"/>
              <a:t>Διεπιφανειακές</a:t>
            </a:r>
            <a:r>
              <a:rPr lang="el-GR" sz="1600" dirty="0" smtClean="0"/>
              <a:t> ιδιότητες, καταβύθιση, επίδραση της κίνησης </a:t>
            </a:r>
            <a:r>
              <a:rPr lang="en-US" sz="1600" dirty="0" smtClean="0"/>
              <a:t>Brownian</a:t>
            </a:r>
            <a:r>
              <a:rPr lang="el-GR" sz="1600" dirty="0" smtClean="0"/>
              <a:t>, καταβύθιση </a:t>
            </a:r>
            <a:r>
              <a:rPr lang="el-GR" sz="1600" dirty="0" err="1" smtClean="0"/>
              <a:t>κροκιδωμένων</a:t>
            </a:r>
            <a:r>
              <a:rPr lang="el-GR" sz="1600" dirty="0" smtClean="0"/>
              <a:t> σωματιδίων, ελεγχόμενη κροκίδωση, </a:t>
            </a:r>
            <a:r>
              <a:rPr lang="el-GR" sz="1600" dirty="0" err="1" smtClean="0"/>
              <a:t>ρεολογικές</a:t>
            </a:r>
            <a:r>
              <a:rPr lang="el-GR" sz="1600" dirty="0" smtClean="0"/>
              <a:t> ιδιότητες, παρασκευή αιωρημάτων, φυσική σταθερότητα αιωρημάτων</a:t>
            </a:r>
          </a:p>
          <a:p>
            <a:pPr>
              <a:spcBef>
                <a:spcPts val="600"/>
              </a:spcBef>
              <a:buNone/>
            </a:pPr>
            <a:r>
              <a:rPr lang="el-GR" sz="2000" dirty="0" smtClean="0"/>
              <a:t>Γαλακτώματα</a:t>
            </a:r>
          </a:p>
          <a:p>
            <a:pPr marL="0" indent="0">
              <a:buNone/>
            </a:pPr>
            <a:r>
              <a:rPr lang="el-GR" sz="1600" dirty="0" smtClean="0"/>
              <a:t>Τύποι γαλακτωμάτων, φαρμακευτικές εφαρμογές, θερμοδυναμική σχηματισμού γαλακτωμάτων, θεωρίες </a:t>
            </a:r>
            <a:r>
              <a:rPr lang="el-GR" sz="1600" dirty="0" err="1" smtClean="0"/>
              <a:t>γαλακτωματοποίησης</a:t>
            </a:r>
            <a:r>
              <a:rPr lang="el-GR" sz="1600" dirty="0" smtClean="0"/>
              <a:t>, φυσική σταθερότητα γαλακτωμάτων, συντήρηση γαλακτωμάτων, </a:t>
            </a:r>
            <a:r>
              <a:rPr lang="el-GR" sz="1600" dirty="0" err="1" smtClean="0"/>
              <a:t>ρεολογικές</a:t>
            </a:r>
            <a:r>
              <a:rPr lang="el-GR" sz="1600" dirty="0" smtClean="0"/>
              <a:t> ιδιότητες</a:t>
            </a:r>
          </a:p>
          <a:p>
            <a:pPr>
              <a:spcBef>
                <a:spcPts val="600"/>
              </a:spcBef>
              <a:buNone/>
            </a:pPr>
            <a:r>
              <a:rPr lang="el-GR" sz="2000" dirty="0" smtClean="0"/>
              <a:t>Μικρογαλακτώματα</a:t>
            </a:r>
          </a:p>
          <a:p>
            <a:pPr>
              <a:buNone/>
            </a:pPr>
            <a:r>
              <a:rPr lang="el-GR" sz="1600" dirty="0" smtClean="0"/>
              <a:t>Θερμοδυναμική σχηματισμού, μέθοδοι παρασκευής, εφαρμογές</a:t>
            </a:r>
          </a:p>
          <a:p>
            <a:pPr>
              <a:spcBef>
                <a:spcPts val="600"/>
              </a:spcBef>
              <a:buNone/>
            </a:pPr>
            <a:r>
              <a:rPr lang="el-GR" sz="2000" dirty="0" smtClean="0"/>
              <a:t>Φαρμακευτικά </a:t>
            </a:r>
            <a:r>
              <a:rPr lang="el-GR" sz="2000" dirty="0" err="1" smtClean="0"/>
              <a:t>ημιστερεά</a:t>
            </a:r>
            <a:endParaRPr lang="el-GR" sz="2000" dirty="0" smtClean="0"/>
          </a:p>
          <a:p>
            <a:pPr marL="0" indent="0">
              <a:buNone/>
            </a:pPr>
            <a:r>
              <a:rPr lang="el-GR" sz="1600" dirty="0" smtClean="0"/>
              <a:t>Κατάταξη φαρμακευτικών </a:t>
            </a:r>
            <a:r>
              <a:rPr lang="el-GR" sz="1600" dirty="0" err="1" smtClean="0"/>
              <a:t>ημιστερεών</a:t>
            </a:r>
            <a:r>
              <a:rPr lang="el-GR" sz="1600" dirty="0" smtClean="0"/>
              <a:t>, υδρόφιλες ιδιότητες </a:t>
            </a:r>
            <a:r>
              <a:rPr lang="el-GR" sz="1600" dirty="0" err="1" smtClean="0"/>
              <a:t>ημιστερεών</a:t>
            </a:r>
            <a:r>
              <a:rPr lang="el-GR" sz="1600" dirty="0" smtClean="0"/>
              <a:t>, </a:t>
            </a:r>
            <a:r>
              <a:rPr lang="el-GR" sz="1600" dirty="0" err="1" smtClean="0"/>
              <a:t>ρεολογικές</a:t>
            </a:r>
            <a:r>
              <a:rPr lang="el-GR" sz="1600" dirty="0" smtClean="0"/>
              <a:t> ιδιότητες </a:t>
            </a:r>
            <a:r>
              <a:rPr lang="el-GR" sz="1600" dirty="0" err="1" smtClean="0"/>
              <a:t>ημιστερεών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786152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Θεωρίες Γαλακτωματοποίησης (</a:t>
            </a:r>
            <a:r>
              <a:rPr lang="en-US" sz="2400" b="1" dirty="0"/>
              <a:t>5</a:t>
            </a:r>
            <a:r>
              <a:rPr lang="el-GR" sz="2400" b="1" dirty="0"/>
              <a:t>)</a:t>
            </a:r>
            <a:br>
              <a:rPr lang="el-GR" sz="2400" b="1" dirty="0"/>
            </a:br>
            <a:r>
              <a:rPr lang="el-GR" sz="2400" b="1" dirty="0"/>
              <a:t>Μονομοριακή Προσρόφηση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l-GR" sz="1800"/>
              <a:t>Δράση </a:t>
            </a:r>
            <a:r>
              <a:rPr lang="en-US" sz="1800"/>
              <a:t>Spans</a:t>
            </a:r>
            <a:r>
              <a:rPr lang="el-GR" sz="1800"/>
              <a:t> (Λιπόφιλα) – </a:t>
            </a:r>
            <a:r>
              <a:rPr lang="en-US" sz="1800"/>
              <a:t>Tweens</a:t>
            </a:r>
            <a:r>
              <a:rPr lang="el-GR" sz="1800"/>
              <a:t> (Υδρόφιλα)</a:t>
            </a:r>
          </a:p>
          <a:p>
            <a:pPr marL="0" indent="0">
              <a:buFontTx/>
              <a:buNone/>
            </a:pPr>
            <a:r>
              <a:rPr lang="el-GR" sz="1800"/>
              <a:t>Προσανατολισμός Υδρόφιλων / Υδρόφοβων Τμημάτων</a:t>
            </a:r>
            <a:r>
              <a:rPr lang="en-US" sz="1800"/>
              <a:t> </a:t>
            </a:r>
            <a:r>
              <a:rPr lang="el-GR" sz="1800"/>
              <a:t>(Δυνάμεις </a:t>
            </a:r>
            <a:r>
              <a:rPr lang="de-DE" sz="1800"/>
              <a:t>Van der Waals</a:t>
            </a:r>
            <a:r>
              <a:rPr lang="el-GR" sz="1800"/>
              <a:t> (ελκτικές)) </a:t>
            </a:r>
            <a:endParaRPr lang="en-US" sz="1800"/>
          </a:p>
          <a:p>
            <a:pPr marL="0" indent="0">
              <a:buFontTx/>
              <a:buNone/>
            </a:pPr>
            <a:r>
              <a:rPr lang="en-US" sz="1800"/>
              <a:t>K</a:t>
            </a:r>
            <a:r>
              <a:rPr lang="el-GR" sz="1800"/>
              <a:t>ανόνας </a:t>
            </a:r>
            <a:r>
              <a:rPr lang="en-US" sz="1800" b="1"/>
              <a:t>Bancroff</a:t>
            </a:r>
            <a:r>
              <a:rPr lang="el-GR" sz="1800"/>
              <a:t> (διαλυτότητα γαλακτωματοποιητή στην συνεχή φάση)</a:t>
            </a:r>
          </a:p>
          <a:p>
            <a:pPr marL="0" indent="0">
              <a:buFontTx/>
              <a:buNone/>
            </a:pPr>
            <a:r>
              <a:rPr lang="el-GR" sz="1800"/>
              <a:t>Μικρή τιμή </a:t>
            </a:r>
            <a:r>
              <a:rPr lang="en-US" sz="1800"/>
              <a:t>HLB </a:t>
            </a:r>
            <a:r>
              <a:rPr lang="el-GR" sz="1800">
                <a:sym typeface="Symbol" pitchFamily="18" charset="2"/>
              </a:rPr>
              <a:t></a:t>
            </a:r>
            <a:r>
              <a:rPr lang="el-GR" sz="1800"/>
              <a:t> </a:t>
            </a:r>
            <a:r>
              <a:rPr lang="en-US" sz="1800"/>
              <a:t>o</a:t>
            </a:r>
            <a:r>
              <a:rPr lang="el-GR" sz="1800"/>
              <a:t>/</a:t>
            </a:r>
            <a:r>
              <a:rPr lang="en-US" sz="1800"/>
              <a:t>w</a:t>
            </a:r>
            <a:r>
              <a:rPr lang="el-GR" sz="1800"/>
              <a:t> γαλακτώματα</a:t>
            </a:r>
          </a:p>
          <a:p>
            <a:pPr marL="0" indent="0">
              <a:buFontTx/>
              <a:buNone/>
            </a:pPr>
            <a:r>
              <a:rPr lang="el-GR" sz="1800"/>
              <a:t>Μεγάλη τιμή </a:t>
            </a:r>
            <a:r>
              <a:rPr lang="en-US" sz="1800"/>
              <a:t>HLB </a:t>
            </a:r>
            <a:r>
              <a:rPr lang="en-US" sz="1800">
                <a:sym typeface="Symbol" pitchFamily="18" charset="2"/>
              </a:rPr>
              <a:t></a:t>
            </a:r>
            <a:r>
              <a:rPr lang="en-US" sz="1800"/>
              <a:t> w</a:t>
            </a:r>
            <a:r>
              <a:rPr lang="el-GR" sz="1800"/>
              <a:t>/</a:t>
            </a:r>
            <a:r>
              <a:rPr lang="en-US" sz="1800"/>
              <a:t>o</a:t>
            </a:r>
            <a:r>
              <a:rPr lang="el-GR" sz="1800"/>
              <a:t> γαλακτώματα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Θεωρίες Γαλακτωματοποίησης (</a:t>
            </a:r>
            <a:r>
              <a:rPr lang="en-US" sz="2400" b="1" dirty="0"/>
              <a:t>6</a:t>
            </a:r>
            <a:r>
              <a:rPr lang="el-GR" sz="2400" b="1" dirty="0"/>
              <a:t>)</a:t>
            </a:r>
            <a:br>
              <a:rPr lang="el-GR" sz="2400" b="1" dirty="0"/>
            </a:br>
            <a:r>
              <a:rPr lang="el-GR" sz="2400" b="1" dirty="0"/>
              <a:t>Πολυμοριακή Προσρόφηση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Ενυδατωμένα Υδρόφιλα Κολλοειδή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Δεν μεταβάλλουν σημαντικά την διεπιφανειακή τάση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Εκτοπίζονται συνεχώς από τους συνθετικούς γαλακτωματοποιητές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Σχηματίζουν ισχυρή πολυμοριακή μεμβράνη (μηχανικό φράγμα) στην επιφάνεια και δεν μειώνουν σημαντικά την διεπιφανειακή τάση ενώ αυξάνουν σημαντικά το ιξώδες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Ευνοούν τον σχηματισμό </a:t>
            </a:r>
            <a:r>
              <a:rPr lang="en-US" sz="1800"/>
              <a:t>o</a:t>
            </a:r>
            <a:r>
              <a:rPr lang="el-GR" sz="1800"/>
              <a:t>/</a:t>
            </a:r>
            <a:r>
              <a:rPr lang="en-US" sz="1800"/>
              <a:t>w</a:t>
            </a:r>
            <a:r>
              <a:rPr lang="el-GR" sz="1800"/>
              <a:t> γαλακτωμάτων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Θεωρίες Γαλακτωματοποίησης (7)</a:t>
            </a:r>
            <a:br>
              <a:rPr lang="el-GR" sz="2400" b="1" dirty="0"/>
            </a:br>
            <a:r>
              <a:rPr lang="el-GR" sz="2400" b="1" dirty="0"/>
              <a:t>Προσρόφηση Στερεών Σωματιδίων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35000"/>
              </a:spcBef>
              <a:buFontTx/>
              <a:buNone/>
            </a:pPr>
            <a:r>
              <a:rPr lang="el-GR" sz="1800" dirty="0"/>
              <a:t>Διαβρέχονται σε ορισμένο βαθμό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r>
              <a:rPr lang="el-GR" sz="1800" dirty="0" err="1"/>
              <a:t>Λιπόφιλες</a:t>
            </a:r>
            <a:r>
              <a:rPr lang="el-GR" sz="1800" dirty="0"/>
              <a:t> και Υδρόφιλες </a:t>
            </a:r>
            <a:r>
              <a:rPr lang="el-GR" sz="1800" dirty="0" err="1" smtClean="0"/>
              <a:t>κόνεις</a:t>
            </a:r>
            <a:r>
              <a:rPr lang="el-GR" sz="1800" dirty="0" smtClean="0"/>
              <a:t> (λεπτά διαμερισμένα στερεά)</a:t>
            </a:r>
            <a:endParaRPr lang="el-GR" sz="1800" dirty="0"/>
          </a:p>
          <a:p>
            <a:pPr marL="0" indent="0">
              <a:spcBef>
                <a:spcPct val="35000"/>
              </a:spcBef>
              <a:buFontTx/>
              <a:buNone/>
            </a:pPr>
            <a:r>
              <a:rPr lang="el-GR" sz="1800" dirty="0"/>
              <a:t>Σχηματίζουν </a:t>
            </a:r>
            <a:r>
              <a:rPr lang="en-US" sz="1800" dirty="0"/>
              <a:t>o/w </a:t>
            </a:r>
            <a:r>
              <a:rPr lang="el-GR" sz="1800" dirty="0"/>
              <a:t>ή </a:t>
            </a:r>
            <a:r>
              <a:rPr lang="en-US" sz="1800" dirty="0"/>
              <a:t>w/o </a:t>
            </a:r>
            <a:r>
              <a:rPr lang="el-GR" sz="1800" dirty="0"/>
              <a:t>γαλακτώματα ανάλογα με την διαβροχή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r>
              <a:rPr lang="el-GR" sz="1800" dirty="0"/>
              <a:t>Δεν πρέπει να σχηματίζουν σταθερή κολλοειδή διασπορά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r>
              <a:rPr lang="el-GR" sz="1800" dirty="0"/>
              <a:t>Μικρό μέγεθος σωματιδίων σε σύγκριση με το μέγεθος των σταγονιδίων της διεσπαρμένης φάσης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r>
              <a:rPr lang="el-GR" sz="1800" dirty="0"/>
              <a:t>Σχηματίζουν ημιτελή σταθεροποιητική μεμβράνη στα διεσπαρμένα σωματίδια παρεμποδίζοντας την συνένωση των σταγόνων της διεσπαρμένης φάσης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l-GR" sz="2400" b="1" dirty="0"/>
              <a:t>Κατηγορίες Γαλακτωματοποιητών </a:t>
            </a:r>
          </a:p>
        </p:txBody>
      </p:sp>
      <p:graphicFrame>
        <p:nvGraphicFramePr>
          <p:cNvPr id="55473" name="Group 17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87261680"/>
              </p:ext>
            </p:extLst>
          </p:nvPr>
        </p:nvGraphicFramePr>
        <p:xfrm>
          <a:off x="395288" y="981075"/>
          <a:ext cx="8229600" cy="4867850"/>
        </p:xfrm>
        <a:graphic>
          <a:graphicData uri="http://schemas.openxmlformats.org/drawingml/2006/table">
            <a:tbl>
              <a:tblPr/>
              <a:tblGrid>
                <a:gridCol w="3529012"/>
                <a:gridCol w="3095625"/>
                <a:gridCol w="1604963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Όνομα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Κατηγορία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Τύπος Γαλακτώματος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Triethanolamine oleate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Ανιονικό Επιφανειοδραστικό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o/w (HLB=12)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N-cetyl N-ethyl-morpholinum ethosulfate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(G-263)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Κατιονικό Επιφανειοδραστικό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o/w (HLB=25)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Sorbitan mono-oleate (Span 80)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Μη-Ιονικό Επιφανειοδραστικό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w/o (HLB=4.3)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Polyoxyethylene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sorbitan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mono-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oleate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(Tween 80)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Μη-Ιονικό Επιφανειοδραστικό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o/w (HLB=15)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Acacia (salts of d-glucuronic acid)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Υδρόφιλο Κολλοειδές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o/w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Gelatin (polypeptides and aminoacids)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Υδρόφιλο Κολλοειδές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o/w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Bentonite (hydrated aluminum silicate)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Στερεό Σωματίδιο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o/w (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και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w/o)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Veegum (magnesium aluminum silicate)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Στερεό Σωματίδιο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o/w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 Black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Στερεό Σωματίδιο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w/o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Φυσική Σταθερότητα Γαλακτωμάτων (1)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Διατήρηση της ποιότητας ως προς την εμφάνιση, την οσμή και άλλες φυσικές ιδιότητες</a:t>
            </a:r>
          </a:p>
          <a:p>
            <a:pPr marL="609600" indent="-609600">
              <a:buFontTx/>
              <a:buNone/>
            </a:pPr>
            <a:r>
              <a:rPr lang="el-GR" sz="1800" dirty="0"/>
              <a:t>Γαλάκτωμα : Δυναμικό Σύστημα</a:t>
            </a:r>
          </a:p>
          <a:p>
            <a:pPr marL="609600" indent="-609600">
              <a:buFontTx/>
              <a:buNone/>
            </a:pPr>
            <a:r>
              <a:rPr lang="el-GR" sz="1800" dirty="0"/>
              <a:t>Μη ομοιόμορφη κατανομή μεγέθους των σταγονιδίων</a:t>
            </a:r>
          </a:p>
          <a:p>
            <a:pPr marL="609600" indent="-609600">
              <a:buFontTx/>
              <a:buNone/>
            </a:pPr>
            <a:r>
              <a:rPr lang="el-GR" sz="1800" dirty="0"/>
              <a:t>Έντονη ανακίνηση πριν την χρήση </a:t>
            </a:r>
          </a:p>
          <a:p>
            <a:pPr marL="609600" indent="-609600">
              <a:buFontTx/>
              <a:buNone/>
            </a:pPr>
            <a:endParaRPr lang="el-GR" sz="1800" dirty="0"/>
          </a:p>
          <a:p>
            <a:pPr marL="609600" indent="-609600">
              <a:buFontTx/>
              <a:buNone/>
            </a:pPr>
            <a:r>
              <a:rPr lang="el-GR" sz="1800" dirty="0"/>
              <a:t>Φαινόμενα αστάθειας :</a:t>
            </a:r>
          </a:p>
          <a:p>
            <a:pPr marL="609600" indent="-609600">
              <a:buFontTx/>
              <a:buNone/>
            </a:pPr>
            <a:r>
              <a:rPr lang="el-GR" sz="1800" dirty="0"/>
              <a:t>1.	Κροκίδωση και Σχηματισμός Κρέμας</a:t>
            </a:r>
          </a:p>
          <a:p>
            <a:pPr marL="609600" indent="-609600">
              <a:buFontTx/>
              <a:buNone/>
            </a:pPr>
            <a:r>
              <a:rPr lang="el-GR" sz="1800" dirty="0"/>
              <a:t>2.	Συνένωση και Διάσπαση</a:t>
            </a:r>
          </a:p>
          <a:p>
            <a:pPr marL="609600" indent="-609600">
              <a:buFontTx/>
              <a:buNone/>
            </a:pPr>
            <a:r>
              <a:rPr lang="el-GR" sz="1800" dirty="0"/>
              <a:t>3.	Αντιστροφή Φάσεως</a:t>
            </a:r>
          </a:p>
          <a:p>
            <a:pPr marL="609600" indent="-609600">
              <a:buFontTx/>
              <a:buNone/>
            </a:pPr>
            <a:r>
              <a:rPr lang="el-GR" sz="1800" dirty="0"/>
              <a:t>4.	Φυσικές και Χημικές Μεταβολές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Φυσική Σταθερότητα Γαλακτωμάτων (2)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760640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Φυσική Σταθερότητα Γαλακτωμάτων (3)</a:t>
            </a:r>
            <a:br>
              <a:rPr lang="el-GR" sz="2400" b="1" dirty="0"/>
            </a:br>
            <a:r>
              <a:rPr lang="el-GR" sz="2400" b="1" dirty="0"/>
              <a:t>Δημιουργία Κρέμας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5000"/>
              </a:lnSpc>
              <a:spcBef>
                <a:spcPct val="30000"/>
              </a:spcBef>
              <a:buFontTx/>
              <a:buNone/>
            </a:pPr>
            <a:r>
              <a:rPr lang="el-GR" sz="1800"/>
              <a:t>Α) προς τα πάνω κρεμοποίηση (ρ</a:t>
            </a:r>
            <a:r>
              <a:rPr lang="en-US" sz="1800" baseline="-25000"/>
              <a:t>s</a:t>
            </a:r>
            <a:r>
              <a:rPr lang="el-GR" sz="1800"/>
              <a:t> &lt; ρ</a:t>
            </a:r>
            <a:r>
              <a:rPr lang="el-GR" sz="1800" baseline="-25000"/>
              <a:t>υ</a:t>
            </a:r>
            <a:r>
              <a:rPr lang="el-GR" sz="1800"/>
              <a:t>)</a:t>
            </a:r>
          </a:p>
          <a:p>
            <a:pPr marL="0" indent="0">
              <a:lnSpc>
                <a:spcPct val="95000"/>
              </a:lnSpc>
              <a:spcBef>
                <a:spcPct val="30000"/>
              </a:spcBef>
              <a:buFontTx/>
              <a:buNone/>
            </a:pPr>
            <a:r>
              <a:rPr lang="el-GR" sz="1800"/>
              <a:t>Β) προς τα κάτω κρεμοποίηση (ρ</a:t>
            </a:r>
            <a:r>
              <a:rPr lang="en-US" sz="1800" baseline="-25000"/>
              <a:t>s</a:t>
            </a:r>
            <a:r>
              <a:rPr lang="el-GR" sz="1800"/>
              <a:t> &gt; ρ</a:t>
            </a:r>
            <a:r>
              <a:rPr lang="el-GR" sz="1800" baseline="-25000"/>
              <a:t>υ</a:t>
            </a:r>
            <a:r>
              <a:rPr lang="el-GR" sz="1800"/>
              <a:t>)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Αντιστρεπτό Φαινόμενο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Εξαρτάται από την διαφορά πυκνοτήτων, το μέγεθος των σταγονιδίων της διεσπαρμένης φάσης και το ιξώδες της συνεχούς φάσης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Διπλασιασμός Διαμέτρου των Σταγονιδίων </a:t>
            </a:r>
            <a:r>
              <a:rPr lang="el-GR" sz="1800">
                <a:sym typeface="Symbol" pitchFamily="18" charset="2"/>
              </a:rPr>
              <a:t></a:t>
            </a:r>
            <a:endParaRPr lang="el-GR" sz="1800"/>
          </a:p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Τετραπλασιασμός της ταχύτητας σχηματισμού κρέμας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Μείωση της ταχύτητας σχηματισμού κρέμας από την μεταβολή των παραμέτρων στην εξίσωση </a:t>
            </a:r>
            <a:r>
              <a:rPr lang="en-US" sz="1800"/>
              <a:t>Stokes</a:t>
            </a:r>
            <a:endParaRPr lang="el-GR" sz="1800"/>
          </a:p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el-GR" sz="1600"/>
              <a:t>(μείωση μεγέθους στο 1μ</a:t>
            </a:r>
            <a:r>
              <a:rPr lang="en-US" sz="1600"/>
              <a:t>m</a:t>
            </a:r>
            <a:r>
              <a:rPr lang="el-GR" sz="1600"/>
              <a:t> ή στο 1/5 του αρχικού μεγέθους τότε η ταχύτητα κρεμοποίησης μειώνεται σε 0.014</a:t>
            </a:r>
            <a:r>
              <a:rPr lang="en-US" sz="1600"/>
              <a:t>cm</a:t>
            </a:r>
            <a:r>
              <a:rPr lang="el-GR" sz="1600"/>
              <a:t>/</a:t>
            </a:r>
            <a:r>
              <a:rPr lang="en-US" sz="1600"/>
              <a:t>day</a:t>
            </a:r>
            <a:r>
              <a:rPr lang="el-GR" sz="1600"/>
              <a:t> ή 5</a:t>
            </a:r>
            <a:r>
              <a:rPr lang="en-US" sz="1600"/>
              <a:t>cm</a:t>
            </a:r>
            <a:r>
              <a:rPr lang="el-GR" sz="1600"/>
              <a:t>/</a:t>
            </a:r>
            <a:r>
              <a:rPr lang="en-US" sz="1600"/>
              <a:t>year</a:t>
            </a:r>
            <a:r>
              <a:rPr lang="el-GR" sz="1600"/>
              <a:t>)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Επίδραση της κίνησης </a:t>
            </a:r>
            <a:r>
              <a:rPr lang="en-US" sz="1800"/>
              <a:t>Brownian </a:t>
            </a:r>
            <a:r>
              <a:rPr lang="el-GR" sz="1800"/>
              <a:t>(για μέγεθος 2 –5 μ</a:t>
            </a:r>
            <a:r>
              <a:rPr lang="en-US" sz="1800"/>
              <a:t>m</a:t>
            </a:r>
            <a:r>
              <a:rPr lang="el-GR" sz="1800"/>
              <a:t>)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Εξίσωση των πυκνοτήτων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l-GR" sz="2400" b="1" dirty="0"/>
              <a:t>Φυσική Σταθερότητα Γαλακτωμάτων (4)</a:t>
            </a:r>
            <a:br>
              <a:rPr lang="el-GR" sz="2400" b="1" dirty="0"/>
            </a:br>
            <a:r>
              <a:rPr lang="el-GR" sz="2400" b="1" dirty="0"/>
              <a:t>Συνένωση - Διάσπαση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569325" cy="48577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Μη αντιστρεπτό φαινόμενο</a:t>
            </a:r>
          </a:p>
          <a:p>
            <a:pPr marL="0" indent="0">
              <a:buFontTx/>
              <a:buNone/>
            </a:pPr>
            <a:r>
              <a:rPr lang="el-GR" sz="1800" dirty="0"/>
              <a:t>Καταστροφή της μεμβράνης του </a:t>
            </a:r>
            <a:r>
              <a:rPr lang="el-GR" sz="1800" dirty="0" err="1"/>
              <a:t>γαλακτ</a:t>
            </a:r>
            <a:r>
              <a:rPr lang="el-GR" sz="1800" dirty="0"/>
              <a:t>/ποιητή</a:t>
            </a:r>
          </a:p>
          <a:p>
            <a:pPr marL="0" indent="0">
              <a:buFontTx/>
              <a:buNone/>
            </a:pPr>
            <a:r>
              <a:rPr lang="el-GR" sz="1800" dirty="0"/>
              <a:t>Μη ομοιόμορφη διασπορά </a:t>
            </a:r>
            <a:r>
              <a:rPr lang="el-GR" sz="1800" dirty="0">
                <a:sym typeface="Symbol" pitchFamily="18" charset="2"/>
              </a:rPr>
              <a:t></a:t>
            </a:r>
            <a:r>
              <a:rPr lang="el-GR" sz="1800" dirty="0"/>
              <a:t> εύκολη συνένωση των σταγονιδίων</a:t>
            </a:r>
          </a:p>
          <a:p>
            <a:pPr marL="0" indent="0">
              <a:buFontTx/>
              <a:buNone/>
            </a:pPr>
            <a:r>
              <a:rPr lang="el-GR" sz="1800" dirty="0"/>
              <a:t>Αύξηση του Ιξώδους </a:t>
            </a:r>
            <a:r>
              <a:rPr lang="el-GR" sz="1800" dirty="0">
                <a:sym typeface="Symbol" pitchFamily="18" charset="2"/>
              </a:rPr>
              <a:t></a:t>
            </a:r>
            <a:r>
              <a:rPr lang="el-GR" sz="1800" dirty="0"/>
              <a:t> Σταθερότερα Γαλακτώματα</a:t>
            </a:r>
          </a:p>
          <a:p>
            <a:pPr marL="0" indent="0">
              <a:buFontTx/>
              <a:buNone/>
            </a:pPr>
            <a:r>
              <a:rPr lang="el-GR" sz="1800" dirty="0"/>
              <a:t>	</a:t>
            </a:r>
          </a:p>
          <a:p>
            <a:pPr marL="0" indent="0">
              <a:buFontTx/>
              <a:buNone/>
            </a:pPr>
            <a:r>
              <a:rPr lang="el-GR" sz="1800" dirty="0"/>
              <a:t>Πορώδες 48% για ομοιόμορφη κατανομή</a:t>
            </a:r>
          </a:p>
          <a:p>
            <a:pPr marL="0" indent="0">
              <a:buFontTx/>
              <a:buNone/>
            </a:pPr>
            <a:r>
              <a:rPr lang="el-GR" sz="1800" dirty="0"/>
              <a:t>Πορώδες 26% για την περισσότερο πυκνή διάταξη</a:t>
            </a:r>
          </a:p>
          <a:p>
            <a:pPr marL="0" indent="0">
              <a:buFontTx/>
              <a:buNone/>
            </a:pPr>
            <a:r>
              <a:rPr lang="el-GR" sz="1800" dirty="0"/>
              <a:t>Μικρότερο πορώδες </a:t>
            </a:r>
            <a:r>
              <a:rPr lang="el-GR" sz="1800" dirty="0">
                <a:sym typeface="Symbol" pitchFamily="18" charset="2"/>
              </a:rPr>
              <a:t></a:t>
            </a:r>
            <a:r>
              <a:rPr lang="el-GR" sz="1800" dirty="0"/>
              <a:t> Ασταθή Γαλακτώματα</a:t>
            </a:r>
          </a:p>
          <a:p>
            <a:pPr marL="0" indent="0">
              <a:buFontTx/>
              <a:buNone/>
            </a:pPr>
            <a:r>
              <a:rPr lang="el-GR" sz="1800" dirty="0"/>
              <a:t>Σταθερό Γαλάκτωμα σε λόγο φάσεων 50:50 (εμπορικά προϊόντα)</a:t>
            </a:r>
          </a:p>
          <a:p>
            <a:pPr marL="0" indent="0">
              <a:buFontTx/>
              <a:buNone/>
            </a:pPr>
            <a:endParaRPr lang="el-GR" sz="1800" dirty="0"/>
          </a:p>
          <a:p>
            <a:pPr marL="0" indent="0">
              <a:buFontTx/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Φυσική Σταθερότητα Γαλακτωμάτων (5)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7544" y="3645024"/>
            <a:ext cx="8229600" cy="17954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Ιδιότητες Ιδανικής Μεμβράνης </a:t>
            </a:r>
            <a:r>
              <a:rPr lang="el-GR" sz="1800" dirty="0" err="1"/>
              <a:t>Γαλακτωματοποιητή</a:t>
            </a:r>
            <a:r>
              <a:rPr lang="el-GR" sz="1800" dirty="0"/>
              <a:t> στην επιφάνεια των σταγονιδίων της διεσπαρμένης φάσης</a:t>
            </a:r>
          </a:p>
          <a:p>
            <a:pPr marL="0" indent="0">
              <a:buFontTx/>
              <a:buNone/>
            </a:pPr>
            <a:r>
              <a:rPr lang="el-GR" sz="1800" dirty="0"/>
              <a:t>	1. Ελαστική,</a:t>
            </a:r>
          </a:p>
          <a:p>
            <a:pPr marL="0" indent="0">
              <a:buFontTx/>
              <a:buNone/>
            </a:pPr>
            <a:r>
              <a:rPr lang="el-GR" sz="1800" dirty="0"/>
              <a:t>	2. Ανθεκτική και </a:t>
            </a:r>
          </a:p>
          <a:p>
            <a:pPr marL="0" indent="0">
              <a:buFontTx/>
              <a:buNone/>
            </a:pPr>
            <a:r>
              <a:rPr lang="el-GR" sz="1800" dirty="0"/>
              <a:t>	3. να σχηματίζεται γρήγορα.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39552" y="2780928"/>
            <a:ext cx="19431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Ca</a:t>
            </a:r>
            <a:r>
              <a:rPr lang="en-US" baseline="30000" dirty="0"/>
              <a:t>2+</a:t>
            </a:r>
            <a:r>
              <a:rPr lang="en-US" dirty="0"/>
              <a:t> - </a:t>
            </a:r>
            <a:r>
              <a:rPr lang="el-GR" dirty="0"/>
              <a:t>Ηπαρίνη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467544" y="1124744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l-GR" dirty="0" smtClean="0"/>
              <a:t>Σταθεροποίηση Γαλακτωμάτων με ηλεκτροστατικές δυνάμεις </a:t>
            </a:r>
          </a:p>
          <a:p>
            <a:pPr marL="0" indent="0">
              <a:buFontTx/>
              <a:buNone/>
            </a:pPr>
            <a:r>
              <a:rPr lang="el-GR" sz="1600" dirty="0" smtClean="0"/>
              <a:t>(προσρόφηση ιόντων και </a:t>
            </a:r>
            <a:r>
              <a:rPr lang="el-GR" sz="1600" dirty="0" err="1" smtClean="0"/>
              <a:t>πολυηλεκτρολυτών</a:t>
            </a:r>
            <a:r>
              <a:rPr lang="el-GR" sz="1600" dirty="0" smtClean="0"/>
              <a:t>)</a:t>
            </a:r>
          </a:p>
          <a:p>
            <a:pPr marL="0" indent="0">
              <a:buFontTx/>
              <a:buNone/>
            </a:pPr>
            <a:endParaRPr lang="el-GR" sz="1600" dirty="0" smtClean="0"/>
          </a:p>
          <a:p>
            <a:pPr marL="0" indent="0">
              <a:buFontTx/>
              <a:buNone/>
            </a:pPr>
            <a:r>
              <a:rPr lang="el-GR" dirty="0" smtClean="0"/>
              <a:t>Λεκιθίνη : μίγμα </a:t>
            </a:r>
            <a:r>
              <a:rPr lang="el-GR" dirty="0" err="1" smtClean="0"/>
              <a:t>φωσφολιπιδίων</a:t>
            </a:r>
            <a:r>
              <a:rPr lang="el-GR" dirty="0" smtClean="0"/>
              <a:t> αρνητικά φορτισμένη σε φυσιολογικό </a:t>
            </a:r>
            <a:r>
              <a:rPr lang="en-US" dirty="0" smtClean="0"/>
              <a:t>pH </a:t>
            </a:r>
            <a:endParaRPr lang="el-GR" dirty="0" smtClean="0"/>
          </a:p>
          <a:p>
            <a:pPr marL="0" indent="0">
              <a:buFontTx/>
              <a:buNone/>
            </a:pPr>
            <a:r>
              <a:rPr lang="el-GR" sz="1600" dirty="0" smtClean="0"/>
              <a:t>(σταθερά γαλακτώματα </a:t>
            </a:r>
            <a:r>
              <a:rPr lang="el-GR" sz="1600" dirty="0" err="1" smtClean="0"/>
              <a:t>τριγλυκεριδίων</a:t>
            </a:r>
            <a:r>
              <a:rPr lang="el-GR" sz="1600" dirty="0" smtClean="0"/>
              <a:t> για ενδοφλέβια χορήγηση)</a:t>
            </a:r>
            <a:endParaRPr lang="el-GR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Μέθοδοι εκτίμησης σταθερότητας Γαλακτωμάτων (1)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28800"/>
            <a:ext cx="4320480" cy="288032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l-GR" sz="1800" dirty="0"/>
              <a:t>1. Μεταβολή της κατανομής των σταγονιδίων της διεσπαρμένης φάσης</a:t>
            </a:r>
          </a:p>
          <a:p>
            <a:pPr marL="0" indent="0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l-GR" sz="1600" dirty="0"/>
              <a:t>Προβλήματα με την κίνηση </a:t>
            </a:r>
            <a:r>
              <a:rPr lang="en-US" sz="1600" dirty="0" smtClean="0"/>
              <a:t>Brownian</a:t>
            </a:r>
            <a:endParaRPr lang="el-GR" sz="1600" dirty="0" smtClean="0"/>
          </a:p>
          <a:p>
            <a:pPr marL="0" indent="0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l-GR" sz="1600" dirty="0" smtClean="0"/>
              <a:t>Σχηματισμός </a:t>
            </a:r>
            <a:r>
              <a:rPr lang="el-GR" sz="1600" dirty="0"/>
              <a:t>Αφρού – </a:t>
            </a:r>
            <a:endParaRPr lang="el-GR" sz="1600" dirty="0" smtClean="0"/>
          </a:p>
          <a:p>
            <a:pPr marL="0" indent="0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l-GR" sz="1600" dirty="0" smtClean="0"/>
              <a:t>Επίπεδη </a:t>
            </a:r>
            <a:r>
              <a:rPr lang="el-GR" sz="1600" dirty="0"/>
              <a:t>Ροή (από την πίεση της </a:t>
            </a:r>
            <a:r>
              <a:rPr lang="el-GR" sz="1600" dirty="0" err="1"/>
              <a:t>καλυπτρίδας</a:t>
            </a:r>
            <a:r>
              <a:rPr lang="el-GR" sz="1600" dirty="0"/>
              <a:t> κατά την παρατήρηση) </a:t>
            </a:r>
            <a:endParaRPr lang="el-GR" sz="1600" dirty="0" smtClean="0"/>
          </a:p>
          <a:p>
            <a:pPr marL="0" indent="0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l-GR" sz="1600" dirty="0" smtClean="0"/>
              <a:t>Φωτογράφιση </a:t>
            </a:r>
            <a:r>
              <a:rPr lang="el-GR" sz="1600" dirty="0"/>
              <a:t>(επεξεργασία εικόνας)</a:t>
            </a:r>
          </a:p>
          <a:p>
            <a:pPr marL="0" indent="0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l-GR" sz="1600" dirty="0"/>
              <a:t>Η αρχική κατανομή μεγέθους δεν σχετίζεται με την σταθερότητα του γαλακτώματος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l-GR" sz="1600" dirty="0"/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4293493" cy="364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323528" y="5157192"/>
            <a:ext cx="864096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l-GR" sz="1600" dirty="0" smtClean="0"/>
              <a:t>2. </a:t>
            </a:r>
            <a:r>
              <a:rPr lang="el-GR" dirty="0" smtClean="0"/>
              <a:t>Μέτρηση του αντιστρόφου της μείωσης της ειδικής επιφάνειας έναντι του χρόνου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l-GR" sz="2400" b="1" dirty="0" smtClean="0"/>
              <a:t>ΣΚΟΠΟΣ</a:t>
            </a:r>
            <a:endParaRPr lang="el-G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3888432"/>
          </a:xfrm>
        </p:spPr>
        <p:txBody>
          <a:bodyPr/>
          <a:lstStyle/>
          <a:p>
            <a:pPr>
              <a:buNone/>
            </a:pPr>
            <a:r>
              <a:rPr lang="el-GR" sz="1800" dirty="0" smtClean="0"/>
              <a:t>Σε αυτή την ενότητα οι κύριοι σκοποί είναι η παρουσίαση και η κατανόηση: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600" dirty="0" smtClean="0"/>
              <a:t>Α) των βασικών αρχών για τα φαρμακευτικά αιωρήματα, της σταθερότητα τους και των βασικών παραμέτρων που την επηρεάζουν, των ιδιοτήτων των γαλακτωμάτων και της φυσικής σταθερότητας τους,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600" dirty="0" smtClean="0"/>
              <a:t>Β) των κύριων τύπων των γαλακτωμάτων, της θερμοδυναμικής σχηματισμού των καθώς και των κυρίων θεωριών της </a:t>
            </a:r>
            <a:r>
              <a:rPr lang="el-GR" sz="1600" dirty="0" err="1" smtClean="0"/>
              <a:t>γαλακτωματοποίησης</a:t>
            </a:r>
            <a:r>
              <a:rPr lang="el-GR" sz="1600" dirty="0" smtClean="0"/>
              <a:t>, της φυσικής σταθερότητας των γαλακτωμάτων και τα σημαντικότερα φαινόμενα αποσταθεροποίησης των, της συντήρησης των και των </a:t>
            </a:r>
            <a:r>
              <a:rPr lang="el-GR" sz="1600" dirty="0" err="1" smtClean="0"/>
              <a:t>ρεολογικών</a:t>
            </a:r>
            <a:r>
              <a:rPr lang="el-GR" sz="1600" dirty="0" smtClean="0"/>
              <a:t> ιδιοτήτων τους,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600" dirty="0" smtClean="0"/>
              <a:t>Γ) των βασικών αρχών για τα </a:t>
            </a:r>
            <a:r>
              <a:rPr lang="el-GR" sz="1600" dirty="0" err="1" smtClean="0"/>
              <a:t>μικρογαλακτώματα</a:t>
            </a:r>
            <a:r>
              <a:rPr lang="el-GR" sz="1600" dirty="0" smtClean="0"/>
              <a:t>, της θερμοδυναμικής σχηματισμού των, των μεθόδων παρασκευής των και των σημαντικότερων εφαρμογών τους και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600" dirty="0" smtClean="0"/>
              <a:t>Δ) της κατάταξης των φαρμακευτικών </a:t>
            </a:r>
            <a:r>
              <a:rPr lang="el-GR" sz="1600" dirty="0" err="1" smtClean="0"/>
              <a:t>ημιστερεών</a:t>
            </a:r>
            <a:r>
              <a:rPr lang="el-GR" sz="1600" dirty="0" smtClean="0"/>
              <a:t>, των υδρόφιλων και των </a:t>
            </a:r>
            <a:r>
              <a:rPr lang="el-GR" sz="1600" dirty="0" err="1" smtClean="0"/>
              <a:t>ρεολογικών</a:t>
            </a:r>
            <a:r>
              <a:rPr lang="el-GR" sz="1600" dirty="0" smtClean="0"/>
              <a:t> ιδιοτήτων τους.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077970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Μέθοδοι εκτίμησης σταθερότητας Γαλακτωμάτων (2)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94614" y="2060848"/>
            <a:ext cx="4330700" cy="21161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3. Μέτρηση της Αγωγιμότητας σε </a:t>
            </a:r>
            <a:r>
              <a:rPr lang="en-US" sz="1800" dirty="0"/>
              <a:t>o</a:t>
            </a:r>
            <a:r>
              <a:rPr lang="el-GR" sz="1800" dirty="0"/>
              <a:t>/</a:t>
            </a:r>
            <a:r>
              <a:rPr lang="en-US" sz="1800" dirty="0"/>
              <a:t>w</a:t>
            </a:r>
            <a:r>
              <a:rPr lang="el-GR" sz="1800" dirty="0"/>
              <a:t> γαλακτώματα σε σχέση με συνεχείς θερμοκρασιακούς κύκλους</a:t>
            </a:r>
          </a:p>
          <a:p>
            <a:pPr marL="0" indent="0">
              <a:buFontTx/>
              <a:buNone/>
            </a:pPr>
            <a:r>
              <a:rPr lang="el-GR" sz="1600" dirty="0"/>
              <a:t>Συντελεστής Σταθερότητας = Δ</a:t>
            </a:r>
            <a:r>
              <a:rPr lang="en-US" sz="1600" dirty="0"/>
              <a:t>h</a:t>
            </a:r>
            <a:r>
              <a:rPr lang="el-GR" sz="1600" dirty="0"/>
              <a:t> / </a:t>
            </a:r>
            <a:r>
              <a:rPr lang="en-US" sz="1600" dirty="0"/>
              <a:t>h</a:t>
            </a:r>
            <a:endParaRPr lang="el-GR" sz="1600" dirty="0"/>
          </a:p>
          <a:p>
            <a:pPr marL="0" indent="0">
              <a:buFontTx/>
              <a:buNone/>
            </a:pPr>
            <a:r>
              <a:rPr lang="el-GR" sz="1600" dirty="0"/>
              <a:t>Όπου </a:t>
            </a:r>
            <a:r>
              <a:rPr lang="en-US" sz="1600" dirty="0"/>
              <a:t>h</a:t>
            </a:r>
            <a:r>
              <a:rPr lang="el-GR" sz="1600" dirty="0"/>
              <a:t> είναι η μεταβολή της αγωγιμότητας όταν θ : 35 </a:t>
            </a:r>
            <a:r>
              <a:rPr lang="el-GR" sz="1600" dirty="0">
                <a:sym typeface="Symbol" pitchFamily="18" charset="2"/>
              </a:rPr>
              <a:t></a:t>
            </a:r>
            <a:r>
              <a:rPr lang="el-GR" sz="1600" dirty="0"/>
              <a:t> 45</a:t>
            </a:r>
            <a:r>
              <a:rPr lang="el-GR" sz="1600" dirty="0">
                <a:sym typeface="Symbol" pitchFamily="18" charset="2"/>
              </a:rPr>
              <a:t></a:t>
            </a:r>
            <a:r>
              <a:rPr lang="en-US" sz="1600" dirty="0"/>
              <a:t>C</a:t>
            </a:r>
            <a:r>
              <a:rPr lang="el-GR" sz="1600" dirty="0"/>
              <a:t>.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102509" cy="401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Αντιστροφή Φάσης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35000"/>
              </a:spcBef>
              <a:buFontTx/>
              <a:buNone/>
            </a:pPr>
            <a:r>
              <a:rPr lang="el-GR" sz="1800"/>
              <a:t>Ανεπιθύμητο Προϊόν -  Εξαιρετικό Προϊόν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r>
              <a:rPr lang="en-US" sz="1800"/>
              <a:t>o</a:t>
            </a:r>
            <a:r>
              <a:rPr lang="el-GR" sz="1800"/>
              <a:t>/</a:t>
            </a:r>
            <a:r>
              <a:rPr lang="en-US" sz="1800"/>
              <a:t>w</a:t>
            </a:r>
            <a:r>
              <a:rPr lang="el-GR" sz="1800"/>
              <a:t> – γαλάκτωμα (Στεατικό Νάτριο) </a:t>
            </a:r>
            <a:r>
              <a:rPr lang="el-GR" sz="1800">
                <a:sym typeface="Symbol" pitchFamily="18" charset="2"/>
              </a:rPr>
              <a:t></a:t>
            </a:r>
            <a:r>
              <a:rPr lang="el-GR" sz="1800"/>
              <a:t> </a:t>
            </a:r>
            <a:r>
              <a:rPr lang="en-US" sz="1800"/>
              <a:t>w</a:t>
            </a:r>
            <a:r>
              <a:rPr lang="el-GR" sz="1800"/>
              <a:t>/</a:t>
            </a:r>
            <a:r>
              <a:rPr lang="en-US" sz="1800"/>
              <a:t>o</a:t>
            </a:r>
            <a:r>
              <a:rPr lang="el-GR" sz="1800"/>
              <a:t> – γαλάκτωμα (</a:t>
            </a:r>
            <a:r>
              <a:rPr lang="en-US" sz="1800"/>
              <a:t>CaCl</a:t>
            </a:r>
            <a:r>
              <a:rPr lang="el-GR" sz="1800" baseline="-25000"/>
              <a:t>2</a:t>
            </a:r>
            <a:r>
              <a:rPr lang="el-GR" sz="1800"/>
              <a:t>)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r>
              <a:rPr lang="el-GR" sz="1800"/>
              <a:t>Παρασκευή εμπορικών γαλακτωμάτων :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r>
              <a:rPr lang="el-GR" sz="1800"/>
              <a:t>Προσθήκη μικρής ποσότητας νερού σε έλαιο δίνει </a:t>
            </a:r>
            <a:r>
              <a:rPr lang="en-US" sz="1800"/>
              <a:t>w</a:t>
            </a:r>
            <a:r>
              <a:rPr lang="el-GR" sz="1800"/>
              <a:t>/</a:t>
            </a:r>
            <a:r>
              <a:rPr lang="en-US" sz="1800"/>
              <a:t>o</a:t>
            </a:r>
            <a:r>
              <a:rPr lang="el-GR" sz="1800"/>
              <a:t> γαλάκτωμα, αύξηση της ποσότητας του νερού οδηγεί σε </a:t>
            </a:r>
            <a:r>
              <a:rPr lang="en-US" sz="1800"/>
              <a:t>o</a:t>
            </a:r>
            <a:r>
              <a:rPr lang="el-GR" sz="1800"/>
              <a:t>/</a:t>
            </a:r>
            <a:r>
              <a:rPr lang="en-US" sz="1800"/>
              <a:t>w</a:t>
            </a:r>
            <a:r>
              <a:rPr lang="el-GR" sz="1800"/>
              <a:t> γαλάκτωμα.</a:t>
            </a:r>
            <a:endParaRPr lang="en-US" sz="1800"/>
          </a:p>
          <a:p>
            <a:pPr marL="0" indent="0">
              <a:spcBef>
                <a:spcPct val="35000"/>
              </a:spcBef>
              <a:buFontTx/>
              <a:buNone/>
            </a:pPr>
            <a:r>
              <a:rPr lang="en-US" sz="1800"/>
              <a:t>PIT</a:t>
            </a:r>
            <a:r>
              <a:rPr lang="el-GR" sz="1800"/>
              <a:t> (</a:t>
            </a:r>
            <a:r>
              <a:rPr lang="en-US" sz="1800"/>
              <a:t>Phase Inversion Temperature</a:t>
            </a:r>
            <a:r>
              <a:rPr lang="el-GR" sz="1800"/>
              <a:t>) : Θερμοκρασία Αντιστροφής Φάσεως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Συντήρηση Γαλακτωμάτων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Ανάπτυξη Μικροοργανισμών στην Υδατική Φάση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Φυσικός Διαχωρισμός Φάσεων 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Αποχρωματισμός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Παραγωγή Αερίου και Οσμής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Μεταβολή των ρεολογικών ιδιοτήτων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Βακτήρια προσβάλλουν κυρίως Μη-ιονικούς και Ανιονικούς Γαλακτωματοποιητές</a:t>
            </a:r>
          </a:p>
          <a:p>
            <a:pPr marL="0" indent="0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Προσθήκη Συντηρητικών κατά το στάδιο της μορφοποίησης των γαλακτωμάτων – Καθορισμός απαραίτητης συγκέντρωσης – </a:t>
            </a:r>
            <a:r>
              <a:rPr lang="en-US" sz="1800"/>
              <a:t>pH</a:t>
            </a:r>
            <a:r>
              <a:rPr lang="el-GR" sz="1800"/>
              <a:t> της υδατικής φάσης – απώλειες συντηρητικού από τον περιέκτη και άλλους παράγοντες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Ρεολογικές Ιδιότητες Γαλακτωμάτων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Παρασκευή, Αποθήκευση και Χορήγηση / Εφαρμογή</a:t>
            </a:r>
          </a:p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Μη νευτώνεια συμπεριφορά</a:t>
            </a:r>
          </a:p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Εξάρτηση από τον λόγο του όγκου των φάσεων</a:t>
            </a:r>
          </a:p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	1. &lt; 0.05 : Νευτώνειο,</a:t>
            </a:r>
          </a:p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	2. &gt; 0.05 : Ψευδοπλαστικό και</a:t>
            </a:r>
            <a:endParaRPr lang="el-GR" sz="1800"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l-GR" sz="1800">
                <a:sym typeface="Symbol" pitchFamily="18" charset="2"/>
              </a:rPr>
              <a:t>	3. </a:t>
            </a:r>
            <a:r>
              <a:rPr lang="el-GR" sz="1800"/>
              <a:t> 0.74 : Αλλαγή Φάσεως – Αύξηση του Ιξώδους</a:t>
            </a:r>
          </a:p>
          <a:p>
            <a:pPr marL="609600" indent="-609600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el-GR" sz="1800"/>
              <a:t>Φυσικές και Ηλεκτρικές Ιδιότητες της Μεμβράνης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sz="1800"/>
              <a:t>Αύξηση του Ιξώδους : </a:t>
            </a:r>
          </a:p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	1. όταν αυξάνει η συγκέντρωση του γαλακτωματοποιητή</a:t>
            </a:r>
          </a:p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	2. όταν η απόσταση ανάμεσα στα σταγονίδια είναι μικρότερη των 200 Α</a:t>
            </a:r>
          </a:p>
          <a:p>
            <a:pPr marL="609600" indent="-609600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l-GR" sz="1800"/>
              <a:t>Γαλακτωματοποιητής : κροκίδωση και ενδοσωματιδιακές αλληλεπιδράσεις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l-GR" sz="2400" b="1" dirty="0"/>
              <a:t>ΜΙΚΡΟΓΑΛΑΚΤΩΜΑΤΑ (1)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l-GR" sz="1800"/>
              <a:t>Διαφανείς μικροδιασπορές νερού και ελαίου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l-GR" sz="1800"/>
              <a:t>Θερμοδυναμικά σταθερά συστήματα (αυθόρμητος σχηματισμός)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l-GR" sz="1800"/>
              <a:t>(σταθερά για πολύ μεγάλο χρονικό διάστημα, στην διάτμηση)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l-GR" sz="1800"/>
              <a:t>Μέγεθος σταγόνων : 5 – 100 </a:t>
            </a:r>
            <a:r>
              <a:rPr lang="en-US" sz="1800"/>
              <a:t>nm</a:t>
            </a:r>
            <a:r>
              <a:rPr lang="el-GR" sz="1800"/>
              <a:t> (είναι διαφανή)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l-GR" sz="1800"/>
              <a:t>Αναφέρονται ως ομογενή συστήματα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l-GR" sz="1800"/>
              <a:t>Κινητήρια Δύναμη : αρνητική διεπιφανειακή τάση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l-GR" sz="1800"/>
              <a:t>Χρήση επιφανειοδραστικών και συνεπιφανειοδραστικών ενώσεων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l-GR" sz="1800"/>
              <a:t>Συνεπιφανειοδραστικά : αλκοόλες, αμίνες με 4 – 8 άτομα </a:t>
            </a:r>
            <a:r>
              <a:rPr lang="en-US" sz="1800"/>
              <a:t>C</a:t>
            </a:r>
            <a:endParaRPr lang="el-GR" sz="1800"/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l-GR" sz="1800"/>
              <a:t>Ρόλος συνεπιφανειοδραστικών :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l-GR" sz="1800"/>
              <a:t>	1. Αυξάνουν την διαλυτότητα και το </a:t>
            </a:r>
            <a:r>
              <a:rPr lang="en-US" sz="1800"/>
              <a:t>cmc</a:t>
            </a:r>
            <a:r>
              <a:rPr lang="el-GR" sz="1800"/>
              <a:t> των επιφανειοδραστικών </a:t>
            </a:r>
            <a:endParaRPr lang="en-US" sz="1800"/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sz="1800"/>
              <a:t>	</a:t>
            </a:r>
            <a:r>
              <a:rPr lang="el-GR" sz="1800"/>
              <a:t>2. Μειώνουν την δυσκαμψία της διεπιφάνειας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l-GR" sz="1800"/>
              <a:t>	3. Αυξάνουν την προσρόφηση του επιφανειοδραστικού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l-GR" sz="1800"/>
              <a:t>	4. Μειώνουν τις αλληλεπιδράσεις ανάμεσα στις υδρόφιλες ομάδες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l-GR" sz="1800"/>
              <a:t>	5. Πυκνότερη διάταξη του επιφανειοδραστικού στην διεπιφάνεια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ΜΙΚΡΟΓΑΛΑΚΤΩΜΑΤΑ (2)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Νερό – Βενζόλιο : </a:t>
            </a:r>
            <a:r>
              <a:rPr lang="el-GR" sz="1800" dirty="0" err="1"/>
              <a:t>ανιονικό</a:t>
            </a:r>
            <a:r>
              <a:rPr lang="el-GR" sz="1800" dirty="0"/>
              <a:t> </a:t>
            </a:r>
            <a:r>
              <a:rPr lang="el-GR" sz="1800" dirty="0" err="1"/>
              <a:t>επιφανειοδραστικό</a:t>
            </a:r>
            <a:r>
              <a:rPr lang="el-GR" sz="1800" dirty="0"/>
              <a:t> – </a:t>
            </a:r>
            <a:r>
              <a:rPr lang="el-GR" sz="1800" dirty="0" err="1"/>
              <a:t>πεντανόλη</a:t>
            </a:r>
            <a:r>
              <a:rPr lang="el-GR" sz="1800" dirty="0"/>
              <a:t> στους 30</a:t>
            </a:r>
            <a:r>
              <a:rPr lang="el-GR" sz="1800" dirty="0">
                <a:sym typeface="Symbol" pitchFamily="18" charset="2"/>
              </a:rPr>
              <a:t></a:t>
            </a:r>
            <a:r>
              <a:rPr lang="en-US" sz="1800" dirty="0"/>
              <a:t>C</a:t>
            </a:r>
            <a:endParaRPr lang="el-GR" sz="1800" dirty="0"/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Αυθόρμητη </a:t>
            </a:r>
            <a:r>
              <a:rPr lang="el-GR" sz="1800" dirty="0" err="1"/>
              <a:t>γαλακτωματοποίηση</a:t>
            </a:r>
            <a:endParaRPr lang="el-GR" sz="1800" dirty="0"/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Δεν είναι απαραίτητη η χρήση </a:t>
            </a:r>
            <a:r>
              <a:rPr lang="el-GR" sz="1800" dirty="0" err="1"/>
              <a:t>συνεπιφανειοδραστικού</a:t>
            </a:r>
            <a:r>
              <a:rPr lang="el-GR" sz="1800" dirty="0"/>
              <a:t> σε μη ιονικά και σε </a:t>
            </a:r>
            <a:r>
              <a:rPr lang="el-GR" sz="1800" dirty="0" err="1"/>
              <a:t>επιφανειοδραστικά</a:t>
            </a:r>
            <a:r>
              <a:rPr lang="el-GR" sz="1800" dirty="0"/>
              <a:t> με διπλή υδρόφοβη ομάδα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Συνήθως χρησιμοποιούνται μίγματα </a:t>
            </a:r>
            <a:r>
              <a:rPr lang="el-GR" sz="1800" dirty="0" err="1"/>
              <a:t>επιφανειοδραστικών</a:t>
            </a:r>
            <a:r>
              <a:rPr lang="el-GR" sz="1800" dirty="0"/>
              <a:t> ενώσεων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Παρόμοιο </a:t>
            </a:r>
            <a:r>
              <a:rPr lang="en-US" sz="1800" dirty="0"/>
              <a:t>HLB </a:t>
            </a:r>
            <a:r>
              <a:rPr lang="el-GR" sz="1800" dirty="0">
                <a:sym typeface="Symbol" pitchFamily="18" charset="2"/>
              </a:rPr>
              <a:t></a:t>
            </a:r>
            <a:r>
              <a:rPr lang="el-GR" sz="1800" dirty="0"/>
              <a:t> αύξηση της διαλυτότητας της οργανικής φάσης στο νερό, αύξηση του μεγέθους των σταγόνων</a:t>
            </a:r>
          </a:p>
          <a:p>
            <a:pPr marL="0" indent="0">
              <a:lnSpc>
                <a:spcPct val="80000"/>
              </a:lnSpc>
              <a:spcBef>
                <a:spcPct val="70000"/>
              </a:spcBef>
              <a:buFontTx/>
              <a:buNone/>
            </a:pPr>
            <a:r>
              <a:rPr lang="el-GR" sz="1800" dirty="0"/>
              <a:t>Χρήση </a:t>
            </a:r>
            <a:r>
              <a:rPr lang="el-GR" sz="1800" dirty="0" err="1"/>
              <a:t>Μικρογαλακτωμάτων</a:t>
            </a:r>
            <a:r>
              <a:rPr lang="el-GR" sz="1800" dirty="0"/>
              <a:t> σε </a:t>
            </a:r>
            <a:r>
              <a:rPr lang="el-GR" sz="1800" b="1" dirty="0"/>
              <a:t>συστήματα μεταφοράς</a:t>
            </a:r>
            <a:r>
              <a:rPr lang="el-GR" sz="1800" dirty="0"/>
              <a:t> </a:t>
            </a:r>
            <a:r>
              <a:rPr lang="el-GR" sz="1800" dirty="0" err="1"/>
              <a:t>βιοδραστικών</a:t>
            </a:r>
            <a:r>
              <a:rPr lang="el-GR" sz="1800" dirty="0"/>
              <a:t> ενώσεων (μεγαλύτερη και ταχύτερη απορρόφηση)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Σταθεροποίηση </a:t>
            </a:r>
            <a:r>
              <a:rPr lang="el-GR" sz="1800" dirty="0" err="1"/>
              <a:t>ελαιοδιαλυτών</a:t>
            </a:r>
            <a:r>
              <a:rPr lang="el-GR" sz="1800" dirty="0"/>
              <a:t> Βιταμινών</a:t>
            </a:r>
            <a:endParaRPr lang="el-GR" sz="1800" b="1" dirty="0"/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b="1" dirty="0"/>
              <a:t>Υποκατάστατα Αίματος :</a:t>
            </a:r>
            <a:endParaRPr lang="el-GR" sz="1800" dirty="0"/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Μικρογαλακτώματα των ελαίων του </a:t>
            </a:r>
            <a:r>
              <a:rPr lang="el-GR" sz="1800" dirty="0" err="1"/>
              <a:t>Φθοροάνθρακα</a:t>
            </a:r>
            <a:r>
              <a:rPr lang="el-GR" sz="1800" dirty="0"/>
              <a:t>  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Μέγεθος &lt; 1000Α (διέρχεται από τα τριχοειδή αγγεία)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Δεσμεύουν το Οξυγόνο και το αποδίδουν παρουσία Διοξειδίου του </a:t>
            </a:r>
            <a:r>
              <a:rPr lang="el-GR" sz="1800" dirty="0" err="1"/>
              <a:t>Ανθρακα</a:t>
            </a:r>
            <a:endParaRPr lang="el-GR" sz="1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400" b="1" dirty="0"/>
              <a:t>ΜΙΚΡΟΓΑΛΑΚΤΩΜΑΤΑ (3)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980728"/>
            <a:ext cx="4464050" cy="5040089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sz="1800" dirty="0" smtClean="0"/>
              <a:t>Τριγωνικά διαγράμματα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sz="1800" dirty="0" err="1" smtClean="0"/>
              <a:t>Μικρογαλάκτωμα</a:t>
            </a:r>
            <a:r>
              <a:rPr lang="el-GR" sz="1800" dirty="0" smtClean="0"/>
              <a:t> </a:t>
            </a:r>
            <a:r>
              <a:rPr lang="el-GR" sz="1800" dirty="0"/>
              <a:t>: ισότροπο, οπτικά καθαρό υγρό σύστημα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sz="1800" dirty="0"/>
              <a:t>Περιοχές διαφορετικού ιξώδους (</a:t>
            </a:r>
            <a:r>
              <a:rPr lang="en-US" sz="1800" dirty="0"/>
              <a:t>F</a:t>
            </a:r>
            <a:r>
              <a:rPr lang="el-GR" sz="1800" dirty="0"/>
              <a:t> : υγρό, </a:t>
            </a:r>
            <a:r>
              <a:rPr lang="en-US" sz="1800" dirty="0"/>
              <a:t>G</a:t>
            </a:r>
            <a:r>
              <a:rPr lang="el-GR" sz="1800" dirty="0"/>
              <a:t> : </a:t>
            </a:r>
            <a:r>
              <a:rPr lang="el-GR" sz="1800" dirty="0" err="1"/>
              <a:t>γέλη</a:t>
            </a:r>
            <a:r>
              <a:rPr lang="el-GR" sz="1800" dirty="0"/>
              <a:t>)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sz="1800" dirty="0"/>
              <a:t>Μετάβαση από υγρό σε πηκτή οφείλεται σε αλλαγές στην φύση και το σχήμα της ελαιώδους φάσης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sz="1800" dirty="0"/>
              <a:t>Το μέσο Μοριακό Βάρος των σταγονιδίων προσδιορίζεται με τεχνικές σκέδασης του φωτός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sz="1800" dirty="0"/>
              <a:t>Αλληλεπίδραση σταγόνων οδηγεί σε σημαντικές αποκλίσεις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sz="1800" dirty="0"/>
              <a:t>Γραφική παράσταση της ενεργού διαμέτρου έναντι της συγκέντρωσης της εσωτερικής φάσης (προέκταση σε μηδενική αραίωση)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94" y="980727"/>
            <a:ext cx="4330394" cy="44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l-GR" sz="2400" b="1" dirty="0"/>
              <a:t>ΜΙΚΡΟΓΑΛΑΚΤΩΜΑΤΑ (4)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4929188"/>
          </a:xfrm>
        </p:spPr>
        <p:txBody>
          <a:bodyPr/>
          <a:lstStyle/>
          <a:p>
            <a:pPr>
              <a:buFontTx/>
              <a:buNone/>
            </a:pPr>
            <a:r>
              <a:rPr lang="el-GR" sz="2000" dirty="0"/>
              <a:t>Παρασκευή </a:t>
            </a:r>
            <a:r>
              <a:rPr lang="el-GR" sz="2000" dirty="0" err="1"/>
              <a:t>Μικρογαλακτώματος</a:t>
            </a:r>
            <a:endParaRPr lang="el-GR" sz="2000" dirty="0"/>
          </a:p>
          <a:p>
            <a:pPr>
              <a:buFontTx/>
              <a:buNone/>
            </a:pPr>
            <a:r>
              <a:rPr lang="el-GR" sz="1800" dirty="0"/>
              <a:t>α) επιλογή της </a:t>
            </a:r>
            <a:r>
              <a:rPr lang="el-GR" sz="1800" dirty="0" err="1"/>
              <a:t>επιφανειοδραστικής</a:t>
            </a:r>
            <a:r>
              <a:rPr lang="el-GR" sz="1800" dirty="0"/>
              <a:t> ένωσης (με μικρή διαλυτότητα στην ελαιώδη φάση) και </a:t>
            </a:r>
            <a:r>
              <a:rPr lang="el-GR" sz="1800" dirty="0" err="1"/>
              <a:t>συνεπιφανειοδραστικής</a:t>
            </a:r>
            <a:r>
              <a:rPr lang="el-GR" sz="1800" dirty="0"/>
              <a:t> ένωσης (με μεγαλύτερη διαλυτότητα στην υδατική φάση σε σύγκριση με την </a:t>
            </a:r>
            <a:r>
              <a:rPr lang="el-GR" sz="1800" dirty="0" err="1"/>
              <a:t>επιφανειοδραστική</a:t>
            </a:r>
            <a:r>
              <a:rPr lang="el-GR" sz="1800" dirty="0"/>
              <a:t> ένωση),</a:t>
            </a:r>
          </a:p>
          <a:p>
            <a:pPr>
              <a:buFontTx/>
              <a:buNone/>
            </a:pPr>
            <a:r>
              <a:rPr lang="el-GR" sz="1800" dirty="0"/>
              <a:t>β) καλή ανάμιξη της </a:t>
            </a:r>
            <a:r>
              <a:rPr lang="el-GR" sz="1800" dirty="0" err="1"/>
              <a:t>επιφανειοδραστικής</a:t>
            </a:r>
            <a:r>
              <a:rPr lang="el-GR" sz="1800" dirty="0"/>
              <a:t> ένωσης με την ελαιώδη φάση μέχρι να σχηματισθεί ομογενής διασπορά,</a:t>
            </a:r>
          </a:p>
          <a:p>
            <a:pPr>
              <a:buFontTx/>
              <a:buNone/>
            </a:pPr>
            <a:r>
              <a:rPr lang="el-GR" sz="1800" dirty="0"/>
              <a:t>γ) προσθήκη της ελαιώδους φάσεως που περιέχει την </a:t>
            </a:r>
            <a:r>
              <a:rPr lang="el-GR" sz="1800" dirty="0" err="1"/>
              <a:t>επιφανειοδραστική</a:t>
            </a:r>
            <a:r>
              <a:rPr lang="el-GR" sz="1800" dirty="0"/>
              <a:t> ένωση στην υδατική φάση με ταυτόχρονη ανάδευση και</a:t>
            </a:r>
          </a:p>
          <a:p>
            <a:pPr>
              <a:buFontTx/>
              <a:buNone/>
            </a:pPr>
            <a:r>
              <a:rPr lang="el-GR" sz="1800" dirty="0"/>
              <a:t>δ) σταδιακή προσθήκη της </a:t>
            </a:r>
            <a:r>
              <a:rPr lang="el-GR" sz="1800" dirty="0" err="1"/>
              <a:t>συνεπιφανειοδραστικής</a:t>
            </a:r>
            <a:r>
              <a:rPr lang="el-GR" sz="1800" dirty="0"/>
              <a:t> ένωσης στο παραπάνω μίγμα με ταυτόχρονη ανάδευση μέχρι να σχηματισθεί διαυγές γαλάκτωμα.</a:t>
            </a:r>
          </a:p>
          <a:p>
            <a:pPr>
              <a:buFontTx/>
              <a:buNone/>
            </a:pPr>
            <a:r>
              <a:rPr lang="el-GR" sz="1800" dirty="0"/>
              <a:t>Η ανάμιξη γίνεται σε σταθερή θερμοκρασία – </a:t>
            </a:r>
            <a:r>
              <a:rPr lang="el-GR" sz="1800" dirty="0" err="1"/>
              <a:t>θερμοστατούμενο</a:t>
            </a:r>
            <a:r>
              <a:rPr lang="el-GR" sz="1800" dirty="0"/>
              <a:t> </a:t>
            </a:r>
            <a:r>
              <a:rPr lang="el-GR" sz="1800" dirty="0" smtClean="0"/>
              <a:t>δοχείο</a:t>
            </a:r>
            <a:endParaRPr lang="en-US" sz="1800" dirty="0" smtClean="0"/>
          </a:p>
          <a:p>
            <a:pPr>
              <a:buFontTx/>
              <a:buNone/>
            </a:pPr>
            <a:endParaRPr lang="el-GR" sz="1800" dirty="0" smtClean="0"/>
          </a:p>
          <a:p>
            <a:pPr>
              <a:buFontTx/>
              <a:buNone/>
            </a:pPr>
            <a:r>
              <a:rPr lang="el-GR" sz="1800" dirty="0" smtClean="0"/>
              <a:t>Διαφορές Γαλακτωμάτων και </a:t>
            </a:r>
            <a:r>
              <a:rPr lang="el-GR" sz="1800" dirty="0" err="1" smtClean="0"/>
              <a:t>Μικρογαλακτωμάτων</a:t>
            </a:r>
            <a:endParaRPr lang="el-GR" sz="1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400" b="1" dirty="0"/>
              <a:t>ΗΜΙΣΤΕΡΕΑ (1)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40338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l-GR" sz="1800" b="1"/>
              <a:t>Γέλη (</a:t>
            </a:r>
            <a:r>
              <a:rPr lang="en-US" sz="1800" b="1"/>
              <a:t>gel</a:t>
            </a:r>
            <a:r>
              <a:rPr lang="el-GR" sz="1800" b="1"/>
              <a:t>) : </a:t>
            </a:r>
            <a:r>
              <a:rPr lang="el-GR" sz="1800"/>
              <a:t>στερεό ή ημιστερεό σύστημα δύο τουλάχιστον συστατικών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1800"/>
              <a:t>Πηκτή (</a:t>
            </a:r>
            <a:r>
              <a:rPr lang="en-US" sz="1800"/>
              <a:t>jelly</a:t>
            </a:r>
            <a:r>
              <a:rPr lang="el-GR" sz="1800"/>
              <a:t>) : μεγάλη περιεκτικότητα σε διαλύτη</a:t>
            </a: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Xerogel</a:t>
            </a:r>
            <a:r>
              <a:rPr lang="el-GR" sz="1800"/>
              <a:t> :  μόνο το πλέγμα χωρίς διαλύτη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1800"/>
              <a:t>Ταξινομούνται σε συστήματα </a:t>
            </a:r>
            <a:r>
              <a:rPr lang="el-GR" sz="1800" b="1"/>
              <a:t>δύο φάσεων</a:t>
            </a:r>
            <a:r>
              <a:rPr lang="el-GR" sz="1800"/>
              <a:t> και </a:t>
            </a:r>
            <a:r>
              <a:rPr lang="el-GR" sz="1800" b="1"/>
              <a:t>μίας φάσεως</a:t>
            </a:r>
            <a:endParaRPr lang="el-GR" sz="1800"/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sz="1800"/>
              <a:t>Συστήματα </a:t>
            </a:r>
            <a:r>
              <a:rPr lang="el-GR" sz="1800" b="1"/>
              <a:t>Δύο Φάσεων</a:t>
            </a:r>
            <a:r>
              <a:rPr lang="el-GR" sz="1800"/>
              <a:t> (</a:t>
            </a:r>
            <a:r>
              <a:rPr lang="en-US" sz="1800"/>
              <a:t>Al</a:t>
            </a:r>
            <a:r>
              <a:rPr lang="el-GR" sz="1800"/>
              <a:t>(</a:t>
            </a:r>
            <a:r>
              <a:rPr lang="en-US" sz="1800"/>
              <a:t>OH</a:t>
            </a:r>
            <a:r>
              <a:rPr lang="el-GR" sz="1800"/>
              <a:t>)</a:t>
            </a:r>
            <a:r>
              <a:rPr lang="el-GR" sz="1800" baseline="-25000"/>
              <a:t>3</a:t>
            </a:r>
            <a:r>
              <a:rPr lang="el-GR" sz="1800"/>
              <a:t>, </a:t>
            </a:r>
            <a:r>
              <a:rPr lang="en-US" sz="1800"/>
              <a:t>Mg</a:t>
            </a:r>
            <a:r>
              <a:rPr lang="el-GR" sz="1800"/>
              <a:t>(</a:t>
            </a:r>
            <a:r>
              <a:rPr lang="en-US" sz="1800"/>
              <a:t>OH</a:t>
            </a:r>
            <a:r>
              <a:rPr lang="el-GR" sz="1800"/>
              <a:t>)</a:t>
            </a:r>
            <a:r>
              <a:rPr lang="el-GR" sz="1800" baseline="-25000"/>
              <a:t>2</a:t>
            </a:r>
            <a:r>
              <a:rPr lang="el-GR" sz="1800"/>
              <a:t>, μπετονίτης)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1800"/>
              <a:t>	Κροκιδώματα μικρών σωματιδίων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1800"/>
              <a:t>	Μικρή σταθερότητα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1800"/>
              <a:t>	Είναι Θιξοτροπικά συστήματα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sz="1800"/>
              <a:t>Συστήματα </a:t>
            </a:r>
            <a:r>
              <a:rPr lang="el-GR" sz="1800" b="1"/>
              <a:t>Μίας Φάσεως</a:t>
            </a:r>
            <a:endParaRPr lang="el-GR" sz="1800"/>
          </a:p>
          <a:p>
            <a:pPr>
              <a:lnSpc>
                <a:spcPct val="80000"/>
              </a:lnSpc>
              <a:buFontTx/>
              <a:buNone/>
            </a:pPr>
            <a:r>
              <a:rPr lang="el-GR" sz="1800"/>
              <a:t>	Μακρομόρια σε περιπλεγμένη μορφή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1800"/>
              <a:t>	Δεν υπάρχουν διακριτά όρια στερεού – υγρού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1800"/>
              <a:t>	Σχηματίζουν άμορφες και κρυσταλλικές περιοχές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1800"/>
              <a:t>	Δυνάμεις</a:t>
            </a:r>
            <a:r>
              <a:rPr lang="de-DE" sz="1800"/>
              <a:t> Van der Waals</a:t>
            </a:r>
            <a:endParaRPr lang="el-GR" sz="180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357563"/>
            <a:ext cx="295275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ΗΜΙΣΤΕΡΕΑ (2)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362950" cy="489585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45000"/>
              </a:spcBef>
              <a:buFontTx/>
              <a:buNone/>
            </a:pPr>
            <a:r>
              <a:rPr lang="el-GR" sz="1800"/>
              <a:t>Ταξινόμηση σε Ανόργανες και Οργανικές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/>
              <a:t>	Ανόργανες Γέλες : συστήματα δύο φάσεων (το μεγαλύτερο ποσοστό)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/>
              <a:t>	Οργανικές Γέλες : συστήματα μίας φάσεως</a:t>
            </a:r>
            <a:endParaRPr lang="en-US" sz="180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/>
              <a:t>Hydrogels</a:t>
            </a:r>
            <a:r>
              <a:rPr lang="el-GR" sz="1800"/>
              <a:t> : διαλύτης νερό</a:t>
            </a:r>
            <a:endParaRPr lang="en-US" sz="180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/>
              <a:t>Organogels</a:t>
            </a:r>
            <a:r>
              <a:rPr lang="el-GR" sz="1800"/>
              <a:t> : οργανικός διαλύτης</a:t>
            </a:r>
            <a:endParaRPr lang="el-GR" sz="1800" b="1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b="1"/>
              <a:t>Hydrogels </a:t>
            </a:r>
            <a:r>
              <a:rPr lang="el-GR" sz="1800"/>
              <a:t>: συγκρατεί σημαντικές ποσότητες νερού - αδιάλυτα στο νερό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/>
              <a:t>Χρησιμοποιούνται στον διαχωρισμό και τον καθαρισμό ενώσεων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600"/>
              <a:t>(Χρωματογραφία Γέλης)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l-GR" sz="1800"/>
              <a:t>Ταχύτητα Διάχυσης της ένωσης : </a:t>
            </a:r>
            <a:r>
              <a:rPr lang="en-US" sz="1600"/>
              <a:t>f</a:t>
            </a:r>
            <a:r>
              <a:rPr lang="el-GR" sz="1600"/>
              <a:t>(δομή πλέγματος, χημική σύσταση του πολυμερούς)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l-GR" sz="1800"/>
              <a:t>Μεγάλη Ενυδάτωση : διάχυση μέσα στους πόρους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l-GR" sz="1800"/>
              <a:t>Μικρή Ενυδάτωση : διάλυση της ένωσης στο πολυμερές – μεταφορά στις αλυσίδες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l-GR" sz="1800"/>
              <a:t>Αύξηση του Βαθμού Διασταύρωσης του Πολυμερούς (</a:t>
            </a:r>
            <a:r>
              <a:rPr lang="en-US" sz="1800"/>
              <a:t>cross</a:t>
            </a:r>
            <a:r>
              <a:rPr lang="el-GR" sz="1800"/>
              <a:t> – </a:t>
            </a:r>
            <a:r>
              <a:rPr lang="en-US" sz="1800"/>
              <a:t>linking</a:t>
            </a:r>
            <a:r>
              <a:rPr lang="el-GR" sz="1800"/>
              <a:t>) </a:t>
            </a:r>
            <a:r>
              <a:rPr lang="el-GR" sz="1800">
                <a:sym typeface="Symbol" pitchFamily="18" charset="2"/>
              </a:rPr>
              <a:t></a:t>
            </a:r>
            <a:r>
              <a:rPr lang="el-GR" sz="1800"/>
              <a:t> Αύξηση του Υδρόφοβου Χαρακτήρα, Μείωση της ταχύτητας διάχυσης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784976" cy="5073427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l-GR" sz="2000" dirty="0"/>
              <a:t>Μέγεθος &gt; </a:t>
            </a:r>
            <a:r>
              <a:rPr lang="el-GR" sz="2000" dirty="0" smtClean="0"/>
              <a:t>0.</a:t>
            </a:r>
            <a:r>
              <a:rPr lang="en-US" sz="2000" dirty="0" smtClean="0"/>
              <a:t>5</a:t>
            </a:r>
            <a:r>
              <a:rPr lang="el-GR" sz="2000" dirty="0" smtClean="0"/>
              <a:t>μ</a:t>
            </a:r>
            <a:r>
              <a:rPr lang="en-US" sz="2000" dirty="0" smtClean="0"/>
              <a:t>m</a:t>
            </a:r>
            <a:r>
              <a:rPr lang="el-GR" sz="2000" dirty="0" smtClean="0"/>
              <a:t> (500 </a:t>
            </a:r>
            <a:r>
              <a:rPr lang="en-US" sz="2000" dirty="0" smtClean="0"/>
              <a:t>nm) “0.1</a:t>
            </a:r>
            <a:r>
              <a:rPr lang="el-GR" sz="2000" dirty="0" smtClean="0"/>
              <a:t>μ</a:t>
            </a:r>
            <a:r>
              <a:rPr lang="en-US" sz="2000" dirty="0" smtClean="0"/>
              <a:t>m (</a:t>
            </a:r>
            <a:r>
              <a:rPr lang="el-GR" sz="2000" dirty="0" smtClean="0"/>
              <a:t>100</a:t>
            </a:r>
            <a:r>
              <a:rPr lang="en-US" sz="2000" dirty="0" smtClean="0"/>
              <a:t> nm)”, </a:t>
            </a:r>
            <a:endParaRPr lang="el-GR" sz="2000" dirty="0" smtClean="0"/>
          </a:p>
          <a:p>
            <a:pPr marL="609600" indent="-609600">
              <a:buFontTx/>
              <a:buNone/>
            </a:pPr>
            <a:r>
              <a:rPr lang="el-GR" sz="1800" dirty="0" smtClean="0"/>
              <a:t>Η κίνηση </a:t>
            </a:r>
            <a:r>
              <a:rPr lang="en-US" sz="1800" dirty="0" smtClean="0"/>
              <a:t>Brownian </a:t>
            </a:r>
            <a:r>
              <a:rPr lang="el-GR" sz="1800" dirty="0" smtClean="0"/>
              <a:t>είναι σημαντική μόνο για τα πολύ μικρού μεγέθους σωματίδια</a:t>
            </a:r>
            <a:endParaRPr lang="el-GR" sz="1800" dirty="0"/>
          </a:p>
          <a:p>
            <a:pPr marL="609600" indent="-609600">
              <a:spcBef>
                <a:spcPts val="1200"/>
              </a:spcBef>
              <a:buFontTx/>
              <a:buNone/>
            </a:pPr>
            <a:r>
              <a:rPr lang="el-GR" sz="2000" dirty="0"/>
              <a:t>Φαρμακευτικά Αιωρήματα :</a:t>
            </a:r>
          </a:p>
          <a:p>
            <a:pPr marL="609600" indent="-609600">
              <a:buFontTx/>
              <a:buAutoNum type="arabicPeriod"/>
            </a:pPr>
            <a:r>
              <a:rPr lang="el-GR" sz="1800" dirty="0"/>
              <a:t>Μίγματα που λαμβάνονται από το στόμα (σιρόπια 125-500</a:t>
            </a:r>
            <a:r>
              <a:rPr lang="en-US" sz="1800" dirty="0"/>
              <a:t>mg/ml</a:t>
            </a:r>
            <a:r>
              <a:rPr lang="el-GR" sz="1800" dirty="0"/>
              <a:t>)</a:t>
            </a:r>
          </a:p>
          <a:p>
            <a:pPr marL="609600" indent="-609600">
              <a:buFontTx/>
              <a:buAutoNum type="arabicPeriod"/>
            </a:pPr>
            <a:r>
              <a:rPr lang="el-GR" sz="1800" dirty="0"/>
              <a:t>Πλύματα (</a:t>
            </a:r>
            <a:r>
              <a:rPr lang="en-US" sz="1800" dirty="0"/>
              <a:t>lotions)</a:t>
            </a:r>
            <a:r>
              <a:rPr lang="el-GR" sz="1800" dirty="0"/>
              <a:t> για εξωτερική χρήση (20% αιωρούμενα σωματίδια) και</a:t>
            </a:r>
          </a:p>
          <a:p>
            <a:pPr marL="609600" indent="-609600">
              <a:buFontTx/>
              <a:buAutoNum type="arabicPeriod"/>
            </a:pPr>
            <a:r>
              <a:rPr lang="el-GR" sz="1800" dirty="0"/>
              <a:t>Ενέσιμα παρασκευάσματα (0.5-30% αιωρούμενα σωματίδια)</a:t>
            </a:r>
          </a:p>
          <a:p>
            <a:pPr marL="609600" indent="-609600">
              <a:buFontTx/>
              <a:buAutoNum type="arabicPeriod"/>
            </a:pPr>
            <a:endParaRPr lang="el-GR" sz="2000" dirty="0"/>
          </a:p>
          <a:p>
            <a:pPr marL="609600" indent="-609600">
              <a:buFontTx/>
              <a:buNone/>
            </a:pPr>
            <a:r>
              <a:rPr lang="el-GR" sz="2000" dirty="0"/>
              <a:t>Προδιαγραφές Αιωρήματος</a:t>
            </a:r>
          </a:p>
          <a:p>
            <a:pPr marL="609600" indent="-609600">
              <a:buFontTx/>
              <a:buAutoNum type="arabicPeriod"/>
            </a:pPr>
            <a:r>
              <a:rPr lang="el-GR" sz="1800" dirty="0"/>
              <a:t>να μην καταβυθίζεται,</a:t>
            </a:r>
          </a:p>
          <a:p>
            <a:pPr marL="609600" indent="-609600">
              <a:buFontTx/>
              <a:buAutoNum type="arabicPeriod"/>
            </a:pPr>
            <a:r>
              <a:rPr lang="el-GR" sz="1800" dirty="0"/>
              <a:t>να μην είναι πολύ ιξώδες,</a:t>
            </a:r>
          </a:p>
          <a:p>
            <a:pPr marL="609600" indent="-609600">
              <a:buFontTx/>
              <a:buAutoNum type="arabicPeriod"/>
            </a:pPr>
            <a:r>
              <a:rPr lang="el-GR" sz="1800" dirty="0"/>
              <a:t>γρήγορη εξάπλωση – μη απομάκρυνση από το δέρμα και</a:t>
            </a:r>
          </a:p>
          <a:p>
            <a:pPr marL="609600" indent="-609600">
              <a:buFontTx/>
              <a:buAutoNum type="arabicPeriod"/>
            </a:pPr>
            <a:r>
              <a:rPr lang="el-GR" sz="1800" dirty="0"/>
              <a:t>γρήγορο στέγνωμα – ευχάριστη οσμή και </a:t>
            </a:r>
            <a:r>
              <a:rPr lang="el-GR" sz="1800" dirty="0" smtClean="0"/>
              <a:t>γεύση (εξωτερική εφαρμογή)</a:t>
            </a:r>
            <a:endParaRPr lang="el-GR" sz="18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712968" cy="922114"/>
          </a:xfrm>
        </p:spPr>
        <p:txBody>
          <a:bodyPr/>
          <a:lstStyle/>
          <a:p>
            <a:r>
              <a:rPr lang="el-GR" sz="2400" b="1" dirty="0" smtClean="0"/>
              <a:t>Κατηγορίες αδρομερών διασπορών και βασικές προδιαγραφές</a:t>
            </a:r>
            <a:endParaRPr lang="el-GR" sz="24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ΗΜΙΣΤΕΡΕΑ (3)</a:t>
            </a:r>
          </a:p>
        </p:txBody>
      </p:sp>
      <p:graphicFrame>
        <p:nvGraphicFramePr>
          <p:cNvPr id="6656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563938" y="1268413"/>
          <a:ext cx="1655762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4" name="Εξίσωση" r:id="rId3" imgW="837836" imgH="431613" progId="Equation.3">
                  <p:embed/>
                </p:oleObj>
              </mc:Choice>
              <mc:Fallback>
                <p:oleObj name="Εξίσωση" r:id="rId3" imgW="837836" imgH="431613" progId="Equation.3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268413"/>
                        <a:ext cx="1655762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492125" y="2492375"/>
            <a:ext cx="79676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/>
              <a:t>F </a:t>
            </a:r>
            <a:r>
              <a:rPr lang="el-GR"/>
              <a:t>: κλάσμα ένωσης που διέρχεται</a:t>
            </a:r>
            <a:endParaRPr lang="en-US"/>
          </a:p>
          <a:p>
            <a:pPr>
              <a:spcBef>
                <a:spcPct val="20000"/>
              </a:spcBef>
            </a:pPr>
            <a:r>
              <a:rPr lang="en-US"/>
              <a:t>n </a:t>
            </a:r>
            <a:r>
              <a:rPr lang="el-GR"/>
              <a:t>: εκθέτης διάχυσης</a:t>
            </a:r>
            <a:endParaRPr lang="en-US"/>
          </a:p>
          <a:p>
            <a:pPr>
              <a:spcBef>
                <a:spcPct val="20000"/>
              </a:spcBef>
            </a:pPr>
            <a:r>
              <a:rPr lang="el-GR"/>
              <a:t>	</a:t>
            </a:r>
            <a:r>
              <a:rPr lang="en-US"/>
              <a:t>n</a:t>
            </a:r>
            <a:r>
              <a:rPr lang="el-GR"/>
              <a:t> = 0 : μηδενικής τάξης, </a:t>
            </a:r>
            <a:endParaRPr lang="en-US"/>
          </a:p>
          <a:p>
            <a:pPr>
              <a:spcBef>
                <a:spcPct val="20000"/>
              </a:spcBef>
            </a:pPr>
            <a:r>
              <a:rPr lang="el-GR"/>
              <a:t>	</a:t>
            </a:r>
            <a:r>
              <a:rPr lang="en-US"/>
              <a:t>n</a:t>
            </a:r>
            <a:r>
              <a:rPr lang="el-GR"/>
              <a:t> = 0.5 : Νόμος του </a:t>
            </a:r>
            <a:r>
              <a:rPr lang="en-US"/>
              <a:t>Fick</a:t>
            </a:r>
            <a:r>
              <a:rPr lang="el-GR"/>
              <a:t>, </a:t>
            </a:r>
            <a:endParaRPr lang="en-US"/>
          </a:p>
          <a:p>
            <a:pPr>
              <a:spcBef>
                <a:spcPct val="20000"/>
              </a:spcBef>
            </a:pPr>
            <a:r>
              <a:rPr lang="el-GR"/>
              <a:t>	</a:t>
            </a:r>
            <a:r>
              <a:rPr lang="en-US"/>
              <a:t>n</a:t>
            </a:r>
            <a:r>
              <a:rPr lang="el-GR"/>
              <a:t> &gt; 0.5 : ανώμαλη διάχυση</a:t>
            </a:r>
          </a:p>
          <a:p>
            <a:pPr>
              <a:spcBef>
                <a:spcPct val="20000"/>
              </a:spcBef>
            </a:pPr>
            <a:r>
              <a:rPr lang="el-GR"/>
              <a:t>Συνέρεση : φυσική συστολή απουσία διαλύτη, οδηγεί σε σύνθλιψη</a:t>
            </a:r>
          </a:p>
          <a:p>
            <a:pPr>
              <a:spcBef>
                <a:spcPct val="20000"/>
              </a:spcBef>
            </a:pPr>
            <a:r>
              <a:rPr lang="el-GR"/>
              <a:t>Διόγκωση Γέλης (εξαρτάται από το </a:t>
            </a:r>
            <a:r>
              <a:rPr lang="en-US"/>
              <a:t>pH</a:t>
            </a:r>
            <a:r>
              <a:rPr lang="el-GR"/>
              <a:t> και τους ηλεκτρολύτες)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ΗΜΙΣΤΕΡΕΑ (4)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2590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l-GR" sz="1800" b="1"/>
              <a:t>Ζελατίνη</a:t>
            </a:r>
            <a:r>
              <a:rPr lang="el-GR" sz="1800"/>
              <a:t> : περισσότερο διαδεδομένο φυσικό πολυμερές - φαρμακευτικά προϊόντα.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l-GR" sz="1800"/>
              <a:t>Χρησιμοποιείται για την παρασκευή μαλακών και σκληρών χαπιών, επικαλύψεων, γαλακτωμάτων και υποθέτων.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l-GR" sz="1800"/>
              <a:t>Αλληλεπιδρά με τις προστιθέμενες ουσίες και απορροφά σημαντικές ποσότητες από αυτές.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l-GR" sz="1800"/>
              <a:t>Διασταυρωμένα </a:t>
            </a:r>
            <a:r>
              <a:rPr lang="en-US" sz="1800"/>
              <a:t>Hydrogels</a:t>
            </a:r>
            <a:r>
              <a:rPr lang="el-GR" sz="1800"/>
              <a:t> με ιονιζόμενες πλευρικές ομάδες διογκώνονται σημαντικά σε υδατικά μέσα (εξάρτηση από το </a:t>
            </a:r>
            <a:r>
              <a:rPr lang="en-US" sz="1800"/>
              <a:t>pH</a:t>
            </a:r>
            <a:r>
              <a:rPr lang="el-GR" sz="1800"/>
              <a:t>, φύση των ομάδων)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l-GR" sz="1800"/>
              <a:t>Διάχυση ενώσεων εξαρτάται από την διόγκωση της γέλης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539750" y="3716338"/>
          <a:ext cx="26638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4" name="Εξίσωση" r:id="rId3" imgW="1435100" imgH="431800" progId="Equation.3">
                  <p:embed/>
                </p:oleObj>
              </mc:Choice>
              <mc:Fallback>
                <p:oleObj name="Εξίσωση" r:id="rId3" imgW="1435100" imgH="4318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716338"/>
                        <a:ext cx="2663825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971550" y="4797425"/>
          <a:ext cx="136842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5" name="Εξίσωση" r:id="rId5" imgW="799753" imgH="431613" progId="Equation.3">
                  <p:embed/>
                </p:oleObj>
              </mc:Choice>
              <mc:Fallback>
                <p:oleObj name="Εξίσωση" r:id="rId5" imgW="799753" imgH="431613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97425"/>
                        <a:ext cx="1368425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3419475" y="4149725"/>
            <a:ext cx="56007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/>
              <a:t>D</a:t>
            </a:r>
            <a:r>
              <a:rPr lang="el-GR" baseline="-25000"/>
              <a:t>0</a:t>
            </a:r>
            <a:r>
              <a:rPr lang="el-GR"/>
              <a:t> : διαχυτικότητα της ένωσης στο νερό</a:t>
            </a:r>
          </a:p>
          <a:p>
            <a:pPr>
              <a:spcBef>
                <a:spcPct val="20000"/>
              </a:spcBef>
            </a:pPr>
            <a:r>
              <a:rPr lang="el-GR"/>
              <a:t>Κ</a:t>
            </a:r>
            <a:r>
              <a:rPr lang="en-US" baseline="-25000"/>
              <a:t>f</a:t>
            </a:r>
            <a:r>
              <a:rPr lang="el-GR"/>
              <a:t> : σταθερά του συστήματος</a:t>
            </a:r>
          </a:p>
          <a:p>
            <a:pPr>
              <a:spcBef>
                <a:spcPct val="20000"/>
              </a:spcBef>
            </a:pPr>
            <a:r>
              <a:rPr lang="el-GR"/>
              <a:t>Η : σχετίζεται με την ενυδάτωση του πλέγματος</a:t>
            </a:r>
          </a:p>
          <a:p>
            <a:pPr>
              <a:spcBef>
                <a:spcPct val="20000"/>
              </a:spcBef>
            </a:pPr>
            <a:r>
              <a:rPr lang="el-GR" sz="1600"/>
              <a:t>Προσδιορισμός των </a:t>
            </a:r>
            <a:r>
              <a:rPr lang="en-US" sz="1600"/>
              <a:t>D</a:t>
            </a:r>
            <a:r>
              <a:rPr lang="el-GR" sz="1600" baseline="-25000"/>
              <a:t>0</a:t>
            </a:r>
            <a:r>
              <a:rPr lang="el-GR" sz="1600"/>
              <a:t> και </a:t>
            </a:r>
            <a:r>
              <a:rPr lang="en-US" sz="1600"/>
              <a:t>K</a:t>
            </a:r>
            <a:r>
              <a:rPr lang="en-US" sz="1600" baseline="-25000"/>
              <a:t>f</a:t>
            </a:r>
            <a:r>
              <a:rPr lang="el-GR" sz="1600"/>
              <a:t> από την γραφική παράσταση του </a:t>
            </a:r>
            <a:r>
              <a:rPr lang="en-US" sz="1600"/>
              <a:t>lnD</a:t>
            </a:r>
            <a:r>
              <a:rPr lang="el-GR" sz="1600"/>
              <a:t> έναντι του (1/Η) – 1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l-GR" sz="2400" b="1" dirty="0"/>
              <a:t>ΦΑΡΜΑΚΕΥΤΙΚΑ ΗΜΙΣΤΕΡΕΑ (1)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03225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l-GR" sz="1800"/>
              <a:t>1. Οργανικές γέλες,</a:t>
            </a:r>
          </a:p>
          <a:p>
            <a:pPr marL="0" indent="0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l-GR" sz="1800"/>
              <a:t>2. Υδατικές γέλες και </a:t>
            </a:r>
          </a:p>
          <a:p>
            <a:pPr marL="0" indent="0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l-GR" sz="1800"/>
              <a:t>3. Βάσεις τύπου γαλακτώματος.</a:t>
            </a:r>
            <a:endParaRPr lang="el-GR" sz="1800" b="1"/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b="1"/>
              <a:t>Βάση</a:t>
            </a:r>
            <a:r>
              <a:rPr lang="el-GR" sz="1800"/>
              <a:t> : ημιστερεός φορέας μέσα στον οποίο προστίθεται η βιοδραστική ένωση στην παρασκευή φαρμακευτικών αλοιφών και υποθέτων. 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/>
              <a:t>Οι βάσεις γαλακτώματος έχουν μεγαλύτερη συγγένεια με το νερό σε σχέση με τα ελαιώδη προϊόντα. 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/>
              <a:t>Οι o/w βάσεις έχουν το πλεονέκτημα σε σχέση με τις w/o βάσεις ότι τα προϊόντα τους ξεπλένονται εύκολα με νερό και δεν λερώνουν. Αντίθετα έχουν το μειονέκτημα της απώλειας νερού λόγω εξάτμισης και πιθανής ανάπτυξης μικροργανισμών γιαυτό και χρειάζονται συντηρητικό.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l-GR" sz="2400" b="1" dirty="0"/>
              <a:t>ΦΑΡΜΑΚΕΥΤΙΚΑ ΗΜΙΣΤΕΡΕΑ (2)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sz="1800" b="1"/>
              <a:t>Κατηγορίες βάσεων</a:t>
            </a:r>
            <a:r>
              <a:rPr lang="el-GR" sz="1800"/>
              <a:t>: 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sz="1800"/>
              <a:t>Α) Γαλακτωματοποιήσιμες και 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sz="1800"/>
              <a:t>Β) Γαλακτωματοποιημένες.</a:t>
            </a:r>
            <a:endParaRPr lang="el-GR" sz="1800" b="1"/>
          </a:p>
          <a:p>
            <a:pPr marL="0" indent="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sz="1800" b="1"/>
              <a:t>Γαλακτωματοποιήσιμες :</a:t>
            </a:r>
            <a:r>
              <a:rPr lang="el-GR" sz="1800"/>
              <a:t> δεν περιέχουν αρχικά νερό, μπορούν να πάρουν νερό και σχηματίζουν </a:t>
            </a:r>
            <a:r>
              <a:rPr lang="en-US" sz="1800"/>
              <a:t>o</a:t>
            </a:r>
            <a:r>
              <a:rPr lang="el-GR" sz="1800"/>
              <a:t>/</a:t>
            </a:r>
            <a:r>
              <a:rPr lang="en-US" sz="1800"/>
              <a:t>w</a:t>
            </a:r>
            <a:r>
              <a:rPr lang="el-GR" sz="1800"/>
              <a:t> και </a:t>
            </a:r>
            <a:r>
              <a:rPr lang="en-US" sz="1800"/>
              <a:t>w</a:t>
            </a:r>
            <a:r>
              <a:rPr lang="el-GR" sz="1800"/>
              <a:t>/</a:t>
            </a:r>
            <a:r>
              <a:rPr lang="en-US" sz="1800"/>
              <a:t>o</a:t>
            </a:r>
            <a:r>
              <a:rPr lang="el-GR" sz="1800"/>
              <a:t> γαλακτώματα – </a:t>
            </a:r>
            <a:r>
              <a:rPr lang="en-US" sz="1800"/>
              <a:t>w</a:t>
            </a:r>
            <a:r>
              <a:rPr lang="el-GR" sz="1800"/>
              <a:t>/</a:t>
            </a:r>
            <a:r>
              <a:rPr lang="en-US" sz="1800"/>
              <a:t>o</a:t>
            </a:r>
            <a:r>
              <a:rPr lang="el-GR" sz="1800"/>
              <a:t> γαλακτώματα αποτελούν βάσεις απορρόφησης – δεν παθαίνουν σημαντικές μεταβολές στην συνεκτικότητα τους</a:t>
            </a:r>
            <a:endParaRPr lang="el-GR" sz="1800" b="1"/>
          </a:p>
          <a:p>
            <a:pPr marL="0" indent="0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sz="1800" b="1"/>
              <a:t>Γαλακτωματοποιημένες : </a:t>
            </a:r>
            <a:r>
              <a:rPr lang="el-GR" sz="1800"/>
              <a:t>ενσωμάτωση του νερού κατά την παρασκευή τους – </a:t>
            </a:r>
            <a:r>
              <a:rPr lang="en-US" sz="1800"/>
              <a:t>o</a:t>
            </a:r>
            <a:r>
              <a:rPr lang="el-GR" sz="1800"/>
              <a:t>/</a:t>
            </a:r>
            <a:r>
              <a:rPr lang="en-US" sz="1800"/>
              <a:t>w</a:t>
            </a:r>
            <a:r>
              <a:rPr lang="el-GR" sz="1800"/>
              <a:t> βάσεις μορφοποιούνται σε κάθε γαλάκτωμα – ελαιώδης φάση στις αλοιφές : φυσικά κηρία, λιπαρά οξέα ή αλκοόλες, στερεοί εστέρες, αυξάνουν την συνεκτικότητα της βάσης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l-GR" sz="2400" b="1" dirty="0"/>
              <a:t>ΦΑΡΜΑΚΕΥΤΙΚΑ ΗΜΙΣΤΕΡΕΑ (3)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496944" cy="4929188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b="1" dirty="0"/>
              <a:t>Σύγκριση Βάσεων : </a:t>
            </a:r>
            <a:endParaRPr lang="el-GR" sz="1800" dirty="0"/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Οι </a:t>
            </a:r>
            <a:r>
              <a:rPr lang="el-GR" sz="1800" b="1" dirty="0"/>
              <a:t>βάσεις απορρόφησης</a:t>
            </a:r>
            <a:r>
              <a:rPr lang="el-GR" sz="1800" dirty="0"/>
              <a:t> πλεονεκτούν σε σχέση με τα </a:t>
            </a:r>
            <a:r>
              <a:rPr lang="el-GR" sz="1800" b="1" dirty="0"/>
              <a:t>ελαιώδη προϊόντα</a:t>
            </a:r>
            <a:r>
              <a:rPr lang="el-GR" sz="1800" dirty="0"/>
              <a:t> </a:t>
            </a:r>
            <a:r>
              <a:rPr lang="el-GR" sz="1800" dirty="0" smtClean="0"/>
              <a:t>διότι </a:t>
            </a:r>
            <a:endParaRPr lang="el-GR" sz="1800" dirty="0"/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α) απορροφούν μεγάλες ποσότητες υδατικών διαλυμάτων,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β) είναι συμβατές με </a:t>
            </a:r>
            <a:r>
              <a:rPr lang="el-GR" sz="1800" dirty="0" smtClean="0"/>
              <a:t>τις περισσότερες </a:t>
            </a:r>
            <a:r>
              <a:rPr lang="el-GR" sz="1800" dirty="0" err="1" smtClean="0"/>
              <a:t>βιοδραστικές</a:t>
            </a:r>
            <a:r>
              <a:rPr lang="el-GR" sz="1800" dirty="0" smtClean="0"/>
              <a:t> ενώσεις </a:t>
            </a:r>
            <a:r>
              <a:rPr lang="el-GR" sz="1800" dirty="0"/>
              <a:t>και 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γ) είναι σταθερές για μεγάλα χρονικά διαστήματα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Τα </a:t>
            </a:r>
            <a:r>
              <a:rPr lang="el-GR" sz="1800" b="1" dirty="0"/>
              <a:t>w/o παρασκευάσματα</a:t>
            </a:r>
            <a:r>
              <a:rPr lang="el-GR" sz="1800" dirty="0"/>
              <a:t> είναι καλλίτερα σε σύγκριση με τις </a:t>
            </a:r>
            <a:r>
              <a:rPr lang="el-GR" sz="1800" b="1" dirty="0"/>
              <a:t>o/w βάσεις</a:t>
            </a:r>
            <a:r>
              <a:rPr lang="el-GR" sz="1800" dirty="0"/>
              <a:t>, γιατί δεν χάνουν νερό με εξάτμιση διότι το νερό είναι </a:t>
            </a:r>
            <a:r>
              <a:rPr lang="el-GR" sz="1800" b="1" dirty="0"/>
              <a:t>εσωτερική φάση</a:t>
            </a:r>
            <a:endParaRPr lang="el-GR" sz="1800" dirty="0"/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Οι </a:t>
            </a:r>
            <a:r>
              <a:rPr lang="el-GR" sz="1800" b="1" dirty="0" err="1"/>
              <a:t>γαλακτωματοποιημένες</a:t>
            </a:r>
            <a:r>
              <a:rPr lang="el-GR" sz="1800" b="1" dirty="0"/>
              <a:t> o/w</a:t>
            </a:r>
            <a:r>
              <a:rPr lang="el-GR" sz="1800" dirty="0"/>
              <a:t> ή με </a:t>
            </a:r>
            <a:r>
              <a:rPr lang="el-GR" sz="1800" b="1" dirty="0"/>
              <a:t>νερό </a:t>
            </a:r>
            <a:r>
              <a:rPr lang="el-GR" sz="1800" b="1" dirty="0" err="1"/>
              <a:t>απομακρυνόμενες</a:t>
            </a:r>
            <a:r>
              <a:rPr lang="el-GR" sz="1800" b="1" dirty="0"/>
              <a:t> βάσεις</a:t>
            </a:r>
            <a:r>
              <a:rPr lang="el-GR" sz="1800" dirty="0"/>
              <a:t> 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α) ξηραίνονται όταν δεν αποθηκεύονται σωστά και χάνουν ορισμένη ποσότητα νερού κατά τις διαδικασίες ανάμιξης αλλά 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β) είναι περισσότερο αποδεκτές από τις μη </a:t>
            </a:r>
            <a:r>
              <a:rPr lang="el-GR" sz="1800" dirty="0" err="1"/>
              <a:t>απομακρυνόμενες</a:t>
            </a:r>
            <a:r>
              <a:rPr lang="el-GR" sz="1800" dirty="0"/>
              <a:t> με νερό βάσεις απορρόφησης (απομακρύνονται εύκολα με νερό από το δέρμα και τα ρούχα)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ΥΔΡΟΦΙΛΕΣ ΙΔΙΟΤΗΤΕΣ ΗΜΙΣΤΕΡΕΩΝ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495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sz="1800"/>
              <a:t>Αριθμός Νερού : χωρητικότητα σε νερό (μέσω απορρόφησης) ελαιωδών και w/o βάσεων – μέγιστη ποσότητα νερού (</a:t>
            </a:r>
            <a:r>
              <a:rPr lang="en-US" sz="1800"/>
              <a:t>g</a:t>
            </a:r>
            <a:r>
              <a:rPr lang="el-GR" sz="1800"/>
              <a:t>) που μπορούν να κατακρατηθούν από 100</a:t>
            </a:r>
            <a:r>
              <a:rPr lang="en-US" sz="1800"/>
              <a:t>g</a:t>
            </a:r>
            <a:r>
              <a:rPr lang="el-GR" sz="1800"/>
              <a:t> βάσης στους 20</a:t>
            </a:r>
            <a:r>
              <a:rPr lang="el-GR" sz="1800">
                <a:sym typeface="Symbol" pitchFamily="18" charset="2"/>
              </a:rPr>
              <a:t></a:t>
            </a:r>
            <a:r>
              <a:rPr lang="en-US" sz="1800"/>
              <a:t>C</a:t>
            </a:r>
            <a:endParaRPr lang="el-GR" sz="1800"/>
          </a:p>
          <a:p>
            <a:pPr marL="0" inden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sz="1800"/>
              <a:t>Προσθήκη νερού σε τηγμένη βάση, τρίψιμο δείγματος μέχρι ψύξη, τοποθέτηση στο ψυγείο όταν παύσει να απορροφά νερό, θέρμανση σε θερμοκρασία σωματίου και τρίψιμο μέχρι να παύσει να χάνει νερό 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sz="1800"/>
              <a:t>Αριθμός Νερού για Παραφίνη : 9 – 15, Λανολίνη : 185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ΡΕΟΛΟΓΙΚΕΣ ΙΔΙΟΤΗΤΕΣ ΗΜΙΣΤΕΡΕΩΝ (1)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4038600" cy="43195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/>
              <a:t>Χρησιμοποιείται </a:t>
            </a:r>
          </a:p>
          <a:p>
            <a:pPr marL="0" indent="0">
              <a:buFontTx/>
              <a:buNone/>
            </a:pPr>
            <a:r>
              <a:rPr lang="el-GR" sz="1800"/>
              <a:t>Α) Ιξωδόμετρο κώνου/πλάκας και </a:t>
            </a:r>
          </a:p>
          <a:p>
            <a:pPr marL="0" indent="0">
              <a:buFontTx/>
              <a:buNone/>
            </a:pPr>
            <a:r>
              <a:rPr lang="el-GR" sz="1800"/>
              <a:t>Β) Περιστρεφόμενου βαριδίου</a:t>
            </a:r>
          </a:p>
          <a:p>
            <a:pPr marL="0" indent="0">
              <a:buFontTx/>
              <a:buNone/>
            </a:pPr>
            <a:r>
              <a:rPr lang="el-GR" sz="1800"/>
              <a:t>Καμπύλες συνεκτικότητας (επίδραση νερού)</a:t>
            </a:r>
          </a:p>
          <a:p>
            <a:pPr marL="0" indent="0">
              <a:buFontTx/>
              <a:buNone/>
            </a:pPr>
            <a:r>
              <a:rPr lang="el-GR" sz="1800" b="1"/>
              <a:t>Προσθήκη νερού</a:t>
            </a:r>
            <a:r>
              <a:rPr lang="el-GR" sz="1800"/>
              <a:t> </a:t>
            </a:r>
            <a:r>
              <a:rPr lang="el-GR" sz="1800">
                <a:sym typeface="Symbol" pitchFamily="18" charset="2"/>
              </a:rPr>
              <a:t></a:t>
            </a:r>
            <a:r>
              <a:rPr lang="el-GR" sz="1800"/>
              <a:t> </a:t>
            </a:r>
          </a:p>
          <a:p>
            <a:pPr marL="0" indent="0">
              <a:buFontTx/>
              <a:buNone/>
            </a:pPr>
            <a:r>
              <a:rPr lang="el-GR" sz="1800"/>
              <a:t>Μείωση του σημείου υποχώρησης από τα 520 στα 340</a:t>
            </a:r>
            <a:r>
              <a:rPr lang="en-US" sz="1800"/>
              <a:t>g</a:t>
            </a:r>
            <a:r>
              <a:rPr lang="el-GR" sz="1800"/>
              <a:t>,</a:t>
            </a:r>
          </a:p>
          <a:p>
            <a:pPr marL="0" indent="0">
              <a:buFontTx/>
              <a:buNone/>
            </a:pPr>
            <a:r>
              <a:rPr lang="el-GR" sz="1800"/>
              <a:t>Αύξηση του Πλαστικού Ιξώδους και </a:t>
            </a:r>
          </a:p>
          <a:p>
            <a:pPr marL="0" indent="0">
              <a:buFontTx/>
              <a:buNone/>
            </a:pPr>
            <a:r>
              <a:rPr lang="el-GR" sz="1800"/>
              <a:t>Αύξηση της Θιξοτροπίας</a:t>
            </a:r>
            <a:r>
              <a:rPr lang="el-GR" sz="2800"/>
              <a:t> </a:t>
            </a:r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3921249" cy="359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ΡΕΟΛΟΓΙΚΕΣ ΙΔΙΟΤΗΤΕΣ ΗΜΙΣΤΕΡΕΩΝ (2)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95288" y="981075"/>
            <a:ext cx="8229600" cy="14398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l-GR" sz="1800" b="1"/>
              <a:t>Επίδραση της θερμοκρασίας </a:t>
            </a:r>
            <a:endParaRPr lang="el-GR" sz="1800"/>
          </a:p>
          <a:p>
            <a:pPr>
              <a:lnSpc>
                <a:spcPct val="80000"/>
              </a:lnSpc>
              <a:buFontTx/>
              <a:buNone/>
            </a:pPr>
            <a:r>
              <a:rPr lang="el-GR" sz="1800"/>
              <a:t>	Α) στο πλαστικό ιξώδες και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1800"/>
              <a:t>	Β) στην θιξοτροπία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1800"/>
              <a:t>	της Παραφίνης και της </a:t>
            </a:r>
            <a:r>
              <a:rPr lang="en-US" sz="1800"/>
              <a:t>Plastibase</a:t>
            </a:r>
            <a:r>
              <a:rPr lang="el-GR" sz="1800"/>
              <a:t> (ελαιώδεις βάσεις)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1800"/>
              <a:t> </a:t>
            </a:r>
          </a:p>
        </p:txBody>
      </p:sp>
      <p:pic>
        <p:nvPicPr>
          <p:cNvPr id="75783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420938"/>
            <a:ext cx="3108325" cy="3625850"/>
          </a:xfrm>
          <a:noFill/>
          <a:ln/>
        </p:spPr>
      </p:pic>
      <p:pic>
        <p:nvPicPr>
          <p:cNvPr id="75784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2276475"/>
            <a:ext cx="3128962" cy="3816350"/>
          </a:xfrm>
          <a:noFill/>
          <a:ln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l-GR" sz="2400" b="1" dirty="0"/>
              <a:t>ΡΕΟΛΟΓΙΚΕΣ ΙΔΙΟΤΗΤΕΣ ΗΜΙΣΤΕΡΕΩΝ (3)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3743325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i="1" dirty="0"/>
              <a:t>Επίδραση στο πλαστικό ιξώδες</a:t>
            </a:r>
            <a:r>
              <a:rPr lang="el-GR" sz="1800" dirty="0"/>
              <a:t> :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Ίδιος συντελεστής θερμοκρασίας για το πλαστικό ιξώδες </a:t>
            </a:r>
            <a:r>
              <a:rPr lang="el-GR" sz="1800" dirty="0">
                <a:sym typeface="Symbol" pitchFamily="18" charset="2"/>
              </a:rPr>
              <a:t></a:t>
            </a:r>
            <a:r>
              <a:rPr lang="el-GR" sz="1800" dirty="0"/>
              <a:t> ίδιος βαθμός απαλότητας (το ίδιο ακολουθούν και οι τιμές υποχώρησης)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i="1" dirty="0"/>
              <a:t>Επίδραση στην </a:t>
            </a:r>
            <a:r>
              <a:rPr lang="el-GR" sz="1800" i="1" dirty="0" err="1"/>
              <a:t>θιξοτροπία</a:t>
            </a:r>
            <a:r>
              <a:rPr lang="el-GR" sz="1800" dirty="0"/>
              <a:t> :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Καταστροφή της κηρώδους μορφής της παραφίνης με την αύξηση της θερμοκρασίας – διατήρηση της ρητινώδους δομής της </a:t>
            </a:r>
            <a:r>
              <a:rPr lang="en-US" sz="1800" dirty="0" err="1"/>
              <a:t>Plastibase</a:t>
            </a:r>
            <a:endParaRPr lang="el-GR" sz="1800" dirty="0"/>
          </a:p>
          <a:p>
            <a:pPr marL="0" indent="0">
              <a:lnSpc>
                <a:spcPct val="80000"/>
              </a:lnSpc>
              <a:spcBef>
                <a:spcPct val="75000"/>
              </a:spcBef>
              <a:buFontTx/>
              <a:buNone/>
            </a:pPr>
            <a:r>
              <a:rPr lang="el-GR" sz="1800" dirty="0"/>
              <a:t>Παράμετροι μηχανικών ιδιοτήτων της </a:t>
            </a:r>
            <a:r>
              <a:rPr lang="el-GR" sz="1800" dirty="0" err="1"/>
              <a:t>γέλης</a:t>
            </a:r>
            <a:r>
              <a:rPr lang="el-GR" sz="1800" dirty="0"/>
              <a:t> : </a:t>
            </a:r>
            <a:r>
              <a:rPr lang="el-GR" sz="1800" b="1" dirty="0"/>
              <a:t>Ακαμψία</a:t>
            </a:r>
            <a:r>
              <a:rPr lang="el-GR" sz="1800" dirty="0"/>
              <a:t> και </a:t>
            </a:r>
            <a:r>
              <a:rPr lang="el-GR" sz="1800" b="1" dirty="0"/>
              <a:t>Ιξώδες</a:t>
            </a:r>
            <a:endParaRPr lang="el-GR" sz="1800" dirty="0"/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Δείκτης Ακαμψίας : δύναμη για ορισμένη παραμόρφωση 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(διεισδυτική σύνθλιψη με κυλινδρικό έμβολο με επίπεδο μέτωπο κινούμενο με σταθερή ταχύτητα – ανεξάρτητη της εφαρμοζόμενης δύναμης)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Θερμική αποσύνθεση σε σχέση με την ακαμψία : κινητική 2ης τάξης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2268538" y="4652963"/>
          <a:ext cx="38163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8" name="Εξίσωση" r:id="rId3" imgW="1993900" imgH="431800" progId="Equation.3">
                  <p:embed/>
                </p:oleObj>
              </mc:Choice>
              <mc:Fallback>
                <p:oleObj name="Εξίσωση" r:id="rId3" imgW="1993900" imgH="431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652963"/>
                        <a:ext cx="3816350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50825" y="5589588"/>
            <a:ext cx="8208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/>
              <a:t>f</a:t>
            </a:r>
            <a:r>
              <a:rPr lang="el-GR" baseline="-25000"/>
              <a:t>0</a:t>
            </a:r>
            <a:r>
              <a:rPr lang="el-GR"/>
              <a:t> : αρχικός δείκτης ακαμψίας, </a:t>
            </a:r>
            <a:r>
              <a:rPr lang="en-US"/>
              <a:t>k</a:t>
            </a:r>
            <a:r>
              <a:rPr lang="en-US" baseline="-25000"/>
              <a:t>f</a:t>
            </a:r>
            <a:r>
              <a:rPr lang="el-GR"/>
              <a:t> : σταθερά ταχύτητας, </a:t>
            </a:r>
            <a:r>
              <a:rPr lang="en-US"/>
              <a:t>t</a:t>
            </a:r>
            <a:r>
              <a:rPr lang="el-GR"/>
              <a:t> : χρόνος θέρμανσης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ΡΕΟΛΟΓΙΚΕΣ ΙΔΙΟΤΗΤΕΣ ΗΜΙΣΤΕΡΕΩΝ (4)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268413"/>
            <a:ext cx="4244280" cy="485775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Μείωση του βαθμού ακαμψίας </a:t>
            </a:r>
            <a:r>
              <a:rPr lang="el-GR" sz="1800" dirty="0" err="1"/>
              <a:t>γέλης</a:t>
            </a:r>
            <a:r>
              <a:rPr lang="el-GR" sz="1800" dirty="0"/>
              <a:t> Ζελατίνης με την έκθεση σε γ-ακτινοβολία – περίπλοκη κινητική της μείωσης της ακαμψίας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 err="1"/>
              <a:t>Γέλες</a:t>
            </a:r>
            <a:r>
              <a:rPr lang="el-GR" sz="1800" dirty="0"/>
              <a:t> με περιεκτικότητα &gt; 20% σε Ζελατίνη : σιγμοειδής καμπύλη μείωσης με την αύξηση της ακτινοβολίας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Ζελατίνη : υλικό επικάλυψης </a:t>
            </a:r>
            <a:r>
              <a:rPr lang="el-GR" sz="1800" dirty="0" err="1"/>
              <a:t>βιοδραστικών</a:t>
            </a:r>
            <a:r>
              <a:rPr lang="el-GR" sz="1800" dirty="0"/>
              <a:t> ουσιών στα δισκία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Μείωση των ιδιοτήτων δέσμευσης και της σκληρότητας δισκίων </a:t>
            </a:r>
          </a:p>
          <a:p>
            <a:pPr marL="0" indent="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l-GR" sz="1800" dirty="0"/>
              <a:t>Πρέπει να αποφεύγονται δόσεις ακτινοβολίας &gt; 2 </a:t>
            </a:r>
            <a:r>
              <a:rPr lang="en-US" sz="1800" dirty="0" err="1"/>
              <a:t>Mrad</a:t>
            </a:r>
            <a:r>
              <a:rPr lang="el-GR" sz="1800" dirty="0"/>
              <a:t> για να έχει η ζελατίνη αποδεκτή ποιότητα για φαρμακευτικές εφαρμογές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44862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29600" cy="3024311"/>
          </a:xfrm>
        </p:spPr>
        <p:txBody>
          <a:bodyPr/>
          <a:lstStyle/>
          <a:p>
            <a:pPr marL="0" indent="0">
              <a:spcBef>
                <a:spcPct val="45000"/>
              </a:spcBef>
              <a:buFontTx/>
              <a:buNone/>
            </a:pPr>
            <a:r>
              <a:rPr lang="el-GR" sz="1800" dirty="0"/>
              <a:t>Διατήρηση χαρακτηριστικών του σκευάσματος </a:t>
            </a:r>
            <a:r>
              <a:rPr lang="el-GR" sz="1800" dirty="0" smtClean="0"/>
              <a:t>κατά την αποθήκευση </a:t>
            </a:r>
            <a:r>
              <a:rPr lang="el-GR" sz="1800" dirty="0"/>
              <a:t>του (κατανομή μεγέθους των σωματιδίων και της ειδικής επιφάνειας)</a:t>
            </a:r>
          </a:p>
          <a:p>
            <a:pPr marL="0" indent="0">
              <a:spcBef>
                <a:spcPct val="45000"/>
              </a:spcBef>
              <a:buFontTx/>
              <a:buNone/>
            </a:pPr>
            <a:r>
              <a:rPr lang="el-GR" sz="1800" dirty="0"/>
              <a:t>Αναστολή κρυστάλλωσης </a:t>
            </a:r>
            <a:r>
              <a:rPr lang="el-GR" sz="1800" dirty="0" smtClean="0"/>
              <a:t>(ωρίμανση κατά </a:t>
            </a:r>
            <a:r>
              <a:rPr lang="en-US" sz="1800" dirty="0" smtClean="0"/>
              <a:t>Ostwald) </a:t>
            </a:r>
            <a:r>
              <a:rPr lang="el-GR" sz="1800" dirty="0" smtClean="0"/>
              <a:t>και </a:t>
            </a:r>
            <a:r>
              <a:rPr lang="el-GR" sz="1800" dirty="0"/>
              <a:t>αποφυγή μεταβολών της </a:t>
            </a:r>
            <a:r>
              <a:rPr lang="el-GR" sz="1800" dirty="0" smtClean="0"/>
              <a:t>κρυσταλλικής φάσης σε περίπτωση πολυμορφισμού</a:t>
            </a:r>
            <a:endParaRPr lang="el-GR" sz="1800" dirty="0"/>
          </a:p>
          <a:p>
            <a:pPr marL="0" indent="0">
              <a:spcBef>
                <a:spcPct val="45000"/>
              </a:spcBef>
              <a:buFontTx/>
              <a:buNone/>
            </a:pPr>
            <a:r>
              <a:rPr lang="el-GR" sz="1800" dirty="0"/>
              <a:t>Εύκολη ανάμιξη υλικών στην </a:t>
            </a:r>
            <a:r>
              <a:rPr lang="el-GR" sz="1800" dirty="0" smtClean="0"/>
              <a:t>μορφοποίηση σε βιομηχανική κλίμακα</a:t>
            </a:r>
            <a:endParaRPr lang="el-GR" sz="1800" dirty="0"/>
          </a:p>
          <a:p>
            <a:pPr marL="0" indent="0">
              <a:spcBef>
                <a:spcPct val="45000"/>
              </a:spcBef>
              <a:buFontTx/>
              <a:buNone/>
            </a:pPr>
            <a:r>
              <a:rPr lang="el-GR" sz="1800" dirty="0"/>
              <a:t>Φυσική Σταθερότητα : </a:t>
            </a:r>
            <a:r>
              <a:rPr lang="el-GR" sz="1800" dirty="0" smtClean="0"/>
              <a:t>μη-συσσωμάτωση</a:t>
            </a:r>
            <a:r>
              <a:rPr lang="en-US" sz="1800" dirty="0" smtClean="0"/>
              <a:t> </a:t>
            </a:r>
            <a:r>
              <a:rPr lang="el-GR" sz="1800" dirty="0" smtClean="0"/>
              <a:t>των σωματιδίων </a:t>
            </a:r>
            <a:r>
              <a:rPr lang="el-GR" sz="1800" dirty="0"/>
              <a:t>και διατήρηση ομοιόμορφης κατανομής της </a:t>
            </a:r>
            <a:r>
              <a:rPr lang="el-GR" sz="1800" dirty="0" smtClean="0"/>
              <a:t>διασποράς με τον χρόνο</a:t>
            </a:r>
            <a:endParaRPr lang="el-GR" sz="1800" dirty="0"/>
          </a:p>
          <a:p>
            <a:pPr marL="0" indent="0">
              <a:buFontTx/>
              <a:buNone/>
            </a:pPr>
            <a:endParaRPr lang="el-GR" sz="20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l-GR" sz="2400" b="1" dirty="0" smtClean="0"/>
              <a:t>Φαρμακευτική μορφοποίηση αδρομερών διασπορών</a:t>
            </a:r>
            <a:endParaRPr lang="el-GR" sz="2400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 fontScale="90000"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248472"/>
          </a:xfrm>
        </p:spPr>
        <p:txBody>
          <a:bodyPr/>
          <a:lstStyle/>
          <a:p>
            <a:pPr>
              <a:buNone/>
              <a:defRPr/>
            </a:pPr>
            <a:r>
              <a:rPr lang="el-GR" dirty="0" smtClean="0"/>
              <a:t>   Copyright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Κλεπετσάνης Παύλος </a:t>
            </a:r>
            <a:br>
              <a:rPr lang="el-GR" dirty="0" smtClean="0"/>
            </a:br>
            <a:r>
              <a:rPr lang="el-GR" dirty="0"/>
              <a:t>«ΑΔΡΟΜΕΡΕΙΣ ΔΙΑΣΠΟΡΕΣ».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  <a:endParaRPr lang="en-US" dirty="0" smtClean="0"/>
          </a:p>
          <a:p>
            <a:pPr>
              <a:buNone/>
              <a:defRPr/>
            </a:pPr>
            <a:endParaRPr lang="el-GR" dirty="0" smtClean="0"/>
          </a:p>
          <a:p>
            <a:pPr>
              <a:buNone/>
              <a:defRPr/>
            </a:pPr>
            <a:r>
              <a:rPr lang="el-GR" dirty="0" smtClean="0"/>
              <a:t>   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</a:t>
            </a:r>
            <a:endParaRPr lang="en-US" dirty="0" smtClean="0"/>
          </a:p>
          <a:p>
            <a:pPr>
              <a:buNone/>
              <a:defRPr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://eclass.upatras.gr/courses/PHA1615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62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20080"/>
          </a:xfrm>
        </p:spPr>
        <p:txBody>
          <a:bodyPr/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algn="just"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27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3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ΔΙΕΠΙΦΑΝΕΙΑΚΕΣ ΙΔΙΟΤΗΤΕΣ ΑΙΩΡΟΥΜΕΝΩΝ ΣΩΜΑΤΙΔΙΩΝ (1)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775"/>
            <a:ext cx="8712968" cy="41767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b="1" dirty="0"/>
              <a:t>Διασπορές :</a:t>
            </a:r>
            <a:r>
              <a:rPr lang="el-GR" sz="2000" dirty="0"/>
              <a:t> </a:t>
            </a:r>
            <a:r>
              <a:rPr lang="el-GR" sz="1800" dirty="0" err="1"/>
              <a:t>θερμοδυναμικά</a:t>
            </a:r>
            <a:r>
              <a:rPr lang="el-GR" sz="1800" dirty="0"/>
              <a:t> ασταθείς λόγω αύξησης της ολικής επιφάνειας των σωματιδίων (αύξηση της επιφανειακής ελεύθερης ενέργειας)</a:t>
            </a:r>
          </a:p>
          <a:p>
            <a:pPr marL="0" indent="0">
              <a:buFontTx/>
              <a:buNone/>
            </a:pPr>
            <a:r>
              <a:rPr lang="el-GR" sz="2000" dirty="0"/>
              <a:t>Τάση για συσσωμάτωση (δυνάμεις </a:t>
            </a:r>
            <a:r>
              <a:rPr lang="en-US" sz="2000" dirty="0"/>
              <a:t>van </a:t>
            </a:r>
            <a:r>
              <a:rPr lang="en-US" sz="2000" dirty="0" err="1"/>
              <a:t>der</a:t>
            </a:r>
            <a:r>
              <a:rPr lang="en-US" sz="2000" dirty="0"/>
              <a:t> Waals)</a:t>
            </a:r>
            <a:endParaRPr lang="el-GR" sz="2000" dirty="0"/>
          </a:p>
          <a:p>
            <a:pPr marL="0" indent="0">
              <a:buFontTx/>
              <a:buNone/>
            </a:pPr>
            <a:r>
              <a:rPr lang="el-GR" sz="2000" dirty="0"/>
              <a:t>Ισχυρή συσσωμάτωση </a:t>
            </a:r>
            <a:r>
              <a:rPr lang="el-GR" sz="2000" dirty="0">
                <a:sym typeface="Symbol" pitchFamily="18" charset="2"/>
              </a:rPr>
              <a:t> Σχηματισμός </a:t>
            </a:r>
            <a:r>
              <a:rPr lang="el-GR" sz="2000" dirty="0" smtClean="0">
                <a:sym typeface="Symbol" pitchFamily="18" charset="2"/>
              </a:rPr>
              <a:t>κρούστας (πλακούντας)</a:t>
            </a:r>
            <a:endParaRPr lang="el-GR" sz="2000" dirty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2000" dirty="0">
                <a:sym typeface="Symbol" pitchFamily="18" charset="2"/>
              </a:rPr>
              <a:t>Μεταβολή της ελεύθερης επιφανειακής ενέργειας :</a:t>
            </a:r>
          </a:p>
          <a:p>
            <a:pPr marL="0" indent="0" algn="ctr">
              <a:buFontTx/>
              <a:buNone/>
            </a:pPr>
            <a:r>
              <a:rPr lang="el-GR" sz="2000" dirty="0">
                <a:sym typeface="Symbol" pitchFamily="18" charset="2"/>
              </a:rPr>
              <a:t>Δ</a:t>
            </a:r>
            <a:r>
              <a:rPr lang="en-US" sz="2000" dirty="0">
                <a:sym typeface="Symbol" pitchFamily="18" charset="2"/>
              </a:rPr>
              <a:t>G = </a:t>
            </a:r>
            <a:r>
              <a:rPr lang="el-GR" sz="2000" dirty="0">
                <a:sym typeface="Symbol" pitchFamily="18" charset="2"/>
              </a:rPr>
              <a:t>γ</a:t>
            </a:r>
            <a:r>
              <a:rPr lang="en-US" sz="2000" baseline="-25000" dirty="0">
                <a:sym typeface="Symbol" pitchFamily="18" charset="2"/>
              </a:rPr>
              <a:t>SL</a:t>
            </a:r>
            <a:r>
              <a:rPr lang="en-US" sz="2000" dirty="0">
                <a:sym typeface="Symbol" pitchFamily="18" charset="2"/>
              </a:rPr>
              <a:t>*</a:t>
            </a:r>
            <a:r>
              <a:rPr lang="el-GR" sz="2000" dirty="0">
                <a:sym typeface="Symbol" pitchFamily="18" charset="2"/>
              </a:rPr>
              <a:t>ΔΑ</a:t>
            </a:r>
            <a:endParaRPr lang="en-US" sz="2000" dirty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2000" dirty="0">
                <a:sym typeface="Symbol" pitchFamily="18" charset="2"/>
              </a:rPr>
              <a:t>Κατάσταση ισορροπίας : Δ</a:t>
            </a:r>
            <a:r>
              <a:rPr lang="en-US" sz="2000" dirty="0">
                <a:sym typeface="Symbol" pitchFamily="18" charset="2"/>
              </a:rPr>
              <a:t>G = 0</a:t>
            </a:r>
            <a:endParaRPr lang="el-GR" sz="2000" dirty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2000" dirty="0">
                <a:sym typeface="Symbol" pitchFamily="18" charset="2"/>
              </a:rPr>
              <a:t>Μείωση της </a:t>
            </a:r>
            <a:r>
              <a:rPr lang="el-GR" sz="2000" dirty="0" err="1">
                <a:sym typeface="Symbol" pitchFamily="18" charset="2"/>
              </a:rPr>
              <a:t>διεπιφανειακής</a:t>
            </a:r>
            <a:r>
              <a:rPr lang="el-GR" sz="2000" dirty="0">
                <a:sym typeface="Symbol" pitchFamily="18" charset="2"/>
              </a:rPr>
              <a:t> τάσης (προσθήκη </a:t>
            </a:r>
            <a:r>
              <a:rPr lang="el-GR" sz="2000" dirty="0" err="1">
                <a:sym typeface="Symbol" pitchFamily="18" charset="2"/>
              </a:rPr>
              <a:t>επιφανειοδραστικού</a:t>
            </a:r>
            <a:r>
              <a:rPr lang="el-GR" sz="2000" dirty="0">
                <a:sym typeface="Symbol" pitchFamily="18" charset="2"/>
              </a:rPr>
              <a:t>) ή μείωση της ολικής επιφάνειας (συσσωμάτωση</a:t>
            </a:r>
            <a:r>
              <a:rPr lang="el-GR" sz="2000" dirty="0" smtClean="0">
                <a:sym typeface="Symbol" pitchFamily="18" charset="2"/>
              </a:rPr>
              <a:t>) αλλά σε </a:t>
            </a:r>
            <a:r>
              <a:rPr lang="el-GR" sz="2000" dirty="0" err="1" smtClean="0">
                <a:sym typeface="Symbol" pitchFamily="18" charset="2"/>
              </a:rPr>
              <a:t>καμμία</a:t>
            </a:r>
            <a:r>
              <a:rPr lang="el-GR" sz="2000" dirty="0" smtClean="0">
                <a:sym typeface="Symbol" pitchFamily="18" charset="2"/>
              </a:rPr>
              <a:t> περίπτωση δεν επιτυγχάνεται Δ</a:t>
            </a:r>
            <a:r>
              <a:rPr lang="en-US" sz="2000" dirty="0" smtClean="0">
                <a:sym typeface="Symbol" pitchFamily="18" charset="2"/>
              </a:rPr>
              <a:t>G = 0</a:t>
            </a:r>
            <a:r>
              <a:rPr lang="el-GR" sz="2000" dirty="0" smtClean="0">
                <a:sym typeface="Symbol" pitchFamily="18" charset="2"/>
              </a:rPr>
              <a:t> αλλά Δ</a:t>
            </a:r>
            <a:r>
              <a:rPr lang="en-US" sz="2000" dirty="0" smtClean="0">
                <a:sym typeface="Symbol" pitchFamily="18" charset="2"/>
              </a:rPr>
              <a:t>G </a:t>
            </a:r>
            <a:r>
              <a:rPr lang="el-GR" sz="2000" dirty="0" smtClean="0">
                <a:sym typeface="Symbol" pitchFamily="18" charset="2"/>
              </a:rPr>
              <a:t>&gt;</a:t>
            </a:r>
            <a:r>
              <a:rPr lang="en-US" sz="2000" dirty="0" smtClean="0">
                <a:sym typeface="Symbol" pitchFamily="18" charset="2"/>
              </a:rPr>
              <a:t> 0</a:t>
            </a:r>
            <a:r>
              <a:rPr lang="el-GR" sz="2000" dirty="0" smtClean="0">
                <a:sym typeface="Symbol" pitchFamily="18" charset="2"/>
              </a:rPr>
              <a:t> (</a:t>
            </a:r>
            <a:r>
              <a:rPr lang="el-GR" sz="2000" dirty="0" err="1" smtClean="0">
                <a:sym typeface="Symbol" pitchFamily="18" charset="2"/>
              </a:rPr>
              <a:t>θεροδυναμική</a:t>
            </a:r>
            <a:r>
              <a:rPr lang="el-GR" sz="2000" dirty="0" smtClean="0">
                <a:sym typeface="Symbol" pitchFamily="18" charset="2"/>
              </a:rPr>
              <a:t> αστάθεια)</a:t>
            </a:r>
            <a:endParaRPr lang="el-GR" sz="2000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000" b="1" dirty="0"/>
              <a:t>Μεταβολή της ολικής ενέργειας κατά την προσέγγιση δύο σωματιδίων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975" y="938213"/>
            <a:ext cx="57340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l-GR" sz="2000" dirty="0" err="1"/>
              <a:t>Απωστικές</a:t>
            </a:r>
            <a:r>
              <a:rPr lang="el-GR" sz="2000" dirty="0"/>
              <a:t> Δυνάμεις (λόγω ηλεκτρικών αλληλεπιδράσεων)</a:t>
            </a:r>
          </a:p>
          <a:p>
            <a:pPr marL="0" indent="0">
              <a:buFontTx/>
              <a:buNone/>
            </a:pPr>
            <a:r>
              <a:rPr lang="el-GR" sz="2000" dirty="0"/>
              <a:t>Διαχωρισμός στα </a:t>
            </a:r>
            <a:r>
              <a:rPr lang="el-GR" sz="2000" dirty="0" err="1" smtClean="0"/>
              <a:t>θρομβωμένα</a:t>
            </a:r>
            <a:r>
              <a:rPr lang="el-GR" sz="2000" dirty="0" smtClean="0"/>
              <a:t> </a:t>
            </a:r>
            <a:r>
              <a:rPr lang="el-GR" sz="2000" dirty="0"/>
              <a:t>σωματίδια : 1000 – 2000 </a:t>
            </a:r>
            <a:r>
              <a:rPr lang="en-US" sz="2000" dirty="0" smtClean="0"/>
              <a:t>Angstroms</a:t>
            </a:r>
            <a:endParaRPr lang="el-GR" sz="2000" dirty="0"/>
          </a:p>
          <a:p>
            <a:pPr marL="0" indent="0">
              <a:buFontTx/>
              <a:buNone/>
            </a:pPr>
            <a:r>
              <a:rPr lang="el-GR" sz="2000" dirty="0"/>
              <a:t>Σχηματισμός χαλαρής </a:t>
            </a:r>
            <a:r>
              <a:rPr lang="el-GR" sz="2000" dirty="0" err="1"/>
              <a:t>κροκιδωμένης</a:t>
            </a:r>
            <a:r>
              <a:rPr lang="el-GR" sz="2000" dirty="0"/>
              <a:t> </a:t>
            </a:r>
            <a:r>
              <a:rPr lang="el-GR" sz="2000" dirty="0" smtClean="0"/>
              <a:t>δομής </a:t>
            </a:r>
            <a:r>
              <a:rPr lang="el-GR" sz="2000" dirty="0"/>
              <a:t>– εύκολη </a:t>
            </a:r>
            <a:r>
              <a:rPr lang="el-GR" sz="2000" dirty="0" err="1"/>
              <a:t>επαναιώρηση</a:t>
            </a:r>
            <a:r>
              <a:rPr lang="el-GR" sz="2000" dirty="0"/>
              <a:t> – ταχεία καταβύθιση</a:t>
            </a:r>
          </a:p>
          <a:p>
            <a:pPr marL="0" indent="0">
              <a:buFontTx/>
              <a:buNone/>
            </a:pPr>
            <a:r>
              <a:rPr lang="el-GR" sz="2000" dirty="0"/>
              <a:t>Σχηματισμός κρούστας – δύσκολη </a:t>
            </a:r>
            <a:r>
              <a:rPr lang="el-GR" sz="2000" dirty="0" err="1"/>
              <a:t>επαναιώρηση</a:t>
            </a:r>
            <a:r>
              <a:rPr lang="el-GR" sz="2000" dirty="0"/>
              <a:t> – βραδεία καταβύθιση</a:t>
            </a:r>
          </a:p>
          <a:p>
            <a:pPr marL="0" indent="0">
              <a:buFontTx/>
              <a:buNone/>
            </a:pPr>
            <a:r>
              <a:rPr lang="el-GR" sz="2000" dirty="0" err="1"/>
              <a:t>Αποδιαλύτωση</a:t>
            </a:r>
            <a:r>
              <a:rPr lang="el-GR" sz="2000" dirty="0"/>
              <a:t> σωματιδίων</a:t>
            </a:r>
          </a:p>
          <a:p>
            <a:pPr marL="0" indent="0">
              <a:buFontTx/>
              <a:buNone/>
            </a:pPr>
            <a:endParaRPr lang="el-GR" sz="2000" dirty="0"/>
          </a:p>
          <a:p>
            <a:pPr marL="0" indent="0">
              <a:buFontTx/>
              <a:buNone/>
            </a:pPr>
            <a:r>
              <a:rPr lang="el-GR" sz="2000" dirty="0"/>
              <a:t>Συσσωμάτωση (</a:t>
            </a:r>
            <a:r>
              <a:rPr lang="en-US" sz="2000" dirty="0"/>
              <a:t>Aggregation) </a:t>
            </a:r>
            <a:r>
              <a:rPr lang="el-GR" sz="2000" dirty="0"/>
              <a:t>: Γενικός ορισμός</a:t>
            </a:r>
          </a:p>
          <a:p>
            <a:pPr marL="0" indent="0">
              <a:buFontTx/>
              <a:buNone/>
            </a:pPr>
            <a:r>
              <a:rPr lang="el-GR" sz="2000" dirty="0" smtClean="0"/>
              <a:t>Κροκίδωση (</a:t>
            </a:r>
            <a:r>
              <a:rPr lang="en-US" sz="2000" dirty="0"/>
              <a:t>Coagulation) </a:t>
            </a:r>
            <a:r>
              <a:rPr lang="el-GR" sz="2000" dirty="0"/>
              <a:t>: μη αντιστρεπτή διεργασία – </a:t>
            </a:r>
            <a:r>
              <a:rPr lang="el-GR" sz="2000" dirty="0" err="1" smtClean="0"/>
              <a:t>πρωτοταγές</a:t>
            </a:r>
            <a:r>
              <a:rPr lang="el-GR" sz="2000" dirty="0" smtClean="0"/>
              <a:t> </a:t>
            </a:r>
            <a:r>
              <a:rPr lang="el-GR" sz="2000" dirty="0"/>
              <a:t>ελάχιστο, περισσότερο σταθερή </a:t>
            </a:r>
            <a:r>
              <a:rPr lang="el-GR" sz="2000" dirty="0" smtClean="0"/>
              <a:t>κατάσταση </a:t>
            </a:r>
            <a:endParaRPr lang="el-GR" sz="2000" dirty="0"/>
          </a:p>
          <a:p>
            <a:pPr marL="0" indent="0">
              <a:buFontTx/>
              <a:buNone/>
            </a:pPr>
            <a:r>
              <a:rPr lang="el-GR" sz="2000" dirty="0" smtClean="0"/>
              <a:t>Θρόμβωση </a:t>
            </a:r>
            <a:r>
              <a:rPr lang="el-GR" sz="2000" dirty="0"/>
              <a:t>(</a:t>
            </a:r>
            <a:r>
              <a:rPr lang="en-US" sz="2000" dirty="0"/>
              <a:t>Flocculation) </a:t>
            </a:r>
            <a:r>
              <a:rPr lang="el-GR" sz="2000" dirty="0"/>
              <a:t>: αντιστρεπτή διεργασία – </a:t>
            </a:r>
            <a:r>
              <a:rPr lang="el-GR" sz="2000" dirty="0" smtClean="0"/>
              <a:t>δευτεροταγές </a:t>
            </a:r>
            <a:r>
              <a:rPr lang="el-GR" sz="2000" dirty="0"/>
              <a:t>ελάχιστο, </a:t>
            </a:r>
            <a:r>
              <a:rPr lang="el-GR" sz="2000" dirty="0" err="1"/>
              <a:t>στερική</a:t>
            </a:r>
            <a:r>
              <a:rPr lang="el-GR" sz="2000" dirty="0"/>
              <a:t> σταθεροποίηση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sz="2400" b="1" dirty="0"/>
              <a:t>ΔΙΕΠΙΦΑΝΕΙΑΚΕΣ ΙΔΙΟΤΗΤΕΣ ΑΙΩΡΟΥΜΕΝΩΝ ΣΩΜΑΤΙΔΙΩΝ (2)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3743</Words>
  <Application>Microsoft Office PowerPoint</Application>
  <PresentationFormat>On-screen Show (4:3)</PresentationFormat>
  <Paragraphs>566</Paragraphs>
  <Slides>62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Προεπιλεγμένη σχεδίαση</vt:lpstr>
      <vt:lpstr>Εξίσωση</vt:lpstr>
      <vt:lpstr>Φυσικοφαρμακευτική</vt:lpstr>
      <vt:lpstr>Χρηματοδότηση</vt:lpstr>
      <vt:lpstr>ΠΕΡΙΕΧΟΜΕΝΑ</vt:lpstr>
      <vt:lpstr>ΣΚΟΠΟΣ</vt:lpstr>
      <vt:lpstr>Κατηγορίες αδρομερών διασπορών και βασικές προδιαγραφές</vt:lpstr>
      <vt:lpstr>Φαρμακευτική μορφοποίηση αδρομερών διασπορών</vt:lpstr>
      <vt:lpstr>ΔΙΕΠΙΦΑΝΕΙΑΚΕΣ ΙΔΙΟΤΗΤΕΣ ΑΙΩΡΟΥΜΕΝΩΝ ΣΩΜΑΤΙΔΙΩΝ (1)</vt:lpstr>
      <vt:lpstr>Μεταβολή της ολικής ενέργειας κατά την προσέγγιση δύο σωματιδίων</vt:lpstr>
      <vt:lpstr>ΔΙΕΠΙΦΑΝΕΙΑΚΕΣ ΙΔΙΟΤΗΤΕΣ ΑΙΩΡΟΥΜΕΝΩΝ ΣΩΜΑΤΙΔΙΩΝ (2)</vt:lpstr>
      <vt:lpstr>Καταβύθιση σε Αιωρήματα (1)</vt:lpstr>
      <vt:lpstr>Καταβύθιση σε Αιωρήματα (2)</vt:lpstr>
      <vt:lpstr>Καταβύθιση κροκιδωμένων σωματιδίων (1)</vt:lpstr>
      <vt:lpstr>Καταβύθιση κροκιδωμένων σωματιδίων (2)</vt:lpstr>
      <vt:lpstr>Μορφοποίηση Αιωρημάτων</vt:lpstr>
      <vt:lpstr>Διαβροχή Σωματιδίων</vt:lpstr>
      <vt:lpstr>Ελεγχόμενη Κροκίδωση (1)</vt:lpstr>
      <vt:lpstr>Ελεγχόμενη Κροκίδωση (2)</vt:lpstr>
      <vt:lpstr>Κροκίδωση σε μέσα με εσωτερική δομή</vt:lpstr>
      <vt:lpstr>Ρεολογική Μελέτη</vt:lpstr>
      <vt:lpstr>Παρασκευή Αιωρημάτων</vt:lpstr>
      <vt:lpstr>Φυσική Σταθερότητα Αιωρημάτων</vt:lpstr>
      <vt:lpstr>Γαλακτώματα (1)</vt:lpstr>
      <vt:lpstr>Γαλακτώματα (2)</vt:lpstr>
      <vt:lpstr>Θεωρίες Γαλακτωματοποίησης (1)</vt:lpstr>
      <vt:lpstr>Θεωρίες Γαλακτωματοποίησης (2)</vt:lpstr>
      <vt:lpstr>Θερμοδυναμική του Σχηματισμού Γαλακτωμάτων (1)</vt:lpstr>
      <vt:lpstr>Θερμοδυναμική του Σχηματισμού Γαλακτωμάτων (2)</vt:lpstr>
      <vt:lpstr>Θεωρίες Γαλακτωματοποίησης (3) Μονομοριακή Προσρόφηση</vt:lpstr>
      <vt:lpstr>Θεωρίες Γαλακτωματοποίησης (4) Μονομοριακή Προσρόφηση</vt:lpstr>
      <vt:lpstr>Θεωρίες Γαλακτωματοποίησης (5) Μονομοριακή Προσρόφηση</vt:lpstr>
      <vt:lpstr>Θεωρίες Γαλακτωματοποίησης (6) Πολυμοριακή Προσρόφηση</vt:lpstr>
      <vt:lpstr>Θεωρίες Γαλακτωματοποίησης (7) Προσρόφηση Στερεών Σωματιδίων</vt:lpstr>
      <vt:lpstr>Κατηγορίες Γαλακτωματοποιητών </vt:lpstr>
      <vt:lpstr>Φυσική Σταθερότητα Γαλακτωμάτων (1)</vt:lpstr>
      <vt:lpstr>Φυσική Σταθερότητα Γαλακτωμάτων (2)</vt:lpstr>
      <vt:lpstr>Φυσική Σταθερότητα Γαλακτωμάτων (3) Δημιουργία Κρέμας</vt:lpstr>
      <vt:lpstr>Φυσική Σταθερότητα Γαλακτωμάτων (4) Συνένωση - Διάσπαση</vt:lpstr>
      <vt:lpstr>Φυσική Σταθερότητα Γαλακτωμάτων (5)</vt:lpstr>
      <vt:lpstr>Μέθοδοι εκτίμησης σταθερότητας Γαλακτωμάτων (1)</vt:lpstr>
      <vt:lpstr>Μέθοδοι εκτίμησης σταθερότητας Γαλακτωμάτων (2)</vt:lpstr>
      <vt:lpstr>Αντιστροφή Φάσης</vt:lpstr>
      <vt:lpstr>Συντήρηση Γαλακτωμάτων</vt:lpstr>
      <vt:lpstr>Ρεολογικές Ιδιότητες Γαλακτωμάτων</vt:lpstr>
      <vt:lpstr>ΜΙΚΡΟΓΑΛΑΚΤΩΜΑΤΑ (1)</vt:lpstr>
      <vt:lpstr>ΜΙΚΡΟΓΑΛΑΚΤΩΜΑΤΑ (2)</vt:lpstr>
      <vt:lpstr>ΜΙΚΡΟΓΑΛΑΚΤΩΜΑΤΑ (3)</vt:lpstr>
      <vt:lpstr>ΜΙΚΡΟΓΑΛΑΚΤΩΜΑΤΑ (4)</vt:lpstr>
      <vt:lpstr>ΗΜΙΣΤΕΡΕΑ (1)</vt:lpstr>
      <vt:lpstr>ΗΜΙΣΤΕΡΕΑ (2)</vt:lpstr>
      <vt:lpstr>ΗΜΙΣΤΕΡΕΑ (3)</vt:lpstr>
      <vt:lpstr>ΗΜΙΣΤΕΡΕΑ (4)</vt:lpstr>
      <vt:lpstr>ΦΑΡΜΑΚΕΥΤΙΚΑ ΗΜΙΣΤΕΡΕΑ (1)</vt:lpstr>
      <vt:lpstr>ΦΑΡΜΑΚΕΥΤΙΚΑ ΗΜΙΣΤΕΡΕΑ (2)</vt:lpstr>
      <vt:lpstr>ΦΑΡΜΑΚΕΥΤΙΚΑ ΗΜΙΣΤΕΡΕΑ (3)</vt:lpstr>
      <vt:lpstr>ΥΔΡΟΦΙΛΕΣ ΙΔΙΟΤΗΤΕΣ ΗΜΙΣΤΕΡΕΩΝ</vt:lpstr>
      <vt:lpstr>ΡΕΟΛΟΓΙΚΕΣ ΙΔΙΟΤΗΤΕΣ ΗΜΙΣΤΕΡΕΩΝ (1)</vt:lpstr>
      <vt:lpstr>ΡΕΟΛΟΓΙΚΕΣ ΙΔΙΟΤΗΤΕΣ ΗΜΙΣΤΕΡΕΩΝ (2)</vt:lpstr>
      <vt:lpstr>ΡΕΟΛΟΓΙΚΕΣ ΙΔΙΟΤΗΤΕΣ ΗΜΙΣΤΕΡΕΩΝ (3)</vt:lpstr>
      <vt:lpstr>ΡΕΟΛΟΓΙΚΕΣ ΙΔΙΟΤΗΤΕΣ ΗΜΙΣΤΕΡΕΩΝ (4)</vt:lpstr>
      <vt:lpstr>Σημείωμα Αναφοράς</vt:lpstr>
      <vt:lpstr>Σημείωμα Αδειοδότησης</vt:lpstr>
      <vt:lpstr>Τέλος Ενότητας</vt:lpstr>
    </vt:vector>
  </TitlesOfParts>
  <Company>UoP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ΑΔΡΟΜΕΡΕΙΣ ΔΙΑΣΠΟΡΕΣ</dc:title>
  <dc:creator>Pavlos Klepetsanis</dc:creator>
  <cp:lastModifiedBy>admin</cp:lastModifiedBy>
  <cp:revision>77</cp:revision>
  <dcterms:created xsi:type="dcterms:W3CDTF">2008-05-18T05:28:38Z</dcterms:created>
  <dcterms:modified xsi:type="dcterms:W3CDTF">2015-05-11T05:56:13Z</dcterms:modified>
</cp:coreProperties>
</file>