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6"/>
  </p:notesMasterIdLst>
  <p:sldIdLst>
    <p:sldId id="378" r:id="rId2"/>
    <p:sldId id="379" r:id="rId3"/>
    <p:sldId id="380" r:id="rId4"/>
    <p:sldId id="381" r:id="rId5"/>
    <p:sldId id="257" r:id="rId6"/>
    <p:sldId id="376" r:id="rId7"/>
    <p:sldId id="377" r:id="rId8"/>
    <p:sldId id="332" r:id="rId9"/>
    <p:sldId id="375" r:id="rId10"/>
    <p:sldId id="333" r:id="rId11"/>
    <p:sldId id="336" r:id="rId12"/>
    <p:sldId id="272" r:id="rId13"/>
    <p:sldId id="334" r:id="rId14"/>
    <p:sldId id="329" r:id="rId15"/>
    <p:sldId id="335" r:id="rId16"/>
    <p:sldId id="297" r:id="rId17"/>
    <p:sldId id="359" r:id="rId18"/>
    <p:sldId id="273" r:id="rId19"/>
    <p:sldId id="299" r:id="rId20"/>
    <p:sldId id="360" r:id="rId21"/>
    <p:sldId id="361" r:id="rId22"/>
    <p:sldId id="362" r:id="rId23"/>
    <p:sldId id="363" r:id="rId24"/>
    <p:sldId id="364" r:id="rId25"/>
    <p:sldId id="365" r:id="rId26"/>
    <p:sldId id="366" r:id="rId27"/>
    <p:sldId id="367" r:id="rId28"/>
    <p:sldId id="368" r:id="rId29"/>
    <p:sldId id="369" r:id="rId30"/>
    <p:sldId id="370" r:id="rId31"/>
    <p:sldId id="374" r:id="rId32"/>
    <p:sldId id="371" r:id="rId33"/>
    <p:sldId id="372" r:id="rId34"/>
    <p:sldId id="373" r:id="rId35"/>
    <p:sldId id="275" r:id="rId36"/>
    <p:sldId id="298" r:id="rId37"/>
    <p:sldId id="258" r:id="rId38"/>
    <p:sldId id="276" r:id="rId39"/>
    <p:sldId id="277" r:id="rId40"/>
    <p:sldId id="300" r:id="rId41"/>
    <p:sldId id="301" r:id="rId42"/>
    <p:sldId id="302" r:id="rId43"/>
    <p:sldId id="259" r:id="rId44"/>
    <p:sldId id="303" r:id="rId45"/>
    <p:sldId id="304" r:id="rId46"/>
    <p:sldId id="305" r:id="rId47"/>
    <p:sldId id="306" r:id="rId48"/>
    <p:sldId id="260" r:id="rId49"/>
    <p:sldId id="341" r:id="rId50"/>
    <p:sldId id="342" r:id="rId51"/>
    <p:sldId id="343" r:id="rId52"/>
    <p:sldId id="344" r:id="rId53"/>
    <p:sldId id="345" r:id="rId54"/>
    <p:sldId id="346" r:id="rId55"/>
    <p:sldId id="347" r:id="rId56"/>
    <p:sldId id="348" r:id="rId57"/>
    <p:sldId id="349" r:id="rId58"/>
    <p:sldId id="350" r:id="rId59"/>
    <p:sldId id="351" r:id="rId60"/>
    <p:sldId id="352" r:id="rId61"/>
    <p:sldId id="353" r:id="rId62"/>
    <p:sldId id="354" r:id="rId63"/>
    <p:sldId id="262" r:id="rId64"/>
    <p:sldId id="310" r:id="rId65"/>
    <p:sldId id="283" r:id="rId66"/>
    <p:sldId id="355" r:id="rId67"/>
    <p:sldId id="338" r:id="rId68"/>
    <p:sldId id="263" r:id="rId69"/>
    <p:sldId id="339" r:id="rId70"/>
    <p:sldId id="284" r:id="rId71"/>
    <p:sldId id="264" r:id="rId72"/>
    <p:sldId id="382" r:id="rId73"/>
    <p:sldId id="383" r:id="rId74"/>
    <p:sldId id="384" r:id="rId75"/>
  </p:sldIdLst>
  <p:sldSz cx="9144000" cy="6858000" type="screen4x3"/>
  <p:notesSz cx="6858000" cy="9144000"/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L:\RIgelHDD\ORGdata\Risp02\risp01cal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&#914;&#953;&#946;&#955;&#943;&#959;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5393985126859144"/>
          <c:y val="4.9768518518518698E-2"/>
          <c:w val="0.8028309273840788"/>
          <c:h val="0.70824839603383105"/>
        </c:manualLayout>
      </c:layout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marker>
            <c:symbol val="diamond"/>
            <c:size val="8"/>
            <c:spPr>
              <a:solidFill>
                <a:srgbClr val="FF0000"/>
              </a:solidFill>
            </c:spPr>
          </c:marker>
          <c:trendline>
            <c:trendlineType val="linear"/>
            <c:dispRSqr val="1"/>
            <c:dispEq val="1"/>
            <c:trendlineLbl>
              <c:layout>
                <c:manualLayout>
                  <c:x val="-0.31137817147856695"/>
                  <c:y val="6.8969816272965875E-2"/>
                </c:manualLayout>
              </c:layout>
              <c:numFmt formatCode="General" sourceLinked="0"/>
            </c:trendlineLbl>
          </c:trendline>
          <c:xVal>
            <c:numRef>
              <c:f>Sheet2!$A$1:$A$10</c:f>
              <c:numCache>
                <c:formatCode>General</c:formatCode>
                <c:ptCount val="10"/>
                <c:pt idx="0">
                  <c:v>0</c:v>
                </c:pt>
                <c:pt idx="1">
                  <c:v>0.5</c:v>
                </c:pt>
                <c:pt idx="2">
                  <c:v>1</c:v>
                </c:pt>
                <c:pt idx="3">
                  <c:v>2</c:v>
                </c:pt>
                <c:pt idx="4">
                  <c:v>4</c:v>
                </c:pt>
                <c:pt idx="5">
                  <c:v>7</c:v>
                </c:pt>
                <c:pt idx="6">
                  <c:v>10</c:v>
                </c:pt>
                <c:pt idx="7">
                  <c:v>12</c:v>
                </c:pt>
                <c:pt idx="8">
                  <c:v>15</c:v>
                </c:pt>
                <c:pt idx="9">
                  <c:v>20</c:v>
                </c:pt>
              </c:numCache>
            </c:numRef>
          </c:xVal>
          <c:yVal>
            <c:numRef>
              <c:f>Sheet2!$B$1:$B$10</c:f>
              <c:numCache>
                <c:formatCode>General</c:formatCode>
                <c:ptCount val="10"/>
                <c:pt idx="0">
                  <c:v>0</c:v>
                </c:pt>
                <c:pt idx="1">
                  <c:v>1.4000000000000005E-2</c:v>
                </c:pt>
                <c:pt idx="2">
                  <c:v>3.3000000000000002E-2</c:v>
                </c:pt>
                <c:pt idx="3">
                  <c:v>6.3000000000000014E-2</c:v>
                </c:pt>
                <c:pt idx="4">
                  <c:v>0.13</c:v>
                </c:pt>
                <c:pt idx="5">
                  <c:v>0.22500000000000034</c:v>
                </c:pt>
                <c:pt idx="6">
                  <c:v>0.36100000000000032</c:v>
                </c:pt>
                <c:pt idx="7">
                  <c:v>0.42900000000000038</c:v>
                </c:pt>
                <c:pt idx="8">
                  <c:v>0.53600000000000003</c:v>
                </c:pt>
                <c:pt idx="9">
                  <c:v>0.74300000000000155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6017024"/>
        <c:axId val="97928704"/>
      </c:scatterChart>
      <c:valAx>
        <c:axId val="7601702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l-GR"/>
                  <a:t>Συγκέντρωση /</a:t>
                </a:r>
                <a:r>
                  <a:rPr lang="en-US"/>
                  <a:t>ppm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97928704"/>
        <c:crosses val="autoZero"/>
        <c:crossBetween val="midCat"/>
      </c:valAx>
      <c:valAx>
        <c:axId val="97928704"/>
        <c:scaling>
          <c:orientation val="minMax"/>
          <c:min val="0"/>
        </c:scaling>
        <c:delete val="0"/>
        <c:axPos val="l"/>
        <c:majorGridlines>
          <c:spPr>
            <a:ln>
              <a:solidFill>
                <a:srgbClr val="000000">
                  <a:alpha val="0"/>
                </a:srgbClr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l-GR"/>
                  <a:t>Απορρόφηση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76017024"/>
        <c:crosses val="autoZero"/>
        <c:crossBetween val="midCat"/>
      </c:valAx>
      <c:spPr>
        <a:noFill/>
        <a:ln>
          <a:solidFill>
            <a:srgbClr val="000000"/>
          </a:solidFill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trendline>
            <c:trendlineType val="linear"/>
            <c:dispRSqr val="1"/>
            <c:dispEq val="1"/>
            <c:trendlineLbl>
              <c:layout>
                <c:manualLayout>
                  <c:x val="-0.2887300962379703"/>
                  <c:y val="4.1192038495188099E-2"/>
                </c:manualLayout>
              </c:layout>
              <c:numFmt formatCode="General" sourceLinked="0"/>
            </c:trendlineLbl>
          </c:trendline>
          <c:xVal>
            <c:numRef>
              <c:f>Φύλλο1!$D$1:$D$8</c:f>
              <c:numCache>
                <c:formatCode>General</c:formatCode>
                <c:ptCount val="8"/>
                <c:pt idx="0">
                  <c:v>0</c:v>
                </c:pt>
                <c:pt idx="1">
                  <c:v>3.1955555555555615E-6</c:v>
                </c:pt>
                <c:pt idx="2">
                  <c:v>6.3577777777777826E-6</c:v>
                </c:pt>
                <c:pt idx="3">
                  <c:v>1.8704444444444466E-5</c:v>
                </c:pt>
                <c:pt idx="4">
                  <c:v>3.0582222222222258E-5</c:v>
                </c:pt>
                <c:pt idx="5">
                  <c:v>3.85333333333334E-5</c:v>
                </c:pt>
                <c:pt idx="6">
                  <c:v>5.1377777777777784E-5</c:v>
                </c:pt>
                <c:pt idx="7">
                  <c:v>6.4222222222222336E-5</c:v>
                </c:pt>
              </c:numCache>
            </c:numRef>
          </c:xVal>
          <c:yVal>
            <c:numRef>
              <c:f>Φύλλο1!$B$1:$B$8</c:f>
              <c:numCache>
                <c:formatCode>General</c:formatCode>
                <c:ptCount val="8"/>
                <c:pt idx="0">
                  <c:v>0</c:v>
                </c:pt>
                <c:pt idx="1">
                  <c:v>4.2000000000000023E-2</c:v>
                </c:pt>
                <c:pt idx="2">
                  <c:v>9.0000000000000024E-2</c:v>
                </c:pt>
                <c:pt idx="3">
                  <c:v>0.27100000000000002</c:v>
                </c:pt>
                <c:pt idx="4">
                  <c:v>0.43500000000000028</c:v>
                </c:pt>
                <c:pt idx="5">
                  <c:v>0.54700000000000004</c:v>
                </c:pt>
                <c:pt idx="6">
                  <c:v>0.75000000000000056</c:v>
                </c:pt>
                <c:pt idx="7">
                  <c:v>0.93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4574080"/>
        <c:axId val="114576000"/>
      </c:scatterChart>
      <c:valAx>
        <c:axId val="11457408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l-GR"/>
                  <a:t>Συγκέντρωση / </a:t>
                </a:r>
                <a:r>
                  <a:rPr lang="en-US"/>
                  <a:t>ppm</a:t>
                </a:r>
              </a:p>
            </c:rich>
          </c:tx>
          <c:layout/>
          <c:overlay val="0"/>
        </c:title>
        <c:numFmt formatCode="0.0E+00" sourceLinked="0"/>
        <c:majorTickMark val="out"/>
        <c:minorTickMark val="none"/>
        <c:tickLblPos val="nextTo"/>
        <c:crossAx val="114576000"/>
        <c:crosses val="autoZero"/>
        <c:crossBetween val="midCat"/>
      </c:valAx>
      <c:valAx>
        <c:axId val="114576000"/>
        <c:scaling>
          <c:orientation val="minMax"/>
          <c:min val="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l-GR"/>
                  <a:t>Απορρόφηση</a:t>
                </a:r>
              </a:p>
            </c:rich>
          </c:tx>
          <c:layout>
            <c:manualLayout>
              <c:xMode val="edge"/>
              <c:yMode val="edge"/>
              <c:x val="3.0555555555555582E-2"/>
              <c:y val="0.26702901720618255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14574080"/>
        <c:crosses val="autoZero"/>
        <c:crossBetween val="midCat"/>
        <c:majorUnit val="0.2"/>
      </c:valAx>
      <c:spPr>
        <a:noFill/>
        <a:ln>
          <a:solidFill>
            <a:srgbClr val="4F81BD"/>
          </a:solidFill>
        </a:ln>
      </c:spPr>
    </c:plotArea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B9D953-7F00-4DEE-8BBC-677AAF7F8B5B}" type="datetimeFigureOut">
              <a:rPr lang="el-GR" smtClean="0"/>
              <a:t>26/6/2015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9C03AB-7AEA-4CA3-B5E4-CB890898771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382282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smtClean="0"/>
              <a:t> </a:t>
            </a:r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21763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3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0233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smtClean="0"/>
              <a:t> </a:t>
            </a:r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4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37989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74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370B24-2BDD-47DB-93A0-C05D1A20B462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C9A89E-F5C1-498E-B352-510D89167E3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10AB7F-16AF-4F0A-B400-CA1026A7F539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Τίτλος, Κείμενο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E8D30E-98A0-4457-80CE-E9A1840EF866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Τίτλος και Κείμενο επάνω από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80B25F-15BF-486D-9981-2367D39DACA2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Τίτλος και 4 Αντικεί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A25790-F32E-42AA-A76B-6C4452B2C91C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0C092A-61B4-421B-B6C0-4E1101617AE2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A218BA-97AA-4330-A9F1-74568C1BD3D0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8F45C8-6D7F-4BFD-B6F8-452AE3CF1D58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CC0D15-B32D-4907-A79C-C02FC3C2B4C2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0498C4-82A6-4592-A9AF-7B7726D6E5E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7F94C3-0435-49F0-A0A9-6CF82B994F6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074C63-F711-4127-B228-F81A3B0423EF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 smtClean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6073A0-1E78-4A98-81D8-A6C9A5C50665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Κάντε κλικ για επεξεργασία του τίτλου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E155F8B0-7FBE-4FA0-A46A-19D288E7ABE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w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5/5e/ZX_Spectrum_Plus2.jpeg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3.wmf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3_Document1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84.emf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hyperlink" Target="https://eclass.upatras.gr/courses/PHA1615/" TargetMode="Externa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hyperlink" Target="%5b1%5d%20http:/creativecommons.org/licenses/by-nc-sa/4.0/" TargetMode="Externa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smtClean="0"/>
              <a:t>Πληροφορική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476600"/>
            <a:ext cx="7776864" cy="1752600"/>
          </a:xfrm>
        </p:spPr>
        <p:txBody>
          <a:bodyPr>
            <a:noAutofit/>
          </a:bodyPr>
          <a:lstStyle/>
          <a:p>
            <a:r>
              <a:rPr lang="el-GR" sz="2800" b="1" smtClean="0">
                <a:latin typeface="Calibri" panose="020F0502020204030204" pitchFamily="34" charset="0"/>
              </a:rPr>
              <a:t>Κεφάλαιο </a:t>
            </a:r>
            <a:r>
              <a:rPr lang="en-US" sz="2800" b="1" smtClean="0">
                <a:latin typeface="Calibri" panose="020F0502020204030204" pitchFamily="34" charset="0"/>
              </a:rPr>
              <a:t>8</a:t>
            </a:r>
            <a:r>
              <a:rPr lang="el-GR" sz="2800" b="1" baseline="30000" smtClean="0">
                <a:latin typeface="Calibri" panose="020F0502020204030204" pitchFamily="34" charset="0"/>
              </a:rPr>
              <a:t>ο</a:t>
            </a:r>
            <a:r>
              <a:rPr lang="el-GR" sz="2800" b="1" smtClean="0">
                <a:latin typeface="Calibri" panose="020F0502020204030204" pitchFamily="34" charset="0"/>
              </a:rPr>
              <a:t>:</a:t>
            </a:r>
            <a:r>
              <a:rPr lang="en-US" sz="2800" smtClean="0">
                <a:latin typeface="Calibri" panose="020F0502020204030204" pitchFamily="34" charset="0"/>
              </a:rPr>
              <a:t> </a:t>
            </a:r>
            <a:r>
              <a:rPr lang="el-GR" sz="2800">
                <a:latin typeface="Calibri" panose="020F0502020204030204" pitchFamily="34" charset="0"/>
              </a:rPr>
              <a:t>Εισαγωγή στο </a:t>
            </a:r>
            <a:r>
              <a:rPr lang="en-US" sz="2800">
                <a:latin typeface="Calibri" panose="020F0502020204030204" pitchFamily="34" charset="0"/>
              </a:rPr>
              <a:t>EXCEL </a:t>
            </a:r>
            <a:r>
              <a:rPr lang="en-US" sz="2800" smtClean="0">
                <a:latin typeface="Calibri" panose="020F0502020204030204" pitchFamily="34" charset="0"/>
              </a:rPr>
              <a:t>2010 </a:t>
            </a:r>
            <a:r>
              <a:rPr lang="el-GR" sz="2800" smtClean="0">
                <a:latin typeface="Calibri" panose="020F0502020204030204" pitchFamily="34" charset="0"/>
              </a:rPr>
              <a:t>Μέρος Α</a:t>
            </a:r>
            <a:endParaRPr lang="en-US" sz="2800" smtClean="0">
              <a:latin typeface="Calibri" panose="020F0502020204030204" pitchFamily="34" charset="0"/>
            </a:endParaRPr>
          </a:p>
          <a:p>
            <a:r>
              <a:rPr lang="el-GR" sz="2800" smtClean="0">
                <a:latin typeface="Calibri" panose="020F0502020204030204" pitchFamily="34" charset="0"/>
              </a:rPr>
              <a:t>Κλεπετσάνης Παύλος, Επίκουρος Καθηγητής</a:t>
            </a:r>
          </a:p>
          <a:p>
            <a:r>
              <a:rPr lang="el-GR" sz="2800" smtClean="0">
                <a:latin typeface="Calibri" panose="020F0502020204030204" pitchFamily="34" charset="0"/>
              </a:rPr>
              <a:t>Τμήμα Φαρμακευτικής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91138" y="5591694"/>
            <a:ext cx="4310289" cy="1025873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704322"/>
            <a:ext cx="246856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Εικόνα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709667"/>
            <a:ext cx="4437830" cy="919133"/>
          </a:xfrm>
          <a:prstGeom prst="rect">
            <a:avLst/>
          </a:prstGeom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603" y="5681912"/>
            <a:ext cx="2416384" cy="845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28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z="2400" b="1" dirty="0" smtClean="0"/>
              <a:t>Τύποι γραφικών παραστάσεων</a:t>
            </a:r>
          </a:p>
        </p:txBody>
      </p:sp>
      <p:pic>
        <p:nvPicPr>
          <p:cNvPr id="1024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" y="1643063"/>
            <a:ext cx="7994650" cy="169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88" y="3714750"/>
            <a:ext cx="6351587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5" y="80963"/>
            <a:ext cx="7832725" cy="677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- Έλλειψη"/>
          <p:cNvSpPr/>
          <p:nvPr/>
        </p:nvSpPr>
        <p:spPr>
          <a:xfrm>
            <a:off x="1187624" y="3356992"/>
            <a:ext cx="2952328" cy="504056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pPr eaLnBrk="1" hangingPunct="1"/>
            <a:r>
              <a:rPr lang="el-GR" sz="2400" b="1" dirty="0" smtClean="0"/>
              <a:t>Εισαγωγή πειραματικών δεδομένων (1)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125538"/>
            <a:ext cx="8229600" cy="5089525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l-GR" sz="1800" smtClean="0"/>
              <a:t>Πειραματικά δεδομένα : ζεύγη τιμών (</a:t>
            </a:r>
            <a:r>
              <a:rPr lang="en-US" sz="1800" smtClean="0"/>
              <a:t>x, y) </a:t>
            </a:r>
            <a:endParaRPr lang="el-GR" sz="1800" smtClean="0"/>
          </a:p>
          <a:p>
            <a:pPr marL="0" indent="0" eaLnBrk="1" hangingPunct="1">
              <a:buFontTx/>
              <a:buNone/>
            </a:pPr>
            <a:r>
              <a:rPr lang="el-GR" sz="1800" smtClean="0"/>
              <a:t>	</a:t>
            </a:r>
            <a:r>
              <a:rPr lang="en-US" sz="1800" smtClean="0"/>
              <a:t>x</a:t>
            </a:r>
            <a:r>
              <a:rPr lang="el-GR" sz="1800" smtClean="0"/>
              <a:t> : ανεξάρτητη μεταβλητή</a:t>
            </a:r>
          </a:p>
          <a:p>
            <a:pPr marL="0" indent="0" eaLnBrk="1" hangingPunct="1">
              <a:buFontTx/>
              <a:buNone/>
            </a:pPr>
            <a:r>
              <a:rPr lang="el-GR" sz="1800" smtClean="0"/>
              <a:t>	</a:t>
            </a:r>
            <a:r>
              <a:rPr lang="en-US" sz="1800" smtClean="0"/>
              <a:t>y </a:t>
            </a:r>
            <a:r>
              <a:rPr lang="el-GR" sz="1800" smtClean="0"/>
              <a:t>: εξηρτημένη μεταβλητή</a:t>
            </a:r>
          </a:p>
          <a:p>
            <a:pPr marL="0" indent="0" eaLnBrk="1" hangingPunct="1">
              <a:buFontTx/>
              <a:buNone/>
            </a:pPr>
            <a:r>
              <a:rPr lang="el-GR" sz="1800" smtClean="0"/>
              <a:t>Μικρός αριθμός πειραματικών σημείων εισάγεται με το πληκτρολόγιο</a:t>
            </a:r>
          </a:p>
          <a:p>
            <a:pPr marL="0" indent="0" eaLnBrk="1" hangingPunct="1">
              <a:buFontTx/>
              <a:buNone/>
            </a:pPr>
            <a:r>
              <a:rPr lang="el-GR" sz="1800" smtClean="0"/>
              <a:t>Μεγάλος αριθμός πειραματικών σημείων εισάγεται με την μορφή αρχείου όπως π.χ. αρχεία δεδομένων από επιστημονικά όργανα</a:t>
            </a:r>
          </a:p>
          <a:p>
            <a:pPr marL="0" indent="0" eaLnBrk="1" hangingPunct="1">
              <a:buFontTx/>
              <a:buNone/>
            </a:pPr>
            <a:endParaRPr lang="el-GR" sz="1800" b="1" smtClean="0"/>
          </a:p>
          <a:p>
            <a:pPr marL="0" indent="0" eaLnBrk="1" hangingPunct="1">
              <a:buFontTx/>
              <a:buNone/>
            </a:pPr>
            <a:r>
              <a:rPr lang="el-GR" sz="1800" b="1" smtClean="0"/>
              <a:t>Επεξεργασία πειραματικών μετρήσεων </a:t>
            </a:r>
          </a:p>
          <a:p>
            <a:pPr marL="0" indent="0" eaLnBrk="1" hangingPunct="1">
              <a:buFontTx/>
              <a:buNone/>
            </a:pPr>
            <a:r>
              <a:rPr lang="el-GR" sz="1800" b="1" smtClean="0"/>
              <a:t>	απλές πράξεις</a:t>
            </a:r>
          </a:p>
          <a:p>
            <a:pPr marL="0" indent="0" eaLnBrk="1" hangingPunct="1">
              <a:buFontTx/>
              <a:buNone/>
            </a:pPr>
            <a:r>
              <a:rPr lang="el-GR" sz="1800" b="1" smtClean="0"/>
              <a:t>	εισαγωγή συναρτήσεων</a:t>
            </a:r>
          </a:p>
          <a:p>
            <a:pPr marL="0" indent="0" eaLnBrk="1" hangingPunct="1">
              <a:buFontTx/>
              <a:buNone/>
            </a:pPr>
            <a:endParaRPr lang="el-GR" sz="1800" smtClean="0"/>
          </a:p>
          <a:p>
            <a:pPr marL="0" indent="0" eaLnBrk="1" hangingPunct="1">
              <a:buFontTx/>
              <a:buNone/>
            </a:pPr>
            <a:endParaRPr lang="el-GR" sz="1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z="2400" b="1" dirty="0" smtClean="0"/>
              <a:t>Εισαγωγή πειραματικών δεδομένων (2)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357313"/>
            <a:ext cx="8229600" cy="4768850"/>
          </a:xfrm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el-GR" sz="2000" b="1" smtClean="0"/>
              <a:t>Προσοχή :</a:t>
            </a:r>
            <a:r>
              <a:rPr lang="el-GR" sz="2000" smtClean="0"/>
              <a:t> να δηλώνονται οι στήλες εισαγωγής των αριθμών στην κατηγορία «Αριθμός» </a:t>
            </a:r>
            <a:r>
              <a:rPr lang="el-GR" sz="2000" b="1" smtClean="0"/>
              <a:t>δεξί κλικ</a:t>
            </a:r>
            <a:r>
              <a:rPr lang="el-GR" sz="2000" smtClean="0"/>
              <a:t> στην αντίστοιχη στήλη – επιλογή ‘Μορφοποίηση Κελίων’</a:t>
            </a:r>
          </a:p>
          <a:p>
            <a:pPr marL="0" indent="0" eaLnBrk="1" hangingPunct="1">
              <a:buFontTx/>
              <a:buNone/>
              <a:defRPr/>
            </a:pPr>
            <a:r>
              <a:rPr lang="el-GR" sz="2000" smtClean="0"/>
              <a:t>Επίσης, εάν το μέγεθος του αριθμού (ακέραιο και δεκαδικό τμήμα) είναι μεγαλύτερο των 8 χαρακτήρων πρέπει, για να εμφανίζεται ο αριθμός, να αυξηθεί το πλάτος του κελίου – διαφορετικά εμφανίζεται η σειρά χαρακτήρων ‘#######’ – δεξί ‘κλικ’ – επιλογή πλάτος στηλών </a:t>
            </a:r>
          </a:p>
          <a:p>
            <a:pPr marL="0" indent="0" eaLnBrk="1" hangingPunct="1">
              <a:buFontTx/>
              <a:buNone/>
              <a:defRPr/>
            </a:pPr>
            <a:endParaRPr lang="el-GR" sz="2000" b="1" smtClean="0"/>
          </a:p>
          <a:p>
            <a:pPr marL="0" indent="0" eaLnBrk="1" hangingPunct="1">
              <a:buFontTx/>
              <a:buNone/>
              <a:defRPr/>
            </a:pPr>
            <a:r>
              <a:rPr lang="el-GR" sz="2000" b="1" smtClean="0"/>
              <a:t>Επιστημονική μορφή αριθμών 1.256Ε-6 = 1.256*10</a:t>
            </a:r>
            <a:r>
              <a:rPr lang="el-GR" sz="2000" b="1" baseline="30000" smtClean="0"/>
              <a:t>-6</a:t>
            </a:r>
            <a:r>
              <a:rPr lang="el-GR" sz="2000" b="1" smtClean="0"/>
              <a:t> </a:t>
            </a:r>
          </a:p>
          <a:p>
            <a:pPr marL="0" indent="0" eaLnBrk="1" hangingPunct="1">
              <a:buFontTx/>
              <a:buNone/>
              <a:defRPr/>
            </a:pPr>
            <a:r>
              <a:rPr lang="el-GR" sz="2000" b="1" smtClean="0"/>
              <a:t>				</a:t>
            </a:r>
            <a:r>
              <a:rPr lang="en-US" sz="2000" b="1" smtClean="0"/>
              <a:t>  </a:t>
            </a:r>
            <a:r>
              <a:rPr lang="el-GR" sz="2000" b="1" smtClean="0"/>
              <a:t>2.534</a:t>
            </a:r>
            <a:r>
              <a:rPr lang="en-US" sz="2000" b="1" smtClean="0"/>
              <a:t>E4 = 2.534*10</a:t>
            </a:r>
            <a:r>
              <a:rPr lang="en-US" sz="2000" b="1" baseline="30000" smtClean="0"/>
              <a:t>4</a:t>
            </a:r>
            <a:endParaRPr lang="el-GR" sz="2000" b="1" baseline="30000" smtClean="0"/>
          </a:p>
          <a:p>
            <a:pPr eaLnBrk="1" hangingPunct="1">
              <a:buFontTx/>
              <a:buNone/>
              <a:defRPr/>
            </a:pPr>
            <a:endParaRPr lang="el-GR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eaLnBrk="1" hangingPunct="1"/>
            <a:r>
              <a:rPr lang="el-GR" sz="2400" b="1" dirty="0" smtClean="0"/>
              <a:t>Επιφάνεια εργασίας του </a:t>
            </a:r>
            <a:r>
              <a:rPr lang="en-US" sz="2400" b="1" dirty="0" smtClean="0"/>
              <a:t>Excel 2007 </a:t>
            </a:r>
            <a:r>
              <a:rPr lang="el-GR" sz="2400" b="1" dirty="0" smtClean="0"/>
              <a:t>και 2010</a:t>
            </a:r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52736"/>
            <a:ext cx="9144000" cy="4533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4 - TextBox"/>
          <p:cNvSpPr txBox="1">
            <a:spLocks noChangeArrowheads="1"/>
          </p:cNvSpPr>
          <p:nvPr/>
        </p:nvSpPr>
        <p:spPr bwMode="auto">
          <a:xfrm>
            <a:off x="571500" y="4429125"/>
            <a:ext cx="46825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Πολλαπλές επιλογές – κυλιόμενα </a:t>
            </a:r>
            <a:r>
              <a:rPr lang="el-GR" smtClean="0"/>
              <a:t>παράθυρα</a:t>
            </a:r>
          </a:p>
          <a:p>
            <a:r>
              <a:rPr lang="el-GR" smtClean="0"/>
              <a:t>Ενεργοποίηση επιλογών</a:t>
            </a:r>
            <a:endParaRPr lang="el-GR"/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52736"/>
            <a:ext cx="9077213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852936"/>
            <a:ext cx="9071162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eaLnBrk="1" hangingPunct="1"/>
            <a:r>
              <a:rPr lang="el-GR" sz="2800" b="1" dirty="0" smtClean="0"/>
              <a:t>Μεταβολές στα χαρακτηριστικά της στήλης (1)</a:t>
            </a:r>
          </a:p>
        </p:txBody>
      </p:sp>
      <p:sp>
        <p:nvSpPr>
          <p:cNvPr id="18435" name="Rectangle 22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1125538"/>
            <a:ext cx="4968875" cy="500062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l-GR" sz="2000" smtClean="0"/>
              <a:t>Επιλέγουμε την στήλη</a:t>
            </a:r>
          </a:p>
          <a:p>
            <a:pPr eaLnBrk="1" hangingPunct="1">
              <a:buFontTx/>
              <a:buNone/>
            </a:pPr>
            <a:r>
              <a:rPr lang="el-GR" sz="2000" smtClean="0"/>
              <a:t>Δεξιό πλήκτρο </a:t>
            </a:r>
          </a:p>
          <a:p>
            <a:pPr eaLnBrk="1" hangingPunct="1">
              <a:buFontTx/>
              <a:buNone/>
            </a:pPr>
            <a:r>
              <a:rPr lang="el-GR" sz="2000" smtClean="0"/>
              <a:t>Εμφάνιση επιλογών</a:t>
            </a:r>
          </a:p>
          <a:p>
            <a:pPr eaLnBrk="1" hangingPunct="1">
              <a:buFontTx/>
              <a:buNone/>
            </a:pPr>
            <a:endParaRPr lang="el-GR" sz="2000" smtClean="0"/>
          </a:p>
          <a:p>
            <a:pPr eaLnBrk="1" hangingPunct="1">
              <a:buFontTx/>
              <a:buNone/>
            </a:pPr>
            <a:r>
              <a:rPr lang="el-GR" sz="2000" smtClean="0"/>
              <a:t>Επιλέγουμε ‘Μορφοποίηση κελιών’</a:t>
            </a:r>
          </a:p>
          <a:p>
            <a:pPr eaLnBrk="1" hangingPunct="1">
              <a:buFontTx/>
              <a:buNone/>
            </a:pPr>
            <a:r>
              <a:rPr lang="el-GR" sz="2000" smtClean="0"/>
              <a:t>	Αριθμός – Πλήθος Δεκαδικών ψηφίων</a:t>
            </a:r>
          </a:p>
          <a:p>
            <a:pPr eaLnBrk="1" hangingPunct="1">
              <a:buFontTx/>
              <a:buNone/>
            </a:pPr>
            <a:r>
              <a:rPr lang="el-GR" sz="2000" smtClean="0"/>
              <a:t>	Επιστημονική (2.34Ε-6, 2Ε+12)</a:t>
            </a:r>
          </a:p>
          <a:p>
            <a:pPr eaLnBrk="1" hangingPunct="1">
              <a:buFontTx/>
              <a:buNone/>
            </a:pPr>
            <a:endParaRPr lang="el-GR" sz="2000" smtClean="0"/>
          </a:p>
          <a:p>
            <a:pPr eaLnBrk="1" hangingPunct="1">
              <a:buFontTx/>
              <a:buNone/>
            </a:pPr>
            <a:r>
              <a:rPr lang="el-GR" sz="2000" smtClean="0"/>
              <a:t>Επιλέγουμε ‘Πλάτος στηλών’</a:t>
            </a:r>
          </a:p>
          <a:p>
            <a:pPr eaLnBrk="1" hangingPunct="1">
              <a:buFontTx/>
              <a:buNone/>
            </a:pPr>
            <a:endParaRPr lang="el-GR" sz="2000" smtClean="0"/>
          </a:p>
        </p:txBody>
      </p:sp>
      <p:pic>
        <p:nvPicPr>
          <p:cNvPr id="18436" name="Picture 20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219700" y="1125538"/>
            <a:ext cx="3328988" cy="5040312"/>
          </a:xfrm>
          <a:noFill/>
        </p:spPr>
      </p:pic>
      <p:sp>
        <p:nvSpPr>
          <p:cNvPr id="18437" name="AutoShape 23"/>
          <p:cNvSpPr>
            <a:spLocks noChangeArrowheads="1"/>
          </p:cNvSpPr>
          <p:nvPr/>
        </p:nvSpPr>
        <p:spPr bwMode="auto">
          <a:xfrm>
            <a:off x="5795963" y="4437063"/>
            <a:ext cx="2879725" cy="792162"/>
          </a:xfrm>
          <a:prstGeom prst="flowChartAlternateProcess">
            <a:avLst/>
          </a:prstGeom>
          <a:noFill/>
          <a:ln w="222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8438" name="AutoShape 24"/>
          <p:cNvSpPr>
            <a:spLocks noChangeArrowheads="1"/>
          </p:cNvSpPr>
          <p:nvPr/>
        </p:nvSpPr>
        <p:spPr bwMode="auto">
          <a:xfrm>
            <a:off x="2771775" y="4797425"/>
            <a:ext cx="2952750" cy="144463"/>
          </a:xfrm>
          <a:prstGeom prst="rightArrow">
            <a:avLst>
              <a:gd name="adj1" fmla="val 50000"/>
              <a:gd name="adj2" fmla="val 510987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7" name="6 - TextBox"/>
          <p:cNvSpPr txBox="1"/>
          <p:nvPr/>
        </p:nvSpPr>
        <p:spPr>
          <a:xfrm>
            <a:off x="611560" y="5157192"/>
            <a:ext cx="26446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mtClean="0"/>
              <a:t>Αλλαγή πλάτους στήλης</a:t>
            </a:r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el-GR" sz="2800" b="1" dirty="0" smtClean="0"/>
              <a:t>Μεταβολές στα χαρακτηριστικά της στήλης (2)</a:t>
            </a:r>
            <a:endParaRPr lang="el-GR" sz="2800" b="1" dirty="0"/>
          </a:p>
        </p:txBody>
      </p:sp>
      <p:pic>
        <p:nvPicPr>
          <p:cNvPr id="1013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412776"/>
            <a:ext cx="3276600" cy="383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- Έλλειψη"/>
          <p:cNvSpPr/>
          <p:nvPr/>
        </p:nvSpPr>
        <p:spPr>
          <a:xfrm>
            <a:off x="2051720" y="3140968"/>
            <a:ext cx="288032" cy="648072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8" name="7 - Ευθύγραμμο βέλος σύνδεσης"/>
          <p:cNvCxnSpPr/>
          <p:nvPr/>
        </p:nvCxnSpPr>
        <p:spPr>
          <a:xfrm rot="10800000" flipV="1">
            <a:off x="2339752" y="2420888"/>
            <a:ext cx="3096344" cy="864096"/>
          </a:xfrm>
          <a:prstGeom prst="straightConnector1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8 - TextBox"/>
          <p:cNvSpPr txBox="1"/>
          <p:nvPr/>
        </p:nvSpPr>
        <p:spPr>
          <a:xfrm>
            <a:off x="5436096" y="2060848"/>
            <a:ext cx="34964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mtClean="0"/>
              <a:t>Αριστερό πλήκτρο και </a:t>
            </a:r>
          </a:p>
          <a:p>
            <a:r>
              <a:rPr lang="el-GR" smtClean="0"/>
              <a:t>σύρουμε στο επιθυμητό μέγεθος</a:t>
            </a:r>
            <a:endParaRPr lang="el-GR"/>
          </a:p>
        </p:txBody>
      </p:sp>
      <p:pic>
        <p:nvPicPr>
          <p:cNvPr id="10137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2924944"/>
            <a:ext cx="2647950" cy="340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11 - Έλλειψη"/>
          <p:cNvSpPr/>
          <p:nvPr/>
        </p:nvSpPr>
        <p:spPr>
          <a:xfrm>
            <a:off x="4932040" y="5013176"/>
            <a:ext cx="1584176" cy="864096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13" name="12 - Ευθύγραμμο βέλος σύνδεσης"/>
          <p:cNvCxnSpPr/>
          <p:nvPr/>
        </p:nvCxnSpPr>
        <p:spPr>
          <a:xfrm rot="5400000">
            <a:off x="4427984" y="3861048"/>
            <a:ext cx="2304256" cy="1588"/>
          </a:xfrm>
          <a:prstGeom prst="straightConnector1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pPr eaLnBrk="1" hangingPunct="1"/>
            <a:r>
              <a:rPr lang="el-GR" sz="2800" b="1" dirty="0" smtClean="0"/>
              <a:t>Μορφοποίηση κελίων (1)</a:t>
            </a:r>
          </a:p>
        </p:txBody>
      </p:sp>
      <p:pic>
        <p:nvPicPr>
          <p:cNvPr id="19459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331913" y="1196975"/>
            <a:ext cx="6337300" cy="4811713"/>
          </a:xfrm>
          <a:noFill/>
        </p:spPr>
      </p:pic>
      <p:sp>
        <p:nvSpPr>
          <p:cNvPr id="19460" name="AutoShape 8"/>
          <p:cNvSpPr>
            <a:spLocks noChangeArrowheads="1"/>
          </p:cNvSpPr>
          <p:nvPr/>
        </p:nvSpPr>
        <p:spPr bwMode="auto">
          <a:xfrm>
            <a:off x="1547813" y="2349500"/>
            <a:ext cx="1223962" cy="215900"/>
          </a:xfrm>
          <a:prstGeom prst="flowChartAlternateProcess">
            <a:avLst/>
          </a:prstGeom>
          <a:noFill/>
          <a:ln w="158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9461" name="AutoShape 9"/>
          <p:cNvSpPr>
            <a:spLocks noChangeArrowheads="1"/>
          </p:cNvSpPr>
          <p:nvPr/>
        </p:nvSpPr>
        <p:spPr bwMode="auto">
          <a:xfrm>
            <a:off x="1547813" y="3500438"/>
            <a:ext cx="1368425" cy="215900"/>
          </a:xfrm>
          <a:prstGeom prst="flowChartAlternateProcess">
            <a:avLst/>
          </a:prstGeom>
          <a:noFill/>
          <a:ln w="158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22337"/>
          </a:xfrm>
        </p:spPr>
        <p:txBody>
          <a:bodyPr/>
          <a:lstStyle/>
          <a:p>
            <a:pPr eaLnBrk="1" hangingPunct="1"/>
            <a:r>
              <a:rPr lang="el-GR" sz="2800" b="1" dirty="0" smtClean="0"/>
              <a:t>Μορφοποίηση κελίων (2)</a:t>
            </a:r>
          </a:p>
        </p:txBody>
      </p:sp>
      <p:pic>
        <p:nvPicPr>
          <p:cNvPr id="20483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331913" y="1125538"/>
            <a:ext cx="6481762" cy="4927600"/>
          </a:xfrm>
          <a:noFill/>
        </p:spPr>
      </p:pic>
      <p:sp>
        <p:nvSpPr>
          <p:cNvPr id="20484" name="AutoShape 7"/>
          <p:cNvSpPr>
            <a:spLocks noChangeArrowheads="1"/>
          </p:cNvSpPr>
          <p:nvPr/>
        </p:nvSpPr>
        <p:spPr bwMode="auto">
          <a:xfrm>
            <a:off x="1403350" y="3429000"/>
            <a:ext cx="1655763" cy="287338"/>
          </a:xfrm>
          <a:prstGeom prst="flowChartAlternateProcess">
            <a:avLst/>
          </a:prstGeom>
          <a:noFill/>
          <a:ln w="158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smtClean="0"/>
              <a:t>Άδειες Χρήσης</a:t>
            </a:r>
            <a:endParaRPr lang="el-GR" b="1"/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el-GR" sz="2800" smtClean="0"/>
              <a:t>Το παρόν εκπαιδευτικό υλικό υπόκειται σε</a:t>
            </a:r>
            <a:r>
              <a:rPr lang="en-US" sz="2800" smtClean="0"/>
              <a:t> </a:t>
            </a:r>
            <a:r>
              <a:rPr lang="el-GR" sz="2800" smtClean="0"/>
              <a:t>άδειες χρήσης </a:t>
            </a:r>
            <a:r>
              <a:rPr lang="en-US" sz="2800" smtClean="0"/>
              <a:t>Creative Commons. </a:t>
            </a:r>
          </a:p>
          <a:p>
            <a:pPr algn="l"/>
            <a:r>
              <a:rPr lang="el-GR" sz="2800" smtClean="0"/>
              <a:t>Για εκπαιδευτικό υλικό, όπως εικόνες, που υπόκειται σε άλλου τύπου άδειας χρήσης, η άδεια χρήσης αναφέρεται ρητώς. </a:t>
            </a:r>
            <a:endParaRPr lang="en-US" sz="2800" smtClean="0"/>
          </a:p>
          <a:p>
            <a:r>
              <a:rPr lang="el-GR" sz="2800"/>
              <a:t>Αναφορά-Μη-Εμπορική Χρήση-Παρόμοια Διανομή </a:t>
            </a:r>
            <a:endParaRPr lang="el-GR" sz="2800" smtClean="0"/>
          </a:p>
        </p:txBody>
      </p:sp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5229200"/>
            <a:ext cx="2639367" cy="923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4198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el-GR" sz="2400" b="1" dirty="0" smtClean="0"/>
              <a:t>Πράξεις με το </a:t>
            </a:r>
            <a:r>
              <a:rPr lang="en-US" sz="2400" b="1" dirty="0" smtClean="0"/>
              <a:t>Excel (1)</a:t>
            </a:r>
            <a:endParaRPr lang="el-GR" sz="2400" b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l-GR" sz="1800" smtClean="0"/>
              <a:t>Μπορούμε να κάνουμε απλές μαθηματικές πράξεις στην επεξεργασία των πειραματικών δεδομένων</a:t>
            </a:r>
          </a:p>
          <a:p>
            <a:pPr marL="0" indent="0" eaLnBrk="1" hangingPunct="1">
              <a:buFontTx/>
              <a:buNone/>
            </a:pPr>
            <a:r>
              <a:rPr lang="el-GR" sz="1800" smtClean="0"/>
              <a:t>Επιλέγουμε το πρώτο κελίο της αμέσως ελεύθερης στήλης και γράφουμε στην γραμμή των τύπων </a:t>
            </a:r>
            <a:r>
              <a:rPr lang="en-US" sz="1800" err="1" smtClean="0"/>
              <a:t>f</a:t>
            </a:r>
            <a:r>
              <a:rPr lang="en-US" sz="1800" baseline="-25000" err="1" smtClean="0"/>
              <a:t>X</a:t>
            </a:r>
            <a:r>
              <a:rPr lang="en-US" sz="1800" smtClean="0"/>
              <a:t> </a:t>
            </a:r>
            <a:r>
              <a:rPr lang="el-GR" sz="1800" smtClean="0"/>
              <a:t>την μαθηματική πράξη βασιζόμενοι στα κελία της ίδιας σειράς χρησιμοποιώντας την αρίθμηση των γειτονικών κελίων και όχι τους αριθμούς</a:t>
            </a:r>
          </a:p>
          <a:p>
            <a:pPr marL="0" indent="0" eaLnBrk="1" hangingPunct="1">
              <a:buFontTx/>
              <a:buNone/>
            </a:pPr>
            <a:r>
              <a:rPr lang="el-GR" sz="1800" smtClean="0"/>
              <a:t>Α1 = 5, Β1 = 10, </a:t>
            </a:r>
            <a:r>
              <a:rPr lang="en-US" sz="1800" smtClean="0"/>
              <a:t>C1 = (A1+B1)/2</a:t>
            </a:r>
          </a:p>
          <a:p>
            <a:pPr marL="0" indent="0" eaLnBrk="1" hangingPunct="1">
              <a:buFontTx/>
              <a:buNone/>
            </a:pPr>
            <a:r>
              <a:rPr lang="el-GR" sz="1800" smtClean="0"/>
              <a:t>Επιλέγουμε εισαγωγή</a:t>
            </a:r>
            <a:r>
              <a:rPr lang="en-US" sz="1800" smtClean="0"/>
              <a:t> </a:t>
            </a:r>
            <a:r>
              <a:rPr lang="el-GR" sz="1800" smtClean="0"/>
              <a:t>και ακολούθως μεταφέρουμε τον δείκτη του </a:t>
            </a:r>
            <a:r>
              <a:rPr lang="en-US" sz="1800" smtClean="0"/>
              <a:t>mouse </a:t>
            </a:r>
            <a:r>
              <a:rPr lang="el-GR" sz="1800" smtClean="0"/>
              <a:t>στην κάτω δεξιά γωνία του κελίου και αφού πάρει το σχήμα σταυρού σύρουμε κατά μήκος της στήλης ενώ ταυτόχρονα εκτελούνται οι αντίστοιχες πράξεις</a:t>
            </a:r>
          </a:p>
          <a:p>
            <a:pPr marL="0" indent="0" eaLnBrk="1" hangingPunct="1">
              <a:buFontTx/>
              <a:buNone/>
            </a:pPr>
            <a:endParaRPr lang="el-GR" sz="1800" smtClean="0"/>
          </a:p>
          <a:p>
            <a:pPr marL="0" indent="0" eaLnBrk="1" hangingPunct="1">
              <a:buFontTx/>
              <a:buNone/>
            </a:pPr>
            <a:r>
              <a:rPr lang="el-GR" sz="1800" smtClean="0"/>
              <a:t>Μπορούμε να εκτελέσουμε πράξεις και σε μη γειτονικά κελία αλλά και σε κελία που απέχουν σημαντικά μεταξύ τους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el-GR" sz="2400" b="1" dirty="0" smtClean="0"/>
              <a:t>Πράξεις με το </a:t>
            </a:r>
            <a:r>
              <a:rPr lang="en-US" sz="2400" b="1" dirty="0" smtClean="0"/>
              <a:t>Excel (2)</a:t>
            </a:r>
            <a:endParaRPr lang="el-GR" sz="2400" b="1" dirty="0"/>
          </a:p>
        </p:txBody>
      </p:sp>
      <p:pic>
        <p:nvPicPr>
          <p:cNvPr id="1024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196752"/>
            <a:ext cx="3467100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- TextBox"/>
          <p:cNvSpPr txBox="1"/>
          <p:nvPr/>
        </p:nvSpPr>
        <p:spPr>
          <a:xfrm>
            <a:off x="4572000" y="1916832"/>
            <a:ext cx="448930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600" smtClean="0"/>
              <a:t>Τοποθετούμε τον δείκτη στην κάτω δεξιά γωνία </a:t>
            </a:r>
          </a:p>
          <a:p>
            <a:r>
              <a:rPr lang="el-GR" sz="1600" smtClean="0"/>
              <a:t>του κελίου και σύρουμε σε όλα τα κελία </a:t>
            </a:r>
          </a:p>
          <a:p>
            <a:r>
              <a:rPr lang="el-GR" sz="1600" smtClean="0"/>
              <a:t>που επιθυμούμε να γίνουν οι πράξεις</a:t>
            </a:r>
            <a:endParaRPr lang="el-GR" sz="1600"/>
          </a:p>
        </p:txBody>
      </p:sp>
      <p:cxnSp>
        <p:nvCxnSpPr>
          <p:cNvPr id="11" name="10 - Ευθύγραμμο βέλος σύνδεσης"/>
          <p:cNvCxnSpPr/>
          <p:nvPr/>
        </p:nvCxnSpPr>
        <p:spPr>
          <a:xfrm rot="10800000" flipV="1">
            <a:off x="3059832" y="2708920"/>
            <a:ext cx="1584176" cy="79208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11 - TextBox"/>
          <p:cNvSpPr txBox="1"/>
          <p:nvPr/>
        </p:nvSpPr>
        <p:spPr>
          <a:xfrm>
            <a:off x="5148064" y="3645024"/>
            <a:ext cx="31683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mtClean="0"/>
              <a:t>Συμβολισμός αριθμών</a:t>
            </a:r>
          </a:p>
          <a:p>
            <a:r>
              <a:rPr lang="el-GR" smtClean="0"/>
              <a:t>3.54*10</a:t>
            </a:r>
            <a:r>
              <a:rPr lang="el-GR" baseline="30000" smtClean="0"/>
              <a:t>-2</a:t>
            </a:r>
            <a:r>
              <a:rPr lang="el-GR" smtClean="0"/>
              <a:t> = 3.54Ε-2</a:t>
            </a:r>
          </a:p>
          <a:p>
            <a:endParaRPr lang="el-GR" smtClean="0"/>
          </a:p>
          <a:p>
            <a:r>
              <a:rPr lang="el-GR" smtClean="0"/>
              <a:t>(2*</a:t>
            </a:r>
            <a:r>
              <a:rPr lang="en-US" smtClean="0"/>
              <a:t>a1 + 4)</a:t>
            </a:r>
            <a:r>
              <a:rPr lang="en-US" baseline="30000" smtClean="0"/>
              <a:t>3</a:t>
            </a:r>
            <a:r>
              <a:rPr lang="en-US" smtClean="0"/>
              <a:t> = (2*a1 + 4)^3</a:t>
            </a:r>
          </a:p>
          <a:p>
            <a:r>
              <a:rPr lang="el-GR" smtClean="0"/>
              <a:t>Προσοχή στις δυνάμεις </a:t>
            </a:r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400" b="1" dirty="0" smtClean="0"/>
              <a:t>Πράξεις με το </a:t>
            </a:r>
            <a:r>
              <a:rPr lang="en-US" sz="2400" b="1" dirty="0" smtClean="0"/>
              <a:t>Excel (</a:t>
            </a:r>
            <a:r>
              <a:rPr lang="el-GR" sz="2400" b="1" dirty="0" smtClean="0"/>
              <a:t>3</a:t>
            </a:r>
            <a:r>
              <a:rPr lang="en-US" sz="2400" b="1" dirty="0" smtClean="0"/>
              <a:t>)</a:t>
            </a:r>
            <a:endParaRPr lang="el-GR" sz="2400" b="1" dirty="0"/>
          </a:p>
        </p:txBody>
      </p:sp>
      <p:pic>
        <p:nvPicPr>
          <p:cNvPr id="1034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628800"/>
            <a:ext cx="3105150" cy="406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628800"/>
            <a:ext cx="3312368" cy="4085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el-GR" sz="2400" b="1" dirty="0" smtClean="0"/>
              <a:t>Πράξεις με το </a:t>
            </a:r>
            <a:r>
              <a:rPr lang="en-US" sz="2400" b="1" dirty="0" smtClean="0"/>
              <a:t>Excel (4)</a:t>
            </a:r>
            <a:endParaRPr lang="el-GR" sz="2400" b="1" dirty="0"/>
          </a:p>
        </p:txBody>
      </p:sp>
      <p:pic>
        <p:nvPicPr>
          <p:cNvPr id="1044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052736"/>
            <a:ext cx="3314700" cy="393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4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052736"/>
            <a:ext cx="363855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- TextBox"/>
          <p:cNvSpPr txBox="1"/>
          <p:nvPr/>
        </p:nvSpPr>
        <p:spPr>
          <a:xfrm>
            <a:off x="611560" y="5373216"/>
            <a:ext cx="727455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mtClean="0"/>
              <a:t>Μετατροπή συγκέντρωσης από </a:t>
            </a:r>
            <a:r>
              <a:rPr lang="en-US" err="1" smtClean="0"/>
              <a:t>ppm</a:t>
            </a:r>
            <a:r>
              <a:rPr lang="en-US" smtClean="0"/>
              <a:t> (mg/l) </a:t>
            </a:r>
            <a:r>
              <a:rPr lang="el-GR" smtClean="0"/>
              <a:t>σε Μ (</a:t>
            </a:r>
            <a:r>
              <a:rPr lang="en-US" smtClean="0"/>
              <a:t>mol/l</a:t>
            </a:r>
            <a:r>
              <a:rPr lang="el-GR" smtClean="0"/>
              <a:t>) :</a:t>
            </a:r>
          </a:p>
          <a:p>
            <a:r>
              <a:rPr lang="el-GR" smtClean="0"/>
              <a:t>Α) διαιρούμε με το 1000 για να μετατρέψουμε τα </a:t>
            </a:r>
            <a:r>
              <a:rPr lang="en-US" smtClean="0"/>
              <a:t>mg/l </a:t>
            </a:r>
            <a:r>
              <a:rPr lang="el-GR" smtClean="0"/>
              <a:t>σε </a:t>
            </a:r>
            <a:r>
              <a:rPr lang="en-US" smtClean="0"/>
              <a:t>g/l </a:t>
            </a:r>
            <a:r>
              <a:rPr lang="el-GR" smtClean="0"/>
              <a:t>και</a:t>
            </a:r>
          </a:p>
          <a:p>
            <a:r>
              <a:rPr lang="el-GR" smtClean="0"/>
              <a:t>Β) διαιρούμε με το ΜΒ της ένωσης για να μετατρέψουμε τα </a:t>
            </a:r>
            <a:r>
              <a:rPr lang="en-US" smtClean="0"/>
              <a:t>g/l </a:t>
            </a:r>
            <a:r>
              <a:rPr lang="el-GR" smtClean="0"/>
              <a:t>σε </a:t>
            </a:r>
            <a:r>
              <a:rPr lang="en-US" smtClean="0"/>
              <a:t>mol/l</a:t>
            </a:r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400" b="1" dirty="0" smtClean="0"/>
              <a:t>Πράξεις με το </a:t>
            </a:r>
            <a:r>
              <a:rPr lang="en-US" sz="2400" b="1" dirty="0" smtClean="0"/>
              <a:t>Excel (5)</a:t>
            </a:r>
            <a:endParaRPr lang="el-GR" sz="2400" b="1" dirty="0"/>
          </a:p>
        </p:txBody>
      </p:sp>
      <p:sp>
        <p:nvSpPr>
          <p:cNvPr id="4" name="3 - TextBox"/>
          <p:cNvSpPr txBox="1"/>
          <p:nvPr/>
        </p:nvSpPr>
        <p:spPr>
          <a:xfrm>
            <a:off x="467544" y="1412776"/>
            <a:ext cx="386830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mtClean="0"/>
          </a:p>
          <a:p>
            <a:r>
              <a:rPr lang="el-GR" smtClean="0"/>
              <a:t>Πράξεις με την χρήση συναρτήσεων</a:t>
            </a:r>
          </a:p>
          <a:p>
            <a:r>
              <a:rPr lang="en-US" smtClean="0"/>
              <a:t>4 + log(a1)</a:t>
            </a:r>
          </a:p>
          <a:p>
            <a:r>
              <a:rPr lang="en-US" smtClean="0"/>
              <a:t>Sin(b1) +5</a:t>
            </a:r>
            <a:endParaRPr lang="el-GR" smtClean="0"/>
          </a:p>
          <a:p>
            <a:r>
              <a:rPr lang="el-GR" smtClean="0"/>
              <a:t>|</a:t>
            </a:r>
            <a:r>
              <a:rPr lang="en-US" smtClean="0"/>
              <a:t>a</a:t>
            </a:r>
            <a:r>
              <a:rPr lang="el-GR" smtClean="0"/>
              <a:t>1-</a:t>
            </a:r>
            <a:r>
              <a:rPr lang="en-US" smtClean="0"/>
              <a:t>b</a:t>
            </a:r>
            <a:r>
              <a:rPr lang="el-GR" smtClean="0"/>
              <a:t>1|</a:t>
            </a:r>
            <a:endParaRPr lang="en-US" smtClean="0"/>
          </a:p>
          <a:p>
            <a:endParaRPr lang="el-GR"/>
          </a:p>
        </p:txBody>
      </p:sp>
      <p:pic>
        <p:nvPicPr>
          <p:cNvPr id="1054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996952"/>
            <a:ext cx="8640132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3610744" cy="778098"/>
          </a:xfrm>
        </p:spPr>
        <p:txBody>
          <a:bodyPr/>
          <a:lstStyle/>
          <a:p>
            <a:r>
              <a:rPr lang="el-GR" sz="2400" b="1" dirty="0" smtClean="0"/>
              <a:t>Πράξεις με το </a:t>
            </a:r>
            <a:r>
              <a:rPr lang="en-US" sz="2400" b="1" dirty="0" smtClean="0"/>
              <a:t>Excel (5)</a:t>
            </a:r>
            <a:endParaRPr lang="el-GR" sz="2400" b="1" dirty="0"/>
          </a:p>
        </p:txBody>
      </p:sp>
      <p:pic>
        <p:nvPicPr>
          <p:cNvPr id="1064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0"/>
            <a:ext cx="233313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4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0"/>
            <a:ext cx="201106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- Έλλειψη"/>
          <p:cNvSpPr/>
          <p:nvPr/>
        </p:nvSpPr>
        <p:spPr>
          <a:xfrm>
            <a:off x="4211960" y="836712"/>
            <a:ext cx="576064" cy="216024"/>
          </a:xfrm>
          <a:prstGeom prst="ellipse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6 - Έλλειψη"/>
          <p:cNvSpPr/>
          <p:nvPr/>
        </p:nvSpPr>
        <p:spPr>
          <a:xfrm>
            <a:off x="4211960" y="3789040"/>
            <a:ext cx="504056" cy="288032"/>
          </a:xfrm>
          <a:prstGeom prst="ellipse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7 - Έλλειψη"/>
          <p:cNvSpPr/>
          <p:nvPr/>
        </p:nvSpPr>
        <p:spPr>
          <a:xfrm>
            <a:off x="4211960" y="5301208"/>
            <a:ext cx="792088" cy="648072"/>
          </a:xfrm>
          <a:prstGeom prst="ellipse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8 - Έλλειψη"/>
          <p:cNvSpPr/>
          <p:nvPr/>
        </p:nvSpPr>
        <p:spPr>
          <a:xfrm>
            <a:off x="6876256" y="3284984"/>
            <a:ext cx="576064" cy="288032"/>
          </a:xfrm>
          <a:prstGeom prst="ellipse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9 - Έλλειψη"/>
          <p:cNvSpPr/>
          <p:nvPr/>
        </p:nvSpPr>
        <p:spPr>
          <a:xfrm>
            <a:off x="6876256" y="3933056"/>
            <a:ext cx="576064" cy="360040"/>
          </a:xfrm>
          <a:prstGeom prst="ellipse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el-GR" sz="2400" b="1" dirty="0" smtClean="0"/>
              <a:t>Πράξεις με το </a:t>
            </a:r>
            <a:r>
              <a:rPr lang="en-US" sz="2400" b="1" dirty="0" smtClean="0"/>
              <a:t>Excel (6)</a:t>
            </a:r>
            <a:endParaRPr lang="el-GR" sz="2400" b="1" dirty="0"/>
          </a:p>
        </p:txBody>
      </p:sp>
      <p:pic>
        <p:nvPicPr>
          <p:cNvPr id="1075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412776"/>
            <a:ext cx="4320480" cy="3758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75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412776"/>
            <a:ext cx="4320480" cy="3769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400" b="1" dirty="0" smtClean="0"/>
              <a:t>Πράξεις με το </a:t>
            </a:r>
            <a:r>
              <a:rPr lang="en-US" sz="2400" b="1" dirty="0" smtClean="0"/>
              <a:t>Excel (7)</a:t>
            </a:r>
            <a:endParaRPr lang="el-GR" sz="2400" b="1" dirty="0"/>
          </a:p>
        </p:txBody>
      </p:sp>
      <p:pic>
        <p:nvPicPr>
          <p:cNvPr id="1085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57071"/>
            <a:ext cx="9144000" cy="3767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- Έλλειψη"/>
          <p:cNvSpPr/>
          <p:nvPr/>
        </p:nvSpPr>
        <p:spPr>
          <a:xfrm>
            <a:off x="7092280" y="4725144"/>
            <a:ext cx="1008112" cy="576064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5 - TextBox"/>
          <p:cNvSpPr txBox="1"/>
          <p:nvPr/>
        </p:nvSpPr>
        <p:spPr>
          <a:xfrm>
            <a:off x="323528" y="5661248"/>
            <a:ext cx="82010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600" smtClean="0"/>
              <a:t>Συνάρτηση απολύτου </a:t>
            </a:r>
            <a:r>
              <a:rPr lang="en-US" sz="1600" smtClean="0"/>
              <a:t>ABS </a:t>
            </a:r>
            <a:r>
              <a:rPr lang="el-GR" sz="1600" smtClean="0"/>
              <a:t>: δίνει την απόλυτη τιμή του αριθμού στο συγκεκριμένο κελίο</a:t>
            </a:r>
            <a:endParaRPr lang="el-GR" sz="1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400" b="1" dirty="0" smtClean="0"/>
              <a:t>Πράξεις με το </a:t>
            </a:r>
            <a:r>
              <a:rPr lang="en-US" sz="2400" b="1" dirty="0" smtClean="0"/>
              <a:t>Excel (8)</a:t>
            </a:r>
            <a:endParaRPr lang="el-GR" sz="2400" b="1" dirty="0"/>
          </a:p>
        </p:txBody>
      </p:sp>
      <p:pic>
        <p:nvPicPr>
          <p:cNvPr id="1095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484784"/>
            <a:ext cx="4168452" cy="3606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- TextBox"/>
          <p:cNvSpPr txBox="1"/>
          <p:nvPr/>
        </p:nvSpPr>
        <p:spPr>
          <a:xfrm>
            <a:off x="5076056" y="1700808"/>
            <a:ext cx="384964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mtClean="0"/>
              <a:t>Μετά την εισαγωγή της </a:t>
            </a:r>
          </a:p>
          <a:p>
            <a:r>
              <a:rPr lang="el-GR" smtClean="0"/>
              <a:t>συνάρτησης συνεχίζουμε την πράξη</a:t>
            </a:r>
          </a:p>
          <a:p>
            <a:r>
              <a:rPr lang="el-GR" smtClean="0"/>
              <a:t>για το συγκεκριμένο κελίο</a:t>
            </a:r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el-GR" sz="2400" b="1" dirty="0" smtClean="0"/>
              <a:t>Πράξεις με το </a:t>
            </a:r>
            <a:r>
              <a:rPr lang="en-US" sz="2400" b="1" dirty="0" smtClean="0"/>
              <a:t>Excel (</a:t>
            </a:r>
            <a:r>
              <a:rPr lang="el-GR" sz="2400" b="1" dirty="0" smtClean="0"/>
              <a:t>9</a:t>
            </a:r>
            <a:r>
              <a:rPr lang="en-US" sz="2400" b="1" dirty="0" smtClean="0"/>
              <a:t>)</a:t>
            </a:r>
            <a:endParaRPr lang="el-GR" sz="2400" b="1" dirty="0"/>
          </a:p>
        </p:txBody>
      </p:sp>
      <p:sp>
        <p:nvSpPr>
          <p:cNvPr id="4" name="3 - Ορθογώνιο"/>
          <p:cNvSpPr/>
          <p:nvPr/>
        </p:nvSpPr>
        <p:spPr>
          <a:xfrm>
            <a:off x="395536" y="1340768"/>
            <a:ext cx="835292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eaLnBrk="1" hangingPunct="1">
              <a:buFontTx/>
              <a:buNone/>
            </a:pPr>
            <a:r>
              <a:rPr lang="el-GR" sz="2400" smtClean="0"/>
              <a:t>Προσοχή στο όρισμα κάθε συνάρτησης</a:t>
            </a:r>
          </a:p>
          <a:p>
            <a:pPr marL="0" indent="0" eaLnBrk="1" hangingPunct="1">
              <a:buFontTx/>
              <a:buNone/>
            </a:pPr>
            <a:r>
              <a:rPr lang="el-GR" sz="2400" smtClean="0"/>
              <a:t>Συνάρτηση </a:t>
            </a:r>
            <a:r>
              <a:rPr lang="en-US" sz="2400" smtClean="0"/>
              <a:t>SUM</a:t>
            </a:r>
            <a:r>
              <a:rPr lang="en-US" sz="3200" smtClean="0"/>
              <a:t> </a:t>
            </a:r>
            <a:r>
              <a:rPr lang="en-US" smtClean="0"/>
              <a:t>(</a:t>
            </a:r>
            <a:r>
              <a:rPr lang="el-GR" i="1" smtClean="0"/>
              <a:t>Αν τα κελιά ανήκουν σε μία συνεχόμενη περιοχή πληκτρολογούμε το σύμβολο : ανάμεσα στο πρώτο και το τελευταίο κελί, π.χ. </a:t>
            </a:r>
            <a:r>
              <a:rPr lang="en-US" i="1" smtClean="0"/>
              <a:t>A</a:t>
            </a:r>
            <a:r>
              <a:rPr lang="el-GR" i="1" smtClean="0"/>
              <a:t>1:</a:t>
            </a:r>
            <a:r>
              <a:rPr lang="en-US" i="1" smtClean="0"/>
              <a:t>B</a:t>
            </a:r>
            <a:r>
              <a:rPr lang="el-GR" i="1" smtClean="0"/>
              <a:t>5 (από </a:t>
            </a:r>
            <a:r>
              <a:rPr lang="en-US" i="1" smtClean="0"/>
              <a:t>A</a:t>
            </a:r>
            <a:r>
              <a:rPr lang="el-GR" i="1" smtClean="0"/>
              <a:t>1 ως και </a:t>
            </a:r>
            <a:r>
              <a:rPr lang="en-US" i="1" smtClean="0"/>
              <a:t>B</a:t>
            </a:r>
            <a:r>
              <a:rPr lang="el-GR" i="1" smtClean="0"/>
              <a:t>5), αλλιώς για να προσθέσουμε μεμονωμένα κελιά, πληκτρολογούμε το σύμβολο ; ανάμεσά τους, π.χ. </a:t>
            </a:r>
            <a:r>
              <a:rPr lang="en-US" i="1" smtClean="0"/>
              <a:t>A</a:t>
            </a:r>
            <a:r>
              <a:rPr lang="el-GR" i="1" smtClean="0"/>
              <a:t>1;</a:t>
            </a:r>
            <a:r>
              <a:rPr lang="en-US" i="1" smtClean="0"/>
              <a:t>C</a:t>
            </a:r>
            <a:r>
              <a:rPr lang="el-GR" i="1" smtClean="0"/>
              <a:t>5;</a:t>
            </a:r>
            <a:r>
              <a:rPr lang="en-US" i="1" smtClean="0"/>
              <a:t>D</a:t>
            </a:r>
            <a:r>
              <a:rPr lang="el-GR" i="1" smtClean="0"/>
              <a:t>4 (</a:t>
            </a:r>
            <a:r>
              <a:rPr lang="en-US" i="1" smtClean="0"/>
              <a:t>A</a:t>
            </a:r>
            <a:r>
              <a:rPr lang="el-GR" i="1" smtClean="0"/>
              <a:t>1 και </a:t>
            </a:r>
            <a:r>
              <a:rPr lang="en-US" i="1" smtClean="0"/>
              <a:t>C</a:t>
            </a:r>
            <a:r>
              <a:rPr lang="el-GR" i="1" smtClean="0"/>
              <a:t>5 και </a:t>
            </a:r>
            <a:r>
              <a:rPr lang="en-US" i="1" smtClean="0"/>
              <a:t>D</a:t>
            </a:r>
            <a:r>
              <a:rPr lang="el-GR" i="1" smtClean="0"/>
              <a:t>4), αν θέλαμε να προσθέσουμε αυτά τα κελιά)</a:t>
            </a:r>
            <a:r>
              <a:rPr lang="el-GR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smtClean="0"/>
              <a:t>Χρηματοδότηση</a:t>
            </a:r>
            <a:endParaRPr lang="el-GR" b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400" smtClean="0"/>
              <a:t>Το παρόν εκπαιδευτικό υλικό έχει αναπτυχθεί στα πλαίσια του εκπαιδευτικού έργου του διδάσκοντα.</a:t>
            </a:r>
            <a:endParaRPr lang="en-US" sz="2400" smtClean="0"/>
          </a:p>
          <a:p>
            <a:r>
              <a:rPr lang="el-GR" sz="2400" smtClean="0"/>
              <a:t>Το έργο «</a:t>
            </a:r>
            <a:r>
              <a:rPr lang="el-GR" sz="2400" b="1" smtClean="0"/>
              <a:t>Ανοικτά Ακαδημαϊκά Μαθήματα στο Πανεπιστήμιο Πατρών</a:t>
            </a:r>
            <a:r>
              <a:rPr lang="el-GR" sz="2400" smtClean="0"/>
              <a:t>» έχει χρηματοδοτήσει μόνο τη αναδιαμόρφωση του εκπαιδευτικού υλικού. </a:t>
            </a:r>
          </a:p>
          <a:p>
            <a:r>
              <a:rPr lang="el-GR" sz="240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2312" y="5055064"/>
            <a:ext cx="6480048" cy="15422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91999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el-GR" sz="2400" b="1" dirty="0" smtClean="0"/>
              <a:t>Πράξεις με το </a:t>
            </a:r>
            <a:r>
              <a:rPr lang="en-US" sz="2400" b="1" dirty="0" smtClean="0"/>
              <a:t>Excel (</a:t>
            </a:r>
            <a:r>
              <a:rPr lang="el-GR" sz="2400" b="1" dirty="0" smtClean="0"/>
              <a:t>10</a:t>
            </a:r>
            <a:r>
              <a:rPr lang="en-US" sz="2400" b="1" dirty="0" smtClean="0"/>
              <a:t>)</a:t>
            </a:r>
            <a:endParaRPr lang="el-GR" sz="2400" b="1" dirty="0"/>
          </a:p>
        </p:txBody>
      </p:sp>
      <p:pic>
        <p:nvPicPr>
          <p:cNvPr id="1116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052736"/>
            <a:ext cx="8029575" cy="546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400" b="1" dirty="0" smtClean="0"/>
              <a:t>Πράξεις με το </a:t>
            </a:r>
            <a:r>
              <a:rPr lang="en-US" sz="2400" b="1" dirty="0" smtClean="0"/>
              <a:t>Excel (</a:t>
            </a:r>
            <a:r>
              <a:rPr lang="el-GR" sz="2400" b="1" dirty="0" smtClean="0"/>
              <a:t>11</a:t>
            </a:r>
            <a:r>
              <a:rPr lang="en-US" sz="2400" b="1" dirty="0" smtClean="0"/>
              <a:t>)</a:t>
            </a:r>
            <a:endParaRPr lang="el-GR" sz="2400" b="1" dirty="0"/>
          </a:p>
        </p:txBody>
      </p:sp>
      <p:pic>
        <p:nvPicPr>
          <p:cNvPr id="4" name="Picture 8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23528" y="1844824"/>
            <a:ext cx="8353425" cy="2089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el-GR" sz="2400" b="1" dirty="0" smtClean="0"/>
              <a:t>Πράξεις με το </a:t>
            </a:r>
            <a:r>
              <a:rPr lang="en-US" sz="2400" b="1" dirty="0" smtClean="0"/>
              <a:t>Excel (</a:t>
            </a:r>
            <a:r>
              <a:rPr lang="el-GR" sz="2400" b="1" dirty="0" smtClean="0"/>
              <a:t>12</a:t>
            </a:r>
            <a:r>
              <a:rPr lang="en-US" sz="2400" b="1" dirty="0" smtClean="0"/>
              <a:t>)</a:t>
            </a:r>
            <a:endParaRPr lang="el-GR" sz="2400" b="1" dirty="0"/>
          </a:p>
        </p:txBody>
      </p:sp>
      <p:pic>
        <p:nvPicPr>
          <p:cNvPr id="1126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052736"/>
            <a:ext cx="5505450" cy="273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149080"/>
            <a:ext cx="5867400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- TextBox"/>
          <p:cNvSpPr txBox="1"/>
          <p:nvPr/>
        </p:nvSpPr>
        <p:spPr>
          <a:xfrm>
            <a:off x="6372200" y="1412776"/>
            <a:ext cx="13981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mtClean="0"/>
              <a:t>Λογάριθμος</a:t>
            </a:r>
          </a:p>
          <a:p>
            <a:r>
              <a:rPr lang="en-US" smtClean="0"/>
              <a:t>LOG</a:t>
            </a:r>
            <a:endParaRPr lang="el-GR"/>
          </a:p>
        </p:txBody>
      </p:sp>
      <p:sp>
        <p:nvSpPr>
          <p:cNvPr id="6" name="5 - TextBox"/>
          <p:cNvSpPr txBox="1"/>
          <p:nvPr/>
        </p:nvSpPr>
        <p:spPr>
          <a:xfrm>
            <a:off x="6660232" y="4437112"/>
            <a:ext cx="22767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mtClean="0"/>
              <a:t>Φυσικός λογάριθμος</a:t>
            </a:r>
          </a:p>
          <a:p>
            <a:r>
              <a:rPr lang="en-US" smtClean="0"/>
              <a:t>LN</a:t>
            </a:r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400" b="1" dirty="0" smtClean="0"/>
              <a:t>Πράξεις με το </a:t>
            </a:r>
            <a:r>
              <a:rPr lang="en-US" sz="2400" b="1" dirty="0" smtClean="0"/>
              <a:t>Excel (</a:t>
            </a:r>
            <a:r>
              <a:rPr lang="el-GR" sz="2400" b="1" dirty="0" smtClean="0"/>
              <a:t>13</a:t>
            </a:r>
            <a:r>
              <a:rPr lang="en-US" sz="2400" b="1" dirty="0" smtClean="0"/>
              <a:t>)</a:t>
            </a:r>
            <a:endParaRPr lang="el-GR" sz="2400" b="1" dirty="0"/>
          </a:p>
        </p:txBody>
      </p:sp>
      <p:pic>
        <p:nvPicPr>
          <p:cNvPr id="1136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268760"/>
            <a:ext cx="5419725" cy="237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6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717032"/>
            <a:ext cx="567690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- TextBox"/>
          <p:cNvSpPr txBox="1"/>
          <p:nvPr/>
        </p:nvSpPr>
        <p:spPr>
          <a:xfrm>
            <a:off x="6372200" y="1772816"/>
            <a:ext cx="24534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mtClean="0"/>
              <a:t>Δεκαδικός λογάριθμος</a:t>
            </a:r>
          </a:p>
          <a:p>
            <a:r>
              <a:rPr lang="en-US" smtClean="0"/>
              <a:t>LOG10</a:t>
            </a:r>
            <a:endParaRPr lang="el-GR"/>
          </a:p>
        </p:txBody>
      </p:sp>
      <p:sp>
        <p:nvSpPr>
          <p:cNvPr id="6" name="5 - TextBox"/>
          <p:cNvSpPr txBox="1"/>
          <p:nvPr/>
        </p:nvSpPr>
        <p:spPr>
          <a:xfrm>
            <a:off x="6804248" y="4293096"/>
            <a:ext cx="936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/>
              <a:t>e</a:t>
            </a:r>
            <a:r>
              <a:rPr lang="en-US" sz="2800" baseline="30000" smtClean="0"/>
              <a:t>X</a:t>
            </a:r>
            <a:endParaRPr lang="el-GR" sz="2800" baseline="30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el-GR" sz="2400" b="1" dirty="0" smtClean="0"/>
              <a:t>Πράξεις με το </a:t>
            </a:r>
            <a:r>
              <a:rPr lang="en-US" sz="2400" b="1" dirty="0" smtClean="0"/>
              <a:t>Excel (</a:t>
            </a:r>
            <a:r>
              <a:rPr lang="el-GR" sz="2400" b="1" dirty="0" smtClean="0"/>
              <a:t>14</a:t>
            </a:r>
            <a:r>
              <a:rPr lang="en-US" sz="2400" b="1" dirty="0" smtClean="0"/>
              <a:t>)</a:t>
            </a:r>
            <a:endParaRPr lang="el-GR" sz="2400" b="1" dirty="0"/>
          </a:p>
        </p:txBody>
      </p:sp>
      <p:pic>
        <p:nvPicPr>
          <p:cNvPr id="1146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268760"/>
            <a:ext cx="4972050" cy="231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6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645024"/>
            <a:ext cx="5867400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- TextBox"/>
          <p:cNvSpPr txBox="1"/>
          <p:nvPr/>
        </p:nvSpPr>
        <p:spPr>
          <a:xfrm>
            <a:off x="6012160" y="1556792"/>
            <a:ext cx="282564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mtClean="0"/>
              <a:t>Τετραγωνική ρίζα αριθμού</a:t>
            </a:r>
          </a:p>
          <a:p>
            <a:r>
              <a:rPr lang="el-GR" smtClean="0"/>
              <a:t>Α.  </a:t>
            </a:r>
            <a:r>
              <a:rPr lang="en-US" smtClean="0"/>
              <a:t>SQRT(X)</a:t>
            </a:r>
          </a:p>
          <a:p>
            <a:r>
              <a:rPr lang="en-US" smtClean="0"/>
              <a:t>B.  X^(0.5)</a:t>
            </a:r>
            <a:endParaRPr lang="el-GR"/>
          </a:p>
        </p:txBody>
      </p:sp>
      <p:sp>
        <p:nvSpPr>
          <p:cNvPr id="6" name="5 - TextBox"/>
          <p:cNvSpPr txBox="1"/>
          <p:nvPr/>
        </p:nvSpPr>
        <p:spPr>
          <a:xfrm>
            <a:off x="6479704" y="3933056"/>
            <a:ext cx="25567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mtClean="0"/>
              <a:t>Στρογγυλοποίηση</a:t>
            </a:r>
          </a:p>
          <a:p>
            <a:r>
              <a:rPr lang="el-GR" smtClean="0"/>
              <a:t>αριθμού στον πλησιέστερο ακέραιο</a:t>
            </a:r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pPr eaLnBrk="1" hangingPunct="1"/>
            <a:r>
              <a:rPr lang="el-GR" sz="2400" b="1" dirty="0" smtClean="0"/>
              <a:t>Κατασκευή γραφικής παράστασης (1)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125538"/>
            <a:ext cx="8229600" cy="4391694"/>
          </a:xfrm>
        </p:spPr>
        <p:txBody>
          <a:bodyPr/>
          <a:lstStyle/>
          <a:p>
            <a:pPr eaLnBrk="1" hangingPunct="1"/>
            <a:r>
              <a:rPr lang="el-GR" sz="2400" dirty="0" smtClean="0"/>
              <a:t>Εισαγωγή των πειραματικών </a:t>
            </a:r>
            <a:r>
              <a:rPr lang="el-GR" sz="2400" dirty="0" smtClean="0"/>
              <a:t>δεδομένων</a:t>
            </a:r>
          </a:p>
          <a:p>
            <a:pPr eaLnBrk="1" hangingPunct="1"/>
            <a:r>
              <a:rPr lang="el-GR" sz="2400" dirty="0" smtClean="0"/>
              <a:t>Επιλέξτε </a:t>
            </a:r>
            <a:r>
              <a:rPr lang="el-GR" sz="2400" dirty="0" smtClean="0"/>
              <a:t>την σωστή μορφή για κάθε στήλη </a:t>
            </a:r>
            <a:r>
              <a:rPr lang="el-GR" sz="2400" dirty="0" smtClean="0"/>
              <a:t>δεδομένων</a:t>
            </a:r>
          </a:p>
          <a:p>
            <a:pPr eaLnBrk="1" hangingPunct="1"/>
            <a:r>
              <a:rPr lang="el-GR" sz="2400" dirty="0" smtClean="0"/>
              <a:t>Επιλέξτε </a:t>
            </a:r>
            <a:r>
              <a:rPr lang="el-GR" sz="2400" dirty="0" smtClean="0"/>
              <a:t>τα πειραματικά σημεία που θέλετε να παρασταθούν </a:t>
            </a:r>
            <a:r>
              <a:rPr lang="el-GR" sz="2400" dirty="0" smtClean="0"/>
              <a:t>γραφικά</a:t>
            </a:r>
            <a:br>
              <a:rPr lang="el-GR" sz="2400" dirty="0" smtClean="0"/>
            </a:br>
            <a:r>
              <a:rPr lang="el-GR" sz="2400" dirty="0" smtClean="0"/>
              <a:t>(μόνο </a:t>
            </a:r>
            <a:r>
              <a:rPr lang="el-GR" sz="2400" dirty="0" smtClean="0"/>
              <a:t>εάν τα έχετε εισάγει στην μορφή </a:t>
            </a:r>
            <a:r>
              <a:rPr lang="en-US" sz="2400" dirty="0" err="1" smtClean="0"/>
              <a:t>x,y</a:t>
            </a:r>
            <a:r>
              <a:rPr lang="el-GR" sz="2400" dirty="0" smtClean="0"/>
              <a:t>)</a:t>
            </a:r>
          </a:p>
          <a:p>
            <a:pPr eaLnBrk="1" hangingPunct="1"/>
            <a:r>
              <a:rPr lang="el-GR" sz="2400" dirty="0" smtClean="0"/>
              <a:t>Επιλέξτε </a:t>
            </a:r>
            <a:r>
              <a:rPr lang="el-GR" sz="2400" dirty="0" smtClean="0"/>
              <a:t>τον οδηγό γραφημάτων από την γραμμή </a:t>
            </a:r>
            <a:r>
              <a:rPr lang="el-GR" sz="2400" dirty="0" smtClean="0"/>
              <a:t>εργαλείων</a:t>
            </a:r>
          </a:p>
          <a:p>
            <a:pPr eaLnBrk="1" hangingPunct="1"/>
            <a:r>
              <a:rPr lang="el-GR" sz="2400" dirty="0" smtClean="0"/>
              <a:t>Ακολουθήστε </a:t>
            </a:r>
            <a:r>
              <a:rPr lang="el-GR" sz="2400" dirty="0" smtClean="0"/>
              <a:t>τις οδηγίες στα πλαίσια που εμφανίζονται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/>
          <a:lstStyle/>
          <a:p>
            <a:pPr eaLnBrk="1" hangingPunct="1"/>
            <a:r>
              <a:rPr lang="el-GR" sz="2400" b="1" dirty="0" smtClean="0"/>
              <a:t>Κατασκευή γραφικής παράστασης (2)</a:t>
            </a:r>
          </a:p>
        </p:txBody>
      </p:sp>
      <p:pic>
        <p:nvPicPr>
          <p:cNvPr id="22531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700338" y="1125538"/>
            <a:ext cx="3744912" cy="482441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/>
          <a:lstStyle/>
          <a:p>
            <a:pPr eaLnBrk="1" hangingPunct="1"/>
            <a:r>
              <a:rPr lang="el-GR" sz="2400" b="1" dirty="0" smtClean="0"/>
              <a:t>Κατασκευή γραφικής παράστασης (3)</a:t>
            </a:r>
          </a:p>
        </p:txBody>
      </p:sp>
      <p:pic>
        <p:nvPicPr>
          <p:cNvPr id="23562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920" y="1124744"/>
            <a:ext cx="9078776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11 - Έλλειψη"/>
          <p:cNvSpPr/>
          <p:nvPr/>
        </p:nvSpPr>
        <p:spPr>
          <a:xfrm>
            <a:off x="1331640" y="836712"/>
            <a:ext cx="936104" cy="648072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12 - Έλλειψη"/>
          <p:cNvSpPr/>
          <p:nvPr/>
        </p:nvSpPr>
        <p:spPr>
          <a:xfrm>
            <a:off x="6516216" y="1268760"/>
            <a:ext cx="1080120" cy="864096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4" name="13 - Έλλειψη"/>
          <p:cNvSpPr/>
          <p:nvPr/>
        </p:nvSpPr>
        <p:spPr>
          <a:xfrm>
            <a:off x="6660232" y="2276872"/>
            <a:ext cx="792088" cy="720080"/>
          </a:xfrm>
          <a:prstGeom prst="ellipse">
            <a:avLst/>
          </a:prstGeom>
          <a:solidFill>
            <a:srgbClr val="FF0000">
              <a:alpha val="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5" name="14 - TextBox"/>
          <p:cNvSpPr txBox="1"/>
          <p:nvPr/>
        </p:nvSpPr>
        <p:spPr>
          <a:xfrm>
            <a:off x="539552" y="692696"/>
            <a:ext cx="925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u="sng" smtClean="0"/>
              <a:t>Βήμα 1</a:t>
            </a:r>
            <a:endParaRPr lang="el-GR" u="sng"/>
          </a:p>
        </p:txBody>
      </p:sp>
      <p:sp>
        <p:nvSpPr>
          <p:cNvPr id="16" name="15 - TextBox"/>
          <p:cNvSpPr txBox="1"/>
          <p:nvPr/>
        </p:nvSpPr>
        <p:spPr>
          <a:xfrm>
            <a:off x="7092280" y="764704"/>
            <a:ext cx="925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u="sng" smtClean="0"/>
              <a:t>Βήμα 2</a:t>
            </a:r>
            <a:endParaRPr lang="el-GR" u="sng"/>
          </a:p>
        </p:txBody>
      </p:sp>
      <p:sp>
        <p:nvSpPr>
          <p:cNvPr id="17" name="16 - TextBox"/>
          <p:cNvSpPr txBox="1"/>
          <p:nvPr/>
        </p:nvSpPr>
        <p:spPr>
          <a:xfrm>
            <a:off x="5436096" y="5445224"/>
            <a:ext cx="925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mtClean="0"/>
              <a:t>Βήμα 3</a:t>
            </a:r>
            <a:endParaRPr lang="el-GR"/>
          </a:p>
        </p:txBody>
      </p:sp>
      <p:cxnSp>
        <p:nvCxnSpPr>
          <p:cNvPr id="19" name="18 - Ευθύγραμμο βέλος σύνδεσης"/>
          <p:cNvCxnSpPr>
            <a:stCxn id="17" idx="0"/>
          </p:cNvCxnSpPr>
          <p:nvPr/>
        </p:nvCxnSpPr>
        <p:spPr>
          <a:xfrm rot="5400000" flipH="1" flipV="1">
            <a:off x="5127350" y="3768325"/>
            <a:ext cx="2448272" cy="905527"/>
          </a:xfrm>
          <a:prstGeom prst="straightConnector1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0 - TextBox"/>
          <p:cNvSpPr txBox="1"/>
          <p:nvPr/>
        </p:nvSpPr>
        <p:spPr>
          <a:xfrm>
            <a:off x="899592" y="6093296"/>
            <a:ext cx="78869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mtClean="0"/>
              <a:t>Επιλογή : διασπορά – για την απλή τοποθέτηση των πειραματικών σημείων</a:t>
            </a:r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pPr eaLnBrk="1" hangingPunct="1"/>
            <a:r>
              <a:rPr lang="el-GR" sz="2400" b="1" dirty="0" smtClean="0"/>
              <a:t>Κατασκευή γραφικής παράστασης (4)</a:t>
            </a:r>
          </a:p>
        </p:txBody>
      </p:sp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918053"/>
            <a:ext cx="8280920" cy="5939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- TextBox"/>
          <p:cNvSpPr txBox="1"/>
          <p:nvPr/>
        </p:nvSpPr>
        <p:spPr>
          <a:xfrm>
            <a:off x="971600" y="5877272"/>
            <a:ext cx="52593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mtClean="0"/>
              <a:t>Αποφεύγουμε την αυτόματη επιλογή των σημείων</a:t>
            </a:r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pPr eaLnBrk="1" hangingPunct="1"/>
            <a:r>
              <a:rPr lang="el-GR" sz="2400" b="1" dirty="0" smtClean="0"/>
              <a:t>Κατασκευή γραφικής παράστασης (5)</a:t>
            </a:r>
          </a:p>
        </p:txBody>
      </p:sp>
      <p:sp>
        <p:nvSpPr>
          <p:cNvPr id="25604" name="Text Box 7"/>
          <p:cNvSpPr txBox="1">
            <a:spLocks noChangeArrowheads="1"/>
          </p:cNvSpPr>
          <p:nvPr/>
        </p:nvSpPr>
        <p:spPr bwMode="auto">
          <a:xfrm>
            <a:off x="323528" y="1988840"/>
            <a:ext cx="241284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mtClean="0"/>
              <a:t>Δεξιό πλήκτρο </a:t>
            </a:r>
            <a:r>
              <a:rPr lang="en-US" smtClean="0"/>
              <a:t>mouse</a:t>
            </a:r>
          </a:p>
          <a:p>
            <a:r>
              <a:rPr lang="el-GR" smtClean="0"/>
              <a:t>Εμφάνιση πολλαπλής</a:t>
            </a:r>
          </a:p>
          <a:p>
            <a:r>
              <a:rPr lang="el-GR" smtClean="0"/>
              <a:t>επιλογής</a:t>
            </a:r>
            <a:endParaRPr lang="en-US" smtClean="0"/>
          </a:p>
        </p:txBody>
      </p:sp>
      <p:pic>
        <p:nvPicPr>
          <p:cNvPr id="25609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1268760"/>
            <a:ext cx="5248275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10 - Έλλειψη"/>
          <p:cNvSpPr/>
          <p:nvPr/>
        </p:nvSpPr>
        <p:spPr>
          <a:xfrm>
            <a:off x="5652120" y="4149080"/>
            <a:ext cx="2664296" cy="36004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smtClean="0"/>
              <a:t>Περιεχόμενα ενότητας</a:t>
            </a:r>
            <a:endParaRPr lang="el-GR" b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l-GR" dirty="0" smtClean="0">
              <a:latin typeface="Calibri" panose="020F0502020204030204" pitchFamily="34" charset="0"/>
            </a:endParaRPr>
          </a:p>
          <a:p>
            <a:pPr eaLnBrk="1" hangingPunct="1"/>
            <a:r>
              <a:rPr lang="el-GR" sz="3600" dirty="0" smtClean="0">
                <a:latin typeface="Calibri" panose="020F0502020204030204" pitchFamily="34" charset="0"/>
              </a:rPr>
              <a:t>Εισαγωγή </a:t>
            </a:r>
            <a:r>
              <a:rPr lang="el-GR" sz="3600" dirty="0">
                <a:latin typeface="Calibri" panose="020F0502020204030204" pitchFamily="34" charset="0"/>
              </a:rPr>
              <a:t>στο </a:t>
            </a:r>
            <a:r>
              <a:rPr lang="en-US" sz="3600" dirty="0">
                <a:latin typeface="Calibri" panose="020F0502020204030204" pitchFamily="34" charset="0"/>
              </a:rPr>
              <a:t>EXCEL 2010</a:t>
            </a:r>
            <a:br>
              <a:rPr lang="en-US" sz="3600" dirty="0">
                <a:latin typeface="Calibri" panose="020F0502020204030204" pitchFamily="34" charset="0"/>
              </a:rPr>
            </a:br>
            <a:endParaRPr lang="el-GR" sz="3600" dirty="0" smtClean="0">
              <a:latin typeface="Calibri" panose="020F0502020204030204" pitchFamily="34" charset="0"/>
            </a:endParaRPr>
          </a:p>
          <a:p>
            <a:pPr eaLnBrk="1" hangingPunct="1"/>
            <a:r>
              <a:rPr lang="el-GR" dirty="0" smtClean="0">
                <a:latin typeface="Calibri" panose="020F0502020204030204" pitchFamily="34" charset="0"/>
              </a:rPr>
              <a:t>Κατασκευή </a:t>
            </a:r>
            <a:r>
              <a:rPr lang="el-GR" dirty="0">
                <a:latin typeface="Calibri" panose="020F0502020204030204" pitchFamily="34" charset="0"/>
              </a:rPr>
              <a:t>γραφικών παραστάσεων από πειραματικά δεδομένα</a:t>
            </a:r>
            <a:r>
              <a:rPr lang="el-GR" sz="3600" dirty="0">
                <a:latin typeface="Calibri" panose="020F0502020204030204" pitchFamily="34" charset="0"/>
              </a:rPr>
              <a:t/>
            </a:r>
            <a:br>
              <a:rPr lang="el-GR" sz="3600" dirty="0">
                <a:latin typeface="Calibri" panose="020F0502020204030204" pitchFamily="34" charset="0"/>
              </a:rPr>
            </a:br>
            <a:endParaRPr lang="el-GR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5772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pPr eaLnBrk="1" hangingPunct="1"/>
            <a:r>
              <a:rPr lang="el-GR" sz="2400" b="1" dirty="0" smtClean="0"/>
              <a:t>Κατασκευή γραφικής παράστασης (6)</a:t>
            </a:r>
          </a:p>
        </p:txBody>
      </p:sp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340768"/>
            <a:ext cx="6507862" cy="3913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- Έλλειψη"/>
          <p:cNvSpPr/>
          <p:nvPr/>
        </p:nvSpPr>
        <p:spPr>
          <a:xfrm>
            <a:off x="1547664" y="2924944"/>
            <a:ext cx="1152128" cy="648072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pPr eaLnBrk="1" hangingPunct="1"/>
            <a:r>
              <a:rPr lang="el-GR" sz="2400" b="1" dirty="0" smtClean="0"/>
              <a:t>Κατασκευή γραφικής παράστασης (7)</a:t>
            </a:r>
          </a:p>
        </p:txBody>
      </p:sp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5" y="1340768"/>
            <a:ext cx="4415645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- Έλλειψη"/>
          <p:cNvSpPr/>
          <p:nvPr/>
        </p:nvSpPr>
        <p:spPr>
          <a:xfrm>
            <a:off x="899592" y="1916832"/>
            <a:ext cx="3888432" cy="648072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6 - Έλλειψη"/>
          <p:cNvSpPr/>
          <p:nvPr/>
        </p:nvSpPr>
        <p:spPr>
          <a:xfrm>
            <a:off x="3563888" y="2636912"/>
            <a:ext cx="576064" cy="43204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9" name="8 - Ευθύγραμμο βέλος σύνδεσης"/>
          <p:cNvCxnSpPr/>
          <p:nvPr/>
        </p:nvCxnSpPr>
        <p:spPr>
          <a:xfrm rot="10800000">
            <a:off x="4932040" y="2204864"/>
            <a:ext cx="1440160" cy="1588"/>
          </a:xfrm>
          <a:prstGeom prst="straightConnector1">
            <a:avLst/>
          </a:prstGeom>
          <a:ln w="254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- TextBox"/>
          <p:cNvSpPr txBox="1"/>
          <p:nvPr/>
        </p:nvSpPr>
        <p:spPr>
          <a:xfrm>
            <a:off x="6444208" y="1844824"/>
            <a:ext cx="25029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mtClean="0"/>
              <a:t>Όνομα σειράς </a:t>
            </a:r>
          </a:p>
          <a:p>
            <a:r>
              <a:rPr lang="el-GR" smtClean="0"/>
              <a:t>πειραματικών σημείων</a:t>
            </a:r>
            <a:endParaRPr lang="el-GR"/>
          </a:p>
        </p:txBody>
      </p:sp>
      <p:cxnSp>
        <p:nvCxnSpPr>
          <p:cNvPr id="13" name="12 - Ευθύγραμμο βέλος σύνδεσης"/>
          <p:cNvCxnSpPr/>
          <p:nvPr/>
        </p:nvCxnSpPr>
        <p:spPr>
          <a:xfrm rot="10800000">
            <a:off x="4283968" y="2852936"/>
            <a:ext cx="2160240" cy="28803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- TextBox"/>
          <p:cNvSpPr txBox="1"/>
          <p:nvPr/>
        </p:nvSpPr>
        <p:spPr>
          <a:xfrm>
            <a:off x="5940152" y="3212976"/>
            <a:ext cx="30383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mtClean="0"/>
              <a:t>Επιλογή συντεταγμένων </a:t>
            </a:r>
          </a:p>
          <a:p>
            <a:r>
              <a:rPr lang="el-GR" smtClean="0"/>
              <a:t>Χ για τα πειραματικά σημεία</a:t>
            </a:r>
            <a:endParaRPr lang="el-GR"/>
          </a:p>
        </p:txBody>
      </p:sp>
      <p:sp>
        <p:nvSpPr>
          <p:cNvPr id="15" name="14 - Έλλειψη"/>
          <p:cNvSpPr/>
          <p:nvPr/>
        </p:nvSpPr>
        <p:spPr>
          <a:xfrm>
            <a:off x="3563888" y="3140968"/>
            <a:ext cx="720080" cy="43204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17" name="16 - Ευθύγραμμο βέλος σύνδεσης"/>
          <p:cNvCxnSpPr/>
          <p:nvPr/>
        </p:nvCxnSpPr>
        <p:spPr>
          <a:xfrm rot="16200000" flipV="1">
            <a:off x="4247964" y="3609020"/>
            <a:ext cx="1440160" cy="1368152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17 - TextBox"/>
          <p:cNvSpPr txBox="1"/>
          <p:nvPr/>
        </p:nvSpPr>
        <p:spPr>
          <a:xfrm>
            <a:off x="5724128" y="4725144"/>
            <a:ext cx="30383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mtClean="0"/>
              <a:t>Επιλογή συντεταγμένων </a:t>
            </a:r>
          </a:p>
          <a:p>
            <a:r>
              <a:rPr lang="en-US" smtClean="0"/>
              <a:t>Y</a:t>
            </a:r>
            <a:r>
              <a:rPr lang="el-GR" smtClean="0"/>
              <a:t> για τα πειραματικά σημεία</a:t>
            </a:r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pPr eaLnBrk="1" hangingPunct="1"/>
            <a:r>
              <a:rPr lang="el-GR" sz="2400" b="1" dirty="0" smtClean="0"/>
              <a:t>Κατασκευή γραφικής παράστασης (8)</a:t>
            </a:r>
          </a:p>
        </p:txBody>
      </p:sp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268760"/>
            <a:ext cx="5124450" cy="344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- Έλλειψη"/>
          <p:cNvSpPr/>
          <p:nvPr/>
        </p:nvSpPr>
        <p:spPr>
          <a:xfrm>
            <a:off x="467544" y="1268760"/>
            <a:ext cx="792088" cy="1008112"/>
          </a:xfrm>
          <a:prstGeom prst="ellipse">
            <a:avLst/>
          </a:prstGeom>
          <a:solidFill>
            <a:srgbClr val="FF0000">
              <a:alpha val="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6 - TextBox"/>
          <p:cNvSpPr txBox="1"/>
          <p:nvPr/>
        </p:nvSpPr>
        <p:spPr>
          <a:xfrm>
            <a:off x="5868144" y="1700808"/>
            <a:ext cx="2217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mtClean="0"/>
              <a:t>Επιλεγμένες τιμές Χ</a:t>
            </a:r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pPr eaLnBrk="1" hangingPunct="1"/>
            <a:r>
              <a:rPr lang="el-GR" sz="2400" b="1" dirty="0" smtClean="0"/>
              <a:t>Κατασκευή γραφικής παράστασης (9)</a:t>
            </a:r>
          </a:p>
        </p:txBody>
      </p:sp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196752"/>
            <a:ext cx="52578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- TextBox"/>
          <p:cNvSpPr txBox="1"/>
          <p:nvPr/>
        </p:nvSpPr>
        <p:spPr>
          <a:xfrm>
            <a:off x="6156176" y="1772816"/>
            <a:ext cx="2213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mtClean="0"/>
              <a:t>Επιλεγμένες τιμές </a:t>
            </a:r>
            <a:r>
              <a:rPr lang="en-US" smtClean="0"/>
              <a:t>Y</a:t>
            </a:r>
            <a:endParaRPr lang="el-GR"/>
          </a:p>
        </p:txBody>
      </p:sp>
      <p:sp>
        <p:nvSpPr>
          <p:cNvPr id="7" name="6 - Έλλειψη"/>
          <p:cNvSpPr/>
          <p:nvPr/>
        </p:nvSpPr>
        <p:spPr>
          <a:xfrm>
            <a:off x="1115616" y="1484784"/>
            <a:ext cx="936104" cy="936104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eaLnBrk="1" hangingPunct="1"/>
            <a:r>
              <a:rPr lang="el-GR" sz="2400" b="1" dirty="0" smtClean="0"/>
              <a:t>Κατασκευή γραφικής παράστασης (10)</a:t>
            </a:r>
          </a:p>
        </p:txBody>
      </p:sp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0588" y="1533525"/>
            <a:ext cx="7362825" cy="379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- Έλλειψη"/>
          <p:cNvSpPr/>
          <p:nvPr/>
        </p:nvSpPr>
        <p:spPr>
          <a:xfrm>
            <a:off x="2915816" y="3068960"/>
            <a:ext cx="2952328" cy="79208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6 - Έλλειψη"/>
          <p:cNvSpPr/>
          <p:nvPr/>
        </p:nvSpPr>
        <p:spPr>
          <a:xfrm>
            <a:off x="6444208" y="4653136"/>
            <a:ext cx="792088" cy="43204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eaLnBrk="1" hangingPunct="1"/>
            <a:r>
              <a:rPr lang="el-GR" sz="2400" b="1" dirty="0" smtClean="0"/>
              <a:t>Κατασκευή γραφικής παράστασης (11)</a:t>
            </a:r>
          </a:p>
        </p:txBody>
      </p:sp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196752"/>
            <a:ext cx="6981825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- TextBox"/>
          <p:cNvSpPr txBox="1"/>
          <p:nvPr/>
        </p:nvSpPr>
        <p:spPr>
          <a:xfrm>
            <a:off x="827584" y="5301208"/>
            <a:ext cx="37080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mtClean="0"/>
              <a:t>Καθορισμός Αξόνων</a:t>
            </a:r>
          </a:p>
          <a:p>
            <a:r>
              <a:rPr lang="el-GR" smtClean="0"/>
              <a:t>Τίτλοι Αξόνων – Μονάδες μεγεθών</a:t>
            </a:r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eaLnBrk="1" hangingPunct="1"/>
            <a:r>
              <a:rPr lang="el-GR" sz="2400" b="1" dirty="0" smtClean="0"/>
              <a:t>Κατασκευή γραφικής παράστασης (12)</a:t>
            </a:r>
          </a:p>
        </p:txBody>
      </p:sp>
      <p:pic>
        <p:nvPicPr>
          <p:cNvPr id="3277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8113" y="885825"/>
            <a:ext cx="8867775" cy="508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- Έλλειψη"/>
          <p:cNvSpPr/>
          <p:nvPr/>
        </p:nvSpPr>
        <p:spPr>
          <a:xfrm>
            <a:off x="3635896" y="1196752"/>
            <a:ext cx="2448272" cy="864096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pPr eaLnBrk="1" hangingPunct="1"/>
            <a:r>
              <a:rPr lang="el-GR" sz="2400" b="1" dirty="0" smtClean="0"/>
              <a:t>Κατασκευή γραφικής παράστασης (13)</a:t>
            </a:r>
          </a:p>
        </p:txBody>
      </p:sp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19" y="1340768"/>
            <a:ext cx="8688093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- Έλλειψη"/>
          <p:cNvSpPr/>
          <p:nvPr/>
        </p:nvSpPr>
        <p:spPr>
          <a:xfrm>
            <a:off x="4067944" y="2708920"/>
            <a:ext cx="4320480" cy="936104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pPr eaLnBrk="1" hangingPunct="1"/>
            <a:r>
              <a:rPr lang="el-GR" sz="2400" b="1" dirty="0" smtClean="0"/>
              <a:t>Κατασκευή γραφικής παράστασης (14)</a:t>
            </a:r>
          </a:p>
        </p:txBody>
      </p:sp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7275" y="1685925"/>
            <a:ext cx="7029450" cy="348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- Έλλειψη"/>
          <p:cNvSpPr/>
          <p:nvPr/>
        </p:nvSpPr>
        <p:spPr>
          <a:xfrm>
            <a:off x="4355976" y="4581128"/>
            <a:ext cx="1800200" cy="576064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el-GR" sz="2400" b="1" dirty="0" smtClean="0"/>
              <a:t>Κατασκευή γραφικής παράστασης (15)</a:t>
            </a:r>
            <a:endParaRPr lang="el-GR" sz="2400" b="1" dirty="0"/>
          </a:p>
        </p:txBody>
      </p:sp>
      <p:pic>
        <p:nvPicPr>
          <p:cNvPr id="1013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772816"/>
            <a:ext cx="8161067" cy="3630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- Έλλειψη"/>
          <p:cNvSpPr/>
          <p:nvPr/>
        </p:nvSpPr>
        <p:spPr>
          <a:xfrm>
            <a:off x="4139952" y="3356992"/>
            <a:ext cx="4464496" cy="72008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7 - Πίνακας"/>
          <p:cNvGraphicFramePr>
            <a:graphicFrameLocks noGrp="1"/>
          </p:cNvGraphicFramePr>
          <p:nvPr/>
        </p:nvGraphicFramePr>
        <p:xfrm>
          <a:off x="357188" y="2071688"/>
          <a:ext cx="1571636" cy="1928830"/>
        </p:xfrm>
        <a:graphic>
          <a:graphicData uri="http://schemas.openxmlformats.org/drawingml/2006/table">
            <a:tbl>
              <a:tblPr/>
              <a:tblGrid>
                <a:gridCol w="785818"/>
                <a:gridCol w="785818"/>
              </a:tblGrid>
              <a:tr h="192883">
                <a:tc>
                  <a:txBody>
                    <a:bodyPr/>
                    <a:lstStyle/>
                    <a:p>
                      <a:pPr algn="r" fontAlgn="b"/>
                      <a:r>
                        <a:rPr lang="el-GR" sz="1000" b="0" i="0" u="none" strike="noStrike"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000" b="0" i="0" u="none" strike="noStrike"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2883">
                <a:tc>
                  <a:txBody>
                    <a:bodyPr/>
                    <a:lstStyle/>
                    <a:p>
                      <a:pPr algn="r" fontAlgn="b"/>
                      <a:r>
                        <a:rPr lang="el-GR" sz="1000" b="0" i="0" u="none" strike="noStrike">
                          <a:latin typeface="Arial"/>
                        </a:rPr>
                        <a:t>0,5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000" b="0" i="0" u="none" strike="noStrike">
                          <a:latin typeface="Arial"/>
                        </a:rPr>
                        <a:t>0,014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2883">
                <a:tc>
                  <a:txBody>
                    <a:bodyPr/>
                    <a:lstStyle/>
                    <a:p>
                      <a:pPr algn="r" fontAlgn="b"/>
                      <a:r>
                        <a:rPr lang="el-GR" sz="10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000" b="0" i="0" u="none" strike="noStrike">
                          <a:latin typeface="Arial"/>
                        </a:rPr>
                        <a:t>0,033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2883">
                <a:tc>
                  <a:txBody>
                    <a:bodyPr/>
                    <a:lstStyle/>
                    <a:p>
                      <a:pPr algn="r" fontAlgn="b"/>
                      <a:r>
                        <a:rPr lang="el-GR" sz="1000" b="0" i="0" u="none" strike="noStrike">
                          <a:latin typeface="Arial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000" b="0" i="0" u="none" strike="noStrike">
                          <a:latin typeface="Arial"/>
                        </a:rPr>
                        <a:t>0,063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2883">
                <a:tc>
                  <a:txBody>
                    <a:bodyPr/>
                    <a:lstStyle/>
                    <a:p>
                      <a:pPr algn="r" fontAlgn="b"/>
                      <a:r>
                        <a:rPr lang="el-GR" sz="1000" b="0" i="0" u="none" strike="noStrike">
                          <a:latin typeface="Arial"/>
                        </a:rPr>
                        <a:t>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000" b="0" i="0" u="none" strike="noStrike">
                          <a:latin typeface="Arial"/>
                        </a:rPr>
                        <a:t>0,13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2883">
                <a:tc>
                  <a:txBody>
                    <a:bodyPr/>
                    <a:lstStyle/>
                    <a:p>
                      <a:pPr algn="r" fontAlgn="b"/>
                      <a:r>
                        <a:rPr lang="el-GR" sz="1000" b="0" i="0" u="none" strike="noStrike">
                          <a:latin typeface="Arial"/>
                        </a:rPr>
                        <a:t>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000" b="0" i="0" u="none" strike="noStrike">
                          <a:latin typeface="Arial"/>
                        </a:rPr>
                        <a:t>0,225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2883">
                <a:tc>
                  <a:txBody>
                    <a:bodyPr/>
                    <a:lstStyle/>
                    <a:p>
                      <a:pPr algn="r" fontAlgn="b"/>
                      <a:r>
                        <a:rPr lang="el-GR" sz="1000" b="0" i="0" u="none" strike="noStrike">
                          <a:latin typeface="Arial"/>
                        </a:rPr>
                        <a:t>10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000" b="0" i="0" u="none" strike="noStrike">
                          <a:latin typeface="Arial"/>
                        </a:rPr>
                        <a:t>0,361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2883">
                <a:tc>
                  <a:txBody>
                    <a:bodyPr/>
                    <a:lstStyle/>
                    <a:p>
                      <a:pPr algn="r" fontAlgn="b"/>
                      <a:r>
                        <a:rPr lang="el-GR" sz="1000" b="0" i="0" u="none" strike="noStrike">
                          <a:latin typeface="Arial"/>
                        </a:rPr>
                        <a:t>12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000" b="0" i="0" u="none" strike="noStrike">
                          <a:latin typeface="Arial"/>
                        </a:rPr>
                        <a:t>0,429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2883">
                <a:tc>
                  <a:txBody>
                    <a:bodyPr/>
                    <a:lstStyle/>
                    <a:p>
                      <a:pPr algn="r" fontAlgn="b"/>
                      <a:r>
                        <a:rPr lang="el-GR" sz="1000" b="0" i="0" u="none" strike="noStrike">
                          <a:latin typeface="Arial"/>
                        </a:rPr>
                        <a:t>15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000" b="0" i="0" u="none" strike="noStrike">
                          <a:latin typeface="Arial"/>
                        </a:rPr>
                        <a:t>0,536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2883">
                <a:tc>
                  <a:txBody>
                    <a:bodyPr/>
                    <a:lstStyle/>
                    <a:p>
                      <a:pPr algn="r" fontAlgn="b"/>
                      <a:r>
                        <a:rPr lang="el-GR" sz="1000" b="0" i="0" u="none" strike="noStrike">
                          <a:latin typeface="Arial"/>
                        </a:rPr>
                        <a:t>20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000" b="0" i="0" u="none" strike="noStrike">
                          <a:latin typeface="Arial"/>
                        </a:rPr>
                        <a:t>0,743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9" name="8 - Δεξιό βέλος"/>
          <p:cNvSpPr/>
          <p:nvPr/>
        </p:nvSpPr>
        <p:spPr>
          <a:xfrm>
            <a:off x="2428875" y="2928938"/>
            <a:ext cx="977900" cy="4841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graphicFrame>
        <p:nvGraphicFramePr>
          <p:cNvPr id="10" name="3 - Γράφημα"/>
          <p:cNvGraphicFramePr/>
          <p:nvPr/>
        </p:nvGraphicFramePr>
        <p:xfrm>
          <a:off x="3714744" y="1857364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217" name="10 - TextBox"/>
          <p:cNvSpPr txBox="1">
            <a:spLocks noChangeArrowheads="1"/>
          </p:cNvSpPr>
          <p:nvPr/>
        </p:nvSpPr>
        <p:spPr bwMode="auto">
          <a:xfrm>
            <a:off x="357188" y="1571625"/>
            <a:ext cx="26514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/>
              <a:t>Πειραματικά Δεδομένα</a:t>
            </a:r>
          </a:p>
        </p:txBody>
      </p:sp>
      <p:sp>
        <p:nvSpPr>
          <p:cNvPr id="8218" name="11 - TextBox"/>
          <p:cNvSpPr txBox="1">
            <a:spLocks noChangeArrowheads="1"/>
          </p:cNvSpPr>
          <p:nvPr/>
        </p:nvSpPr>
        <p:spPr bwMode="auto">
          <a:xfrm>
            <a:off x="5143500" y="1214438"/>
            <a:ext cx="246734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/>
              <a:t>Γραφική παράσταση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400" b="1" dirty="0" smtClean="0"/>
              <a:t>Κατασκευή γραφικής παράστασης (16)</a:t>
            </a:r>
            <a:endParaRPr lang="el-GR" sz="2400" b="1" dirty="0"/>
          </a:p>
        </p:txBody>
      </p:sp>
      <p:pic>
        <p:nvPicPr>
          <p:cNvPr id="1024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3" y="1695450"/>
            <a:ext cx="8143875" cy="346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- Έλλειψη"/>
          <p:cNvSpPr/>
          <p:nvPr/>
        </p:nvSpPr>
        <p:spPr>
          <a:xfrm>
            <a:off x="2339752" y="2852936"/>
            <a:ext cx="792088" cy="15121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el-GR" sz="2400" b="1" dirty="0" smtClean="0"/>
              <a:t>Τίτλος Γραφήματος</a:t>
            </a:r>
            <a:endParaRPr lang="el-GR" sz="2400" b="1" dirty="0"/>
          </a:p>
        </p:txBody>
      </p:sp>
      <p:pic>
        <p:nvPicPr>
          <p:cNvPr id="1034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980728"/>
            <a:ext cx="4896544" cy="5742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el-GR" sz="2400" b="1" dirty="0" smtClean="0"/>
              <a:t>Υπόμνημα</a:t>
            </a:r>
            <a:endParaRPr lang="el-GR" sz="2400" b="1" dirty="0"/>
          </a:p>
        </p:txBody>
      </p:sp>
      <p:pic>
        <p:nvPicPr>
          <p:cNvPr id="1044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052736"/>
            <a:ext cx="7305675" cy="559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- Έλλειψη"/>
          <p:cNvSpPr/>
          <p:nvPr/>
        </p:nvSpPr>
        <p:spPr>
          <a:xfrm>
            <a:off x="5076056" y="5157192"/>
            <a:ext cx="1296144" cy="504056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el-GR" sz="2400" b="1" dirty="0" smtClean="0"/>
              <a:t>Ετικέτες Δεδομένων (1)</a:t>
            </a:r>
            <a:endParaRPr lang="el-GR" sz="2400" b="1" dirty="0"/>
          </a:p>
        </p:txBody>
      </p:sp>
      <p:pic>
        <p:nvPicPr>
          <p:cNvPr id="1054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980728"/>
            <a:ext cx="8267700" cy="575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- TextBox"/>
          <p:cNvSpPr txBox="1"/>
          <p:nvPr/>
        </p:nvSpPr>
        <p:spPr>
          <a:xfrm>
            <a:off x="5940152" y="5229200"/>
            <a:ext cx="286860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mtClean="0"/>
              <a:t>Να αποφεύγεται </a:t>
            </a:r>
          </a:p>
          <a:p>
            <a:r>
              <a:rPr lang="el-GR" smtClean="0"/>
              <a:t>την τοποθέτηση ετικετών</a:t>
            </a:r>
          </a:p>
          <a:p>
            <a:r>
              <a:rPr lang="el-GR" smtClean="0"/>
              <a:t>στα πειραματικά δεδομένα</a:t>
            </a:r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el-GR" sz="2400" b="1" dirty="0" smtClean="0"/>
              <a:t>Ετικέτες Δεδομένων (2)</a:t>
            </a:r>
            <a:endParaRPr lang="el-GR" sz="2400" b="1" dirty="0"/>
          </a:p>
        </p:txBody>
      </p:sp>
      <p:pic>
        <p:nvPicPr>
          <p:cNvPr id="1064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124744"/>
            <a:ext cx="5000625" cy="537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el-GR" sz="2400" b="1" dirty="0" smtClean="0"/>
              <a:t>Μορφοποίηση Αξόνων (1)</a:t>
            </a:r>
            <a:endParaRPr lang="el-GR" sz="2400" b="1" dirty="0"/>
          </a:p>
        </p:txBody>
      </p:sp>
      <p:pic>
        <p:nvPicPr>
          <p:cNvPr id="1075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124744"/>
            <a:ext cx="7195098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el-GR" sz="2400" b="1" dirty="0" smtClean="0"/>
              <a:t>Μορφοποίηση Αξόνων (2)</a:t>
            </a:r>
            <a:endParaRPr lang="el-GR" sz="2400" b="1" dirty="0"/>
          </a:p>
        </p:txBody>
      </p:sp>
      <p:pic>
        <p:nvPicPr>
          <p:cNvPr id="1085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980728"/>
            <a:ext cx="5477164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el-GR" sz="2400" b="1" dirty="0" smtClean="0"/>
              <a:t>Μορφοποίηση Αξόνων (3)</a:t>
            </a:r>
            <a:endParaRPr lang="el-GR" sz="2400" b="1" dirty="0"/>
          </a:p>
        </p:txBody>
      </p:sp>
      <p:pic>
        <p:nvPicPr>
          <p:cNvPr id="1095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980728"/>
            <a:ext cx="5326811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- Έλλειψη"/>
          <p:cNvSpPr/>
          <p:nvPr/>
        </p:nvSpPr>
        <p:spPr>
          <a:xfrm>
            <a:off x="3131840" y="1988840"/>
            <a:ext cx="1152128" cy="216024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5 - Έλλειψη"/>
          <p:cNvSpPr/>
          <p:nvPr/>
        </p:nvSpPr>
        <p:spPr>
          <a:xfrm>
            <a:off x="3203848" y="2924944"/>
            <a:ext cx="1008112" cy="216024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el-GR" sz="2400" b="1" dirty="0" smtClean="0"/>
              <a:t>Μορφοποίηση Αξόνων (4)</a:t>
            </a:r>
            <a:endParaRPr lang="el-GR" sz="2400" b="1" dirty="0"/>
          </a:p>
        </p:txBody>
      </p:sp>
      <p:pic>
        <p:nvPicPr>
          <p:cNvPr id="1105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96752"/>
            <a:ext cx="9144000" cy="5141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el-GR" sz="2400" b="1" dirty="0" smtClean="0"/>
              <a:t>Μορφοποίηση Αξόνων (5)</a:t>
            </a:r>
            <a:endParaRPr lang="el-GR" sz="2400" b="1" dirty="0"/>
          </a:p>
        </p:txBody>
      </p:sp>
      <p:pic>
        <p:nvPicPr>
          <p:cNvPr id="1116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124744"/>
            <a:ext cx="9075300" cy="4980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- TextBox"/>
          <p:cNvSpPr txBox="1"/>
          <p:nvPr/>
        </p:nvSpPr>
        <p:spPr>
          <a:xfrm>
            <a:off x="395536" y="4869160"/>
            <a:ext cx="34580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mtClean="0"/>
              <a:t>Προσοχή :</a:t>
            </a:r>
          </a:p>
          <a:p>
            <a:r>
              <a:rPr lang="el-GR" smtClean="0"/>
              <a:t>Να υπάρχουν 4-6 υποδιαιρέσεις</a:t>
            </a:r>
          </a:p>
          <a:p>
            <a:r>
              <a:rPr lang="el-GR" smtClean="0"/>
              <a:t>σε κάθε άξονα</a:t>
            </a:r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 b="1" smtClean="0"/>
              <a:t>  ….. περίπου 30 χρόνια πριν ……</a:t>
            </a:r>
            <a:endParaRPr lang="el-GR" sz="2800" b="1"/>
          </a:p>
        </p:txBody>
      </p:sp>
      <p:pic>
        <p:nvPicPr>
          <p:cNvPr id="83970" name="Picture 2" descr="http://c.coupin.free.fr/cartable/didapage/FaireGraphique/papier_millimet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3501008"/>
            <a:ext cx="3816424" cy="2918087"/>
          </a:xfrm>
          <a:prstGeom prst="rect">
            <a:avLst/>
          </a:prstGeom>
          <a:noFill/>
        </p:spPr>
      </p:pic>
      <p:pic>
        <p:nvPicPr>
          <p:cNvPr id="83972" name="Picture 4" descr="http://1.bp.blogspot.com/-NJUZVoPF6RU/T40r9-IWfbI/AAAAAAAABME/KOy1vDd0Nqs/s1600/175px-PARABOL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1268760"/>
            <a:ext cx="2821935" cy="4176464"/>
          </a:xfrm>
          <a:prstGeom prst="rect">
            <a:avLst/>
          </a:prstGeom>
          <a:noFill/>
        </p:spPr>
      </p:pic>
      <p:pic>
        <p:nvPicPr>
          <p:cNvPr id="83974" name="Picture 6" descr="https://lh5.googleusercontent.com/-v0mNrWzn8t0/TYH0YzegelI/AAAAAAAAC2Y/ywV0lxIxhjU/ancient_gree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268760"/>
            <a:ext cx="3419872" cy="21613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el-GR" sz="2400" b="1" dirty="0" smtClean="0"/>
              <a:t>Γραμμές πλέγματος</a:t>
            </a:r>
            <a:endParaRPr lang="el-GR" sz="2400" b="1" dirty="0"/>
          </a:p>
        </p:txBody>
      </p:sp>
      <p:pic>
        <p:nvPicPr>
          <p:cNvPr id="1126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980728"/>
            <a:ext cx="7439025" cy="296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3933056"/>
            <a:ext cx="4498057" cy="2773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el-GR" sz="2400" b="1" dirty="0" smtClean="0"/>
              <a:t>Περιοχή σχεδίασης (1)</a:t>
            </a:r>
            <a:endParaRPr lang="el-GR" sz="2400" b="1" dirty="0"/>
          </a:p>
        </p:txBody>
      </p:sp>
      <p:pic>
        <p:nvPicPr>
          <p:cNvPr id="1136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24744"/>
            <a:ext cx="4007261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6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76725" y="3140968"/>
            <a:ext cx="4867275" cy="299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el-GR" sz="2400" b="1" dirty="0" smtClean="0"/>
              <a:t>Περιοχή σχεδίασης (2)</a:t>
            </a:r>
            <a:endParaRPr lang="el-GR" sz="2400" b="1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1340768"/>
            <a:ext cx="4848225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6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3573016"/>
            <a:ext cx="4933950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pPr eaLnBrk="1" hangingPunct="1"/>
            <a:r>
              <a:rPr lang="el-GR" sz="2400" b="1" dirty="0" smtClean="0"/>
              <a:t>Τελική μορφή της γραφικής παράστασης</a:t>
            </a:r>
          </a:p>
        </p:txBody>
      </p:sp>
      <p:graphicFrame>
        <p:nvGraphicFramePr>
          <p:cNvPr id="5" name="3 - Γράφημα"/>
          <p:cNvGraphicFramePr/>
          <p:nvPr/>
        </p:nvGraphicFramePr>
        <p:xfrm>
          <a:off x="1187624" y="1196752"/>
          <a:ext cx="6984776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/>
          <a:lstStyle/>
          <a:p>
            <a:pPr eaLnBrk="1" hangingPunct="1"/>
            <a:r>
              <a:rPr lang="el-GR" sz="2400" b="1" dirty="0" smtClean="0"/>
              <a:t>Προσαρμογή βέλτιστης καμπύλης (1)</a:t>
            </a:r>
          </a:p>
        </p:txBody>
      </p:sp>
      <p:sp>
        <p:nvSpPr>
          <p:cNvPr id="45060" name="Text Box 7"/>
          <p:cNvSpPr txBox="1">
            <a:spLocks noChangeArrowheads="1"/>
          </p:cNvSpPr>
          <p:nvPr/>
        </p:nvSpPr>
        <p:spPr bwMode="auto">
          <a:xfrm>
            <a:off x="251520" y="1988840"/>
            <a:ext cx="2470150" cy="6604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Δεξί πλήκτρο επάνω </a:t>
            </a:r>
          </a:p>
          <a:p>
            <a:r>
              <a:rPr lang="el-GR"/>
              <a:t>σε πειραματικό σημείο</a:t>
            </a:r>
          </a:p>
        </p:txBody>
      </p:sp>
      <p:pic>
        <p:nvPicPr>
          <p:cNvPr id="45063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212976"/>
            <a:ext cx="5038725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1268760"/>
            <a:ext cx="5572125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9 - Έλλειψη"/>
          <p:cNvSpPr/>
          <p:nvPr/>
        </p:nvSpPr>
        <p:spPr>
          <a:xfrm>
            <a:off x="3131840" y="1124744"/>
            <a:ext cx="792088" cy="43204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10 - Έλλειψη"/>
          <p:cNvSpPr/>
          <p:nvPr/>
        </p:nvSpPr>
        <p:spPr>
          <a:xfrm>
            <a:off x="6372200" y="1268760"/>
            <a:ext cx="792088" cy="108012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15" name="14 - Ευθύγραμμο βέλος σύνδεσης"/>
          <p:cNvCxnSpPr/>
          <p:nvPr/>
        </p:nvCxnSpPr>
        <p:spPr>
          <a:xfrm rot="16200000" flipH="1">
            <a:off x="1115616" y="2924944"/>
            <a:ext cx="1656184" cy="1224136"/>
          </a:xfrm>
          <a:prstGeom prst="straightConnector1">
            <a:avLst/>
          </a:prstGeom>
          <a:ln w="34925">
            <a:solidFill>
              <a:srgbClr val="FF0000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15 - TextBox"/>
          <p:cNvSpPr txBox="1"/>
          <p:nvPr/>
        </p:nvSpPr>
        <p:spPr>
          <a:xfrm>
            <a:off x="251520" y="1196752"/>
            <a:ext cx="1446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smtClean="0"/>
              <a:t>Δύο τρόποι</a:t>
            </a:r>
            <a:endParaRPr lang="el-GR" b="1"/>
          </a:p>
        </p:txBody>
      </p:sp>
      <p:cxnSp>
        <p:nvCxnSpPr>
          <p:cNvPr id="17" name="16 - Ευθύγραμμο βέλος σύνδεσης"/>
          <p:cNvCxnSpPr/>
          <p:nvPr/>
        </p:nvCxnSpPr>
        <p:spPr>
          <a:xfrm>
            <a:off x="3995936" y="1484784"/>
            <a:ext cx="2304256" cy="288032"/>
          </a:xfrm>
          <a:prstGeom prst="straightConnector1">
            <a:avLst/>
          </a:prstGeom>
          <a:ln w="34925">
            <a:solidFill>
              <a:srgbClr val="FF0000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18 - Έλλειψη"/>
          <p:cNvSpPr/>
          <p:nvPr/>
        </p:nvSpPr>
        <p:spPr>
          <a:xfrm>
            <a:off x="2699792" y="5733256"/>
            <a:ext cx="2376264" cy="36004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eaLnBrk="1" hangingPunct="1"/>
            <a:r>
              <a:rPr lang="el-GR" sz="2400" b="1" dirty="0" smtClean="0"/>
              <a:t>Προσαρμογή βέλτιστης καμπύλης (2)</a:t>
            </a:r>
          </a:p>
        </p:txBody>
      </p:sp>
      <p:pic>
        <p:nvPicPr>
          <p:cNvPr id="46087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196752"/>
            <a:ext cx="5361947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- Έλλειψη"/>
          <p:cNvSpPr/>
          <p:nvPr/>
        </p:nvSpPr>
        <p:spPr>
          <a:xfrm>
            <a:off x="2411760" y="4797152"/>
            <a:ext cx="4536504" cy="504056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el-GR" sz="2400" b="1" dirty="0" smtClean="0"/>
              <a:t>Προσαρμογή βέλτιστης καμπύλης (3)</a:t>
            </a:r>
            <a:endParaRPr lang="el-GR" sz="2400" b="1" dirty="0"/>
          </a:p>
        </p:txBody>
      </p:sp>
      <p:pic>
        <p:nvPicPr>
          <p:cNvPr id="1157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052736"/>
            <a:ext cx="5114925" cy="56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400" b="1" dirty="0" smtClean="0"/>
              <a:t>Προσαρμογή βέλτιστης καμπύλης (4)</a:t>
            </a:r>
          </a:p>
        </p:txBody>
      </p:sp>
      <p:sp>
        <p:nvSpPr>
          <p:cNvPr id="47107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000" smtClean="0"/>
              <a:t>Γραμμική σχέση : </a:t>
            </a:r>
            <a:r>
              <a:rPr lang="en-US" sz="2000" smtClean="0"/>
              <a:t>y = a*X + b</a:t>
            </a:r>
          </a:p>
          <a:p>
            <a:r>
              <a:rPr lang="el-GR" sz="2000" err="1" smtClean="0"/>
              <a:t>Πολυωνυμική</a:t>
            </a:r>
            <a:r>
              <a:rPr lang="el-GR" sz="2000" smtClean="0"/>
              <a:t> σχέση : </a:t>
            </a:r>
            <a:r>
              <a:rPr lang="en-US" sz="2000" smtClean="0"/>
              <a:t>y = a</a:t>
            </a:r>
            <a:r>
              <a:rPr lang="en-US" sz="2000" baseline="-25000" smtClean="0"/>
              <a:t>0</a:t>
            </a:r>
            <a:r>
              <a:rPr lang="en-US" sz="2000" smtClean="0"/>
              <a:t> + a</a:t>
            </a:r>
            <a:r>
              <a:rPr lang="en-US" sz="2000" baseline="-25000" smtClean="0"/>
              <a:t>1</a:t>
            </a:r>
            <a:r>
              <a:rPr lang="en-US" sz="2000" smtClean="0"/>
              <a:t>*X + a</a:t>
            </a:r>
            <a:r>
              <a:rPr lang="en-US" sz="2000" baseline="-25000" smtClean="0"/>
              <a:t>2</a:t>
            </a:r>
            <a:r>
              <a:rPr lang="en-US" sz="2000" smtClean="0"/>
              <a:t>*X</a:t>
            </a:r>
            <a:r>
              <a:rPr lang="en-US" sz="2000" baseline="30000" smtClean="0"/>
              <a:t>2</a:t>
            </a:r>
            <a:r>
              <a:rPr lang="en-US" sz="2000" smtClean="0"/>
              <a:t> + …. (</a:t>
            </a:r>
            <a:r>
              <a:rPr lang="el-GR" sz="2000" smtClean="0"/>
              <a:t>βαθμός πολυωνύμου – ομογενές πολυώνυμο)</a:t>
            </a:r>
          </a:p>
          <a:p>
            <a:r>
              <a:rPr lang="el-GR" sz="2000" smtClean="0"/>
              <a:t>Λογαριθμική σχέση : </a:t>
            </a:r>
            <a:r>
              <a:rPr lang="en-US" sz="2000" smtClean="0"/>
              <a:t>y = a*</a:t>
            </a:r>
            <a:r>
              <a:rPr lang="en-US" sz="2000" err="1" smtClean="0"/>
              <a:t>lnX</a:t>
            </a:r>
            <a:r>
              <a:rPr lang="en-US" sz="2000" smtClean="0"/>
              <a:t> + b</a:t>
            </a:r>
          </a:p>
          <a:p>
            <a:r>
              <a:rPr lang="el-GR" sz="2000" smtClean="0"/>
              <a:t>Εκθετική σχέση : </a:t>
            </a:r>
            <a:r>
              <a:rPr lang="en-US" sz="2000" smtClean="0"/>
              <a:t>y = a*</a:t>
            </a:r>
            <a:r>
              <a:rPr lang="en-US" sz="2000" err="1" smtClean="0"/>
              <a:t>e</a:t>
            </a:r>
            <a:r>
              <a:rPr lang="en-US" sz="2000" baseline="30000" err="1" smtClean="0"/>
              <a:t>bX</a:t>
            </a:r>
            <a:endParaRPr lang="en-US" sz="2000" smtClean="0"/>
          </a:p>
          <a:p>
            <a:r>
              <a:rPr lang="el-GR" sz="2000" smtClean="0"/>
              <a:t>Δύναμη : </a:t>
            </a:r>
            <a:r>
              <a:rPr lang="en-US" sz="2000" smtClean="0"/>
              <a:t>y = a*</a:t>
            </a:r>
            <a:r>
              <a:rPr lang="en-US" sz="2000" err="1" smtClean="0"/>
              <a:t>X</a:t>
            </a:r>
            <a:r>
              <a:rPr lang="en-US" sz="2000" baseline="30000" err="1" smtClean="0"/>
              <a:t>b</a:t>
            </a:r>
            <a:endParaRPr lang="en-US" sz="2000" smtClean="0"/>
          </a:p>
          <a:p>
            <a:r>
              <a:rPr lang="el-GR" sz="2000" smtClean="0"/>
              <a:t>Κυλιόμενος μέσος</a:t>
            </a:r>
          </a:p>
          <a:p>
            <a:endParaRPr lang="el-GR" sz="2000" smtClean="0"/>
          </a:p>
          <a:p>
            <a:pPr>
              <a:buFontTx/>
              <a:buNone/>
            </a:pPr>
            <a:endParaRPr lang="el-GR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pPr eaLnBrk="1" hangingPunct="1"/>
            <a:r>
              <a:rPr lang="el-GR" sz="2400" b="1" dirty="0" smtClean="0"/>
              <a:t>Προσαρμογή βέλτιστης καμπύλης (5)</a:t>
            </a:r>
          </a:p>
        </p:txBody>
      </p:sp>
      <p:pic>
        <p:nvPicPr>
          <p:cNvPr id="48137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52736"/>
            <a:ext cx="9144000" cy="5392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- Έλλειψη"/>
          <p:cNvSpPr/>
          <p:nvPr/>
        </p:nvSpPr>
        <p:spPr>
          <a:xfrm>
            <a:off x="5364088" y="5589240"/>
            <a:ext cx="2952328" cy="576064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87"/>
          </a:xfrm>
        </p:spPr>
        <p:txBody>
          <a:bodyPr/>
          <a:lstStyle/>
          <a:p>
            <a:r>
              <a:rPr lang="el-GR" sz="2400" b="1" dirty="0" smtClean="0"/>
              <a:t>Προσαρμογή βέλτιστης καμπύλης (6)</a:t>
            </a:r>
          </a:p>
        </p:txBody>
      </p:sp>
      <p:pic>
        <p:nvPicPr>
          <p:cNvPr id="4915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980728"/>
            <a:ext cx="5067300" cy="564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- Έλλειψη"/>
          <p:cNvSpPr/>
          <p:nvPr/>
        </p:nvSpPr>
        <p:spPr>
          <a:xfrm>
            <a:off x="4355976" y="4797152"/>
            <a:ext cx="3429000" cy="785813"/>
          </a:xfrm>
          <a:prstGeom prst="ellipse">
            <a:avLst/>
          </a:prstGeom>
          <a:solidFill>
            <a:srgbClr val="FF0000">
              <a:alpha val="1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sp>
        <p:nvSpPr>
          <p:cNvPr id="6" name="5 - Δεξιό βέλος"/>
          <p:cNvSpPr/>
          <p:nvPr/>
        </p:nvSpPr>
        <p:spPr>
          <a:xfrm>
            <a:off x="2699792" y="5157192"/>
            <a:ext cx="1500188" cy="142875"/>
          </a:xfrm>
          <a:prstGeom prst="rightArrow">
            <a:avLst/>
          </a:prstGeom>
          <a:solidFill>
            <a:srgbClr val="C00000">
              <a:alpha val="6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sp>
        <p:nvSpPr>
          <p:cNvPr id="49158" name="6 - TextBox"/>
          <p:cNvSpPr txBox="1">
            <a:spLocks noChangeArrowheads="1"/>
          </p:cNvSpPr>
          <p:nvPr/>
        </p:nvSpPr>
        <p:spPr bwMode="auto">
          <a:xfrm>
            <a:off x="755576" y="4941168"/>
            <a:ext cx="174753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mtClean="0"/>
              <a:t>Επέκταση </a:t>
            </a:r>
          </a:p>
          <a:p>
            <a:r>
              <a:rPr lang="el-GR" smtClean="0"/>
              <a:t>γραμμής τάσης</a:t>
            </a:r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 descr="http://upload.wikimedia.org/wikipedia/commons/thumb/3/33/ZXSpectrum48k.jpg/250px-ZXSpectrum48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3815641" cy="2808312"/>
          </a:xfrm>
          <a:prstGeom prst="rect">
            <a:avLst/>
          </a:prstGeom>
          <a:noFill/>
        </p:spPr>
      </p:pic>
      <p:pic>
        <p:nvPicPr>
          <p:cNvPr id="86020" name="Picture 4" descr="Αρχείο:ZX Spectrum Plus2.jpe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1268760"/>
            <a:ext cx="4896544" cy="1879049"/>
          </a:xfrm>
          <a:prstGeom prst="rect">
            <a:avLst/>
          </a:prstGeom>
          <a:noFill/>
        </p:spPr>
      </p:pic>
      <p:pic>
        <p:nvPicPr>
          <p:cNvPr id="86022" name="Picture 6" descr="http://jscustom.theoldcomputer.com/images/manufacturers_systems/Sinclair/QL/211740sinclair-ql.system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3212976"/>
            <a:ext cx="4126225" cy="2016224"/>
          </a:xfrm>
          <a:prstGeom prst="rect">
            <a:avLst/>
          </a:prstGeom>
          <a:noFill/>
        </p:spPr>
      </p:pic>
      <p:pic>
        <p:nvPicPr>
          <p:cNvPr id="86024" name="Picture 8" descr="http://www.atarimusic.net/Atari-Music-Network-Media/Images/Atari-ST-Story/atari-stf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4048" y="3429000"/>
            <a:ext cx="3744416" cy="2256569"/>
          </a:xfrm>
          <a:prstGeom prst="rect">
            <a:avLst/>
          </a:prstGeom>
          <a:noFill/>
        </p:spPr>
      </p:pic>
      <p:sp>
        <p:nvSpPr>
          <p:cNvPr id="8" name="7 - TextBox"/>
          <p:cNvSpPr txBox="1"/>
          <p:nvPr/>
        </p:nvSpPr>
        <p:spPr>
          <a:xfrm>
            <a:off x="467544" y="5949280"/>
            <a:ext cx="86103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/>
              <a:t>Λογισμικό για γραφικές παραστάσεις : φτιάξτο μόνος σου</a:t>
            </a:r>
            <a:endParaRPr lang="el-GR" sz="2400" b="1" dirty="0"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eaLnBrk="1" hangingPunct="1"/>
            <a:r>
              <a:rPr lang="el-GR" sz="2400" b="1" dirty="0" smtClean="0"/>
              <a:t>Προσαρμογή βέλτιστης καμπύλης (7)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1196975"/>
            <a:ext cx="4038600" cy="5000625"/>
          </a:xfrm>
        </p:spPr>
        <p:txBody>
          <a:bodyPr/>
          <a:lstStyle/>
          <a:p>
            <a:pPr marL="533400" indent="-533400" eaLnBrk="1" hangingPunct="1">
              <a:buFontTx/>
              <a:buNone/>
            </a:pPr>
            <a:r>
              <a:rPr lang="el-GR" sz="2000" smtClean="0"/>
              <a:t>Απαραίτητα :</a:t>
            </a:r>
          </a:p>
          <a:p>
            <a:pPr marL="533400" indent="-533400" eaLnBrk="1" hangingPunct="1">
              <a:buFontTx/>
              <a:buAutoNum type="arabicPeriod"/>
            </a:pPr>
            <a:r>
              <a:rPr lang="el-GR" sz="2000" smtClean="0"/>
              <a:t>Να αναγράφεται η εξίσωση στην γραφική παράσταση,</a:t>
            </a:r>
          </a:p>
          <a:p>
            <a:pPr marL="533400" indent="-533400" eaLnBrk="1" hangingPunct="1">
              <a:buFontTx/>
              <a:buAutoNum type="arabicPeriod"/>
            </a:pPr>
            <a:r>
              <a:rPr lang="el-GR" sz="2000" smtClean="0"/>
              <a:t>Να αναγράφεται ο συντελεστής προσαρμογής</a:t>
            </a:r>
          </a:p>
        </p:txBody>
      </p:sp>
      <p:graphicFrame>
        <p:nvGraphicFramePr>
          <p:cNvPr id="1026" name="Object 5"/>
          <p:cNvGraphicFramePr>
            <a:graphicFrameLocks noGrp="1" noChangeAspect="1"/>
          </p:cNvGraphicFramePr>
          <p:nvPr>
            <p:ph sz="half" idx="2"/>
          </p:nvPr>
        </p:nvGraphicFramePr>
        <p:xfrm>
          <a:off x="4355976" y="836712"/>
          <a:ext cx="4376738" cy="547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Εξίσωση" r:id="rId3" imgW="2540000" imgH="3175000" progId="Equation.3">
                  <p:embed/>
                </p:oleObj>
              </mc:Choice>
              <mc:Fallback>
                <p:oleObj name="Εξίσωση" r:id="rId3" imgW="2540000" imgH="3175000" progId="Equation.3">
                  <p:embed/>
                  <p:pic>
                    <p:nvPicPr>
                      <p:cNvPr id="0" name="Picture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5976" y="836712"/>
                        <a:ext cx="4376738" cy="5472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z="2400" b="1" dirty="0" smtClean="0"/>
              <a:t>Συντελεστής συσχέτισης</a:t>
            </a:r>
          </a:p>
        </p:txBody>
      </p:sp>
      <p:graphicFrame>
        <p:nvGraphicFramePr>
          <p:cNvPr id="2050" name="Object 5"/>
          <p:cNvGraphicFramePr>
            <a:graphicFrameLocks noGrp="1" noChangeAspect="1"/>
          </p:cNvGraphicFramePr>
          <p:nvPr>
            <p:ph idx="1"/>
          </p:nvPr>
        </p:nvGraphicFramePr>
        <p:xfrm>
          <a:off x="466725" y="1590675"/>
          <a:ext cx="8080375" cy="4044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" name="Document" r:id="rId3" imgW="5578245" imgH="2710779" progId="Word.Document.8">
                  <p:embed/>
                </p:oleObj>
              </mc:Choice>
              <mc:Fallback>
                <p:oleObj name="Document" r:id="rId3" imgW="5578245" imgH="2710779" progId="Word.Document.8">
                  <p:embed/>
                  <p:pic>
                    <p:nvPicPr>
                      <p:cNvPr id="0" name="Picture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725" y="1590675"/>
                        <a:ext cx="8080375" cy="4044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907704" y="548680"/>
            <a:ext cx="5328592" cy="794352"/>
          </a:xfrm>
        </p:spPr>
        <p:txBody>
          <a:bodyPr>
            <a:normAutofit fontScale="90000"/>
          </a:bodyPr>
          <a:lstStyle/>
          <a:p>
            <a:r>
              <a:rPr lang="el-GR" sz="4400" b="1" dirty="0" smtClean="0"/>
              <a:t>Σημείωμα Αναφοράς</a:t>
            </a:r>
            <a:endParaRPr lang="el-GR" sz="4400" b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51520" y="1700808"/>
            <a:ext cx="8568952" cy="4248472"/>
          </a:xfrm>
        </p:spPr>
        <p:txBody>
          <a:bodyPr/>
          <a:lstStyle/>
          <a:p>
            <a:pPr>
              <a:buNone/>
              <a:defRPr/>
            </a:pPr>
            <a:r>
              <a:rPr lang="el-GR" dirty="0" smtClean="0"/>
              <a:t>   Copyright </a:t>
            </a:r>
            <a:r>
              <a:rPr lang="el-GR" dirty="0"/>
              <a:t>Πανεπιστήμιο Πατρών</a:t>
            </a:r>
            <a:r>
              <a:rPr lang="en-US" dirty="0" smtClean="0"/>
              <a:t>,</a:t>
            </a:r>
            <a:r>
              <a:rPr lang="el-GR" dirty="0" smtClean="0"/>
              <a:t> Κλεπετσάνης Παύλος </a:t>
            </a:r>
            <a:br>
              <a:rPr lang="el-GR" dirty="0" smtClean="0"/>
            </a:br>
            <a:r>
              <a:rPr lang="el-GR" dirty="0" smtClean="0"/>
              <a:t>«</a:t>
            </a:r>
            <a:r>
              <a:rPr lang="el-GR" dirty="0"/>
              <a:t>Κατασκευή γραφικών παραστάσεων από πειραματικά δεδομένα</a:t>
            </a:r>
            <a:r>
              <a:rPr lang="el-GR" dirty="0" smtClean="0"/>
              <a:t>». 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Έκδοση</a:t>
            </a:r>
            <a:r>
              <a:rPr lang="el-GR" dirty="0"/>
              <a:t>: 1.0. Πάτρα </a:t>
            </a:r>
            <a:r>
              <a:rPr lang="el-GR" dirty="0" smtClean="0"/>
              <a:t>2015. </a:t>
            </a:r>
          </a:p>
          <a:p>
            <a:pPr>
              <a:buNone/>
              <a:defRPr/>
            </a:pPr>
            <a:endParaRPr lang="el-GR" dirty="0"/>
          </a:p>
          <a:p>
            <a:pPr>
              <a:buNone/>
              <a:defRPr/>
            </a:pPr>
            <a:r>
              <a:rPr lang="el-GR" dirty="0" smtClean="0"/>
              <a:t>   Διαθέσιμο </a:t>
            </a:r>
            <a:r>
              <a:rPr lang="el-GR" dirty="0"/>
              <a:t>από τη δικτυακή </a:t>
            </a:r>
            <a:r>
              <a:rPr lang="el-GR" dirty="0" smtClean="0"/>
              <a:t>διεύθυνση:</a:t>
            </a:r>
            <a:endParaRPr lang="en-US" dirty="0" smtClean="0"/>
          </a:p>
          <a:p>
            <a:pPr>
              <a:buNone/>
              <a:defRPr/>
            </a:pPr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eclass.upatras.gr/courses/PHA1612/</a:t>
            </a:r>
            <a:r>
              <a:rPr lang="en-US" dirty="0" smtClean="0"/>
              <a:t>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72589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404664"/>
            <a:ext cx="7772400" cy="720080"/>
          </a:xfrm>
        </p:spPr>
        <p:txBody>
          <a:bodyPr>
            <a:normAutofit fontScale="90000"/>
          </a:bodyPr>
          <a:lstStyle/>
          <a:p>
            <a:r>
              <a:rPr lang="el-GR" b="1" dirty="0"/>
              <a:t>Σημείωμα </a:t>
            </a:r>
            <a:r>
              <a:rPr lang="el-GR" b="1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968552"/>
          </a:xfrm>
        </p:spPr>
        <p:txBody>
          <a:bodyPr/>
          <a:lstStyle/>
          <a:p>
            <a:pPr algn="just">
              <a:buNone/>
              <a:defRPr/>
            </a:pPr>
            <a:r>
              <a:rPr lang="el-GR" sz="1600" dirty="0">
                <a:solidFill>
                  <a:prstClr val="black"/>
                </a:solidFill>
              </a:rPr>
              <a:t>Το παρόν υλικό διατίθεται με τους όρους της άδειας χρήσης Creative </a:t>
            </a:r>
            <a:r>
              <a:rPr lang="el-GR" sz="1600" dirty="0" smtClean="0">
                <a:solidFill>
                  <a:prstClr val="black"/>
                </a:solidFill>
              </a:rPr>
              <a:t>Commons</a:t>
            </a:r>
          </a:p>
          <a:p>
            <a:pPr algn="just">
              <a:buNone/>
              <a:defRPr/>
            </a:pPr>
            <a:r>
              <a:rPr lang="el-GR" sz="1600" dirty="0" smtClean="0">
                <a:solidFill>
                  <a:prstClr val="black"/>
                </a:solidFill>
              </a:rPr>
              <a:t>Αναφορά</a:t>
            </a:r>
            <a:r>
              <a:rPr lang="el-GR" sz="1600" dirty="0">
                <a:solidFill>
                  <a:prstClr val="black"/>
                </a:solidFill>
              </a:rPr>
              <a:t>, Μη Εμπορική Χρήση Παρόμοια Διανομή 4.0 [1] ή μεταγενέστερη, </a:t>
            </a:r>
            <a:r>
              <a:rPr lang="el-GR" sz="1600" dirty="0" smtClean="0">
                <a:solidFill>
                  <a:prstClr val="black"/>
                </a:solidFill>
              </a:rPr>
              <a:t>Διεθνής</a:t>
            </a:r>
          </a:p>
          <a:p>
            <a:pPr algn="just">
              <a:buNone/>
              <a:defRPr/>
            </a:pPr>
            <a:r>
              <a:rPr lang="el-GR" sz="1600" dirty="0" smtClean="0">
                <a:solidFill>
                  <a:prstClr val="black"/>
                </a:solidFill>
              </a:rPr>
              <a:t>Έκδοση</a:t>
            </a:r>
            <a:r>
              <a:rPr lang="el-GR" sz="1600" dirty="0">
                <a:solidFill>
                  <a:prstClr val="black"/>
                </a:solidFill>
              </a:rPr>
              <a:t>.   Εξαιρούνται τα αυτοτελή έργα τρίτων π.χ. φωτογραφίες, διαγράμματα κ.λ.π</a:t>
            </a:r>
            <a:r>
              <a:rPr lang="el-GR" sz="1600" dirty="0" smtClean="0">
                <a:solidFill>
                  <a:prstClr val="black"/>
                </a:solidFill>
              </a:rPr>
              <a:t>.,</a:t>
            </a:r>
          </a:p>
          <a:p>
            <a:pPr algn="just">
              <a:buNone/>
              <a:defRPr/>
            </a:pPr>
            <a:r>
              <a:rPr lang="el-GR" sz="1600" dirty="0" smtClean="0">
                <a:solidFill>
                  <a:prstClr val="black"/>
                </a:solidFill>
              </a:rPr>
              <a:t>τα </a:t>
            </a:r>
            <a:r>
              <a:rPr lang="el-GR" sz="1600" dirty="0">
                <a:solidFill>
                  <a:prstClr val="black"/>
                </a:solidFill>
              </a:rPr>
              <a:t>οποία εμπεριέχονται σε αυτό και τα οποία αναφέρονται μαζί με τους όρους </a:t>
            </a:r>
            <a:r>
              <a:rPr lang="el-GR" sz="1600" dirty="0" smtClean="0">
                <a:solidFill>
                  <a:prstClr val="black"/>
                </a:solidFill>
              </a:rPr>
              <a:t>χρήσης</a:t>
            </a:r>
          </a:p>
          <a:p>
            <a:pPr algn="just">
              <a:buNone/>
              <a:defRPr/>
            </a:pPr>
            <a:r>
              <a:rPr lang="el-GR" sz="1600" dirty="0" smtClean="0">
                <a:solidFill>
                  <a:prstClr val="black"/>
                </a:solidFill>
              </a:rPr>
              <a:t>τους </a:t>
            </a:r>
            <a:r>
              <a:rPr lang="el-GR" sz="1600" dirty="0">
                <a:solidFill>
                  <a:prstClr val="black"/>
                </a:solidFill>
              </a:rPr>
              <a:t>στο «Σημείωμα Χρήσης Έργων Τρίτων».    </a:t>
            </a:r>
          </a:p>
          <a:p>
            <a:pPr>
              <a:buNone/>
              <a:defRPr/>
            </a:pPr>
            <a:endParaRPr lang="en-US" sz="1600" dirty="0" smtClean="0">
              <a:solidFill>
                <a:prstClr val="black"/>
              </a:solidFill>
            </a:endParaRPr>
          </a:p>
          <a:p>
            <a:pPr>
              <a:buNone/>
              <a:defRPr/>
            </a:pPr>
            <a:r>
              <a:rPr lang="el-GR" sz="1600" dirty="0" smtClean="0">
                <a:solidFill>
                  <a:prstClr val="black"/>
                </a:solidFill>
              </a:rPr>
              <a:t> [</a:t>
            </a:r>
            <a:r>
              <a:rPr lang="el-GR" sz="1600" dirty="0">
                <a:solidFill>
                  <a:prstClr val="black"/>
                </a:solidFill>
              </a:rPr>
              <a:t>1] http://creativecommons.org/licenses/by-nc-sa/4.0/ </a:t>
            </a:r>
            <a:endParaRPr lang="en-US" sz="1600" dirty="0">
              <a:solidFill>
                <a:prstClr val="black"/>
              </a:solidFill>
            </a:endParaRPr>
          </a:p>
          <a:p>
            <a:pPr marL="0" indent="0">
              <a:buNone/>
              <a:defRPr/>
            </a:pPr>
            <a:endParaRPr lang="en-US" sz="1600" dirty="0" smtClean="0">
              <a:solidFill>
                <a:prstClr val="black"/>
              </a:solidFill>
            </a:endParaRPr>
          </a:p>
          <a:p>
            <a:pPr marL="0" indent="0">
              <a:buNone/>
              <a:defRPr/>
            </a:pPr>
            <a:r>
              <a:rPr lang="el-GR" sz="1600" dirty="0" smtClean="0">
                <a:solidFill>
                  <a:prstClr val="black"/>
                </a:solidFill>
              </a:rPr>
              <a:t>Ως </a:t>
            </a:r>
            <a:r>
              <a:rPr lang="el-GR" sz="1600" b="1" dirty="0">
                <a:solidFill>
                  <a:prstClr val="black"/>
                </a:solidFill>
              </a:rPr>
              <a:t>Μη Εμπορική</a:t>
            </a:r>
            <a:r>
              <a:rPr lang="el-GR" sz="1600" dirty="0">
                <a:solidFill>
                  <a:prstClr val="black"/>
                </a:solidFill>
              </a:rPr>
              <a:t> ορίζεται η χρήση: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l-GR" sz="1600" dirty="0">
                <a:solidFill>
                  <a:prstClr val="black"/>
                </a:solidFill>
              </a:rPr>
              <a:t>που δεν περιλαμβάνει άμεσο ή έμμεσο οικονομικό όφελος από την χρήση του έργου, για το διανομέα του έργου και αδειοδόχο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l-GR" sz="1600" dirty="0">
                <a:solidFill>
                  <a:prstClr val="black"/>
                </a:solidFill>
              </a:rPr>
              <a:t>που</a:t>
            </a:r>
            <a:r>
              <a:rPr lang="en-GB" sz="1600" dirty="0">
                <a:solidFill>
                  <a:prstClr val="black"/>
                </a:solidFill>
              </a:rPr>
              <a:t> </a:t>
            </a:r>
            <a:r>
              <a:rPr lang="el-GR" sz="1600" dirty="0">
                <a:solidFill>
                  <a:prstClr val="black"/>
                </a:solidFill>
              </a:rPr>
              <a:t>δεν περιλαμβάνει οικονομική συναλλαγή ως προϋπόθεση για τη χρήση ή πρόσβαση στο έργο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l-GR" sz="1600" dirty="0">
                <a:solidFill>
                  <a:prstClr val="black"/>
                </a:solidFill>
              </a:rPr>
              <a:t>που</a:t>
            </a:r>
            <a:r>
              <a:rPr lang="en-GB" sz="1600" dirty="0">
                <a:solidFill>
                  <a:prstClr val="black"/>
                </a:solidFill>
              </a:rPr>
              <a:t> </a:t>
            </a:r>
            <a:r>
              <a:rPr lang="el-GR" sz="1600" dirty="0">
                <a:solidFill>
                  <a:prstClr val="black"/>
                </a:solidFill>
              </a:rPr>
              <a:t>δεν προσπορίζει στο διανομέα του έργου και</a:t>
            </a:r>
            <a:r>
              <a:rPr lang="en-GB" sz="1600" dirty="0">
                <a:solidFill>
                  <a:prstClr val="black"/>
                </a:solidFill>
              </a:rPr>
              <a:t> </a:t>
            </a:r>
            <a:r>
              <a:rPr lang="el-GR" sz="1600" dirty="0">
                <a:solidFill>
                  <a:prstClr val="black"/>
                </a:solidFill>
              </a:rPr>
              <a:t>αδειοδόχο</a:t>
            </a:r>
            <a:r>
              <a:rPr lang="en-GB" sz="1600" dirty="0">
                <a:solidFill>
                  <a:prstClr val="black"/>
                </a:solidFill>
              </a:rPr>
              <a:t> </a:t>
            </a:r>
            <a:r>
              <a:rPr lang="el-GR" sz="1600" dirty="0">
                <a:solidFill>
                  <a:prstClr val="black"/>
                </a:solidFill>
              </a:rPr>
              <a:t>έμμεσο οικονομικό όφελος (π.χ. διαφημίσεις) από την προβολή του έργου σε διαδικτυακό </a:t>
            </a:r>
            <a:r>
              <a:rPr lang="el-GR" sz="1600" dirty="0" smtClean="0">
                <a:solidFill>
                  <a:prstClr val="black"/>
                </a:solidFill>
              </a:rPr>
              <a:t>τόπο</a:t>
            </a:r>
            <a:endParaRPr lang="el-GR" sz="1600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el-GR" sz="1600" dirty="0">
                <a:solidFill>
                  <a:prstClr val="black"/>
                </a:solidFill>
              </a:rPr>
              <a:t>Ο δικαιούχος μπορεί να παρέχει στον αδειοδόχο ξεχωριστή άδεια να χρησιμοποιεί το έργο για εμπορική χρήση, εφόσον αυτό του ζητηθεί</a:t>
            </a:r>
          </a:p>
          <a:p>
            <a:pPr marL="0" indent="0">
              <a:buNone/>
            </a:pPr>
            <a:endParaRPr lang="el-GR" sz="1600" dirty="0"/>
          </a:p>
        </p:txBody>
      </p:sp>
      <p:pic>
        <p:nvPicPr>
          <p:cNvPr id="8" name="Picture 22" descr="Λογότυπο για Άδειες χρήσης Creative Commons BY-NC-ND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2705787"/>
            <a:ext cx="1237059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01585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pic>
        <p:nvPicPr>
          <p:cNvPr id="10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62562" y="5733256"/>
            <a:ext cx="3240360" cy="771224"/>
          </a:xfrm>
          <a:prstGeom prst="rect">
            <a:avLst/>
          </a:prstGeom>
          <a:noFill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5715766"/>
            <a:ext cx="2304256" cy="806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30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el-GR" sz="2400" b="1" dirty="0" smtClean="0"/>
              <a:t>Λογισμικό για την κατασκευή γραφικών παραστάσεων</a:t>
            </a:r>
          </a:p>
        </p:txBody>
      </p:sp>
      <p:sp>
        <p:nvSpPr>
          <p:cNvPr id="9219" name="2 - Θέση περιεχομένου"/>
          <p:cNvSpPr>
            <a:spLocks noGrp="1"/>
          </p:cNvSpPr>
          <p:nvPr>
            <p:ph idx="1"/>
          </p:nvPr>
        </p:nvSpPr>
        <p:spPr>
          <a:xfrm>
            <a:off x="395536" y="1124744"/>
            <a:ext cx="8229600" cy="4525963"/>
          </a:xfrm>
        </p:spPr>
        <p:txBody>
          <a:bodyPr/>
          <a:lstStyle/>
          <a:p>
            <a:pPr eaLnBrk="1" hangingPunct="1"/>
            <a:r>
              <a:rPr lang="en-US" sz="2000" dirty="0" smtClean="0"/>
              <a:t>Excel </a:t>
            </a:r>
            <a:r>
              <a:rPr lang="el-GR" sz="2000" dirty="0" smtClean="0"/>
              <a:t> (2007</a:t>
            </a:r>
            <a:r>
              <a:rPr lang="en-US" sz="2000" dirty="0" smtClean="0"/>
              <a:t>, 2010</a:t>
            </a:r>
            <a:r>
              <a:rPr lang="el-GR" sz="2000" dirty="0" smtClean="0"/>
              <a:t>) – προσοχή ασυμβατότητα με προηγούμενες εκδόσεις</a:t>
            </a:r>
            <a:r>
              <a:rPr lang="en-US" sz="2000" dirty="0" smtClean="0"/>
              <a:t> (Excel 97-2003)</a:t>
            </a:r>
          </a:p>
          <a:p>
            <a:pPr eaLnBrk="1" hangingPunct="1"/>
            <a:r>
              <a:rPr lang="en-US" sz="2000" dirty="0" smtClean="0"/>
              <a:t>Origin</a:t>
            </a:r>
            <a:r>
              <a:rPr lang="el-GR" sz="2000" dirty="0" smtClean="0"/>
              <a:t> (8.</a:t>
            </a:r>
            <a:r>
              <a:rPr lang="en-US" sz="2000" dirty="0" smtClean="0"/>
              <a:t>5.1</a:t>
            </a:r>
            <a:r>
              <a:rPr lang="el-GR" sz="2000" dirty="0" smtClean="0"/>
              <a:t>)</a:t>
            </a:r>
            <a:endParaRPr lang="en-US" sz="2000" dirty="0" smtClean="0"/>
          </a:p>
          <a:p>
            <a:pPr eaLnBrk="1" hangingPunct="1"/>
            <a:r>
              <a:rPr lang="en-US" sz="2000" dirty="0" smtClean="0"/>
              <a:t>PASW statistics</a:t>
            </a:r>
            <a:r>
              <a:rPr lang="el-GR" sz="2000" dirty="0" smtClean="0"/>
              <a:t> (20.0)</a:t>
            </a:r>
            <a:r>
              <a:rPr lang="en-US" sz="2000" dirty="0" smtClean="0"/>
              <a:t> </a:t>
            </a:r>
            <a:r>
              <a:rPr lang="el-GR" sz="2000" dirty="0" smtClean="0"/>
              <a:t>(πρώην </a:t>
            </a:r>
            <a:r>
              <a:rPr lang="en-US" sz="2000" dirty="0" smtClean="0"/>
              <a:t>SPSS)</a:t>
            </a:r>
          </a:p>
          <a:p>
            <a:pPr eaLnBrk="1" hangingPunct="1"/>
            <a:r>
              <a:rPr lang="en-US" sz="2000" dirty="0" err="1" smtClean="0"/>
              <a:t>Sigmaplot</a:t>
            </a:r>
            <a:r>
              <a:rPr lang="en-US" sz="2000" dirty="0" smtClean="0"/>
              <a:t> </a:t>
            </a:r>
            <a:r>
              <a:rPr lang="el-GR" sz="2000" dirty="0" smtClean="0"/>
              <a:t> (1</a:t>
            </a:r>
            <a:r>
              <a:rPr lang="en-US" sz="2000" dirty="0" smtClean="0"/>
              <a:t>2</a:t>
            </a:r>
            <a:r>
              <a:rPr lang="el-GR" sz="2000" dirty="0" smtClean="0"/>
              <a:t>.0)</a:t>
            </a:r>
            <a:endParaRPr lang="en-US" sz="2000" dirty="0" smtClean="0"/>
          </a:p>
          <a:p>
            <a:pPr eaLnBrk="1" hangingPunct="1"/>
            <a:r>
              <a:rPr lang="en-US" sz="2000" dirty="0" smtClean="0"/>
              <a:t>Graphical Analysis</a:t>
            </a:r>
            <a:r>
              <a:rPr lang="el-GR" sz="2000" dirty="0" smtClean="0"/>
              <a:t> (3.4)</a:t>
            </a:r>
            <a:endParaRPr lang="en-US" sz="2000" dirty="0" smtClean="0"/>
          </a:p>
          <a:p>
            <a:pPr eaLnBrk="1" hangingPunct="1"/>
            <a:r>
              <a:rPr lang="en-US" sz="2000" dirty="0" smtClean="0"/>
              <a:t>Mathematica</a:t>
            </a:r>
            <a:r>
              <a:rPr lang="el-GR" sz="2000" dirty="0" smtClean="0"/>
              <a:t> (7.0)</a:t>
            </a:r>
            <a:endParaRPr lang="en-US" sz="2000" dirty="0" smtClean="0"/>
          </a:p>
          <a:p>
            <a:pPr eaLnBrk="1" hangingPunct="1"/>
            <a:r>
              <a:rPr lang="el-GR" sz="2000" dirty="0" smtClean="0"/>
              <a:t>κ.λ.</a:t>
            </a:r>
          </a:p>
          <a:p>
            <a:pPr eaLnBrk="1" hangingPunct="1"/>
            <a:endParaRPr lang="el-GR" sz="2000" dirty="0" smtClean="0"/>
          </a:p>
          <a:p>
            <a:pPr eaLnBrk="1" hangingPunct="1"/>
            <a:r>
              <a:rPr lang="el-GR" sz="2000" dirty="0" smtClean="0"/>
              <a:t>Σύγκριση των πειραματικών σημείων με δεδομένη μαθηματική εξίσωση</a:t>
            </a:r>
          </a:p>
          <a:p>
            <a:pPr eaLnBrk="1" hangingPunct="1"/>
            <a:r>
              <a:rPr lang="el-GR" sz="2000" dirty="0" smtClean="0"/>
              <a:t>Προσδιορισμός μαθηματικής εξίσωσης που ακολουθούν τα πειραματικά δεδομένα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 descr="http://www.originlab.com/www/products/images/PeakFittingImage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733796" cy="3645024"/>
          </a:xfrm>
          <a:prstGeom prst="rect">
            <a:avLst/>
          </a:prstGeom>
          <a:noFill/>
        </p:spPr>
      </p:pic>
      <p:pic>
        <p:nvPicPr>
          <p:cNvPr id="82948" name="Picture 4" descr="http://www.originlab.com/www/products/images/GaussianSurfaceFi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067" y="-1"/>
            <a:ext cx="4460934" cy="3933057"/>
          </a:xfrm>
          <a:prstGeom prst="rect">
            <a:avLst/>
          </a:prstGeom>
          <a:noFill/>
        </p:spPr>
      </p:pic>
      <p:pic>
        <p:nvPicPr>
          <p:cNvPr id="82952" name="Picture 8" descr="http://www.sigmaplot.com/products/sigmaplot/images/contourgraph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3774011"/>
            <a:ext cx="3384376" cy="3083989"/>
          </a:xfrm>
          <a:prstGeom prst="rect">
            <a:avLst/>
          </a:prstGeom>
          <a:noFill/>
        </p:spPr>
      </p:pic>
      <p:pic>
        <p:nvPicPr>
          <p:cNvPr id="82954" name="Picture 10" descr="http://www.sigmaplot.com/products/sigmaplot/images/3dhill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3764120"/>
            <a:ext cx="4644008" cy="30938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Προεπιλεγμένη σχεδίαση">
  <a:themeElements>
    <a:clrScheme name="Προεπιλεγμένη σχεδίαση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Προεπιλεγμένη σχεδίαση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Προεπιλεγμένη σχεδίαση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1941</TotalTime>
  <Words>1346</Words>
  <Application>Microsoft Office PowerPoint</Application>
  <PresentationFormat>On-screen Show (4:3)</PresentationFormat>
  <Paragraphs>253</Paragraphs>
  <Slides>74</Slides>
  <Notes>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74</vt:i4>
      </vt:variant>
    </vt:vector>
  </HeadingPairs>
  <TitlesOfParts>
    <vt:vector size="77" baseType="lpstr">
      <vt:lpstr>Προεπιλεγμένη σχεδίαση</vt:lpstr>
      <vt:lpstr>Εξίσωση</vt:lpstr>
      <vt:lpstr>Document</vt:lpstr>
      <vt:lpstr>Πληροφορική</vt:lpstr>
      <vt:lpstr>Άδειες Χρήσης</vt:lpstr>
      <vt:lpstr>Χρηματοδότηση</vt:lpstr>
      <vt:lpstr>Περιεχόμενα ενότητας</vt:lpstr>
      <vt:lpstr>PowerPoint Presentation</vt:lpstr>
      <vt:lpstr>  ….. περίπου 30 χρόνια πριν ……</vt:lpstr>
      <vt:lpstr>PowerPoint Presentation</vt:lpstr>
      <vt:lpstr>Λογισμικό για την κατασκευή γραφικών παραστάσεων</vt:lpstr>
      <vt:lpstr>PowerPoint Presentation</vt:lpstr>
      <vt:lpstr>Τύποι γραφικών παραστάσεων</vt:lpstr>
      <vt:lpstr>PowerPoint Presentation</vt:lpstr>
      <vt:lpstr>Εισαγωγή πειραματικών δεδομένων (1)</vt:lpstr>
      <vt:lpstr>Εισαγωγή πειραματικών δεδομένων (2)</vt:lpstr>
      <vt:lpstr>Επιφάνεια εργασίας του Excel 2007 και 2010</vt:lpstr>
      <vt:lpstr>PowerPoint Presentation</vt:lpstr>
      <vt:lpstr>Μεταβολές στα χαρακτηριστικά της στήλης (1)</vt:lpstr>
      <vt:lpstr>Μεταβολές στα χαρακτηριστικά της στήλης (2)</vt:lpstr>
      <vt:lpstr>Μορφοποίηση κελίων (1)</vt:lpstr>
      <vt:lpstr>Μορφοποίηση κελίων (2)</vt:lpstr>
      <vt:lpstr>Πράξεις με το Excel (1)</vt:lpstr>
      <vt:lpstr>Πράξεις με το Excel (2)</vt:lpstr>
      <vt:lpstr>Πράξεις με το Excel (3)</vt:lpstr>
      <vt:lpstr>Πράξεις με το Excel (4)</vt:lpstr>
      <vt:lpstr>Πράξεις με το Excel (5)</vt:lpstr>
      <vt:lpstr>Πράξεις με το Excel (5)</vt:lpstr>
      <vt:lpstr>Πράξεις με το Excel (6)</vt:lpstr>
      <vt:lpstr>Πράξεις με το Excel (7)</vt:lpstr>
      <vt:lpstr>Πράξεις με το Excel (8)</vt:lpstr>
      <vt:lpstr>Πράξεις με το Excel (9)</vt:lpstr>
      <vt:lpstr>Πράξεις με το Excel (10)</vt:lpstr>
      <vt:lpstr>Πράξεις με το Excel (11)</vt:lpstr>
      <vt:lpstr>Πράξεις με το Excel (12)</vt:lpstr>
      <vt:lpstr>Πράξεις με το Excel (13)</vt:lpstr>
      <vt:lpstr>Πράξεις με το Excel (14)</vt:lpstr>
      <vt:lpstr>Κατασκευή γραφικής παράστασης (1)</vt:lpstr>
      <vt:lpstr>Κατασκευή γραφικής παράστασης (2)</vt:lpstr>
      <vt:lpstr>Κατασκευή γραφικής παράστασης (3)</vt:lpstr>
      <vt:lpstr>Κατασκευή γραφικής παράστασης (4)</vt:lpstr>
      <vt:lpstr>Κατασκευή γραφικής παράστασης (5)</vt:lpstr>
      <vt:lpstr>Κατασκευή γραφικής παράστασης (6)</vt:lpstr>
      <vt:lpstr>Κατασκευή γραφικής παράστασης (7)</vt:lpstr>
      <vt:lpstr>Κατασκευή γραφικής παράστασης (8)</vt:lpstr>
      <vt:lpstr>Κατασκευή γραφικής παράστασης (9)</vt:lpstr>
      <vt:lpstr>Κατασκευή γραφικής παράστασης (10)</vt:lpstr>
      <vt:lpstr>Κατασκευή γραφικής παράστασης (11)</vt:lpstr>
      <vt:lpstr>Κατασκευή γραφικής παράστασης (12)</vt:lpstr>
      <vt:lpstr>Κατασκευή γραφικής παράστασης (13)</vt:lpstr>
      <vt:lpstr>Κατασκευή γραφικής παράστασης (14)</vt:lpstr>
      <vt:lpstr>Κατασκευή γραφικής παράστασης (15)</vt:lpstr>
      <vt:lpstr>Κατασκευή γραφικής παράστασης (16)</vt:lpstr>
      <vt:lpstr>Τίτλος Γραφήματος</vt:lpstr>
      <vt:lpstr>Υπόμνημα</vt:lpstr>
      <vt:lpstr>Ετικέτες Δεδομένων (1)</vt:lpstr>
      <vt:lpstr>Ετικέτες Δεδομένων (2)</vt:lpstr>
      <vt:lpstr>Μορφοποίηση Αξόνων (1)</vt:lpstr>
      <vt:lpstr>Μορφοποίηση Αξόνων (2)</vt:lpstr>
      <vt:lpstr>Μορφοποίηση Αξόνων (3)</vt:lpstr>
      <vt:lpstr>Μορφοποίηση Αξόνων (4)</vt:lpstr>
      <vt:lpstr>Μορφοποίηση Αξόνων (5)</vt:lpstr>
      <vt:lpstr>Γραμμές πλέγματος</vt:lpstr>
      <vt:lpstr>Περιοχή σχεδίασης (1)</vt:lpstr>
      <vt:lpstr>Περιοχή σχεδίασης (2)</vt:lpstr>
      <vt:lpstr>Τελική μορφή της γραφικής παράστασης</vt:lpstr>
      <vt:lpstr>Προσαρμογή βέλτιστης καμπύλης (1)</vt:lpstr>
      <vt:lpstr>Προσαρμογή βέλτιστης καμπύλης (2)</vt:lpstr>
      <vt:lpstr>Προσαρμογή βέλτιστης καμπύλης (3)</vt:lpstr>
      <vt:lpstr>Προσαρμογή βέλτιστης καμπύλης (4)</vt:lpstr>
      <vt:lpstr>Προσαρμογή βέλτιστης καμπύλης (5)</vt:lpstr>
      <vt:lpstr>Προσαρμογή βέλτιστης καμπύλης (6)</vt:lpstr>
      <vt:lpstr>Προσαρμογή βέλτιστης καμπύλης (7)</vt:lpstr>
      <vt:lpstr>Συντελεστής συσχέτισης</vt:lpstr>
      <vt:lpstr>Σημείωμα Αναφοράς</vt:lpstr>
      <vt:lpstr>Σημείωμα Αδειοδότησης</vt:lpstr>
      <vt:lpstr>Τέλος Ενότητας</vt:lpstr>
    </vt:vector>
  </TitlesOfParts>
  <Company>UoP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Pavlos Klepetsanis</dc:creator>
  <cp:lastModifiedBy>admin</cp:lastModifiedBy>
  <cp:revision>120</cp:revision>
  <dcterms:created xsi:type="dcterms:W3CDTF">2007-11-26T20:20:59Z</dcterms:created>
  <dcterms:modified xsi:type="dcterms:W3CDTF">2015-06-26T07:40:43Z</dcterms:modified>
</cp:coreProperties>
</file>