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5" r:id="rId2"/>
    <p:sldId id="336" r:id="rId3"/>
    <p:sldId id="337" r:id="rId4"/>
    <p:sldId id="338" r:id="rId5"/>
    <p:sldId id="279" r:id="rId6"/>
    <p:sldId id="280" r:id="rId7"/>
    <p:sldId id="281" r:id="rId8"/>
    <p:sldId id="283" r:id="rId9"/>
    <p:sldId id="284" r:id="rId10"/>
    <p:sldId id="285" r:id="rId11"/>
    <p:sldId id="286" r:id="rId12"/>
    <p:sldId id="287" r:id="rId13"/>
    <p:sldId id="288" r:id="rId14"/>
    <p:sldId id="289" r:id="rId15"/>
    <p:sldId id="282" r:id="rId16"/>
    <p:sldId id="290" r:id="rId17"/>
    <p:sldId id="291" r:id="rId18"/>
    <p:sldId id="292" r:id="rId19"/>
    <p:sldId id="339" r:id="rId20"/>
    <p:sldId id="340" r:id="rId21"/>
    <p:sldId id="341"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956D0-0E01-424F-AF09-A74B621055DB}" type="datetimeFigureOut">
              <a:rPr lang="el-GR" smtClean="0"/>
              <a:t>18/5/2015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7907E-4AFC-4749-8451-781700D49DDE}" type="slidenum">
              <a:rPr lang="el-GR" smtClean="0"/>
              <a:t>‹#›</a:t>
            </a:fld>
            <a:endParaRPr lang="el-GR"/>
          </a:p>
        </p:txBody>
      </p:sp>
    </p:spTree>
    <p:extLst>
      <p:ext uri="{BB962C8B-B14F-4D97-AF65-F5344CB8AC3E}">
        <p14:creationId xmlns:p14="http://schemas.microsoft.com/office/powerpoint/2010/main" val="397086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96516B-3447-4BCA-B88E-6F85663F7F16}"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841838C-E9EE-4CB2-A5D8-C73E1162B4F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6516B-3447-4BCA-B88E-6F85663F7F16}" type="datetimeFigureOut">
              <a:rPr lang="el-GR" smtClean="0"/>
              <a:pPr/>
              <a:t>18/5/2015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1838C-E9EE-4CB2-A5D8-C73E1162B4F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class.upatras.gr/courses/PHA16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Πληροφορική</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Κεφάλαιο </a:t>
            </a:r>
            <a:r>
              <a:rPr lang="el-GR" sz="2800" b="1" dirty="0">
                <a:solidFill>
                  <a:schemeClr val="tx1"/>
                </a:solidFill>
              </a:rPr>
              <a:t>7</a:t>
            </a:r>
            <a:r>
              <a:rPr lang="el-GR" sz="2800" b="1" baseline="30000" dirty="0" smtClean="0">
                <a:solidFill>
                  <a:schemeClr val="tx1"/>
                </a:solidFill>
              </a:rPr>
              <a:t>ο</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Ψηφιακή Επεξεργασία Ιατρικών Σημάτων και Εικόνας</a:t>
            </a:r>
          </a:p>
          <a:p>
            <a:r>
              <a:rPr lang="el-GR" sz="2800" dirty="0" smtClean="0">
                <a:solidFill>
                  <a:schemeClr val="tx1"/>
                </a:solidFill>
              </a:rPr>
              <a:t>Κλεπετσάνης </a:t>
            </a:r>
            <a:r>
              <a:rPr lang="el-GR" sz="2800" dirty="0" smtClean="0">
                <a:solidFill>
                  <a:schemeClr val="tx1"/>
                </a:solidFill>
              </a:rPr>
              <a:t>Παύλος, Επίκουρος Καθηγητής</a:t>
            </a:r>
          </a:p>
          <a:p>
            <a:r>
              <a:rPr lang="el-GR" sz="2800" dirty="0" smtClean="0">
                <a:solidFill>
                  <a:schemeClr val="tx1"/>
                </a:solidFill>
              </a:rPr>
              <a:t>Τμήμα Φαρμακευτικής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66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340768"/>
            <a:ext cx="8568952" cy="1252736"/>
          </a:xfrm>
        </p:spPr>
        <p:txBody>
          <a:bodyPr>
            <a:normAutofit/>
          </a:bodyPr>
          <a:lstStyle/>
          <a:p>
            <a:pPr marL="0" indent="0">
              <a:buNone/>
            </a:pPr>
            <a:r>
              <a:rPr lang="el-GR" sz="2000" dirty="0" smtClean="0"/>
              <a:t>β) </a:t>
            </a:r>
            <a:r>
              <a:rPr lang="el-GR" sz="2000" dirty="0" err="1" smtClean="0"/>
              <a:t>Κβάντιση</a:t>
            </a:r>
            <a:r>
              <a:rPr lang="el-GR" sz="2000" dirty="0" smtClean="0"/>
              <a:t>: Είναι η διαδικασία κατά την οποία κάθε δείγμα που έχει προκύψει από  την δειγματοληψία αντιστοιχίζεται στην κοντινότερη τιμή από ένα πεπερασμένο πλήθος από προκαθορισμένες τιμές (στάθμες)</a:t>
            </a:r>
          </a:p>
          <a:p>
            <a:pPr marL="0" indent="0">
              <a:buNone/>
            </a:pPr>
            <a:endParaRPr lang="el-GR" sz="2000" dirty="0"/>
          </a:p>
        </p:txBody>
      </p:sp>
      <p:sp>
        <p:nvSpPr>
          <p:cNvPr id="4" name="1 - Τίτλος"/>
          <p:cNvSpPr>
            <a:spLocks noGrp="1"/>
          </p:cNvSpPr>
          <p:nvPr>
            <p:ph type="title"/>
          </p:nvPr>
        </p:nvSpPr>
        <p:spPr>
          <a:xfrm>
            <a:off x="457200" y="274638"/>
            <a:ext cx="8229600" cy="922114"/>
          </a:xfrm>
        </p:spPr>
        <p:txBody>
          <a:bodyPr>
            <a:normAutofit/>
          </a:bodyPr>
          <a:lstStyle/>
          <a:p>
            <a:r>
              <a:rPr lang="el-GR" sz="2800" b="1" dirty="0"/>
              <a:t>Ψηφιακή Επεξεργασία </a:t>
            </a:r>
            <a:r>
              <a:rPr lang="el-GR" sz="2800" b="1" dirty="0" smtClean="0"/>
              <a:t>σημάτων - 2</a:t>
            </a:r>
            <a:endParaRPr lang="el-GR" sz="2800" b="1" dirty="0"/>
          </a:p>
        </p:txBody>
      </p:sp>
      <p:pic>
        <p:nvPicPr>
          <p:cNvPr id="5" name="Picture 1174" descr="File:Quantized.signal.svg"/>
          <p:cNvPicPr/>
          <p:nvPr/>
        </p:nvPicPr>
        <p:blipFill>
          <a:blip r:embed="rId2" cstate="print"/>
          <a:srcRect/>
          <a:stretch>
            <a:fillRect/>
          </a:stretch>
        </p:blipFill>
        <p:spPr bwMode="auto">
          <a:xfrm>
            <a:off x="2699792" y="2564904"/>
            <a:ext cx="3356315" cy="272242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96752"/>
            <a:ext cx="8640960" cy="5112568"/>
          </a:xfrm>
        </p:spPr>
        <p:txBody>
          <a:bodyPr>
            <a:normAutofit/>
          </a:bodyPr>
          <a:lstStyle/>
          <a:p>
            <a:pPr marL="0" indent="0">
              <a:buNone/>
            </a:pPr>
            <a:r>
              <a:rPr lang="el-GR" sz="1800" dirty="0" smtClean="0"/>
              <a:t>Οι επεξεργασίες που </a:t>
            </a:r>
            <a:r>
              <a:rPr lang="el-GR" sz="1800" dirty="0"/>
              <a:t>μπορούν να εφαρμοστούν στο σήμα που προέκυψε από την ψηφιοποίηση είναι οι εξής:</a:t>
            </a:r>
          </a:p>
          <a:p>
            <a:pPr marL="0" lvl="0" indent="0">
              <a:buNone/>
            </a:pPr>
            <a:r>
              <a:rPr lang="el-GR" sz="1800" b="1" dirty="0"/>
              <a:t>Απόρριψη θορύβου: </a:t>
            </a:r>
            <a:r>
              <a:rPr lang="el-GR" sz="1800" dirty="0"/>
              <a:t>Ονομάζεται η διαδικασία με την οποία αποβάλλεται από το σήμα ο </a:t>
            </a:r>
            <a:r>
              <a:rPr lang="el-GR" sz="1800" dirty="0" smtClean="0"/>
              <a:t>θόρυβος </a:t>
            </a:r>
            <a:r>
              <a:rPr lang="el-GR" sz="1800" dirty="0"/>
              <a:t>και μένει το καθαρό σήμα.</a:t>
            </a:r>
          </a:p>
          <a:p>
            <a:pPr marL="0" lvl="0" indent="0">
              <a:buNone/>
            </a:pPr>
            <a:r>
              <a:rPr lang="el-GR" sz="1800" b="1" dirty="0"/>
              <a:t>Συμπίεση: </a:t>
            </a:r>
            <a:r>
              <a:rPr lang="el-GR" sz="1800" dirty="0"/>
              <a:t>Με τον όρο συμπίεση σήματος (</a:t>
            </a:r>
            <a:r>
              <a:rPr lang="el-GR" sz="1800" dirty="0" err="1"/>
              <a:t>signal</a:t>
            </a:r>
            <a:r>
              <a:rPr lang="el-GR" sz="1800" dirty="0"/>
              <a:t> </a:t>
            </a:r>
            <a:r>
              <a:rPr lang="el-GR" sz="1800" dirty="0" err="1"/>
              <a:t>compression</a:t>
            </a:r>
            <a:r>
              <a:rPr lang="el-GR" sz="1800" dirty="0"/>
              <a:t>) εννοούμε τη μετατροπή ενός ψηφιακού σήματος </a:t>
            </a:r>
            <a:r>
              <a:rPr lang="el-GR" sz="1800" dirty="0" smtClean="0"/>
              <a:t>σε </a:t>
            </a:r>
            <a:r>
              <a:rPr lang="el-GR" sz="1800" dirty="0"/>
              <a:t>μικρότερο (Λιγότερα </a:t>
            </a:r>
            <a:r>
              <a:rPr lang="en-US" sz="1800" dirty="0"/>
              <a:t>bits</a:t>
            </a:r>
            <a:r>
              <a:rPr lang="el-GR" sz="1800" dirty="0"/>
              <a:t>), ώστε να απαιτείται λιγότερη ψηφιακή πληροφορία για την αποθήκευσή του. Η συμπίεση ενός σήματος μπορεί συχνά. αλλά όχι πάντα να έχει επίδραση στην διαθεσιμότητά του ή στην ακρίβεια του περιεχομένου του. </a:t>
            </a:r>
            <a:r>
              <a:rPr lang="el-GR" sz="1800" dirty="0" smtClean="0"/>
              <a:t> (μέθοδοι </a:t>
            </a:r>
            <a:r>
              <a:rPr lang="el-GR" sz="1800" dirty="0"/>
              <a:t>συμπίεσης </a:t>
            </a:r>
            <a:r>
              <a:rPr lang="el-GR" sz="1800" dirty="0" smtClean="0"/>
              <a:t>: </a:t>
            </a:r>
            <a:r>
              <a:rPr lang="el-GR" sz="1800" dirty="0" err="1" smtClean="0"/>
              <a:t>απωλεστικές</a:t>
            </a:r>
            <a:r>
              <a:rPr lang="el-GR" sz="1800" dirty="0" smtClean="0"/>
              <a:t> και μη-</a:t>
            </a:r>
            <a:r>
              <a:rPr lang="el-GR" sz="1800" dirty="0" err="1" smtClean="0"/>
              <a:t>απωλεστικές)</a:t>
            </a:r>
            <a:endParaRPr lang="el-GR" sz="1800" dirty="0"/>
          </a:p>
          <a:p>
            <a:pPr marL="0" lvl="0" indent="0">
              <a:buNone/>
            </a:pPr>
            <a:r>
              <a:rPr lang="el-GR" sz="1800" b="1" dirty="0"/>
              <a:t>Φιλτράρισμα:</a:t>
            </a:r>
            <a:r>
              <a:rPr lang="el-GR" sz="1800" dirty="0"/>
              <a:t> Πολύ συχνά στα σήματα εφαρμόζονται φίλτρα οπότε στην έξοδο των φίλτρων λαμβάνονται νέα ψηφιακά σήματα με την πληροφορία που </a:t>
            </a:r>
            <a:r>
              <a:rPr lang="el-GR" sz="1800" dirty="0" smtClean="0"/>
              <a:t>θέλουμε (</a:t>
            </a:r>
            <a:r>
              <a:rPr lang="el-GR" sz="1800" dirty="0" err="1" smtClean="0"/>
              <a:t>βαθυπερατό</a:t>
            </a:r>
            <a:r>
              <a:rPr lang="el-GR" sz="1800" dirty="0" smtClean="0"/>
              <a:t> </a:t>
            </a:r>
            <a:r>
              <a:rPr lang="el-GR" sz="1800" dirty="0"/>
              <a:t>φίλτρο </a:t>
            </a:r>
            <a:r>
              <a:rPr lang="el-GR" sz="1800" dirty="0" smtClean="0"/>
              <a:t>: αποκοπή υψηλών συχνοτήτων)</a:t>
            </a:r>
            <a:endParaRPr lang="el-GR" sz="1800" dirty="0"/>
          </a:p>
          <a:p>
            <a:pPr marL="0" lvl="0" indent="0">
              <a:buNone/>
            </a:pPr>
            <a:r>
              <a:rPr lang="el-GR" sz="1800" b="1" dirty="0" smtClean="0"/>
              <a:t>Μετασχηματισμός</a:t>
            </a:r>
            <a:r>
              <a:rPr lang="el-GR" sz="1800" b="1" dirty="0"/>
              <a:t>:</a:t>
            </a:r>
            <a:r>
              <a:rPr lang="el-GR" sz="1800" dirty="0"/>
              <a:t> Η αρχική μορφή που έχουμε πάντα για το σήμα μας είναι αυτή στο πεδίου του χρόνου. Πολύ συχνά όμως υπάρχει πληροφορία στο σήμα που δεν είναι ορατή που δεν είναι ορατή σε αυτό το πεδίο και μπορεί να αναδειχτεί πιο εύκολα αν το σήμα μετασχηματιστεί σε  άλλο πεδίο. </a:t>
            </a:r>
            <a:r>
              <a:rPr lang="el-GR" sz="1800" dirty="0" smtClean="0"/>
              <a:t>(μετασχηματισμός </a:t>
            </a:r>
            <a:r>
              <a:rPr lang="en-US" sz="1800" dirty="0"/>
              <a:t>Fourier </a:t>
            </a:r>
            <a:r>
              <a:rPr lang="el-GR" sz="1800" dirty="0"/>
              <a:t>που μετασχηματίζει ένα σήμα από το πεδίο του χρόνου στο πεδίο των </a:t>
            </a:r>
            <a:r>
              <a:rPr lang="el-GR" sz="1800" dirty="0" smtClean="0"/>
              <a:t>συχνοτήτων) </a:t>
            </a:r>
            <a:endParaRPr lang="el-GR" sz="1800" dirty="0"/>
          </a:p>
        </p:txBody>
      </p:sp>
      <p:sp>
        <p:nvSpPr>
          <p:cNvPr id="4" name="1 - Τίτλος"/>
          <p:cNvSpPr>
            <a:spLocks noGrp="1"/>
          </p:cNvSpPr>
          <p:nvPr>
            <p:ph type="title"/>
          </p:nvPr>
        </p:nvSpPr>
        <p:spPr>
          <a:xfrm>
            <a:off x="457200" y="274638"/>
            <a:ext cx="8229600" cy="994122"/>
          </a:xfrm>
        </p:spPr>
        <p:txBody>
          <a:bodyPr>
            <a:normAutofit/>
          </a:bodyPr>
          <a:lstStyle/>
          <a:p>
            <a:r>
              <a:rPr lang="el-GR" sz="2800" b="1" dirty="0"/>
              <a:t>Ψηφιακή Επεξεργασία </a:t>
            </a:r>
            <a:r>
              <a:rPr lang="el-GR" sz="2800" b="1" dirty="0" smtClean="0"/>
              <a:t>σημάτων - 3</a:t>
            </a:r>
            <a:endParaRPr lang="el-GR"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Ψηφιακή Επεξεργασία </a:t>
            </a:r>
            <a:r>
              <a:rPr lang="el-GR" sz="2800" b="1" dirty="0" smtClean="0"/>
              <a:t>Εικόνας - 1</a:t>
            </a:r>
            <a:endParaRPr lang="el-GR" sz="2800" b="1" dirty="0"/>
          </a:p>
        </p:txBody>
      </p:sp>
      <p:sp>
        <p:nvSpPr>
          <p:cNvPr id="3" name="2 - Θέση περιεχομένου"/>
          <p:cNvSpPr>
            <a:spLocks noGrp="1"/>
          </p:cNvSpPr>
          <p:nvPr>
            <p:ph idx="1"/>
          </p:nvPr>
        </p:nvSpPr>
        <p:spPr>
          <a:xfrm>
            <a:off x="251520" y="1600200"/>
            <a:ext cx="8640960" cy="4525963"/>
          </a:xfrm>
        </p:spPr>
        <p:txBody>
          <a:bodyPr>
            <a:normAutofit/>
          </a:bodyPr>
          <a:lstStyle/>
          <a:p>
            <a:pPr marL="0" indent="0">
              <a:buNone/>
            </a:pPr>
            <a:r>
              <a:rPr lang="el-GR" sz="2000" dirty="0"/>
              <a:t>Όπως και στα σήματα έτσι και στις εικόνες απαραίτητη προϋπόθεση για την επεξεργασία του είναι να </a:t>
            </a:r>
            <a:r>
              <a:rPr lang="el-GR" sz="2000" dirty="0" smtClean="0"/>
              <a:t>βρίσκονται </a:t>
            </a:r>
            <a:r>
              <a:rPr lang="el-GR" sz="2000" dirty="0"/>
              <a:t>σε ψηφιακή μορφή. </a:t>
            </a:r>
            <a:endParaRPr lang="el-GR" sz="2000" dirty="0" smtClean="0"/>
          </a:p>
          <a:p>
            <a:pPr marL="0" indent="0">
              <a:buNone/>
            </a:pPr>
            <a:r>
              <a:rPr lang="el-GR" sz="1800" dirty="0" smtClean="0"/>
              <a:t>Αν </a:t>
            </a:r>
            <a:r>
              <a:rPr lang="el-GR" sz="1800" dirty="0"/>
              <a:t>και πλέον οι περισσότερες σύγχρονες </a:t>
            </a:r>
            <a:r>
              <a:rPr lang="el-GR" sz="1800" dirty="0" smtClean="0"/>
              <a:t>ιατρικές </a:t>
            </a:r>
            <a:r>
              <a:rPr lang="el-GR" sz="1800" dirty="0"/>
              <a:t>απεικονιστικές διατάξεις, παράγουν εικόνες που είναι σε ψηφιακή μορφή, στην περίπτωση που η εικόνα που επιθυμούμε να επεξεργαστούμε είναι αναλογική, πρέπει να τη μετατρέψουμε σε ψηφιακή χρησιμοποιώντας τις διαδικασίες της δειγματοληψίας και κβάντισης με τρόπο ανάλογο </a:t>
            </a:r>
            <a:r>
              <a:rPr lang="el-GR" sz="1800" dirty="0" smtClean="0"/>
              <a:t>με </a:t>
            </a:r>
            <a:r>
              <a:rPr lang="el-GR" sz="1800" dirty="0"/>
              <a:t>αυτό των σημάτων και η διάταξη που χρησιμοποιείται για αυτή τη διαδικασία είναι γνωστή ως ψηφιοποιητής.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124744"/>
            <a:ext cx="8229600" cy="1396752"/>
          </a:xfrm>
        </p:spPr>
        <p:txBody>
          <a:bodyPr>
            <a:normAutofit/>
          </a:bodyPr>
          <a:lstStyle/>
          <a:p>
            <a:pPr marL="0" indent="0">
              <a:buNone/>
            </a:pPr>
            <a:r>
              <a:rPr lang="el-GR" sz="2000" b="1" dirty="0"/>
              <a:t>Τμηματοποίηση (</a:t>
            </a:r>
            <a:r>
              <a:rPr lang="en-US" sz="2000" b="1" dirty="0"/>
              <a:t>Segmentation</a:t>
            </a:r>
            <a:r>
              <a:rPr lang="el-GR" sz="2000" b="1" dirty="0"/>
              <a:t>): </a:t>
            </a:r>
            <a:endParaRPr lang="el-GR" sz="2000" b="1" dirty="0" smtClean="0"/>
          </a:p>
          <a:p>
            <a:pPr marL="0" indent="0">
              <a:buNone/>
            </a:pPr>
            <a:r>
              <a:rPr lang="el-GR" sz="2000" dirty="0" smtClean="0"/>
              <a:t>Η διαδικασία </a:t>
            </a:r>
            <a:r>
              <a:rPr lang="el-GR" sz="2000" dirty="0"/>
              <a:t>τεμαχισμού της εικόνας σε πολλαπλά τμήματα τα οποία είτε να ορίζουν ανεξάρτητες ανατομικές δομές είτε να είναι τέτοια ώστε να έχει </a:t>
            </a:r>
            <a:r>
              <a:rPr lang="el-GR" sz="2000" dirty="0" smtClean="0"/>
              <a:t>μεγαλύτερο </a:t>
            </a:r>
            <a:r>
              <a:rPr lang="el-GR" sz="2000" dirty="0"/>
              <a:t>νόημα η </a:t>
            </a:r>
            <a:r>
              <a:rPr lang="el-GR" sz="2000" dirty="0" smtClean="0"/>
              <a:t>πρόσθετη </a:t>
            </a:r>
            <a:r>
              <a:rPr lang="el-GR" sz="2000" dirty="0"/>
              <a:t>επεξεργασία τους.</a:t>
            </a:r>
            <a:r>
              <a:rPr lang="el-GR" sz="2000" b="1" dirty="0"/>
              <a:t> </a:t>
            </a:r>
            <a:endParaRPr lang="el-GR" sz="2000" dirty="0"/>
          </a:p>
        </p:txBody>
      </p:sp>
      <p:sp>
        <p:nvSpPr>
          <p:cNvPr id="4" name="1 - Τίτλος"/>
          <p:cNvSpPr>
            <a:spLocks noGrp="1"/>
          </p:cNvSpPr>
          <p:nvPr>
            <p:ph type="title"/>
          </p:nvPr>
        </p:nvSpPr>
        <p:spPr>
          <a:xfrm>
            <a:off x="457200" y="274638"/>
            <a:ext cx="8229600" cy="850106"/>
          </a:xfrm>
        </p:spPr>
        <p:txBody>
          <a:bodyPr>
            <a:normAutofit/>
          </a:bodyPr>
          <a:lstStyle/>
          <a:p>
            <a:r>
              <a:rPr lang="el-GR" sz="2800" b="1" dirty="0"/>
              <a:t>Ψηφιακή Επεξεργασία </a:t>
            </a:r>
            <a:r>
              <a:rPr lang="el-GR" sz="2800" b="1" dirty="0" smtClean="0"/>
              <a:t>Εικόνας - 2</a:t>
            </a:r>
            <a:endParaRPr lang="el-GR" sz="2800" b="1" dirty="0"/>
          </a:p>
        </p:txBody>
      </p:sp>
      <p:pic>
        <p:nvPicPr>
          <p:cNvPr id="5" name="Picture 1177"/>
          <p:cNvPicPr/>
          <p:nvPr/>
        </p:nvPicPr>
        <p:blipFill>
          <a:blip r:embed="rId2" cstate="print"/>
          <a:srcRect/>
          <a:stretch>
            <a:fillRect/>
          </a:stretch>
        </p:blipFill>
        <p:spPr bwMode="auto">
          <a:xfrm>
            <a:off x="1691680" y="2708920"/>
            <a:ext cx="5847665" cy="2621444"/>
          </a:xfrm>
          <a:prstGeom prst="rect">
            <a:avLst/>
          </a:prstGeom>
          <a:noFill/>
          <a:ln w="9525">
            <a:noFill/>
            <a:miter lim="800000"/>
            <a:headEnd/>
            <a:tailEnd/>
          </a:ln>
        </p:spPr>
      </p:pic>
      <p:sp>
        <p:nvSpPr>
          <p:cNvPr id="6" name="5 - Ορθογώνιο"/>
          <p:cNvSpPr/>
          <p:nvPr/>
        </p:nvSpPr>
        <p:spPr>
          <a:xfrm>
            <a:off x="395536" y="5589240"/>
            <a:ext cx="8352928" cy="646331"/>
          </a:xfrm>
          <a:prstGeom prst="rect">
            <a:avLst/>
          </a:prstGeom>
        </p:spPr>
        <p:txBody>
          <a:bodyPr wrap="square">
            <a:spAutoFit/>
          </a:bodyPr>
          <a:lstStyle/>
          <a:p>
            <a:r>
              <a:rPr lang="el-GR" dirty="0"/>
              <a:t>Παράδειγμα τριών διαφορετικών τμηματοποιήσεων εικόνας εγκεφάλου από μαγνητικό τομογράφο.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268760"/>
            <a:ext cx="8435280" cy="1252736"/>
          </a:xfrm>
        </p:spPr>
        <p:txBody>
          <a:bodyPr>
            <a:normAutofit/>
          </a:bodyPr>
          <a:lstStyle/>
          <a:p>
            <a:pPr marL="0" indent="0">
              <a:buNone/>
            </a:pPr>
            <a:r>
              <a:rPr lang="el-GR" sz="2000" b="1" dirty="0"/>
              <a:t>Εντοπισμός ακμών (</a:t>
            </a:r>
            <a:r>
              <a:rPr lang="en-US" sz="2000" b="1" dirty="0"/>
              <a:t>Edge Detection</a:t>
            </a:r>
            <a:r>
              <a:rPr lang="el-GR" sz="2000" b="1" dirty="0"/>
              <a:t>): </a:t>
            </a:r>
            <a:endParaRPr lang="el-GR" sz="2000" b="1" dirty="0" smtClean="0"/>
          </a:p>
          <a:p>
            <a:pPr marL="0" indent="0">
              <a:buNone/>
            </a:pPr>
            <a:r>
              <a:rPr lang="el-GR" sz="2000" dirty="0" smtClean="0"/>
              <a:t>Πρόκειται </a:t>
            </a:r>
            <a:r>
              <a:rPr lang="el-GR" sz="2000" dirty="0"/>
              <a:t>για τη διαδικασία με την οποία εντοπίζουμε τις ακμές μια εικόνας οι οποίες συχνά στις ιατρικές εικόνες καθορίζουν όρια ανατομικών δομών.</a:t>
            </a:r>
          </a:p>
          <a:p>
            <a:pPr>
              <a:buNone/>
            </a:pPr>
            <a:endParaRPr lang="el-GR" sz="2000" dirty="0"/>
          </a:p>
        </p:txBody>
      </p:sp>
      <p:sp>
        <p:nvSpPr>
          <p:cNvPr id="4" name="1 - Τίτλος"/>
          <p:cNvSpPr>
            <a:spLocks noGrp="1"/>
          </p:cNvSpPr>
          <p:nvPr>
            <p:ph type="title"/>
          </p:nvPr>
        </p:nvSpPr>
        <p:spPr/>
        <p:txBody>
          <a:bodyPr>
            <a:normAutofit/>
          </a:bodyPr>
          <a:lstStyle/>
          <a:p>
            <a:r>
              <a:rPr lang="el-GR" sz="2800" b="1" dirty="0"/>
              <a:t>Ψηφιακή Επεξεργασία </a:t>
            </a:r>
            <a:r>
              <a:rPr lang="el-GR" sz="2800" b="1" dirty="0" smtClean="0"/>
              <a:t>Εικόνας - 3</a:t>
            </a:r>
            <a:endParaRPr lang="el-GR" sz="2800" b="1" dirty="0"/>
          </a:p>
        </p:txBody>
      </p:sp>
      <p:pic>
        <p:nvPicPr>
          <p:cNvPr id="5" name="Picture 1181" descr="http://www.aosabook.org/images/itk/BrainProtonDensitySlice.png"/>
          <p:cNvPicPr/>
          <p:nvPr/>
        </p:nvPicPr>
        <p:blipFill>
          <a:blip r:embed="rId2" cstate="print"/>
          <a:srcRect/>
          <a:stretch>
            <a:fillRect/>
          </a:stretch>
        </p:blipFill>
        <p:spPr bwMode="auto">
          <a:xfrm>
            <a:off x="2339752" y="2780928"/>
            <a:ext cx="1725295" cy="2061845"/>
          </a:xfrm>
          <a:prstGeom prst="rect">
            <a:avLst/>
          </a:prstGeom>
          <a:noFill/>
          <a:ln w="9525">
            <a:noFill/>
            <a:miter lim="800000"/>
            <a:headEnd/>
            <a:tailEnd/>
          </a:ln>
        </p:spPr>
      </p:pic>
      <p:pic>
        <p:nvPicPr>
          <p:cNvPr id="6" name="Picture 1178" descr="http://www.aosabook.org/images/itk/BrainProtonDensitySliceCanny.png"/>
          <p:cNvPicPr/>
          <p:nvPr/>
        </p:nvPicPr>
        <p:blipFill>
          <a:blip r:embed="rId3" cstate="print"/>
          <a:srcRect/>
          <a:stretch>
            <a:fillRect/>
          </a:stretch>
        </p:blipFill>
        <p:spPr bwMode="auto">
          <a:xfrm>
            <a:off x="4788024" y="2780928"/>
            <a:ext cx="1725295" cy="2061845"/>
          </a:xfrm>
          <a:prstGeom prst="rect">
            <a:avLst/>
          </a:prstGeom>
          <a:noFill/>
          <a:ln w="9525">
            <a:noFill/>
            <a:miter lim="800000"/>
            <a:headEnd/>
            <a:tailEnd/>
          </a:ln>
        </p:spPr>
      </p:pic>
      <p:sp>
        <p:nvSpPr>
          <p:cNvPr id="7" name="6 - Ορθογώνιο"/>
          <p:cNvSpPr/>
          <p:nvPr/>
        </p:nvSpPr>
        <p:spPr>
          <a:xfrm>
            <a:off x="323528" y="5301208"/>
            <a:ext cx="8496944" cy="646331"/>
          </a:xfrm>
          <a:prstGeom prst="rect">
            <a:avLst/>
          </a:prstGeom>
        </p:spPr>
        <p:txBody>
          <a:bodyPr wrap="square">
            <a:spAutoFit/>
          </a:bodyPr>
          <a:lstStyle/>
          <a:p>
            <a:r>
              <a:rPr lang="el-GR" dirty="0"/>
              <a:t>Παράδειγμα εφαρμογής αλγορίθμου εντοπισμού ακμών σε εικόνα εγκεφάλου από μαγνητικό τομογράφο.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323528" y="1124744"/>
            <a:ext cx="8640960" cy="2404864"/>
          </a:xfrm>
        </p:spPr>
        <p:txBody>
          <a:bodyPr>
            <a:normAutofit/>
          </a:bodyPr>
          <a:lstStyle/>
          <a:p>
            <a:pPr marL="0" indent="0">
              <a:buNone/>
            </a:pPr>
            <a:r>
              <a:rPr lang="el-GR" sz="2000" b="1" dirty="0"/>
              <a:t>Εφαρμογή φίλτρων</a:t>
            </a:r>
            <a:r>
              <a:rPr lang="el-GR" sz="2000" dirty="0"/>
              <a:t>: </a:t>
            </a:r>
            <a:endParaRPr lang="el-GR" sz="2000" dirty="0" smtClean="0"/>
          </a:p>
          <a:p>
            <a:pPr marL="0" indent="0">
              <a:buNone/>
            </a:pPr>
            <a:r>
              <a:rPr lang="el-GR" sz="2000" dirty="0" smtClean="0"/>
              <a:t>Υπάρχουν </a:t>
            </a:r>
            <a:r>
              <a:rPr lang="el-GR" sz="2000" dirty="0"/>
              <a:t>περιπτώσεις προβλημάτων στα οποία η αρχική εικόνα θα πρέπει να φιλτραριστεί ώστε να </a:t>
            </a:r>
            <a:r>
              <a:rPr lang="el-GR" sz="2000" dirty="0" smtClean="0"/>
              <a:t>αναδειχθεί </a:t>
            </a:r>
            <a:r>
              <a:rPr lang="el-GR" sz="2000" dirty="0"/>
              <a:t>κάποια πληροφορία που περιέχει και δεν είναι άμεσα </a:t>
            </a:r>
            <a:r>
              <a:rPr lang="el-GR" sz="2000" dirty="0" smtClean="0"/>
              <a:t>ορατή ή </a:t>
            </a:r>
            <a:r>
              <a:rPr lang="el-GR" sz="2000" dirty="0"/>
              <a:t>να είναι </a:t>
            </a:r>
            <a:r>
              <a:rPr lang="el-GR" sz="2000" dirty="0" smtClean="0"/>
              <a:t>έτοιμη </a:t>
            </a:r>
            <a:r>
              <a:rPr lang="el-GR" sz="2000" dirty="0"/>
              <a:t>για να υποστεί περαιτέρω επεξεργασία. </a:t>
            </a:r>
            <a:endParaRPr lang="el-GR" sz="2000" dirty="0" smtClean="0"/>
          </a:p>
          <a:p>
            <a:pPr marL="0" indent="0">
              <a:buNone/>
            </a:pPr>
            <a:r>
              <a:rPr lang="el-GR" sz="2000" dirty="0" smtClean="0"/>
              <a:t>Παράδειγμα </a:t>
            </a:r>
            <a:r>
              <a:rPr lang="el-GR" sz="2000" dirty="0"/>
              <a:t>τέτοιου φίλτρου </a:t>
            </a:r>
            <a:r>
              <a:rPr lang="el-GR" sz="2000" dirty="0" smtClean="0"/>
              <a:t>είναι </a:t>
            </a:r>
            <a:r>
              <a:rPr lang="el-GR" sz="2000" dirty="0"/>
              <a:t>ένα φίλτρο εξομάλυνσης (</a:t>
            </a:r>
            <a:r>
              <a:rPr lang="en-US" sz="2000" dirty="0"/>
              <a:t>smoothing</a:t>
            </a:r>
            <a:r>
              <a:rPr lang="el-GR" sz="2000" dirty="0"/>
              <a:t>) η επίδραση του οποίου σε κάποια εικόνα φαίνεται στην εικόνα που ακολουθεί.</a:t>
            </a:r>
          </a:p>
        </p:txBody>
      </p:sp>
      <p:pic>
        <p:nvPicPr>
          <p:cNvPr id="5" name="Picture 1184"/>
          <p:cNvPicPr/>
          <p:nvPr/>
        </p:nvPicPr>
        <p:blipFill>
          <a:blip r:embed="rId2" cstate="print"/>
          <a:srcRect/>
          <a:stretch>
            <a:fillRect/>
          </a:stretch>
        </p:blipFill>
        <p:spPr bwMode="auto">
          <a:xfrm>
            <a:off x="2555776" y="3356992"/>
            <a:ext cx="4138883" cy="2478184"/>
          </a:xfrm>
          <a:prstGeom prst="rect">
            <a:avLst/>
          </a:prstGeom>
          <a:noFill/>
          <a:ln w="9525">
            <a:noFill/>
            <a:miter lim="800000"/>
            <a:headEnd/>
            <a:tailEnd/>
          </a:ln>
        </p:spPr>
      </p:pic>
      <p:sp>
        <p:nvSpPr>
          <p:cNvPr id="6" name="1 - Τίτλος"/>
          <p:cNvSpPr>
            <a:spLocks noGrp="1"/>
          </p:cNvSpPr>
          <p:nvPr>
            <p:ph type="title"/>
          </p:nvPr>
        </p:nvSpPr>
        <p:spPr>
          <a:xfrm>
            <a:off x="457200" y="274638"/>
            <a:ext cx="8229600" cy="778098"/>
          </a:xfrm>
        </p:spPr>
        <p:txBody>
          <a:bodyPr>
            <a:normAutofit/>
          </a:bodyPr>
          <a:lstStyle/>
          <a:p>
            <a:r>
              <a:rPr lang="el-GR" sz="2800" b="1" dirty="0"/>
              <a:t>Ψηφιακή Επεξεργασία </a:t>
            </a:r>
            <a:r>
              <a:rPr lang="el-GR" sz="2800" b="1" dirty="0" smtClean="0"/>
              <a:t>Εικόνας - 4</a:t>
            </a:r>
            <a:endParaRPr lang="el-GR" sz="2800" b="1" dirty="0"/>
          </a:p>
        </p:txBody>
      </p:sp>
      <p:sp>
        <p:nvSpPr>
          <p:cNvPr id="7" name="6 - Ορθογώνιο"/>
          <p:cNvSpPr/>
          <p:nvPr/>
        </p:nvSpPr>
        <p:spPr>
          <a:xfrm>
            <a:off x="395536" y="5949280"/>
            <a:ext cx="8568952" cy="646331"/>
          </a:xfrm>
          <a:prstGeom prst="rect">
            <a:avLst/>
          </a:prstGeom>
        </p:spPr>
        <p:txBody>
          <a:bodyPr wrap="square">
            <a:spAutoFit/>
          </a:bodyPr>
          <a:lstStyle/>
          <a:p>
            <a:r>
              <a:rPr lang="el-GR" dirty="0"/>
              <a:t>Παράδειγμα εφαρμογής φίλτρου εξομάλυνσης σε εικόνα εγκεφάλου από μαγνητικό τομογράφο.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268760"/>
            <a:ext cx="8640960" cy="2736304"/>
          </a:xfrm>
        </p:spPr>
        <p:txBody>
          <a:bodyPr>
            <a:normAutofit/>
          </a:bodyPr>
          <a:lstStyle/>
          <a:p>
            <a:pPr marL="0" indent="0">
              <a:buNone/>
            </a:pPr>
            <a:r>
              <a:rPr lang="el-GR" sz="2000" b="1" dirty="0"/>
              <a:t>Ευθυγράμμιση εικόνων (</a:t>
            </a:r>
            <a:r>
              <a:rPr lang="en-US" sz="2000" b="1" dirty="0"/>
              <a:t>Image Registration</a:t>
            </a:r>
            <a:r>
              <a:rPr lang="el-GR" sz="2000" b="1" dirty="0"/>
              <a:t>) </a:t>
            </a:r>
            <a:endParaRPr lang="el-GR" sz="2000" b="1" dirty="0" smtClean="0"/>
          </a:p>
          <a:p>
            <a:pPr marL="0" indent="0">
              <a:buNone/>
            </a:pPr>
            <a:r>
              <a:rPr lang="el-GR" sz="1800" dirty="0" smtClean="0"/>
              <a:t>Είναι σύνηθες στην κλινική πρακτική ένας ασθενής να επιβάλλεται σε περισσότερες από μια απεικονιστικές διαγνωστικές εξετάσεις ή να επιβάλλεται στην ίδια διαγνωστική απεικονιστική μέθοδο δύο διαφορετικές χρονικές στιγμές ώστε να είναι δυνατή η αποτίμηση της εξέλιξης της νόσου ή της απόκρισης του στην θεραπεία μεταξύ των δύο χρονικών στιγμών. </a:t>
            </a:r>
          </a:p>
          <a:p>
            <a:pPr marL="0" indent="0">
              <a:buNone/>
            </a:pPr>
            <a:r>
              <a:rPr lang="el-GR" sz="1800" dirty="0" smtClean="0"/>
              <a:t>Σε όλες αυτές τις  περιπτώσεις υπάρχουν δύο εικόνες που πρέπει να αντιστοιχιστούν δηλαδή κάθε σημείο </a:t>
            </a:r>
            <a:r>
              <a:rPr lang="en-US" sz="1800" dirty="0" smtClean="0"/>
              <a:t>p </a:t>
            </a:r>
            <a:r>
              <a:rPr lang="el-GR" sz="1800" dirty="0" smtClean="0"/>
              <a:t>της πρώτης να αντιστοιχεί στο ίδιο σημείο </a:t>
            </a:r>
            <a:r>
              <a:rPr lang="en-US" sz="1800" dirty="0" smtClean="0"/>
              <a:t>q </a:t>
            </a:r>
            <a:r>
              <a:rPr lang="el-GR" sz="1800" dirty="0" smtClean="0"/>
              <a:t>της δεύτερης. </a:t>
            </a:r>
            <a:endParaRPr lang="el-GR" sz="1800" dirty="0"/>
          </a:p>
        </p:txBody>
      </p:sp>
      <p:sp>
        <p:nvSpPr>
          <p:cNvPr id="4" name="1 - Τίτλος"/>
          <p:cNvSpPr>
            <a:spLocks noGrp="1"/>
          </p:cNvSpPr>
          <p:nvPr>
            <p:ph type="title"/>
          </p:nvPr>
        </p:nvSpPr>
        <p:spPr>
          <a:xfrm>
            <a:off x="457200" y="274638"/>
            <a:ext cx="8229600" cy="922114"/>
          </a:xfrm>
        </p:spPr>
        <p:txBody>
          <a:bodyPr>
            <a:normAutofit/>
          </a:bodyPr>
          <a:lstStyle/>
          <a:p>
            <a:r>
              <a:rPr lang="el-GR" sz="2800" b="1" dirty="0"/>
              <a:t>Ψηφιακή Επεξεργασία </a:t>
            </a:r>
            <a:r>
              <a:rPr lang="el-GR" sz="2800" b="1" dirty="0" smtClean="0"/>
              <a:t>Εικόνας - 5</a:t>
            </a:r>
            <a:endParaRPr lang="el-GR" sz="2800" b="1" dirty="0"/>
          </a:p>
        </p:txBody>
      </p:sp>
      <p:pic>
        <p:nvPicPr>
          <p:cNvPr id="5" name="Picture 1185"/>
          <p:cNvPicPr/>
          <p:nvPr/>
        </p:nvPicPr>
        <p:blipFill>
          <a:blip r:embed="rId2" cstate="print"/>
          <a:srcRect/>
          <a:stretch>
            <a:fillRect/>
          </a:stretch>
        </p:blipFill>
        <p:spPr bwMode="auto">
          <a:xfrm>
            <a:off x="2627784" y="3861048"/>
            <a:ext cx="3888432" cy="1728192"/>
          </a:xfrm>
          <a:prstGeom prst="rect">
            <a:avLst/>
          </a:prstGeom>
          <a:noFill/>
          <a:ln w="9525">
            <a:noFill/>
            <a:miter lim="800000"/>
            <a:headEnd/>
            <a:tailEnd/>
          </a:ln>
        </p:spPr>
      </p:pic>
      <p:sp>
        <p:nvSpPr>
          <p:cNvPr id="1025" name="Rectangle 1"/>
          <p:cNvSpPr>
            <a:spLocks noChangeArrowheads="1"/>
          </p:cNvSpPr>
          <p:nvPr/>
        </p:nvSpPr>
        <p:spPr bwMode="auto">
          <a:xfrm>
            <a:off x="311923" y="5849198"/>
            <a:ext cx="852015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Σχηματική αναπαράσταση αντιστοίχησης σημείων κατά την ευθυγράμμιση δύο εικόνων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412776"/>
            <a:ext cx="8640960" cy="4713387"/>
          </a:xfrm>
        </p:spPr>
        <p:txBody>
          <a:bodyPr>
            <a:normAutofit/>
          </a:bodyPr>
          <a:lstStyle/>
          <a:p>
            <a:pPr marL="0" indent="0">
              <a:spcBef>
                <a:spcPts val="1200"/>
              </a:spcBef>
              <a:buNone/>
            </a:pPr>
            <a:r>
              <a:rPr lang="el-GR" sz="1800" dirty="0"/>
              <a:t>Για το σκοπό αυτό πάνω στη πρώτη εικόνα (κινούμενη εικόνα) εφαρμόζονται  μετασχηματισμοί που επιχειρούν να ταυτίσουν κάθε σημείο της με το αντίστοιχο σημείο της δεύτερης εικόνας (Εικόνας Αναφοράς). </a:t>
            </a:r>
            <a:endParaRPr lang="el-GR" sz="1800" dirty="0" smtClean="0"/>
          </a:p>
          <a:p>
            <a:pPr marL="0" indent="0">
              <a:spcBef>
                <a:spcPts val="1200"/>
              </a:spcBef>
              <a:buNone/>
            </a:pPr>
            <a:r>
              <a:rPr lang="el-GR" sz="1800" dirty="0" smtClean="0"/>
              <a:t>Η </a:t>
            </a:r>
            <a:r>
              <a:rPr lang="el-GR" sz="1800" dirty="0"/>
              <a:t>ευθυγράμμιση ιατρικών εικόνων είναι μια δύσκολη διαδικασία λόγω της διαφορετικής στάσης και θέσης του ασθενούς μεταξύ των δύο λήψεων και της ελαστικότητας αρκετών ανατομικών δομών του ανθρωπίνου σώματός </a:t>
            </a:r>
            <a:endParaRPr lang="el-GR" sz="1800" dirty="0" smtClean="0"/>
          </a:p>
          <a:p>
            <a:pPr marL="0" indent="0">
              <a:spcBef>
                <a:spcPts val="1200"/>
              </a:spcBef>
              <a:buNone/>
            </a:pPr>
            <a:r>
              <a:rPr lang="el-GR" sz="1800" dirty="0" smtClean="0"/>
              <a:t>(</a:t>
            </a:r>
            <a:r>
              <a:rPr lang="el-GR" sz="1800" dirty="0"/>
              <a:t>π.χ. τα πνευμονικά πεδία είναι δύσκολο να ευθυγραμμιστούν διότι πέρα από τη διαφορετική θέση του ασθενούς μεταξύ των δυο λήψεων, θα πρέπει να ληφθεί υπόψη και η παραμόρφωση που υφίστανται τα πνευμονικά πεδία κατά τις φάσεις της εισπνοής και της </a:t>
            </a:r>
            <a:r>
              <a:rPr lang="el-GR" sz="1800" dirty="0" smtClean="0"/>
              <a:t>εκπνοής)</a:t>
            </a:r>
            <a:endParaRPr lang="el-GR" sz="1800" dirty="0"/>
          </a:p>
        </p:txBody>
      </p:sp>
      <p:sp>
        <p:nvSpPr>
          <p:cNvPr id="4" name="1 - Τίτλος"/>
          <p:cNvSpPr>
            <a:spLocks noGrp="1"/>
          </p:cNvSpPr>
          <p:nvPr>
            <p:ph type="title"/>
          </p:nvPr>
        </p:nvSpPr>
        <p:spPr/>
        <p:txBody>
          <a:bodyPr>
            <a:normAutofit/>
          </a:bodyPr>
          <a:lstStyle/>
          <a:p>
            <a:r>
              <a:rPr lang="el-GR" sz="2800" b="1" dirty="0"/>
              <a:t>Ψηφιακή Επεξεργασία </a:t>
            </a:r>
            <a:r>
              <a:rPr lang="el-GR" sz="2800" b="1" dirty="0" smtClean="0"/>
              <a:t>Εικόνας - 6</a:t>
            </a:r>
            <a:endParaRPr lang="el-GR"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850106"/>
          </a:xfrm>
        </p:spPr>
        <p:txBody>
          <a:bodyPr>
            <a:normAutofit/>
          </a:bodyPr>
          <a:lstStyle/>
          <a:p>
            <a:r>
              <a:rPr lang="el-GR" sz="2800" b="1" dirty="0"/>
              <a:t>Ψηφιακή Επεξεργασία </a:t>
            </a:r>
            <a:r>
              <a:rPr lang="el-GR" sz="2800" b="1" dirty="0" smtClean="0"/>
              <a:t>Εικόνας - 7</a:t>
            </a:r>
            <a:endParaRPr lang="el-GR" sz="2800" b="1" dirty="0"/>
          </a:p>
        </p:txBody>
      </p:sp>
      <p:pic>
        <p:nvPicPr>
          <p:cNvPr id="5" name="Picture 1186"/>
          <p:cNvPicPr/>
          <p:nvPr/>
        </p:nvPicPr>
        <p:blipFill>
          <a:blip r:embed="rId2" cstate="print"/>
          <a:srcRect/>
          <a:stretch>
            <a:fillRect/>
          </a:stretch>
        </p:blipFill>
        <p:spPr bwMode="auto">
          <a:xfrm>
            <a:off x="1763688" y="1052736"/>
            <a:ext cx="5508573" cy="4202206"/>
          </a:xfrm>
          <a:prstGeom prst="rect">
            <a:avLst/>
          </a:prstGeom>
          <a:noFill/>
          <a:ln w="9525">
            <a:noFill/>
            <a:miter lim="800000"/>
            <a:headEnd/>
            <a:tailEnd/>
          </a:ln>
        </p:spPr>
      </p:pic>
      <p:sp>
        <p:nvSpPr>
          <p:cNvPr id="6" name="5 - Ορθογώνιο"/>
          <p:cNvSpPr/>
          <p:nvPr/>
        </p:nvSpPr>
        <p:spPr>
          <a:xfrm>
            <a:off x="683568" y="5589240"/>
            <a:ext cx="8064896" cy="369332"/>
          </a:xfrm>
          <a:prstGeom prst="rect">
            <a:avLst/>
          </a:prstGeom>
        </p:spPr>
        <p:txBody>
          <a:bodyPr wrap="square">
            <a:spAutoFit/>
          </a:bodyPr>
          <a:lstStyle/>
          <a:p>
            <a:r>
              <a:rPr lang="el-GR" dirty="0"/>
              <a:t>Παράδειγμα εφαρμογής 4 μετασχηματισμών για την ευθυγράμμιση δύο εικόνων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251520" y="1700808"/>
            <a:ext cx="8568952" cy="4248472"/>
          </a:xfrm>
        </p:spPr>
        <p:txBody>
          <a:bodyPr>
            <a:normAutofit lnSpcReduction="10000"/>
          </a:bodyPr>
          <a:lstStyle/>
          <a:p>
            <a:pPr>
              <a:buNone/>
              <a:defRPr/>
            </a:pPr>
            <a:r>
              <a:rPr lang="el-GR" dirty="0" smtClean="0"/>
              <a:t>   Copyright </a:t>
            </a:r>
            <a:r>
              <a:rPr lang="el-GR" dirty="0"/>
              <a:t>Πανεπιστήμιο Πατρών</a:t>
            </a:r>
            <a:r>
              <a:rPr lang="en-US" dirty="0" smtClean="0"/>
              <a:t>,</a:t>
            </a:r>
            <a:r>
              <a:rPr lang="el-GR" dirty="0" smtClean="0"/>
              <a:t> Κλεπετσάνης Παύλος </a:t>
            </a:r>
            <a:br>
              <a:rPr lang="el-GR" dirty="0" smtClean="0"/>
            </a:br>
            <a:r>
              <a:rPr lang="el-GR" dirty="0" smtClean="0"/>
              <a:t>«Ψηφιακή Επεξεργασία Ιατρικών Σημάτων και Εικόνας». </a:t>
            </a:r>
            <a:r>
              <a:rPr lang="el-GR" dirty="0" smtClean="0"/>
              <a:t/>
            </a:r>
            <a:br>
              <a:rPr lang="el-GR" dirty="0" smtClean="0"/>
            </a:b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a:t>
            </a:r>
            <a:endParaRPr lang="en-US" dirty="0" smtClean="0"/>
          </a:p>
          <a:p>
            <a:pPr>
              <a:buNone/>
              <a:defRPr/>
            </a:pPr>
            <a:r>
              <a:rPr lang="en-US" dirty="0" smtClean="0">
                <a:hlinkClick r:id="rId2"/>
              </a:rPr>
              <a:t>https</a:t>
            </a:r>
            <a:r>
              <a:rPr lang="en-US" dirty="0">
                <a:hlinkClick r:id="rId2"/>
              </a:rPr>
              <a:t>://</a:t>
            </a:r>
            <a:r>
              <a:rPr lang="en-US" dirty="0" smtClean="0">
                <a:hlinkClick r:id="rId2"/>
              </a:rPr>
              <a:t>eclass.upatras.gr/courses/PHA1612/</a:t>
            </a:r>
            <a:r>
              <a:rPr lang="en-US" dirty="0" smtClean="0"/>
              <a:t> </a:t>
            </a:r>
            <a:endParaRPr lang="el-GR" dirty="0"/>
          </a:p>
        </p:txBody>
      </p:sp>
    </p:spTree>
    <p:extLst>
      <p:ext uri="{BB962C8B-B14F-4D97-AF65-F5344CB8AC3E}">
        <p14:creationId xmlns:p14="http://schemas.microsoft.com/office/powerpoint/2010/main" val="1253520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Άδειες Χρήσης</a:t>
            </a:r>
            <a:endParaRPr lang="el-GR" b="1"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70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20080"/>
          </a:xfrm>
        </p:spPr>
        <p:txBody>
          <a:bodyPr>
            <a:normAutofit fontScale="90000"/>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968552"/>
          </a:xfrm>
        </p:spPr>
        <p:txBody>
          <a:bodyPr/>
          <a:lstStyle/>
          <a:p>
            <a:pPr algn="just">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lgn="just">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lgn="just">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lgn="just">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lgn="just">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endParaRPr lang="en-US" sz="1600" dirty="0" smtClean="0">
              <a:solidFill>
                <a:prstClr val="black"/>
              </a:solidFill>
            </a:endParaRP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marL="0" indent="0">
              <a:buNone/>
              <a:defRPr/>
            </a:pPr>
            <a:endParaRPr lang="en-US" sz="1600" dirty="0" smtClean="0">
              <a:solidFill>
                <a:prstClr val="black"/>
              </a:solidFill>
            </a:endParaRPr>
          </a:p>
          <a:p>
            <a:pPr marL="0" indent="0">
              <a:buNone/>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val="340196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2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3523036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Περιεχόμενα ενότητας</a:t>
            </a:r>
            <a:endParaRPr lang="el-GR" b="1" dirty="0"/>
          </a:p>
        </p:txBody>
      </p:sp>
      <p:sp>
        <p:nvSpPr>
          <p:cNvPr id="3" name="Content Placeholder 2"/>
          <p:cNvSpPr>
            <a:spLocks noGrp="1"/>
          </p:cNvSpPr>
          <p:nvPr>
            <p:ph idx="1"/>
          </p:nvPr>
        </p:nvSpPr>
        <p:spPr/>
        <p:txBody>
          <a:bodyPr>
            <a:normAutofit/>
          </a:bodyPr>
          <a:lstStyle/>
          <a:p>
            <a:r>
              <a:rPr lang="el-GR" dirty="0" smtClean="0"/>
              <a:t>Εισαγωγή</a:t>
            </a:r>
          </a:p>
          <a:p>
            <a:r>
              <a:rPr lang="el-GR" dirty="0" smtClean="0"/>
              <a:t>Ψηφιακή Επεξεργασία σημάτων</a:t>
            </a:r>
          </a:p>
          <a:p>
            <a:r>
              <a:rPr lang="el-GR" dirty="0" smtClean="0"/>
              <a:t>Ψηφιακή Επεξεργασία Εικόνας</a:t>
            </a:r>
          </a:p>
        </p:txBody>
      </p:sp>
    </p:spTree>
    <p:extLst>
      <p:ext uri="{BB962C8B-B14F-4D97-AF65-F5344CB8AC3E}">
        <p14:creationId xmlns:p14="http://schemas.microsoft.com/office/powerpoint/2010/main" val="333695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effectLst>
                  <a:outerShdw blurRad="50800" dist="38100" algn="tr" rotWithShape="0">
                    <a:prstClr val="black">
                      <a:alpha val="40000"/>
                    </a:prstClr>
                  </a:outerShdw>
                </a:effectLst>
              </a:rPr>
              <a:t>Αναλογικά – Ψηφιακά σήματα</a:t>
            </a:r>
            <a:endParaRPr lang="el-GR" sz="2800" b="1" dirty="0"/>
          </a:p>
        </p:txBody>
      </p:sp>
      <p:sp>
        <p:nvSpPr>
          <p:cNvPr id="3" name="2 - Θέση περιεχομένου"/>
          <p:cNvSpPr>
            <a:spLocks noGrp="1"/>
          </p:cNvSpPr>
          <p:nvPr>
            <p:ph idx="1"/>
          </p:nvPr>
        </p:nvSpPr>
        <p:spPr>
          <a:xfrm>
            <a:off x="539552" y="1340768"/>
            <a:ext cx="8229600" cy="2476872"/>
          </a:xfrm>
        </p:spPr>
        <p:txBody>
          <a:bodyPr>
            <a:normAutofit/>
          </a:bodyPr>
          <a:lstStyle/>
          <a:p>
            <a:pPr marL="0" indent="0">
              <a:buNone/>
            </a:pPr>
            <a:r>
              <a:rPr lang="el-GR" sz="2000" i="1" dirty="0"/>
              <a:t>Ως </a:t>
            </a:r>
            <a:r>
              <a:rPr lang="el-GR" sz="2000" b="1" i="1" dirty="0"/>
              <a:t>ιατρικό σήμα </a:t>
            </a:r>
            <a:r>
              <a:rPr lang="el-GR" sz="2000" i="1" dirty="0"/>
              <a:t>ορίζουμε μια μονοσήμαντη συνάρτηση </a:t>
            </a:r>
            <a:r>
              <a:rPr lang="en-US" sz="2000" i="1" dirty="0"/>
              <a:t>y </a:t>
            </a:r>
            <a:r>
              <a:rPr lang="el-GR" sz="2000" i="1" dirty="0"/>
              <a:t>του χρόνου που περιέχει ιατρική πληροφορία. Από μαθηματική άποψη το σήμα μας δείχνει πως μεταβάλλεται η ανεξάρτητη μεταβλητή </a:t>
            </a:r>
            <a:r>
              <a:rPr lang="en-US" sz="2000" i="1" dirty="0"/>
              <a:t>y</a:t>
            </a:r>
            <a:r>
              <a:rPr lang="el-GR" sz="2000" i="1" dirty="0"/>
              <a:t>(</a:t>
            </a:r>
            <a:r>
              <a:rPr lang="en-US" sz="2000" i="1" dirty="0"/>
              <a:t>t</a:t>
            </a:r>
            <a:r>
              <a:rPr lang="el-GR" sz="2000" i="1" dirty="0"/>
              <a:t>) σε κάθε μεταβολή της εξαρτημένης μεταβλητής </a:t>
            </a:r>
            <a:r>
              <a:rPr lang="en-US" sz="2000" i="1" dirty="0" smtClean="0"/>
              <a:t>t</a:t>
            </a:r>
            <a:r>
              <a:rPr lang="el-GR" sz="2000" i="1" dirty="0" smtClean="0"/>
              <a:t>.</a:t>
            </a:r>
          </a:p>
          <a:p>
            <a:pPr marL="0" indent="0">
              <a:buNone/>
            </a:pPr>
            <a:r>
              <a:rPr lang="el-GR" sz="2000" dirty="0"/>
              <a:t>Στην περίπτωση που η ανεξάρτητη μεταβλητή είναι συνεχής το σήμα είναι αναλογικό ενώ αν η ανεξάρτητη μεταβλητή λαμβάνει διακριτές τιμές το σήμα είναι ψηφιακό. </a:t>
            </a:r>
          </a:p>
          <a:p>
            <a:pPr marL="0" indent="0">
              <a:buNone/>
            </a:pPr>
            <a:endParaRPr lang="el-GR" sz="2000" dirty="0"/>
          </a:p>
        </p:txBody>
      </p:sp>
      <p:pic>
        <p:nvPicPr>
          <p:cNvPr id="4" name="Picture 20" descr="File:12leadECG.jpg"/>
          <p:cNvPicPr/>
          <p:nvPr/>
        </p:nvPicPr>
        <p:blipFill>
          <a:blip r:embed="rId2" cstate="print"/>
          <a:srcRect/>
          <a:stretch>
            <a:fillRect/>
          </a:stretch>
        </p:blipFill>
        <p:spPr bwMode="auto">
          <a:xfrm>
            <a:off x="2483768" y="3717032"/>
            <a:ext cx="5472608" cy="2592288"/>
          </a:xfrm>
          <a:prstGeom prst="rect">
            <a:avLst/>
          </a:prstGeom>
          <a:noFill/>
          <a:ln w="9525">
            <a:noFill/>
            <a:miter lim="800000"/>
            <a:headEnd/>
            <a:tailEnd/>
          </a:ln>
        </p:spPr>
      </p:pic>
      <p:sp>
        <p:nvSpPr>
          <p:cNvPr id="5" name="4 - TextBox"/>
          <p:cNvSpPr txBox="1"/>
          <p:nvPr/>
        </p:nvSpPr>
        <p:spPr>
          <a:xfrm>
            <a:off x="467544" y="4581128"/>
            <a:ext cx="1738938" cy="369332"/>
          </a:xfrm>
          <a:prstGeom prst="rect">
            <a:avLst/>
          </a:prstGeom>
          <a:noFill/>
        </p:spPr>
        <p:txBody>
          <a:bodyPr wrap="none" rtlCol="0">
            <a:spAutoFit/>
          </a:bodyPr>
          <a:lstStyle/>
          <a:p>
            <a:r>
              <a:rPr lang="el-GR" dirty="0" smtClean="0"/>
              <a:t>Καρδιογράφημα</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a:bodyPr>
          <a:lstStyle/>
          <a:p>
            <a:r>
              <a:rPr lang="el-GR" sz="2800" b="1" dirty="0" smtClean="0"/>
              <a:t>Εγκεφαλογράφημα</a:t>
            </a:r>
            <a:endParaRPr lang="el-GR" sz="2800" b="1" dirty="0"/>
          </a:p>
        </p:txBody>
      </p:sp>
      <p:pic>
        <p:nvPicPr>
          <p:cNvPr id="4" name="Picture 23" descr="File:Spike-waves.png"/>
          <p:cNvPicPr/>
          <p:nvPr/>
        </p:nvPicPr>
        <p:blipFill>
          <a:blip r:embed="rId2" cstate="print"/>
          <a:srcRect/>
          <a:stretch>
            <a:fillRect/>
          </a:stretch>
        </p:blipFill>
        <p:spPr bwMode="auto">
          <a:xfrm>
            <a:off x="1043608" y="1268760"/>
            <a:ext cx="7200800" cy="479670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Εικόνες – σήματα περισσοτέρων διατάσεων (1)</a:t>
            </a:r>
            <a:endParaRPr lang="el-GR" sz="2800" b="1" dirty="0"/>
          </a:p>
        </p:txBody>
      </p:sp>
      <p:sp>
        <p:nvSpPr>
          <p:cNvPr id="3" name="2 - Θέση περιεχομένου"/>
          <p:cNvSpPr>
            <a:spLocks noGrp="1"/>
          </p:cNvSpPr>
          <p:nvPr>
            <p:ph idx="1"/>
          </p:nvPr>
        </p:nvSpPr>
        <p:spPr>
          <a:xfrm>
            <a:off x="457200" y="1340768"/>
            <a:ext cx="8229600" cy="4785395"/>
          </a:xfrm>
        </p:spPr>
        <p:txBody>
          <a:bodyPr>
            <a:normAutofit/>
          </a:bodyPr>
          <a:lstStyle/>
          <a:p>
            <a:pPr marL="0" indent="0">
              <a:buNone/>
            </a:pPr>
            <a:r>
              <a:rPr lang="el-GR" sz="2000" i="1" dirty="0"/>
              <a:t>Ως </a:t>
            </a:r>
            <a:r>
              <a:rPr lang="el-GR" sz="2000" b="1" i="1" dirty="0"/>
              <a:t>ιατρική εικόνα </a:t>
            </a:r>
            <a:r>
              <a:rPr lang="el-GR" sz="2000" i="1" dirty="0"/>
              <a:t>δύο διαστάσεων ορίζουμε μια μονοσήμαντη συνάρτηση </a:t>
            </a:r>
            <a:r>
              <a:rPr lang="en-US" sz="2000" i="1" dirty="0"/>
              <a:t>f </a:t>
            </a:r>
            <a:r>
              <a:rPr lang="el-GR" sz="2000" i="1" dirty="0"/>
              <a:t>των χωρικών διαστάσεων </a:t>
            </a:r>
            <a:r>
              <a:rPr lang="en-US" sz="2000" i="1" dirty="0"/>
              <a:t>x </a:t>
            </a:r>
            <a:r>
              <a:rPr lang="el-GR" sz="2000" i="1" dirty="0"/>
              <a:t>και </a:t>
            </a:r>
            <a:r>
              <a:rPr lang="en-US" sz="2000" i="1" dirty="0"/>
              <a:t>y</a:t>
            </a:r>
            <a:r>
              <a:rPr lang="el-GR" sz="2000" i="1" dirty="0"/>
              <a:t> που περιέχει ιατρική πληροφορία. </a:t>
            </a:r>
            <a:endParaRPr lang="el-GR" sz="2000" i="1" dirty="0" smtClean="0"/>
          </a:p>
          <a:p>
            <a:pPr marL="0" indent="0">
              <a:buNone/>
            </a:pPr>
            <a:r>
              <a:rPr lang="el-GR" sz="2000" i="1" dirty="0" smtClean="0"/>
              <a:t>Από </a:t>
            </a:r>
            <a:r>
              <a:rPr lang="el-GR" sz="2000" i="1" dirty="0"/>
              <a:t>μαθηματική άποψη μια εικόνα μας δείχνει πως μεταβάλλεται η ανεξάρτητη μεταβλητή </a:t>
            </a:r>
            <a:r>
              <a:rPr lang="en-US" sz="2000" i="1" dirty="0"/>
              <a:t>f</a:t>
            </a:r>
            <a:r>
              <a:rPr lang="el-GR" sz="2000" i="1" dirty="0"/>
              <a:t>(</a:t>
            </a:r>
            <a:r>
              <a:rPr lang="en-US" sz="2000" i="1" dirty="0"/>
              <a:t>x</a:t>
            </a:r>
            <a:r>
              <a:rPr lang="el-GR" sz="2000" i="1" dirty="0"/>
              <a:t>,</a:t>
            </a:r>
            <a:r>
              <a:rPr lang="en-US" sz="2000" i="1" dirty="0"/>
              <a:t>y</a:t>
            </a:r>
            <a:r>
              <a:rPr lang="el-GR" sz="2000" i="1" dirty="0"/>
              <a:t>), όταν αλλάζει η θέση που καθορίζεται από τις μεταβλητές - συντεταγμένες </a:t>
            </a:r>
            <a:r>
              <a:rPr lang="en-US" sz="2000" i="1" dirty="0"/>
              <a:t>x </a:t>
            </a:r>
            <a:r>
              <a:rPr lang="el-GR" sz="2000" i="1" dirty="0"/>
              <a:t>και </a:t>
            </a:r>
            <a:r>
              <a:rPr lang="en-US" sz="2000" i="1" dirty="0"/>
              <a:t>y</a:t>
            </a:r>
            <a:r>
              <a:rPr lang="el-GR" sz="2000" i="1" dirty="0"/>
              <a:t>. </a:t>
            </a:r>
            <a:endParaRPr lang="el-GR" sz="2000" i="1" dirty="0" smtClean="0"/>
          </a:p>
          <a:p>
            <a:pPr marL="0" indent="0">
              <a:buNone/>
            </a:pPr>
            <a:endParaRPr lang="el-GR" sz="2000" dirty="0"/>
          </a:p>
        </p:txBody>
      </p:sp>
      <p:pic>
        <p:nvPicPr>
          <p:cNvPr id="4" name="Picture 1162" descr="http://www.fpnotebook.com/_media/lungPtxCompleteReExpansionPulmonaryEdema.jpg"/>
          <p:cNvPicPr/>
          <p:nvPr/>
        </p:nvPicPr>
        <p:blipFill>
          <a:blip r:embed="rId2" cstate="print"/>
          <a:srcRect/>
          <a:stretch>
            <a:fillRect/>
          </a:stretch>
        </p:blipFill>
        <p:spPr bwMode="auto">
          <a:xfrm>
            <a:off x="755576" y="3356992"/>
            <a:ext cx="1947773" cy="1612110"/>
          </a:xfrm>
          <a:prstGeom prst="rect">
            <a:avLst/>
          </a:prstGeom>
          <a:noFill/>
          <a:ln w="9525">
            <a:noFill/>
            <a:miter lim="800000"/>
            <a:headEnd/>
            <a:tailEnd/>
          </a:ln>
        </p:spPr>
      </p:pic>
      <p:pic>
        <p:nvPicPr>
          <p:cNvPr id="5" name="Picture 1168" descr="http://eng.sheba.co.il/sites/shebasuper/_media/mediabank/606_mb_file_70136.jpg"/>
          <p:cNvPicPr/>
          <p:nvPr/>
        </p:nvPicPr>
        <p:blipFill>
          <a:blip r:embed="rId3" cstate="print"/>
          <a:srcRect/>
          <a:stretch>
            <a:fillRect/>
          </a:stretch>
        </p:blipFill>
        <p:spPr bwMode="auto">
          <a:xfrm>
            <a:off x="2915816" y="3356992"/>
            <a:ext cx="2215192" cy="1613140"/>
          </a:xfrm>
          <a:prstGeom prst="rect">
            <a:avLst/>
          </a:prstGeom>
          <a:noFill/>
          <a:ln w="9525">
            <a:noFill/>
            <a:miter lim="800000"/>
            <a:headEnd/>
            <a:tailEnd/>
          </a:ln>
        </p:spPr>
      </p:pic>
      <p:pic>
        <p:nvPicPr>
          <p:cNvPr id="8" name="Picture 1165" descr="http://2.bp.blogspot.com/_PuQxDnNW4UM/S2rv3ihnSrI/AAAAAAAAJu0/-mpySVk6l10/s320/first_fMRI.jpg"/>
          <p:cNvPicPr/>
          <p:nvPr/>
        </p:nvPicPr>
        <p:blipFill>
          <a:blip r:embed="rId4" cstate="print">
            <a:grayscl/>
          </a:blip>
          <a:srcRect/>
          <a:stretch>
            <a:fillRect/>
          </a:stretch>
        </p:blipFill>
        <p:spPr bwMode="auto">
          <a:xfrm>
            <a:off x="5580112" y="2996952"/>
            <a:ext cx="2249589" cy="2249589"/>
          </a:xfrm>
          <a:prstGeom prst="rect">
            <a:avLst/>
          </a:prstGeom>
          <a:noFill/>
          <a:ln w="9525">
            <a:noFill/>
            <a:miter lim="800000"/>
            <a:headEnd/>
            <a:tailEnd/>
          </a:ln>
        </p:spPr>
      </p:pic>
      <p:sp>
        <p:nvSpPr>
          <p:cNvPr id="9" name="8 - Ορθογώνιο"/>
          <p:cNvSpPr/>
          <p:nvPr/>
        </p:nvSpPr>
        <p:spPr>
          <a:xfrm>
            <a:off x="323528" y="5517232"/>
            <a:ext cx="8640960" cy="646331"/>
          </a:xfrm>
          <a:prstGeom prst="rect">
            <a:avLst/>
          </a:prstGeom>
        </p:spPr>
        <p:txBody>
          <a:bodyPr wrap="square">
            <a:spAutoFit/>
          </a:bodyPr>
          <a:lstStyle/>
          <a:p>
            <a:r>
              <a:rPr lang="el-GR" dirty="0" smtClean="0"/>
              <a:t>α) </a:t>
            </a:r>
            <a:r>
              <a:rPr lang="el-GR" dirty="0"/>
              <a:t>Ακτινογραφία ακτινών Χ θώρακα, β) Υπολογιστική τομογραφία πνευμονικών πεδίων, </a:t>
            </a:r>
            <a:r>
              <a:rPr lang="el-GR" dirty="0" smtClean="0"/>
              <a:t>γ) </a:t>
            </a:r>
            <a:r>
              <a:rPr lang="el-GR" dirty="0"/>
              <a:t>3</a:t>
            </a:r>
            <a:r>
              <a:rPr lang="en-US" dirty="0"/>
              <a:t>D </a:t>
            </a:r>
            <a:r>
              <a:rPr lang="el-GR" dirty="0"/>
              <a:t>μαγνητική τομογραφία εγκεφάλου και οι 2-</a:t>
            </a:r>
            <a:r>
              <a:rPr lang="en-US" dirty="0"/>
              <a:t>D </a:t>
            </a:r>
            <a:r>
              <a:rPr lang="el-GR" dirty="0"/>
              <a:t>προβολές των τομών σε κάθε επίπεδο.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68760"/>
            <a:ext cx="8229600" cy="4857403"/>
          </a:xfrm>
        </p:spPr>
        <p:txBody>
          <a:bodyPr>
            <a:normAutofit/>
          </a:bodyPr>
          <a:lstStyle/>
          <a:p>
            <a:pPr marL="0" indent="0">
              <a:buNone/>
            </a:pPr>
            <a:r>
              <a:rPr lang="el-GR" sz="1800" dirty="0"/>
              <a:t>Οι </a:t>
            </a:r>
            <a:r>
              <a:rPr lang="el-GR" sz="1800" dirty="0" smtClean="0"/>
              <a:t>σύγχρονες </a:t>
            </a:r>
            <a:r>
              <a:rPr lang="el-GR" sz="1800" dirty="0"/>
              <a:t>απεικονιστικές διατάξεις παράγουν εικόνες τριών </a:t>
            </a:r>
            <a:r>
              <a:rPr lang="el-GR" sz="1800" dirty="0" smtClean="0"/>
              <a:t>διαστάσεων όπου </a:t>
            </a:r>
          </a:p>
          <a:p>
            <a:pPr marL="0" indent="0">
              <a:buNone/>
            </a:pPr>
            <a:r>
              <a:rPr lang="el-GR" sz="1800" dirty="0" smtClean="0"/>
              <a:t>απεικονίζουν </a:t>
            </a:r>
            <a:r>
              <a:rPr lang="el-GR" sz="1800" dirty="0"/>
              <a:t>την περιοχή ενδιαφέροντος όχι στο επίπεδο αλλά στον χώρο, οπότε η τιμή της ανεξάρτητης μεταβλητής εξαρτημένης  μεταβλητής f(</a:t>
            </a:r>
            <a:r>
              <a:rPr lang="el-GR" sz="1800" dirty="0" err="1"/>
              <a:t>x,y,z</a:t>
            </a:r>
            <a:r>
              <a:rPr lang="el-GR" sz="1800" dirty="0"/>
              <a:t>) εξαρτάται και από την τιμή μιας τρίτης ανεξάρτητης μεταβλητής-συντεταγμένης </a:t>
            </a:r>
            <a:r>
              <a:rPr lang="en-US" sz="1800" dirty="0"/>
              <a:t>z</a:t>
            </a:r>
            <a:r>
              <a:rPr lang="el-GR" sz="1800" dirty="0"/>
              <a:t>, πέρα από τις δύο άλλες μεταβλητές </a:t>
            </a:r>
            <a:r>
              <a:rPr lang="en-US" sz="1800" dirty="0"/>
              <a:t>x</a:t>
            </a:r>
            <a:r>
              <a:rPr lang="el-GR" sz="1800" dirty="0"/>
              <a:t>,</a:t>
            </a:r>
            <a:r>
              <a:rPr lang="en-US" sz="1800" dirty="0"/>
              <a:t>y </a:t>
            </a:r>
            <a:r>
              <a:rPr lang="el-GR" sz="1800" dirty="0"/>
              <a:t>που καθόριζαν την θέση στο επίπεδο. </a:t>
            </a:r>
            <a:endParaRPr lang="el-GR" sz="1800" dirty="0" smtClean="0"/>
          </a:p>
          <a:p>
            <a:pPr marL="0" indent="0">
              <a:spcBef>
                <a:spcPts val="1200"/>
              </a:spcBef>
              <a:buNone/>
            </a:pPr>
            <a:r>
              <a:rPr lang="el-GR" sz="1800" dirty="0" smtClean="0"/>
              <a:t>Οι </a:t>
            </a:r>
            <a:r>
              <a:rPr lang="el-GR" sz="1800" dirty="0"/>
              <a:t>εικόνες τριών διαστάσεων παράγονται ως μια αλληλουχία (στοίβα) εικόνων δύο διαστάσεων. </a:t>
            </a:r>
            <a:endParaRPr lang="el-GR" sz="1800" dirty="0" smtClean="0"/>
          </a:p>
          <a:p>
            <a:pPr marL="0" indent="0">
              <a:spcBef>
                <a:spcPts val="1200"/>
              </a:spcBef>
              <a:buNone/>
            </a:pPr>
            <a:r>
              <a:rPr lang="el-GR" sz="1800" dirty="0" smtClean="0"/>
              <a:t>Οι </a:t>
            </a:r>
            <a:r>
              <a:rPr lang="el-GR" sz="1800" dirty="0"/>
              <a:t>εικόνες τεσσάρων διαστάσεων (4</a:t>
            </a:r>
            <a:r>
              <a:rPr lang="en-US" sz="1800" dirty="0"/>
              <a:t>D</a:t>
            </a:r>
            <a:r>
              <a:rPr lang="el-GR" sz="1800" dirty="0"/>
              <a:t>) θεωρούμε τρισδιάστατες δυναμικές εικόνες, δηλαδή τρισδιάστατες εικόνες οι οποίες μεταβάλλονται με το χρόνο και συνεπώς περιγράφονται από μια συνάρτηση της μορφής f(</a:t>
            </a:r>
            <a:r>
              <a:rPr lang="el-GR" sz="1800" dirty="0" err="1"/>
              <a:t>x,y,z</a:t>
            </a:r>
            <a:r>
              <a:rPr lang="el-GR" sz="1800" dirty="0"/>
              <a:t>,</a:t>
            </a:r>
            <a:r>
              <a:rPr lang="en-US" sz="1800" dirty="0"/>
              <a:t>t</a:t>
            </a:r>
            <a:r>
              <a:rPr lang="el-GR" sz="1800" dirty="0"/>
              <a:t>), </a:t>
            </a:r>
            <a:r>
              <a:rPr lang="el-GR" sz="1800" dirty="0" smtClean="0"/>
              <a:t>όπου </a:t>
            </a:r>
            <a:r>
              <a:rPr lang="en-US" sz="1800" dirty="0" smtClean="0"/>
              <a:t>t </a:t>
            </a:r>
            <a:r>
              <a:rPr lang="en-US" sz="1800" dirty="0"/>
              <a:t>o </a:t>
            </a:r>
            <a:r>
              <a:rPr lang="el-GR" sz="1800" dirty="0"/>
              <a:t>χρόνος. </a:t>
            </a:r>
          </a:p>
          <a:p>
            <a:pPr marL="0" indent="0">
              <a:spcBef>
                <a:spcPts val="1200"/>
              </a:spcBef>
              <a:buNone/>
            </a:pPr>
            <a:r>
              <a:rPr lang="el-GR" sz="1800" dirty="0" smtClean="0"/>
              <a:t>Όταν οι ανεξάρτητες </a:t>
            </a:r>
            <a:r>
              <a:rPr lang="el-GR" sz="1800" dirty="0"/>
              <a:t>μεταβλητές είναι συνεχείς η εικόνα είναι αναλογική ενώ </a:t>
            </a:r>
            <a:endParaRPr lang="el-GR" sz="1800" dirty="0" smtClean="0"/>
          </a:p>
          <a:p>
            <a:pPr marL="0" indent="0">
              <a:spcBef>
                <a:spcPts val="1200"/>
              </a:spcBef>
              <a:buNone/>
            </a:pPr>
            <a:r>
              <a:rPr lang="el-GR" sz="1800" dirty="0" smtClean="0"/>
              <a:t>Όταν η ανεξάρτητες </a:t>
            </a:r>
            <a:r>
              <a:rPr lang="el-GR" sz="1800" dirty="0"/>
              <a:t>μεταβλητές λαμβάνουν διακριτές τιμές η εικόνα είναι ψηφιακή.</a:t>
            </a:r>
          </a:p>
          <a:p>
            <a:pPr>
              <a:buNone/>
            </a:pPr>
            <a:endParaRPr lang="el-GR" sz="1800" dirty="0"/>
          </a:p>
        </p:txBody>
      </p:sp>
      <p:sp>
        <p:nvSpPr>
          <p:cNvPr id="4" name="1 - Τίτλος"/>
          <p:cNvSpPr>
            <a:spLocks noGrp="1"/>
          </p:cNvSpPr>
          <p:nvPr>
            <p:ph type="title"/>
          </p:nvPr>
        </p:nvSpPr>
        <p:spPr/>
        <p:txBody>
          <a:bodyPr>
            <a:normAutofit/>
          </a:bodyPr>
          <a:lstStyle/>
          <a:p>
            <a:r>
              <a:rPr lang="el-GR" sz="2800" b="1" dirty="0" smtClean="0"/>
              <a:t>Εικόνες – σήματα περισσοτέρων διατάσεων (2)</a:t>
            </a:r>
            <a:endParaRPr lang="el-GR"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normAutofit/>
          </a:bodyPr>
          <a:lstStyle/>
          <a:p>
            <a:r>
              <a:rPr lang="el-GR" sz="2800" b="1" dirty="0"/>
              <a:t>Ψηφιακή Επεξεργασία </a:t>
            </a:r>
            <a:r>
              <a:rPr lang="el-GR" sz="2800" b="1" dirty="0" smtClean="0"/>
              <a:t>σημάτων - 1</a:t>
            </a:r>
            <a:endParaRPr lang="el-GR" sz="2800" b="1" dirty="0"/>
          </a:p>
        </p:txBody>
      </p:sp>
      <p:sp>
        <p:nvSpPr>
          <p:cNvPr id="3" name="2 - Θέση περιεχομένου"/>
          <p:cNvSpPr>
            <a:spLocks noGrp="1"/>
          </p:cNvSpPr>
          <p:nvPr>
            <p:ph idx="1"/>
          </p:nvPr>
        </p:nvSpPr>
        <p:spPr>
          <a:xfrm>
            <a:off x="179512" y="1052736"/>
            <a:ext cx="8784976" cy="3456384"/>
          </a:xfrm>
        </p:spPr>
        <p:txBody>
          <a:bodyPr>
            <a:normAutofit/>
          </a:bodyPr>
          <a:lstStyle/>
          <a:p>
            <a:pPr marL="0" indent="0">
              <a:buNone/>
            </a:pPr>
            <a:r>
              <a:rPr lang="el-GR" sz="2000" dirty="0"/>
              <a:t>Απαραίτητη προϋπόθεση για την επεξεργασία ενός σήματος είναι αυτό να βρίσκεται σε ψηφιακή μορφή. Πολύ συχνά όμως, σήματα που λαμβάνονται από κάποια ενόργανη μέτρηση στην ιατρική είναι σήματα συνεχούς χρόνου, δηλαδή αναλογικά. Για την μετατροπή τους σε ψηφιακά απαιτείται μια διαδικασία που είναι γνωστή ως ψηφιοποίηση και αποτελείται από τα ακόλουθα στάδια:</a:t>
            </a:r>
          </a:p>
          <a:p>
            <a:pPr marL="0" indent="0">
              <a:buNone/>
            </a:pPr>
            <a:r>
              <a:rPr lang="el-GR" sz="2000" b="1" dirty="0"/>
              <a:t>α) Δειγματοληψία:  </a:t>
            </a:r>
            <a:r>
              <a:rPr lang="el-GR" sz="2000" dirty="0"/>
              <a:t>Είναι η διαδικασία παραγωγής μια ακολουθίας διακριτών τιμών λαμβάνοντας δείγματα από το αναλογικό σήμα. Πολύ μεγάλη σημασία έχει η περίοδος της δειγματοληψίας δηλαδή ο χρόνος που μεσολαβεί μεταξύ δύο διαδοχικών λήψεων δειγμάτων, ο οποίος πρέπει να είναι ικανός ώστε το αρχικό αναλογικό σήμα να μπορεί να ανακατασκευαστεί, χωρίς απώλεια πληροφορίας</a:t>
            </a:r>
            <a:r>
              <a:rPr lang="el-GR" sz="2000" dirty="0" smtClean="0"/>
              <a:t>.</a:t>
            </a:r>
            <a:endParaRPr lang="el-GR" sz="2000" dirty="0"/>
          </a:p>
        </p:txBody>
      </p:sp>
      <p:pic>
        <p:nvPicPr>
          <p:cNvPr id="4" name="Picture 1171" descr="File:Sampled.signal.svg"/>
          <p:cNvPicPr/>
          <p:nvPr/>
        </p:nvPicPr>
        <p:blipFill>
          <a:blip r:embed="rId2" cstate="print"/>
          <a:srcRect/>
          <a:stretch>
            <a:fillRect/>
          </a:stretch>
        </p:blipFill>
        <p:spPr bwMode="auto">
          <a:xfrm>
            <a:off x="2771800" y="4365104"/>
            <a:ext cx="3600400" cy="216024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1241</Words>
  <Application>Microsoft Office PowerPoint</Application>
  <PresentationFormat>On-screen Show (4:3)</PresentationFormat>
  <Paragraphs>97</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Πληροφορική</vt:lpstr>
      <vt:lpstr>Άδειες Χρήσης</vt:lpstr>
      <vt:lpstr>Χρηματοδότηση</vt:lpstr>
      <vt:lpstr>Περιεχόμενα ενότητας</vt:lpstr>
      <vt:lpstr>Αναλογικά – Ψηφιακά σήματα</vt:lpstr>
      <vt:lpstr>Εγκεφαλογράφημα</vt:lpstr>
      <vt:lpstr>Εικόνες – σήματα περισσοτέρων διατάσεων (1)</vt:lpstr>
      <vt:lpstr>Εικόνες – σήματα περισσοτέρων διατάσεων (2)</vt:lpstr>
      <vt:lpstr>Ψηφιακή Επεξεργασία σημάτων - 1</vt:lpstr>
      <vt:lpstr>Ψηφιακή Επεξεργασία σημάτων - 2</vt:lpstr>
      <vt:lpstr>Ψηφιακή Επεξεργασία σημάτων - 3</vt:lpstr>
      <vt:lpstr>Ψηφιακή Επεξεργασία Εικόνας - 1</vt:lpstr>
      <vt:lpstr>Ψηφιακή Επεξεργασία Εικόνας - 2</vt:lpstr>
      <vt:lpstr>Ψηφιακή Επεξεργασία Εικόνας - 3</vt:lpstr>
      <vt:lpstr>Ψηφιακή Επεξεργασία Εικόνας - 4</vt:lpstr>
      <vt:lpstr>Ψηφιακή Επεξεργασία Εικόνας - 5</vt:lpstr>
      <vt:lpstr>Ψηφιακή Επεξεργασία Εικόνας - 6</vt:lpstr>
      <vt:lpstr>Ψηφιακή Επεξεργασία Εικόνας - 7</vt:lpstr>
      <vt:lpstr>Σημείωμα Αναφοράς</vt:lpstr>
      <vt:lpstr>Σημείωμα Αδειοδότησης</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ΔΙΚΤΥΑ ΥΠΟΛΟΓΙΣΤΩΝ</dc:title>
  <dc:creator>Pavlos</dc:creator>
  <cp:lastModifiedBy>admin</cp:lastModifiedBy>
  <cp:revision>46</cp:revision>
  <dcterms:created xsi:type="dcterms:W3CDTF">2013-11-21T19:21:14Z</dcterms:created>
  <dcterms:modified xsi:type="dcterms:W3CDTF">2015-05-18T06:44:25Z</dcterms:modified>
</cp:coreProperties>
</file>