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34" r:id="rId2"/>
    <p:sldId id="335" r:id="rId3"/>
    <p:sldId id="336" r:id="rId4"/>
    <p:sldId id="337" r:id="rId5"/>
    <p:sldId id="311" r:id="rId6"/>
    <p:sldId id="312" r:id="rId7"/>
    <p:sldId id="313" r:id="rId8"/>
    <p:sldId id="314" r:id="rId9"/>
    <p:sldId id="315" r:id="rId10"/>
    <p:sldId id="316" r:id="rId11"/>
    <p:sldId id="317" r:id="rId12"/>
    <p:sldId id="318" r:id="rId13"/>
    <p:sldId id="319" r:id="rId14"/>
    <p:sldId id="294" r:id="rId15"/>
    <p:sldId id="295" r:id="rId16"/>
    <p:sldId id="296" r:id="rId17"/>
    <p:sldId id="320" r:id="rId18"/>
    <p:sldId id="321" r:id="rId19"/>
    <p:sldId id="322" r:id="rId20"/>
    <p:sldId id="323" r:id="rId21"/>
    <p:sldId id="297" r:id="rId22"/>
    <p:sldId id="324" r:id="rId23"/>
    <p:sldId id="325" r:id="rId24"/>
    <p:sldId id="298" r:id="rId25"/>
    <p:sldId id="326" r:id="rId26"/>
    <p:sldId id="333" r:id="rId27"/>
    <p:sldId id="299" r:id="rId28"/>
    <p:sldId id="300" r:id="rId29"/>
    <p:sldId id="301" r:id="rId30"/>
    <p:sldId id="302" r:id="rId31"/>
    <p:sldId id="303" r:id="rId32"/>
    <p:sldId id="304" r:id="rId33"/>
    <p:sldId id="305" r:id="rId34"/>
    <p:sldId id="306" r:id="rId35"/>
    <p:sldId id="327" r:id="rId36"/>
    <p:sldId id="307" r:id="rId37"/>
    <p:sldId id="308" r:id="rId38"/>
    <p:sldId id="309" r:id="rId39"/>
    <p:sldId id="328" r:id="rId40"/>
    <p:sldId id="329" r:id="rId41"/>
    <p:sldId id="330" r:id="rId42"/>
    <p:sldId id="331" r:id="rId43"/>
    <p:sldId id="310" r:id="rId44"/>
    <p:sldId id="332" r:id="rId45"/>
    <p:sldId id="338" r:id="rId46"/>
    <p:sldId id="339" r:id="rId47"/>
    <p:sldId id="340"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981AA-7E42-46A4-A4F0-638CA89E2122}" type="datetimeFigureOut">
              <a:rPr lang="el-GR" smtClean="0"/>
              <a:t>18/5/2015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F3836-E981-4614-8044-A63DF5E8BAAE}" type="slidenum">
              <a:rPr lang="el-GR" smtClean="0"/>
              <a:t>‹#›</a:t>
            </a:fld>
            <a:endParaRPr lang="el-GR"/>
          </a:p>
        </p:txBody>
      </p:sp>
    </p:spTree>
    <p:extLst>
      <p:ext uri="{BB962C8B-B14F-4D97-AF65-F5344CB8AC3E}">
        <p14:creationId xmlns:p14="http://schemas.microsoft.com/office/powerpoint/2010/main" val="288897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1838C-E9EE-4CB2-A5D8-C73E1162B4F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eclass.upatras.gr/courses/PHA161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Πληροφορική</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Κεφάλαιο </a:t>
            </a:r>
            <a:r>
              <a:rPr lang="el-GR" sz="2800" b="1" dirty="0" smtClean="0">
                <a:solidFill>
                  <a:schemeClr val="tx1"/>
                </a:solidFill>
              </a:rPr>
              <a:t>5</a:t>
            </a:r>
            <a:r>
              <a:rPr lang="el-GR" sz="2800" b="1" baseline="30000" dirty="0" smtClean="0">
                <a:solidFill>
                  <a:schemeClr val="tx1"/>
                </a:solidFill>
              </a:rPr>
              <a:t>ο</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Κωδικοποίηση και ταξινόμηση Ιατρικής Πληροφορίας</a:t>
            </a:r>
            <a:endParaRPr lang="en-US" sz="2800" dirty="0" smtClean="0">
              <a:solidFill>
                <a:schemeClr val="tx1"/>
              </a:solidFill>
            </a:endParaRPr>
          </a:p>
          <a:p>
            <a:r>
              <a:rPr lang="el-GR" sz="2800" dirty="0" smtClean="0">
                <a:solidFill>
                  <a:schemeClr val="tx1"/>
                </a:solidFill>
              </a:rPr>
              <a:t>Κλεπετσάνης Παύλος, Επίκουρος Καθηγητής</a:t>
            </a:r>
          </a:p>
          <a:p>
            <a:r>
              <a:rPr lang="el-GR" sz="2800" dirty="0" smtClean="0">
                <a:solidFill>
                  <a:schemeClr val="tx1"/>
                </a:solidFill>
              </a:rPr>
              <a:t>Τμήμα Φαρμακευτικής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03" y="5681912"/>
            <a:ext cx="2416384" cy="84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941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712968" cy="5400600"/>
          </a:xfrm>
        </p:spPr>
        <p:txBody>
          <a:bodyPr>
            <a:noAutofit/>
          </a:bodyPr>
          <a:lstStyle/>
          <a:p>
            <a:pPr marL="0" indent="0">
              <a:buNone/>
            </a:pPr>
            <a:r>
              <a:rPr lang="el-GR" sz="1800" dirty="0" smtClean="0"/>
              <a:t>Γενεύη</a:t>
            </a:r>
            <a:r>
              <a:rPr lang="el-GR" sz="1800" dirty="0"/>
              <a:t>, 6-12 Ιουλίου </a:t>
            </a:r>
            <a:r>
              <a:rPr lang="el-GR" sz="1800" dirty="0" smtClean="0"/>
              <a:t>1965 ΠΟΥ</a:t>
            </a:r>
            <a:r>
              <a:rPr lang="el-GR" sz="1800" dirty="0"/>
              <a:t> </a:t>
            </a:r>
            <a:endParaRPr lang="el-GR" sz="1800" dirty="0" smtClean="0"/>
          </a:p>
          <a:p>
            <a:pPr marL="0" indent="0">
              <a:buNone/>
            </a:pPr>
            <a:r>
              <a:rPr lang="el-GR" sz="1800" dirty="0" smtClean="0"/>
              <a:t>Ριζοσπαστικότερη της 7</a:t>
            </a:r>
            <a:r>
              <a:rPr lang="el-GR" sz="1800" baseline="30000" dirty="0" smtClean="0"/>
              <a:t>ης</a:t>
            </a:r>
            <a:endParaRPr lang="el-GR" sz="1800" dirty="0" smtClean="0"/>
          </a:p>
          <a:p>
            <a:pPr marL="0" indent="0">
              <a:buNone/>
            </a:pPr>
            <a:r>
              <a:rPr lang="el-GR" sz="1800" dirty="0" smtClean="0"/>
              <a:t>Αμετάβλητη η </a:t>
            </a:r>
            <a:r>
              <a:rPr lang="el-GR" sz="1800" dirty="0"/>
              <a:t>βασική δομή της Ταξινόμησης και </a:t>
            </a:r>
            <a:r>
              <a:rPr lang="el-GR" sz="1800" dirty="0" smtClean="0"/>
              <a:t>η </a:t>
            </a:r>
            <a:r>
              <a:rPr lang="el-GR" sz="1800" dirty="0"/>
              <a:t>γενική φιλοσοφία της ταξινόμησης </a:t>
            </a:r>
            <a:r>
              <a:rPr lang="el-GR" sz="1800" dirty="0" smtClean="0"/>
              <a:t>νόσων – ταξινόμηση</a:t>
            </a:r>
            <a:r>
              <a:rPr lang="el-GR" sz="1800" dirty="0"/>
              <a:t> </a:t>
            </a:r>
            <a:r>
              <a:rPr lang="el-GR" sz="1800" dirty="0" smtClean="0"/>
              <a:t>: </a:t>
            </a:r>
            <a:r>
              <a:rPr lang="el-GR" sz="1800" dirty="0"/>
              <a:t>σύμφωνα με την αιτιολογία τους και όχι μια συγκεκριμένη </a:t>
            </a:r>
            <a:r>
              <a:rPr lang="el-GR" sz="1800" dirty="0" smtClean="0"/>
              <a:t>εκδήλωση-σύμπτωμα</a:t>
            </a:r>
            <a:r>
              <a:rPr lang="el-GR" sz="1800" dirty="0"/>
              <a:t>. </a:t>
            </a:r>
            <a:endParaRPr lang="el-GR" sz="1800" dirty="0" smtClean="0"/>
          </a:p>
          <a:p>
            <a:pPr marL="0" indent="0">
              <a:buNone/>
            </a:pPr>
            <a:r>
              <a:rPr lang="el-GR" sz="1800" dirty="0" smtClean="0"/>
              <a:t>Σημαντική αύξηση της χρήσης </a:t>
            </a:r>
            <a:r>
              <a:rPr lang="el-GR" sz="1800" dirty="0"/>
              <a:t>του ICD για τα αρχεία νοσοκομείων </a:t>
            </a:r>
            <a:endParaRPr lang="el-GR" sz="1800" dirty="0" smtClean="0"/>
          </a:p>
          <a:p>
            <a:pPr marL="0" indent="0">
              <a:buNone/>
            </a:pPr>
            <a:r>
              <a:rPr lang="el-GR" sz="1800" dirty="0" smtClean="0"/>
              <a:t>Εκπόνηση εθνικών προσαρμογών  </a:t>
            </a:r>
            <a:r>
              <a:rPr lang="el-GR" sz="1800" dirty="0"/>
              <a:t>που παρείχαν τις πρόσθετες λεπτομέρειες αναγκαίες για την εφαρμογή αυτής της ICD στα δεδομένα της </a:t>
            </a:r>
            <a:r>
              <a:rPr lang="el-GR" sz="1800" dirty="0" smtClean="0"/>
              <a:t>χώρας (για ορισμένες χώρες)</a:t>
            </a:r>
            <a:r>
              <a:rPr lang="el-GR" sz="1800" dirty="0"/>
              <a:t> </a:t>
            </a:r>
            <a:endParaRPr lang="el-GR" sz="1800" dirty="0" smtClean="0"/>
          </a:p>
          <a:p>
            <a:pPr marL="0" indent="0">
              <a:buNone/>
            </a:pPr>
            <a:r>
              <a:rPr lang="el-GR" sz="1800" dirty="0" smtClean="0"/>
              <a:t>ΗΠΑ : </a:t>
            </a:r>
            <a:r>
              <a:rPr lang="el-GR" sz="1800" dirty="0"/>
              <a:t>ομάδα συμβούλων κλήθηκε να μελετήσει </a:t>
            </a:r>
            <a:r>
              <a:rPr lang="el-GR" sz="1800" dirty="0" smtClean="0"/>
              <a:t>την 8η </a:t>
            </a:r>
            <a:r>
              <a:rPr lang="el-GR" sz="1800" dirty="0"/>
              <a:t>αναθεώρηση του ICD (ICD-8) για την εφαρμογή της σε διάφορους χρήστες στις Ηνωμένες </a:t>
            </a:r>
            <a:r>
              <a:rPr lang="el-GR" sz="1800" dirty="0" smtClean="0"/>
              <a:t>Πολιτείες -  συνέστησε </a:t>
            </a:r>
            <a:r>
              <a:rPr lang="el-GR" sz="1800" dirty="0"/>
              <a:t>ότι περισσότερες λεπτομέρειες θα παρέχονται για την κωδικοποίηση των δεδομένων στο νοσοκομείο και τη νοσηρότητα.  </a:t>
            </a:r>
            <a:endParaRPr lang="el-GR" sz="1800" dirty="0" smtClean="0"/>
          </a:p>
          <a:p>
            <a:pPr marL="0" indent="0">
              <a:buNone/>
            </a:pPr>
            <a:r>
              <a:rPr lang="el-GR" sz="1800" dirty="0" smtClean="0"/>
              <a:t>American </a:t>
            </a:r>
            <a:r>
              <a:rPr lang="el-GR" sz="1800" dirty="0"/>
              <a:t>Hospital Association ανέπτυξε τις απαραίτητες προτάσεις προσαρμογής, με αποτέλεσμα τη δημοσίευση της Διεθνούς Ταξινόμησης των Νόσων, με κατάλληλες προσαρμογές για τα δεδομένα των Ηνωμένων Πολιτειών, που έγινε γνωστή ως ICDA. </a:t>
            </a:r>
            <a:endParaRPr lang="el-GR" sz="1800" dirty="0" smtClean="0"/>
          </a:p>
          <a:p>
            <a:pPr marL="0" indent="0">
              <a:buNone/>
            </a:pPr>
            <a:r>
              <a:rPr lang="el-GR" sz="1800" dirty="0" smtClean="0"/>
              <a:t>1968 : </a:t>
            </a:r>
            <a:r>
              <a:rPr lang="el-GR" sz="1800" dirty="0"/>
              <a:t>Υπηρεσία Δημόσιας Υγείας των ΗΠΑ δημοσίευσε επίσημα τη διεθνή ταξινόμηση των νόσων διασκευασμένη για τα δεδομένα των ΗΠΑ με βάση την </a:t>
            </a:r>
            <a:r>
              <a:rPr lang="el-GR" sz="1800" dirty="0" smtClean="0"/>
              <a:t>8η </a:t>
            </a:r>
            <a:r>
              <a:rPr lang="el-GR" sz="1800" dirty="0"/>
              <a:t>αναθεώρηση </a:t>
            </a:r>
            <a:r>
              <a:rPr lang="el-GR" sz="1800" dirty="0" smtClean="0"/>
              <a:t>(ICDA-8)</a:t>
            </a:r>
            <a:r>
              <a:rPr lang="el-GR" sz="1800" dirty="0"/>
              <a:t>  </a:t>
            </a:r>
          </a:p>
        </p:txBody>
      </p:sp>
      <p:sp>
        <p:nvSpPr>
          <p:cNvPr id="4" name="Title 1"/>
          <p:cNvSpPr>
            <a:spLocks noGrp="1"/>
          </p:cNvSpPr>
          <p:nvPr>
            <p:ph type="title"/>
          </p:nvPr>
        </p:nvSpPr>
        <p:spPr>
          <a:xfrm>
            <a:off x="457200" y="274638"/>
            <a:ext cx="8229600" cy="706090"/>
          </a:xfrm>
        </p:spPr>
        <p:txBody>
          <a:bodyPr>
            <a:normAutofit/>
          </a:bodyPr>
          <a:lstStyle/>
          <a:p>
            <a:r>
              <a:rPr lang="el-GR" sz="2400" b="1" dirty="0" smtClean="0"/>
              <a:t>Αναθεώρηση </a:t>
            </a:r>
            <a:r>
              <a:rPr lang="en-US" sz="2400" b="1" dirty="0" smtClean="0"/>
              <a:t>ICD-8</a:t>
            </a:r>
            <a:endParaRPr lang="el-GR" sz="2400" b="1" dirty="0"/>
          </a:p>
        </p:txBody>
      </p:sp>
    </p:spTree>
    <p:extLst>
      <p:ext uri="{BB962C8B-B14F-4D97-AF65-F5344CB8AC3E}">
        <p14:creationId xmlns:p14="http://schemas.microsoft.com/office/powerpoint/2010/main" val="45306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640960" cy="5256584"/>
          </a:xfrm>
        </p:spPr>
        <p:txBody>
          <a:bodyPr>
            <a:normAutofit/>
          </a:bodyPr>
          <a:lstStyle/>
          <a:p>
            <a:pPr marL="0" indent="0">
              <a:buNone/>
            </a:pPr>
            <a:r>
              <a:rPr lang="el-GR" sz="1600" dirty="0" smtClean="0"/>
              <a:t>Γενεύη 30/9-6/10/1975 : Διεθνής </a:t>
            </a:r>
            <a:r>
              <a:rPr lang="el-GR" sz="1600" dirty="0"/>
              <a:t>Διάσκεψη για την Ένατη Αναθεώρηση της Διεθνούς Ταξινόμησης των Νόσων, η οποία συγκλήθηκε από την Παγκόσμια Οργάνωση </a:t>
            </a:r>
            <a:r>
              <a:rPr lang="el-GR" sz="1600" dirty="0" smtClean="0"/>
              <a:t>Υγείας</a:t>
            </a:r>
          </a:p>
          <a:p>
            <a:pPr marL="0" indent="0">
              <a:buNone/>
            </a:pPr>
            <a:r>
              <a:rPr lang="el-GR" sz="1600" dirty="0" smtClean="0"/>
              <a:t>Ενημέρωση κατάταξης </a:t>
            </a:r>
          </a:p>
          <a:p>
            <a:pPr marL="0" indent="0">
              <a:buNone/>
            </a:pPr>
            <a:r>
              <a:rPr lang="el-GR" sz="1600" dirty="0"/>
              <a:t>Μ</a:t>
            </a:r>
            <a:r>
              <a:rPr lang="el-GR" sz="1600" dirty="0" smtClean="0"/>
              <a:t>ικρή αλλαγή : λόγω </a:t>
            </a:r>
            <a:r>
              <a:rPr lang="el-GR" sz="1600" dirty="0"/>
              <a:t>του κόστους της προσαρμογής των συστημάτων επεξεργασίας στοιχείων που προκαλούσε κάθε φορά </a:t>
            </a:r>
            <a:r>
              <a:rPr lang="el-GR" sz="1600" dirty="0" smtClean="0"/>
              <a:t>η </a:t>
            </a:r>
            <a:r>
              <a:rPr lang="el-GR" sz="1600" dirty="0"/>
              <a:t>αναθεώρηση της ταξινόμησης. </a:t>
            </a:r>
            <a:endParaRPr lang="el-GR" sz="1600" dirty="0" smtClean="0"/>
          </a:p>
          <a:p>
            <a:pPr marL="0" indent="0">
              <a:buNone/>
            </a:pPr>
            <a:r>
              <a:rPr lang="el-GR" sz="1600" dirty="0" smtClean="0"/>
              <a:t>Μεγάλος αριθμός αιτημάτων για </a:t>
            </a:r>
            <a:r>
              <a:rPr lang="el-GR" sz="1600" dirty="0"/>
              <a:t>τροποποιήσεις από ειδικούς φορείς που ενδιαφέρονταν για δικές τους στατιστικές αλλά και αιτημάτων χωρών που θεωρούσαν ότι η λεπτομερής και εκλεπτυσμένη ταξινόμηση ήταν άσχετη με τα δικά τους δεδομένα, αν και παρόλα αυτά χρειάζονταν ένα σύστημα κωδικοποίησης τύπου </a:t>
            </a:r>
            <a:r>
              <a:rPr lang="en-US" sz="1600" dirty="0"/>
              <a:t>ICD</a:t>
            </a:r>
            <a:r>
              <a:rPr lang="el-GR" sz="1600" dirty="0"/>
              <a:t>.</a:t>
            </a:r>
          </a:p>
          <a:p>
            <a:pPr marL="0" indent="0">
              <a:buNone/>
            </a:pPr>
            <a:r>
              <a:rPr lang="el-GR" sz="1600" dirty="0" smtClean="0"/>
              <a:t>Διατηρήθηκε </a:t>
            </a:r>
            <a:r>
              <a:rPr lang="el-GR" sz="1600" dirty="0"/>
              <a:t>η βασική δομή της </a:t>
            </a:r>
            <a:r>
              <a:rPr lang="en-US" sz="1600" dirty="0"/>
              <a:t>ICD </a:t>
            </a:r>
            <a:r>
              <a:rPr lang="el-GR" sz="1600" dirty="0"/>
              <a:t> αν και με πολλές επιπρόσθετες λεπτομέρειες, λαμβάνοντας όμως μέριμνα για </a:t>
            </a:r>
            <a:r>
              <a:rPr lang="el-GR" sz="1600" dirty="0" smtClean="0"/>
              <a:t>τους χρήστες </a:t>
            </a:r>
            <a:r>
              <a:rPr lang="el-GR" sz="1600" dirty="0"/>
              <a:t>που ή λεπτομέρεια σε τέτοιο επίπεδο δεν ήταν ούτε κατάλληλη ούτε χρήσιμη.</a:t>
            </a:r>
          </a:p>
          <a:p>
            <a:pPr marL="0" indent="0">
              <a:buNone/>
            </a:pPr>
            <a:r>
              <a:rPr lang="el-GR" sz="1600" dirty="0" smtClean="0"/>
              <a:t>Για χρήστες </a:t>
            </a:r>
            <a:r>
              <a:rPr lang="el-GR" sz="1600" dirty="0"/>
              <a:t>που επιθυμούν να παράγουν στατιστικά στοιχεία και δείκτες </a:t>
            </a:r>
            <a:r>
              <a:rPr lang="el-GR" sz="1600" dirty="0" smtClean="0"/>
              <a:t>προσανατολίσμένους στην </a:t>
            </a:r>
            <a:r>
              <a:rPr lang="el-GR" sz="1600" dirty="0"/>
              <a:t>ιατρική </a:t>
            </a:r>
            <a:r>
              <a:rPr lang="el-GR" sz="1600" dirty="0" smtClean="0"/>
              <a:t>περίθαλψη συμπεριέλαβε </a:t>
            </a:r>
            <a:r>
              <a:rPr lang="el-GR" sz="1600" dirty="0"/>
              <a:t>μια προαιρετική εναλλακτική μέθοδο ταξινόμησης των διαγνωστικών αναφορών, συμπεριλαμβανομένων των πληροφοριών τόσο για την υποκείμενη νόσο και γενικά μια </a:t>
            </a:r>
            <a:r>
              <a:rPr lang="el-GR" sz="1600" dirty="0" smtClean="0"/>
              <a:t>εκδήλωση-σύμπτωμα </a:t>
            </a:r>
            <a:r>
              <a:rPr lang="el-GR" sz="1600" dirty="0"/>
              <a:t>σε ένα συγκεκριμένο όργανο. Αυτό το σύστημα έγινε γνωστό ως το σύστημα σταυρού και αστερίσκου και διατηρείται στη Δέκατη Αναθεώρηση. </a:t>
            </a:r>
          </a:p>
          <a:p>
            <a:pPr marL="0" indent="0">
              <a:buNone/>
            </a:pPr>
            <a:r>
              <a:rPr lang="el-GR" sz="1600" dirty="0"/>
              <a:t>Ένας αριθμός άλλων τεχνικών καινοτομιών συμπεριελήφθησαν στην Ένατη Αναθεώρηση, με στόχο την αύξηση της ευελιξίας της για χρήση σε μία ποικιλία καταστάσεων</a:t>
            </a:r>
            <a:r>
              <a:rPr lang="el-GR" sz="1600" dirty="0" smtClean="0"/>
              <a:t>.</a:t>
            </a:r>
            <a:endParaRPr lang="el-GR" sz="1600" dirty="0"/>
          </a:p>
        </p:txBody>
      </p:sp>
      <p:sp>
        <p:nvSpPr>
          <p:cNvPr id="5" name="Title 1"/>
          <p:cNvSpPr txBox="1">
            <a:spLocks/>
          </p:cNvSpPr>
          <p:nvPr/>
        </p:nvSpPr>
        <p:spPr>
          <a:xfrm>
            <a:off x="539552" y="332656"/>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t>Αναθεώρηση </a:t>
            </a:r>
            <a:r>
              <a:rPr lang="en-US" sz="2400" b="1" dirty="0" smtClean="0"/>
              <a:t>ICD-</a:t>
            </a:r>
            <a:r>
              <a:rPr lang="el-GR" sz="2400" b="1" dirty="0" smtClean="0"/>
              <a:t>9</a:t>
            </a:r>
            <a:endParaRPr lang="el-GR" sz="2400" b="1" dirty="0"/>
          </a:p>
        </p:txBody>
      </p:sp>
    </p:spTree>
    <p:extLst>
      <p:ext uri="{BB962C8B-B14F-4D97-AF65-F5344CB8AC3E}">
        <p14:creationId xmlns:p14="http://schemas.microsoft.com/office/powerpoint/2010/main" val="244392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568952" cy="5328592"/>
          </a:xfrm>
        </p:spPr>
        <p:txBody>
          <a:bodyPr>
            <a:normAutofit/>
          </a:bodyPr>
          <a:lstStyle/>
          <a:p>
            <a:pPr marL="0" indent="0">
              <a:buNone/>
            </a:pPr>
            <a:r>
              <a:rPr lang="el-GR" sz="1600" b="1" dirty="0"/>
              <a:t>ICPM</a:t>
            </a:r>
          </a:p>
          <a:p>
            <a:pPr marL="0" indent="0">
              <a:buNone/>
            </a:pPr>
            <a:r>
              <a:rPr lang="el-GR" sz="1600" dirty="0"/>
              <a:t>Όταν ICD-9, δόθηκε στη δημοσιότητα από την </a:t>
            </a:r>
            <a:r>
              <a:rPr lang="el-GR" sz="1600" dirty="0" smtClean="0"/>
              <a:t>ΠΟΥ, </a:t>
            </a:r>
            <a:r>
              <a:rPr lang="el-GR" sz="1600" dirty="0"/>
              <a:t>η Διεθνής Ταξινόμηση Ιατρικών Διαδικασιών </a:t>
            </a:r>
            <a:r>
              <a:rPr lang="el-GR" sz="1600" dirty="0" smtClean="0"/>
              <a:t>(International </a:t>
            </a:r>
            <a:r>
              <a:rPr lang="el-GR" sz="1600" dirty="0"/>
              <a:t>Classification of Procedures in Medicine - ICPM) αναπτύχθηκε επίσης (1975) και δημοσιεύθηκε (1978). Η ταξινόμηση ICPM δημιουργήθηκε από μια σημαντική επέκταση </a:t>
            </a:r>
            <a:r>
              <a:rPr lang="el-GR" sz="1600" dirty="0" smtClean="0"/>
              <a:t>17000 </a:t>
            </a:r>
            <a:r>
              <a:rPr lang="el-GR" sz="1600" dirty="0"/>
              <a:t>κωδικών του ICD-9  που αφορούν μια δέσμη χειρουργικών διαδικασιών. ICPM δημοσιεύεται χωριστά από την ταξινόμηση των νόσων  ICD ως μια σειρά από συμπληρωματικά έγγραφα που ονομάζονται  δεσμίδες  (δέσμες ή ομάδες στοιχείων). Κάθε δεσμίδα περιέχει μια ταξινόμηση των εργαστηριακών μεθόδων, ακτινολογικών μεθόδων, χειρουργικών επεμβάσεων, θεραπειών, και άλλων διαγνωστικών διαδικασιών. </a:t>
            </a:r>
            <a:r>
              <a:rPr lang="el-GR" sz="1600" dirty="0" smtClean="0"/>
              <a:t>Εφαρμογή σε πολλές χώρες και με τροποιήσεις.</a:t>
            </a:r>
          </a:p>
          <a:p>
            <a:pPr marL="0" indent="0">
              <a:buNone/>
            </a:pPr>
            <a:r>
              <a:rPr lang="el-GR" sz="1600" dirty="0"/>
              <a:t>  </a:t>
            </a:r>
          </a:p>
          <a:p>
            <a:pPr marL="0" indent="0">
              <a:buNone/>
            </a:pPr>
            <a:r>
              <a:rPr lang="el-GR" sz="1600" b="1" dirty="0"/>
              <a:t>ICD-9-CM</a:t>
            </a:r>
          </a:p>
          <a:p>
            <a:pPr marL="0" indent="0">
              <a:buNone/>
            </a:pPr>
            <a:r>
              <a:rPr lang="el-GR" sz="1600" dirty="0" smtClean="0"/>
              <a:t>Κλινική </a:t>
            </a:r>
            <a:r>
              <a:rPr lang="el-GR" sz="1600" dirty="0"/>
              <a:t>τροποποίηση του ICD-9 </a:t>
            </a:r>
            <a:r>
              <a:rPr lang="el-GR" sz="1600" dirty="0" smtClean="0"/>
              <a:t>(</a:t>
            </a:r>
            <a:r>
              <a:rPr lang="en-US" sz="1600" dirty="0" smtClean="0"/>
              <a:t>CM :</a:t>
            </a:r>
            <a:r>
              <a:rPr lang="el-GR" sz="1600" dirty="0" smtClean="0"/>
              <a:t> </a:t>
            </a:r>
            <a:r>
              <a:rPr lang="el-GR" sz="1600" dirty="0"/>
              <a:t>Clinical </a:t>
            </a:r>
            <a:r>
              <a:rPr lang="el-GR" sz="1600" dirty="0" smtClean="0"/>
              <a:t>Modification) </a:t>
            </a:r>
            <a:r>
              <a:rPr lang="el-GR" sz="1600" dirty="0"/>
              <a:t>και στην ουσία είναι μια προσαρμογή που δημιουργήθηκε από το αμερικανικό Εθνικό Κέντρο Στατιστικής της Υγείας </a:t>
            </a:r>
            <a:r>
              <a:rPr lang="el-GR" sz="1600" dirty="0" smtClean="0"/>
              <a:t>(</a:t>
            </a:r>
            <a:r>
              <a:rPr lang="en-US" sz="1600" dirty="0"/>
              <a:t>National Center of Health and Statistics</a:t>
            </a:r>
            <a:r>
              <a:rPr lang="el-GR" sz="1600" dirty="0"/>
              <a:t> - NCHS) και χρησιμοποιείται ενδονοσοκομειακά στα νοσηλευτικά ιδρύματα των Ηνωμένων Πολιτειών. </a:t>
            </a:r>
            <a:endParaRPr lang="en-US" sz="1600" dirty="0" smtClean="0"/>
          </a:p>
          <a:p>
            <a:pPr marL="0" indent="0">
              <a:buNone/>
            </a:pPr>
            <a:r>
              <a:rPr lang="el-GR" sz="1600" dirty="0" smtClean="0"/>
              <a:t>Το </a:t>
            </a:r>
            <a:r>
              <a:rPr lang="el-GR" sz="1600" dirty="0"/>
              <a:t>ICD-9-CM βασίζεται στην ICD-9, αλλά περιγράφει τη νοσηρότητα με μεγαλύτερη λεπτομέρεια. Ενημερώνεται κάθε χρόνο την 1η Οκτωβρίου.  Αποτελείται από τρεις τόμους εκ των οποίων οι δύο πρώτοι περιέχουν τους κωδικούς διάγνωσης ενώ ο τρίτος περιέχει τους κωδικούς των διαδικασιών που προκύπτουν από την κλινική τροποποίηση. </a:t>
            </a:r>
          </a:p>
        </p:txBody>
      </p:sp>
      <p:sp>
        <p:nvSpPr>
          <p:cNvPr id="4" name="Title 1"/>
          <p:cNvSpPr txBox="1">
            <a:spLocks noGrp="1"/>
          </p:cNvSpPr>
          <p:nvPr>
            <p:ph type="title"/>
          </p:nvPr>
        </p:nvSpPr>
        <p:spPr>
          <a:xfrm>
            <a:off x="457200" y="274638"/>
            <a:ext cx="8229600"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t>Αναθεώρηση </a:t>
            </a:r>
            <a:r>
              <a:rPr lang="en-US" sz="2400" b="1" dirty="0" smtClean="0"/>
              <a:t>ICD-</a:t>
            </a:r>
            <a:r>
              <a:rPr lang="el-GR" sz="2400" b="1" dirty="0" smtClean="0"/>
              <a:t>9-</a:t>
            </a:r>
            <a:r>
              <a:rPr lang="en-US" sz="2400" b="1" dirty="0" smtClean="0"/>
              <a:t>CM </a:t>
            </a:r>
            <a:r>
              <a:rPr lang="el-GR" sz="2400" b="1" dirty="0" smtClean="0"/>
              <a:t>και </a:t>
            </a:r>
            <a:r>
              <a:rPr lang="en-US" sz="2400" b="1" dirty="0" smtClean="0"/>
              <a:t>ICPM</a:t>
            </a:r>
            <a:endParaRPr lang="el-GR" sz="2400" b="1" dirty="0"/>
          </a:p>
        </p:txBody>
      </p:sp>
    </p:spTree>
    <p:extLst>
      <p:ext uri="{BB962C8B-B14F-4D97-AF65-F5344CB8AC3E}">
        <p14:creationId xmlns:p14="http://schemas.microsoft.com/office/powerpoint/2010/main" val="402892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el-GR" sz="2800" b="1" dirty="0"/>
              <a:t>Το σύστημα ταξινόμησης </a:t>
            </a:r>
            <a:r>
              <a:rPr lang="en-US" sz="2800" b="1" dirty="0"/>
              <a:t>ICD</a:t>
            </a:r>
            <a:r>
              <a:rPr lang="el-GR" sz="2800" b="1" dirty="0"/>
              <a:t>-10 </a:t>
            </a:r>
            <a:r>
              <a:rPr lang="el-GR" sz="2800" b="1" dirty="0" smtClean="0"/>
              <a:t>(1)</a:t>
            </a:r>
            <a:endParaRPr lang="el-GR" sz="2800" b="1" dirty="0"/>
          </a:p>
        </p:txBody>
      </p:sp>
      <p:sp>
        <p:nvSpPr>
          <p:cNvPr id="3" name="Content Placeholder 2"/>
          <p:cNvSpPr>
            <a:spLocks noGrp="1"/>
          </p:cNvSpPr>
          <p:nvPr>
            <p:ph idx="1"/>
          </p:nvPr>
        </p:nvSpPr>
        <p:spPr>
          <a:xfrm>
            <a:off x="457200" y="1340768"/>
            <a:ext cx="8363272" cy="4785395"/>
          </a:xfrm>
        </p:spPr>
        <p:txBody>
          <a:bodyPr>
            <a:normAutofit/>
          </a:bodyPr>
          <a:lstStyle/>
          <a:p>
            <a:pPr marL="0" indent="0">
              <a:spcBef>
                <a:spcPts val="1200"/>
              </a:spcBef>
              <a:buNone/>
            </a:pPr>
            <a:r>
              <a:rPr lang="el-GR" sz="1800" dirty="0"/>
              <a:t>Οι εργασίες </a:t>
            </a:r>
            <a:r>
              <a:rPr lang="el-GR" sz="1800" dirty="0" smtClean="0"/>
              <a:t>για την </a:t>
            </a:r>
            <a:r>
              <a:rPr lang="el-GR" sz="1800" dirty="0"/>
              <a:t>αναθεώρηση </a:t>
            </a:r>
            <a:r>
              <a:rPr lang="el-GR" sz="1800" dirty="0" smtClean="0"/>
              <a:t>με </a:t>
            </a:r>
            <a:r>
              <a:rPr lang="el-GR" sz="1800" dirty="0"/>
              <a:t>ICD-10 ξεκίνησαν το </a:t>
            </a:r>
            <a:r>
              <a:rPr lang="el-GR" sz="1800" dirty="0" smtClean="0"/>
              <a:t>1983 </a:t>
            </a:r>
            <a:r>
              <a:rPr lang="el-GR" sz="1800" dirty="0"/>
              <a:t>και η νέα αναθεώρηση εγκρίθηκε από τη </a:t>
            </a:r>
            <a:r>
              <a:rPr lang="el-GR" sz="1800" dirty="0" smtClean="0"/>
              <a:t>43</a:t>
            </a:r>
            <a:r>
              <a:rPr lang="el-GR" sz="1800" baseline="30000" dirty="0" smtClean="0"/>
              <a:t>η</a:t>
            </a:r>
            <a:r>
              <a:rPr lang="el-GR" sz="1800" dirty="0" smtClean="0"/>
              <a:t> Συνέλευση </a:t>
            </a:r>
            <a:r>
              <a:rPr lang="el-GR" sz="1800" dirty="0"/>
              <a:t>της </a:t>
            </a:r>
            <a:r>
              <a:rPr lang="el-GR" sz="1800" dirty="0" smtClean="0"/>
              <a:t>ΠΟΥ (Μάϊος 1990).</a:t>
            </a:r>
            <a:r>
              <a:rPr lang="el-GR" sz="1800" dirty="0"/>
              <a:t> </a:t>
            </a:r>
            <a:endParaRPr lang="el-GR" sz="1800" dirty="0" smtClean="0"/>
          </a:p>
          <a:p>
            <a:pPr marL="0" indent="0">
              <a:spcBef>
                <a:spcPts val="1200"/>
              </a:spcBef>
              <a:buNone/>
            </a:pPr>
            <a:r>
              <a:rPr lang="el-GR" sz="1800" dirty="0" smtClean="0"/>
              <a:t>Η </a:t>
            </a:r>
            <a:r>
              <a:rPr lang="el-GR" sz="1800" dirty="0"/>
              <a:t>τελευταία έκδοση τέθηκε σε χρήση στα κράτη μέλη της </a:t>
            </a:r>
            <a:r>
              <a:rPr lang="el-GR" sz="1800" dirty="0" smtClean="0"/>
              <a:t>ΠΟΥ </a:t>
            </a:r>
            <a:r>
              <a:rPr lang="el-GR" sz="1800" dirty="0"/>
              <a:t>από το 1994. </a:t>
            </a:r>
          </a:p>
          <a:p>
            <a:pPr marL="0" indent="0">
              <a:spcBef>
                <a:spcPts val="1200"/>
              </a:spcBef>
              <a:buNone/>
            </a:pPr>
            <a:r>
              <a:rPr lang="el-GR" sz="1800" dirty="0" smtClean="0"/>
              <a:t>Το </a:t>
            </a:r>
            <a:r>
              <a:rPr lang="el-GR" sz="1800" dirty="0"/>
              <a:t>σύστημα ταξινόμησης ICD-10 αποτελεί μια σημαντική επέκταση του ICD-9 αφού από τους </a:t>
            </a:r>
            <a:r>
              <a:rPr lang="el-GR" sz="1800" dirty="0" smtClean="0"/>
              <a:t>περίπου </a:t>
            </a:r>
            <a:r>
              <a:rPr lang="el-GR" sz="1800" dirty="0"/>
              <a:t>17.000 διαθέσιμους κωδικούς του ICD-9, πλέον είναι διαθέσιμοι περισσότεροι από 155.000 διαφορετικοί κωδικοί που επιτρέπουν την  παρακολούθηση πολλών νέων διαγνώσεων και διαδικασιών. Η αποδοχή του ήταν σχετικά γρήγορη στο μεγαλύτερο μέρος του κόσμου. </a:t>
            </a:r>
          </a:p>
          <a:p>
            <a:pPr marL="0" indent="0">
              <a:spcBef>
                <a:spcPts val="1200"/>
              </a:spcBef>
              <a:buNone/>
            </a:pPr>
            <a:r>
              <a:rPr lang="el-GR" sz="1800" dirty="0"/>
              <a:t>Η </a:t>
            </a:r>
            <a:r>
              <a:rPr lang="el-GR" sz="1800" dirty="0" smtClean="0"/>
              <a:t>ΠΟΥ στην </a:t>
            </a:r>
            <a:r>
              <a:rPr lang="el-GR" sz="1800" dirty="0"/>
              <a:t>προσπάθεια εμπέδωσης και εδραίωσης του ICD-10, διαθέτει από τον ιστότοπο της  άφθονο υποστηρικτικό  υλικό που διευκολυνθεί η χρήση του και καθιστά εύκολη την εκμάθηση του, Μεταξύ άλλων, στο υλικό αυτό συμπεριλαμβάνεται και ένα εγχειρίδιο, με τις  κατευθυντήριες γραμμές για την κατάρτιση, ένα πρόγραμμα περιήγησης, και τα σχετικά αρχεία για λήψη από τον ιστότοπο του</a:t>
            </a:r>
            <a:r>
              <a:rPr lang="el-GR" sz="1800" dirty="0" smtClean="0"/>
              <a:t>.</a:t>
            </a:r>
          </a:p>
          <a:p>
            <a:pPr marL="0" indent="0">
              <a:spcBef>
                <a:spcPts val="1200"/>
              </a:spcBef>
              <a:buNone/>
            </a:pPr>
            <a:r>
              <a:rPr lang="en-US" sz="1800" b="1" dirty="0" smtClean="0"/>
              <a:t>World Health Organization, WHO  http://www.who.int</a:t>
            </a:r>
            <a:endParaRPr lang="el-GR" sz="1800" b="1" dirty="0"/>
          </a:p>
        </p:txBody>
      </p:sp>
    </p:spTree>
    <p:extLst>
      <p:ext uri="{BB962C8B-B14F-4D97-AF65-F5344CB8AC3E}">
        <p14:creationId xmlns:p14="http://schemas.microsoft.com/office/powerpoint/2010/main" val="1221730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p:nvPr/>
        </p:nvPicPr>
        <p:blipFill>
          <a:blip r:embed="rId2" cstate="print"/>
          <a:srcRect/>
          <a:stretch>
            <a:fillRect/>
          </a:stretch>
        </p:blipFill>
        <p:spPr bwMode="auto">
          <a:xfrm>
            <a:off x="1043608" y="1111962"/>
            <a:ext cx="7272808" cy="5184576"/>
          </a:xfrm>
          <a:prstGeom prst="rect">
            <a:avLst/>
          </a:prstGeom>
          <a:noFill/>
          <a:ln w="9525">
            <a:noFill/>
            <a:miter lim="800000"/>
            <a:headEnd/>
            <a:tailEnd/>
          </a:ln>
        </p:spPr>
      </p:pic>
      <p:sp>
        <p:nvSpPr>
          <p:cNvPr id="3" name="Title 1"/>
          <p:cNvSpPr>
            <a:spLocks noGrp="1"/>
          </p:cNvSpPr>
          <p:nvPr>
            <p:ph type="title"/>
          </p:nvPr>
        </p:nvSpPr>
        <p:spPr>
          <a:xfrm>
            <a:off x="457200" y="274638"/>
            <a:ext cx="8229600" cy="994122"/>
          </a:xfrm>
        </p:spPr>
        <p:txBody>
          <a:bodyPr>
            <a:normAutofit/>
          </a:bodyPr>
          <a:lstStyle/>
          <a:p>
            <a:r>
              <a:rPr lang="el-GR" sz="2800" b="1" dirty="0"/>
              <a:t>Το σύστημα ταξινόμησης </a:t>
            </a:r>
            <a:r>
              <a:rPr lang="en-US" sz="2800" b="1" dirty="0"/>
              <a:t>ICD</a:t>
            </a:r>
            <a:r>
              <a:rPr lang="el-GR" sz="2800" b="1" dirty="0"/>
              <a:t>-10 </a:t>
            </a:r>
            <a:r>
              <a:rPr lang="el-GR" sz="2800" b="1" dirty="0" smtClean="0"/>
              <a:t>(2)</a:t>
            </a:r>
            <a:endParaRPr lang="el-GR"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412776"/>
            <a:ext cx="8568952" cy="4713387"/>
          </a:xfrm>
        </p:spPr>
        <p:txBody>
          <a:bodyPr>
            <a:normAutofit/>
          </a:bodyPr>
          <a:lstStyle/>
          <a:p>
            <a:pPr marL="0" indent="0">
              <a:buNone/>
            </a:pPr>
            <a:r>
              <a:rPr lang="el-GR" sz="2000" b="1" dirty="0" smtClean="0"/>
              <a:t>Βασική Αρχή : </a:t>
            </a:r>
            <a:r>
              <a:rPr lang="el-GR" sz="2000" dirty="0" smtClean="0"/>
              <a:t>οι </a:t>
            </a:r>
            <a:r>
              <a:rPr lang="el-GR" sz="2000" dirty="0"/>
              <a:t>νοσολογικές καταστάσεις ομαδοποιούνται με έναν τρόπο ο οποίος είναι ο καταλληλότερος ώστε να εξυπηρετεί γενικούς επιδημιολογικούς σκοπούς και την αξιολόγηση της φροντίδας </a:t>
            </a:r>
            <a:r>
              <a:rPr lang="el-GR" sz="2000" dirty="0" smtClean="0"/>
              <a:t>υγείας</a:t>
            </a:r>
            <a:endParaRPr lang="en-US" sz="2000" dirty="0" smtClean="0"/>
          </a:p>
          <a:p>
            <a:pPr marL="0" indent="0">
              <a:buNone/>
            </a:pPr>
            <a:r>
              <a:rPr lang="el-GR" sz="2000" dirty="0" smtClean="0"/>
              <a:t>Η κωδικοποίηση πληροφορίας στο </a:t>
            </a:r>
            <a:r>
              <a:rPr lang="en-US" sz="2000" dirty="0" smtClean="0"/>
              <a:t>ICD</a:t>
            </a:r>
            <a:r>
              <a:rPr lang="el-GR" sz="2000" dirty="0" smtClean="0"/>
              <a:t>-10 γίνεται με τον ακόλουθο τρόπο:</a:t>
            </a:r>
          </a:p>
          <a:p>
            <a:pPr marL="0" lvl="0" indent="0">
              <a:buNone/>
            </a:pPr>
            <a:r>
              <a:rPr lang="el-GR" sz="2000" dirty="0" smtClean="0"/>
              <a:t>Σε κεφάλαια (Ι-ΙΧΙΙΙ) τα οποία ακολουθούν τα οργανικά συστήματα ή ορισμένες αιτίες ή τέλος κατηγορίες νοσημάτων (π.χ. κεφάλαιο Ι</a:t>
            </a:r>
            <a:r>
              <a:rPr lang="en-US" sz="2000" dirty="0" smtClean="0"/>
              <a:t>V </a:t>
            </a:r>
            <a:r>
              <a:rPr lang="el-GR" sz="2000" dirty="0" smtClean="0"/>
              <a:t>Ενδοκρινικά, διατροφικά και μεταβολικά νοσήματα) </a:t>
            </a:r>
            <a:endParaRPr lang="en-US" sz="2000" dirty="0" smtClean="0"/>
          </a:p>
          <a:p>
            <a:pPr marL="0" lvl="0" indent="0">
              <a:buNone/>
            </a:pPr>
            <a:r>
              <a:rPr lang="el-GR" sz="2000" dirty="0" smtClean="0"/>
              <a:t>Κάθε κεφάλαιο χωρίζεται σε ομαδοποιημένες κατηγορίες τριών χαρακτήρων  (π.χ. το προηγούμενο κεφάλαιο, περιέχει την ομαδοποιημένη κατηγορία Σακχαρώδης Διαβήτης με κωδικούς τριών χαρακτήρων Ε10-Ε14)</a:t>
            </a:r>
          </a:p>
          <a:p>
            <a:pPr marL="0" lvl="0" indent="0">
              <a:buNone/>
            </a:pPr>
            <a:r>
              <a:rPr lang="el-GR" sz="2000" dirty="0" smtClean="0"/>
              <a:t>Κάθε ομαδοποιημένη κατηγορία χωρίζεται σε υποκατηγορίες που καθορίζονται από τέσσερεις κατηγορίες που βοηθούν στην περαιτέρω εξειδίκευση της διάγνωσης.</a:t>
            </a:r>
          </a:p>
          <a:p>
            <a:pPr>
              <a:buNone/>
            </a:pPr>
            <a:endParaRPr lang="el-GR" sz="2000" dirty="0"/>
          </a:p>
        </p:txBody>
      </p:sp>
      <p:sp>
        <p:nvSpPr>
          <p:cNvPr id="4" name="Title 1"/>
          <p:cNvSpPr>
            <a:spLocks noGrp="1"/>
          </p:cNvSpPr>
          <p:nvPr>
            <p:ph type="title"/>
          </p:nvPr>
        </p:nvSpPr>
        <p:spPr/>
        <p:txBody>
          <a:bodyPr>
            <a:normAutofit/>
          </a:bodyPr>
          <a:lstStyle/>
          <a:p>
            <a:r>
              <a:rPr lang="el-GR" sz="2800" b="1" dirty="0"/>
              <a:t>Το σύστημα ταξινόμησης </a:t>
            </a:r>
            <a:r>
              <a:rPr lang="en-US" sz="2800" b="1" dirty="0"/>
              <a:t>ICD</a:t>
            </a:r>
            <a:r>
              <a:rPr lang="el-GR" sz="2800" b="1" dirty="0"/>
              <a:t>-10 </a:t>
            </a:r>
            <a:r>
              <a:rPr lang="el-GR" sz="2800" b="1" dirty="0" smtClean="0"/>
              <a:t>(3)</a:t>
            </a:r>
            <a:endParaRPr lang="el-GR" sz="2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496944" cy="994122"/>
          </a:xfrm>
        </p:spPr>
        <p:txBody>
          <a:bodyPr>
            <a:normAutofit/>
          </a:bodyPr>
          <a:lstStyle/>
          <a:p>
            <a:r>
              <a:rPr lang="el-GR" sz="2400" b="1" dirty="0" smtClean="0"/>
              <a:t>Τα κεφάλαια του </a:t>
            </a:r>
            <a:r>
              <a:rPr lang="en-US" sz="2400" b="1" dirty="0" smtClean="0"/>
              <a:t>ICD</a:t>
            </a:r>
            <a:r>
              <a:rPr lang="el-GR" sz="2400" b="1" dirty="0" smtClean="0"/>
              <a:t>-10 και οι τριψήφιοι κωδικοί των ομαδοποιημένων κατηγοριών (1)</a:t>
            </a:r>
            <a:endParaRPr lang="el-GR"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1636350"/>
              </p:ext>
            </p:extLst>
          </p:nvPr>
        </p:nvGraphicFramePr>
        <p:xfrm>
          <a:off x="467544" y="1268760"/>
          <a:ext cx="8229600" cy="5090160"/>
        </p:xfrm>
        <a:graphic>
          <a:graphicData uri="http://schemas.openxmlformats.org/drawingml/2006/table">
            <a:tbl>
              <a:tblPr firstRow="1" bandRow="1">
                <a:tableStyleId>{5C22544A-7EE6-4342-B048-85BDC9FD1C3A}</a:tableStyleId>
              </a:tblPr>
              <a:tblGrid>
                <a:gridCol w="1306488"/>
                <a:gridCol w="2005880"/>
                <a:gridCol w="4917232"/>
              </a:tblGrid>
              <a:tr h="370840">
                <a:tc>
                  <a:txBody>
                    <a:bodyPr/>
                    <a:lstStyle/>
                    <a:p>
                      <a:pPr algn="ctr">
                        <a:lnSpc>
                          <a:spcPts val="1440"/>
                        </a:lnSpc>
                        <a:spcBef>
                          <a:spcPts val="1200"/>
                        </a:spcBef>
                        <a:spcAft>
                          <a:spcPts val="1200"/>
                        </a:spcAft>
                      </a:pPr>
                      <a:r>
                        <a:rPr lang="el-GR" sz="1400" b="1" dirty="0">
                          <a:solidFill>
                            <a:srgbClr val="000000"/>
                          </a:solidFill>
                          <a:effectLst/>
                          <a:latin typeface="Arial"/>
                          <a:ea typeface="Calibri"/>
                          <a:cs typeface="Times New Roman"/>
                        </a:rPr>
                        <a:t>Κεφάλαιο</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b="1" dirty="0">
                          <a:solidFill>
                            <a:srgbClr val="000000"/>
                          </a:solidFill>
                          <a:effectLst/>
                          <a:latin typeface="Arial"/>
                          <a:ea typeface="Calibri"/>
                          <a:cs typeface="Times New Roman"/>
                        </a:rPr>
                        <a:t>Ομαδοποιημένη Κατηγορία</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b="1" dirty="0">
                          <a:solidFill>
                            <a:srgbClr val="000000"/>
                          </a:solidFill>
                          <a:effectLst/>
                          <a:latin typeface="Arial"/>
                          <a:ea typeface="Calibri"/>
                          <a:cs typeface="Times New Roman"/>
                        </a:rPr>
                        <a:t>Τίτλος</a:t>
                      </a:r>
                      <a:endParaRPr lang="el-GR" sz="14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dirty="0">
                          <a:effectLst/>
                          <a:latin typeface="Calibri"/>
                          <a:ea typeface="Times New Roman"/>
                          <a:cs typeface="Times New Roman"/>
                        </a:rPr>
                        <a:t>Ι</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dirty="0">
                          <a:effectLst/>
                          <a:latin typeface="Calibri"/>
                          <a:ea typeface="Times New Roman"/>
                          <a:cs typeface="Times New Roman"/>
                        </a:rPr>
                        <a:t>A00-B99</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Ορισμένα λοιμώδη και παρασιτικά νοσήματα</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II</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C00-D48</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Νεοπλάσματα</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III</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D50-D89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Ασθένειες του αίματος και των αιμοποιητικών οργάνων και ορισμένες διαταραχές που εμπλέκουν το ανοσοποιητικό μηχανισμό</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IV</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E00-E90</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Ενδοκρινικές, διατροφικές και μεταβολικές παθήσεις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V</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F00-F99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Ψυχικές διαταραχές και διαταραχές συμπεριφοράς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VI</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G00-G99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Ασθένειες του νευρικού συστήματος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dirty="0">
                          <a:effectLst/>
                          <a:latin typeface="Calibri"/>
                          <a:ea typeface="Times New Roman"/>
                          <a:cs typeface="Times New Roman"/>
                        </a:rPr>
                        <a:t>VII</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dirty="0">
                          <a:effectLst/>
                          <a:latin typeface="Calibri"/>
                          <a:ea typeface="Times New Roman"/>
                          <a:cs typeface="Times New Roman"/>
                        </a:rPr>
                        <a:t>H00-h59</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Νοσήματα του οφθαλμού και των εξαρτημάτων του</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dirty="0">
                          <a:effectLst/>
                          <a:latin typeface="Calibri"/>
                          <a:ea typeface="Times New Roman"/>
                          <a:cs typeface="Times New Roman"/>
                        </a:rPr>
                        <a:t>VIII</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H60-H95</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Ασθένειες της διαδικασίας ωτός και της μαστοειδούς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ΙΧ</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I00-I99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Παθήσεις του κυκλοφορικού συστήματος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X</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J00-J99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Ασθένειες του αναπνευστικού συστήματος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XI</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K00-K93</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Νοσήματα του πεπτικού συστήματος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dirty="0">
                          <a:effectLst/>
                          <a:latin typeface="Calibri"/>
                          <a:ea typeface="Times New Roman"/>
                          <a:cs typeface="Times New Roman"/>
                        </a:rPr>
                        <a:t>XII</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L00-L99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Ασθένειες του δέρματος και του υποδόριου ιστού</a:t>
                      </a:r>
                      <a:endParaRPr lang="el-GR" sz="1600" dirty="0">
                        <a:effectLst/>
                        <a:latin typeface="Calibri"/>
                        <a:ea typeface="Calibri"/>
                        <a:cs typeface="Times New Roman"/>
                      </a:endParaRPr>
                    </a:p>
                  </a:txBody>
                  <a:tcPr marL="30480" marR="30480" marT="30480" marB="30480"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53052182"/>
              </p:ext>
            </p:extLst>
          </p:nvPr>
        </p:nvGraphicFramePr>
        <p:xfrm>
          <a:off x="467544" y="1268760"/>
          <a:ext cx="8229600" cy="4399280"/>
        </p:xfrm>
        <a:graphic>
          <a:graphicData uri="http://schemas.openxmlformats.org/drawingml/2006/table">
            <a:tbl>
              <a:tblPr firstRow="1" bandRow="1">
                <a:tableStyleId>{5C22544A-7EE6-4342-B048-85BDC9FD1C3A}</a:tableStyleId>
              </a:tblPr>
              <a:tblGrid>
                <a:gridCol w="1306488"/>
                <a:gridCol w="2005880"/>
                <a:gridCol w="4917232"/>
              </a:tblGrid>
              <a:tr h="370840">
                <a:tc>
                  <a:txBody>
                    <a:bodyPr/>
                    <a:lstStyle/>
                    <a:p>
                      <a:pPr algn="ctr">
                        <a:lnSpc>
                          <a:spcPts val="1440"/>
                        </a:lnSpc>
                        <a:spcBef>
                          <a:spcPts val="1200"/>
                        </a:spcBef>
                        <a:spcAft>
                          <a:spcPts val="1200"/>
                        </a:spcAft>
                      </a:pPr>
                      <a:r>
                        <a:rPr lang="el-GR" sz="1400" b="1" dirty="0">
                          <a:solidFill>
                            <a:srgbClr val="000000"/>
                          </a:solidFill>
                          <a:effectLst/>
                          <a:latin typeface="Arial"/>
                          <a:ea typeface="Calibri"/>
                          <a:cs typeface="Times New Roman"/>
                        </a:rPr>
                        <a:t>Κεφάλαιο</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b="1" dirty="0">
                          <a:solidFill>
                            <a:srgbClr val="000000"/>
                          </a:solidFill>
                          <a:effectLst/>
                          <a:latin typeface="Arial"/>
                          <a:ea typeface="Calibri"/>
                          <a:cs typeface="Times New Roman"/>
                        </a:rPr>
                        <a:t>Ομαδοποιημένη Κατηγορία</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b="1" dirty="0">
                          <a:solidFill>
                            <a:srgbClr val="000000"/>
                          </a:solidFill>
                          <a:effectLst/>
                          <a:latin typeface="Arial"/>
                          <a:ea typeface="Calibri"/>
                          <a:cs typeface="Times New Roman"/>
                        </a:rPr>
                        <a:t>Τίτλος</a:t>
                      </a:r>
                      <a:endParaRPr lang="el-GR" sz="14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dirty="0">
                          <a:effectLst/>
                          <a:latin typeface="Calibri"/>
                          <a:ea typeface="Times New Roman"/>
                          <a:cs typeface="Times New Roman"/>
                        </a:rPr>
                        <a:t>XIII</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M00-M99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Παθήσεις του μυοσκελετικού συστήματος και του συνδετικού ιστού</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XIV</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dirty="0">
                          <a:effectLst/>
                          <a:latin typeface="Calibri"/>
                          <a:ea typeface="Times New Roman"/>
                          <a:cs typeface="Times New Roman"/>
                        </a:rPr>
                        <a:t>N00-N99</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Νοσήματα του ουροποιογεννητικού συστήματος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XV</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dirty="0">
                          <a:effectLst/>
                          <a:latin typeface="Calibri"/>
                          <a:ea typeface="Times New Roman"/>
                          <a:cs typeface="Times New Roman"/>
                        </a:rPr>
                        <a:t>Ο00-O99</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Η εγκυμοσύνη, τον τοκετό και τη λοχεία</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XVI</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P00-Ρ96</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Ορισμένες καταστάσεις που προέρχονται από την περιγεννητική περίοδο</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XVII</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Q00-Q99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Συγγενείς ανωμαλίες, δυσπλασίες και χρωμοσωμικές ανωμαλίες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XVIII</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R00-R99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Συμπτώματα, σημεία και παθολογικά κλινικά και εργαστηριακά ευρήματα που δεν ταξινομούνται αλλού</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XIX</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S00-Τ98</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Κακώσεις, δηλητηριάσεις και ορισμένα άλλα επακόλουθα από εξωτερικές αιτίες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a:effectLst/>
                          <a:latin typeface="Calibri"/>
                          <a:ea typeface="Times New Roman"/>
                          <a:cs typeface="Times New Roman"/>
                        </a:rPr>
                        <a:t>XX</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V01-Y98</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Εξωτερικές αιτίες νοσηρότητας και θνησιμότητας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dirty="0">
                          <a:effectLst/>
                          <a:latin typeface="Calibri"/>
                          <a:ea typeface="Times New Roman"/>
                          <a:cs typeface="Times New Roman"/>
                        </a:rPr>
                        <a:t>XXI</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Z00-Z99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Παράγοντες που επηρεάζουν την κατάσταση της υγείας και την επαφή με τις υπηρεσίες υγείας</a:t>
                      </a:r>
                      <a:endParaRPr lang="el-GR" sz="1600" dirty="0">
                        <a:effectLst/>
                        <a:latin typeface="Calibri"/>
                        <a:ea typeface="Calibri"/>
                        <a:cs typeface="Times New Roman"/>
                      </a:endParaRPr>
                    </a:p>
                  </a:txBody>
                  <a:tcPr marL="30480" marR="30480" marT="30480" marB="30480" anchor="ctr"/>
                </a:tc>
              </a:tr>
              <a:tr h="370840">
                <a:tc>
                  <a:txBody>
                    <a:bodyPr/>
                    <a:lstStyle/>
                    <a:p>
                      <a:pPr algn="ctr">
                        <a:lnSpc>
                          <a:spcPts val="1440"/>
                        </a:lnSpc>
                        <a:spcBef>
                          <a:spcPts val="1200"/>
                        </a:spcBef>
                        <a:spcAft>
                          <a:spcPts val="1200"/>
                        </a:spcAft>
                      </a:pPr>
                      <a:r>
                        <a:rPr lang="el-GR" sz="1400" dirty="0">
                          <a:effectLst/>
                          <a:latin typeface="Calibri"/>
                          <a:ea typeface="Times New Roman"/>
                          <a:cs typeface="Times New Roman"/>
                        </a:rPr>
                        <a:t>XXII</a:t>
                      </a:r>
                      <a:endParaRPr lang="el-GR" sz="1400" dirty="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400">
                          <a:effectLst/>
                          <a:latin typeface="Calibri"/>
                          <a:ea typeface="Times New Roman"/>
                          <a:cs typeface="Times New Roman"/>
                        </a:rPr>
                        <a:t>U00-U99</a:t>
                      </a:r>
                      <a:endParaRPr lang="el-GR" sz="1400">
                        <a:effectLst/>
                        <a:latin typeface="Calibri"/>
                        <a:ea typeface="Calibri"/>
                        <a:cs typeface="Times New Roman"/>
                      </a:endParaRPr>
                    </a:p>
                  </a:txBody>
                  <a:tcPr marL="30480" marR="30480" marT="30480" marB="30480" anchor="ctr"/>
                </a:tc>
                <a:tc>
                  <a:txBody>
                    <a:bodyPr/>
                    <a:lstStyle/>
                    <a:p>
                      <a:pPr algn="ctr">
                        <a:lnSpc>
                          <a:spcPts val="1440"/>
                        </a:lnSpc>
                        <a:spcBef>
                          <a:spcPts val="1200"/>
                        </a:spcBef>
                        <a:spcAft>
                          <a:spcPts val="1200"/>
                        </a:spcAft>
                      </a:pPr>
                      <a:r>
                        <a:rPr lang="el-GR" sz="1600" dirty="0">
                          <a:effectLst/>
                          <a:latin typeface="Calibri"/>
                          <a:ea typeface="Times New Roman"/>
                          <a:cs typeface="Times New Roman"/>
                        </a:rPr>
                        <a:t>Κωδικοί για ειδικούς σκοπούς</a:t>
                      </a:r>
                      <a:endParaRPr lang="el-GR" sz="1600" dirty="0">
                        <a:effectLst/>
                        <a:latin typeface="Calibri"/>
                        <a:ea typeface="Calibri"/>
                        <a:cs typeface="Times New Roman"/>
                      </a:endParaRPr>
                    </a:p>
                  </a:txBody>
                  <a:tcPr marL="30480" marR="30480" marT="30480" marB="30480" anchor="ctr"/>
                </a:tc>
              </a:tr>
            </a:tbl>
          </a:graphicData>
        </a:graphic>
      </p:graphicFrame>
      <p:sp>
        <p:nvSpPr>
          <p:cNvPr id="5" name="1 - Τίτλος"/>
          <p:cNvSpPr>
            <a:spLocks noGrp="1"/>
          </p:cNvSpPr>
          <p:nvPr>
            <p:ph type="title"/>
          </p:nvPr>
        </p:nvSpPr>
        <p:spPr/>
        <p:txBody>
          <a:bodyPr>
            <a:normAutofit/>
          </a:bodyPr>
          <a:lstStyle/>
          <a:p>
            <a:r>
              <a:rPr lang="el-GR" sz="2400" b="1" dirty="0" smtClean="0"/>
              <a:t>Τα κεφάλαια του </a:t>
            </a:r>
            <a:r>
              <a:rPr lang="en-US" sz="2400" b="1" dirty="0" smtClean="0"/>
              <a:t>ICD</a:t>
            </a:r>
            <a:r>
              <a:rPr lang="el-GR" sz="2400" b="1" dirty="0" smtClean="0"/>
              <a:t>-10 και οι τριψήφιοι κωδικοί των ομαδοποιημένων κατηγοριών (2)</a:t>
            </a:r>
            <a:endParaRPr lang="el-GR" sz="2400" b="1" dirty="0"/>
          </a:p>
        </p:txBody>
      </p:sp>
    </p:spTree>
    <p:extLst>
      <p:ext uri="{BB962C8B-B14F-4D97-AF65-F5344CB8AC3E}">
        <p14:creationId xmlns:p14="http://schemas.microsoft.com/office/powerpoint/2010/main" val="83143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l-GR" sz="2800" b="1" dirty="0" smtClean="0"/>
              <a:t>Ομαδοποιημένες Κατηγορίες ανά Κεφάλαιο (1)</a:t>
            </a:r>
            <a:endParaRPr lang="el-GR" sz="2800" b="1" dirty="0"/>
          </a:p>
        </p:txBody>
      </p:sp>
      <p:sp>
        <p:nvSpPr>
          <p:cNvPr id="3" name="Content Placeholder 2"/>
          <p:cNvSpPr>
            <a:spLocks noGrp="1"/>
          </p:cNvSpPr>
          <p:nvPr>
            <p:ph idx="1"/>
          </p:nvPr>
        </p:nvSpPr>
        <p:spPr>
          <a:xfrm>
            <a:off x="395536" y="1268760"/>
            <a:ext cx="8496944" cy="4857403"/>
          </a:xfrm>
        </p:spPr>
        <p:txBody>
          <a:bodyPr>
            <a:normAutofit fontScale="70000" lnSpcReduction="20000"/>
          </a:bodyPr>
          <a:lstStyle/>
          <a:p>
            <a:pPr marL="0" lvl="0" indent="0">
              <a:buNone/>
            </a:pPr>
            <a:r>
              <a:rPr lang="el-GR" b="1" dirty="0"/>
              <a:t>1 E00-E35 - Παθήσεις ενδοκρινών</a:t>
            </a:r>
          </a:p>
          <a:p>
            <a:pPr lvl="1">
              <a:spcBef>
                <a:spcPts val="1200"/>
              </a:spcBef>
              <a:buFont typeface="Wingdings" panose="05000000000000000000" pitchFamily="2" charset="2"/>
              <a:buChar char="Ø"/>
            </a:pPr>
            <a:r>
              <a:rPr lang="el-GR" dirty="0"/>
              <a:t>1,1 (E00-E07) του θυρεοειδούς αδένα / ορμόνη του θυρεοειδούς</a:t>
            </a:r>
          </a:p>
          <a:p>
            <a:pPr lvl="1">
              <a:spcBef>
                <a:spcPts val="1200"/>
              </a:spcBef>
              <a:buFont typeface="Wingdings" panose="05000000000000000000" pitchFamily="2" charset="2"/>
              <a:buChar char="Ø"/>
            </a:pPr>
            <a:r>
              <a:rPr lang="el-GR" dirty="0"/>
              <a:t>1.2 (Ε10-Ε16) Πάγκρεας / ινσουλίνη, γλυκαγόνη</a:t>
            </a:r>
          </a:p>
          <a:p>
            <a:pPr lvl="2">
              <a:spcBef>
                <a:spcPts val="1200"/>
              </a:spcBef>
              <a:buFont typeface="Wingdings" panose="05000000000000000000" pitchFamily="2" charset="2"/>
              <a:buChar char="ü"/>
            </a:pPr>
            <a:r>
              <a:rPr lang="el-GR" dirty="0"/>
              <a:t>1.2.1 (E10-E14) σακχαρώδης διαβήτης</a:t>
            </a:r>
          </a:p>
          <a:p>
            <a:pPr lvl="2">
              <a:spcBef>
                <a:spcPts val="1200"/>
              </a:spcBef>
              <a:buFont typeface="Wingdings" panose="05000000000000000000" pitchFamily="2" charset="2"/>
              <a:buChar char="ü"/>
            </a:pPr>
            <a:r>
              <a:rPr lang="el-GR" dirty="0"/>
              <a:t>1.2.2 (Ε15-Ε16) Άλλες διαταραχές της ρύθμισης της γλυκόζης και του παγκρέατος εσωτερική έκκριση</a:t>
            </a:r>
          </a:p>
          <a:p>
            <a:pPr lvl="1">
              <a:spcBef>
                <a:spcPts val="1200"/>
              </a:spcBef>
              <a:buFont typeface="Wingdings" panose="05000000000000000000" pitchFamily="2" charset="2"/>
              <a:buChar char="Ø"/>
            </a:pPr>
            <a:r>
              <a:rPr lang="el-GR" dirty="0"/>
              <a:t>1,3 (Ε20-Ε21) παραθυρεοειδούς αδένα / PTH</a:t>
            </a:r>
          </a:p>
          <a:p>
            <a:pPr lvl="1">
              <a:spcBef>
                <a:spcPts val="1200"/>
              </a:spcBef>
              <a:buFont typeface="Wingdings" panose="05000000000000000000" pitchFamily="2" charset="2"/>
              <a:buChar char="Ø"/>
            </a:pPr>
            <a:r>
              <a:rPr lang="el-GR" dirty="0"/>
              <a:t>1.4 (Ε22-Ε23) Υπόφυση / ADH, οξυτοκίνη, GH, ACTH, TSH, LH, FSH, προλακτίνης</a:t>
            </a:r>
          </a:p>
          <a:p>
            <a:pPr lvl="1">
              <a:spcBef>
                <a:spcPts val="1200"/>
              </a:spcBef>
              <a:buFont typeface="Wingdings" panose="05000000000000000000" pitchFamily="2" charset="2"/>
              <a:buChar char="Ø"/>
            </a:pPr>
            <a:r>
              <a:rPr lang="el-GR" dirty="0"/>
              <a:t>1,5 (E24-E27) Επινεφρίδια / αλδοστερόνης, κορτιζόλη, επινεφρίνη, νορεπινεφρίνη</a:t>
            </a:r>
          </a:p>
          <a:p>
            <a:pPr lvl="1">
              <a:spcBef>
                <a:spcPts val="1200"/>
              </a:spcBef>
              <a:buFont typeface="Wingdings" panose="05000000000000000000" pitchFamily="2" charset="2"/>
              <a:buChar char="Ø"/>
            </a:pPr>
            <a:r>
              <a:rPr lang="el-GR" dirty="0"/>
              <a:t>1.6 (Ε28-Ε30) Γονάδων / οιστρογόνα, ανδρογόνα, τεστοστερόνη, κ.λ.π.</a:t>
            </a:r>
          </a:p>
          <a:p>
            <a:pPr lvl="1">
              <a:spcBef>
                <a:spcPts val="1200"/>
              </a:spcBef>
              <a:buFont typeface="Wingdings" panose="05000000000000000000" pitchFamily="2" charset="2"/>
              <a:buChar char="Ø"/>
            </a:pPr>
            <a:r>
              <a:rPr lang="el-GR" dirty="0"/>
              <a:t>1,7 (Ε31 Ε35-) Άλλο</a:t>
            </a:r>
          </a:p>
          <a:p>
            <a:pPr marL="0" indent="0">
              <a:buNone/>
            </a:pPr>
            <a:endParaRPr lang="el-GR" sz="1800" dirty="0"/>
          </a:p>
        </p:txBody>
      </p:sp>
    </p:spTree>
    <p:extLst>
      <p:ext uri="{BB962C8B-B14F-4D97-AF65-F5344CB8AC3E}">
        <p14:creationId xmlns:p14="http://schemas.microsoft.com/office/powerpoint/2010/main" val="228802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713387"/>
          </a:xfrm>
        </p:spPr>
        <p:txBody>
          <a:bodyPr>
            <a:normAutofit/>
          </a:bodyPr>
          <a:lstStyle/>
          <a:p>
            <a:pPr marL="0" lvl="0" indent="0">
              <a:buNone/>
            </a:pPr>
            <a:r>
              <a:rPr lang="el-GR" sz="2400" b="1" dirty="0"/>
              <a:t>2 E40-E68 - Διατροφικές ασθένειες</a:t>
            </a:r>
          </a:p>
          <a:p>
            <a:pPr lvl="1">
              <a:buFont typeface="Wingdings" panose="05000000000000000000" pitchFamily="2" charset="2"/>
              <a:buChar char="Ø"/>
            </a:pPr>
            <a:r>
              <a:rPr lang="el-GR" sz="1800" dirty="0"/>
              <a:t>2,1 (E40-E46) Υποσιτισμός</a:t>
            </a:r>
          </a:p>
          <a:p>
            <a:pPr lvl="1">
              <a:buFont typeface="Wingdings" panose="05000000000000000000" pitchFamily="2" charset="2"/>
              <a:buChar char="Ø"/>
            </a:pPr>
            <a:r>
              <a:rPr lang="el-GR" sz="1800" dirty="0"/>
              <a:t>2,2 (E50-E64) Άλλες διατροφικές ελλείψεις</a:t>
            </a:r>
          </a:p>
          <a:p>
            <a:pPr lvl="1">
              <a:buFont typeface="Wingdings" panose="05000000000000000000" pitchFamily="2" charset="2"/>
              <a:buChar char="Ø"/>
            </a:pPr>
            <a:r>
              <a:rPr lang="el-GR" sz="1800" dirty="0"/>
              <a:t>2,3 (E65-E68) Η παχυσαρκία και άλλα hyperalimentation</a:t>
            </a:r>
          </a:p>
          <a:p>
            <a:pPr marL="0" lvl="0" indent="0">
              <a:buNone/>
            </a:pPr>
            <a:r>
              <a:rPr lang="el-GR" sz="2200" b="1" dirty="0"/>
              <a:t>3 E70-E90 - Μεταβολικά νοσήματα</a:t>
            </a:r>
          </a:p>
          <a:p>
            <a:pPr lvl="1">
              <a:buFont typeface="Wingdings" panose="05000000000000000000" pitchFamily="2" charset="2"/>
              <a:buChar char="Ø"/>
            </a:pPr>
            <a:r>
              <a:rPr lang="el-GR" sz="1900" dirty="0"/>
              <a:t>3,1 (E70-E79) Μεταβολικές διαταραχές των πρωτεϊνών, λιπών, υδατανθράκων και</a:t>
            </a:r>
          </a:p>
          <a:p>
            <a:pPr lvl="2">
              <a:buFont typeface="Wingdings" panose="05000000000000000000" pitchFamily="2" charset="2"/>
              <a:buChar char="ü"/>
            </a:pPr>
            <a:r>
              <a:rPr lang="el-GR" sz="1900" dirty="0"/>
              <a:t>3.1.1 (E70-E72) Αμινοξέα</a:t>
            </a:r>
          </a:p>
          <a:p>
            <a:pPr lvl="2">
              <a:buFont typeface="Wingdings" panose="05000000000000000000" pitchFamily="2" charset="2"/>
              <a:buChar char="ü"/>
            </a:pPr>
            <a:r>
              <a:rPr lang="el-GR" sz="1900" dirty="0"/>
              <a:t>3.1.2 (Ε73 Ε74-) Υδατάνθρακες</a:t>
            </a:r>
          </a:p>
          <a:p>
            <a:pPr lvl="2">
              <a:buFont typeface="Wingdings" panose="05000000000000000000" pitchFamily="2" charset="2"/>
              <a:buChar char="ü"/>
            </a:pPr>
            <a:r>
              <a:rPr lang="el-GR" sz="1900" dirty="0"/>
              <a:t>3.1.3 (E75) Τα λιπίδια</a:t>
            </a:r>
          </a:p>
          <a:p>
            <a:pPr lvl="2">
              <a:buFont typeface="Wingdings" panose="05000000000000000000" pitchFamily="2" charset="2"/>
              <a:buChar char="ü"/>
            </a:pPr>
            <a:r>
              <a:rPr lang="el-GR" sz="1900" dirty="0"/>
              <a:t>3.1.4 (E76-E78) Συνενώσεις</a:t>
            </a:r>
          </a:p>
          <a:p>
            <a:pPr lvl="1">
              <a:buFont typeface="Wingdings" panose="05000000000000000000" pitchFamily="2" charset="2"/>
              <a:buChar char="Ø"/>
            </a:pPr>
            <a:r>
              <a:rPr lang="el-GR" sz="1900" dirty="0"/>
              <a:t>3,2 (E79-E90) Άλλες διαταραχές του μεταβολισμού</a:t>
            </a:r>
          </a:p>
          <a:p>
            <a:pPr marL="0" indent="0">
              <a:buNone/>
            </a:pPr>
            <a:endParaRPr lang="el-GR" sz="1800" dirty="0"/>
          </a:p>
        </p:txBody>
      </p:sp>
      <p:sp>
        <p:nvSpPr>
          <p:cNvPr id="4" name="Title 1"/>
          <p:cNvSpPr>
            <a:spLocks noGrp="1"/>
          </p:cNvSpPr>
          <p:nvPr>
            <p:ph type="title"/>
          </p:nvPr>
        </p:nvSpPr>
        <p:spPr/>
        <p:txBody>
          <a:bodyPr>
            <a:normAutofit/>
          </a:bodyPr>
          <a:lstStyle/>
          <a:p>
            <a:r>
              <a:rPr lang="el-GR" sz="2800" b="1" dirty="0" smtClean="0"/>
              <a:t>Ομαδοποιημένες Κατηγορίες ανά Κεφάλαιο (2)</a:t>
            </a:r>
            <a:endParaRPr lang="el-GR" sz="2800" b="1" dirty="0"/>
          </a:p>
        </p:txBody>
      </p:sp>
    </p:spTree>
    <p:extLst>
      <p:ext uri="{BB962C8B-B14F-4D97-AF65-F5344CB8AC3E}">
        <p14:creationId xmlns:p14="http://schemas.microsoft.com/office/powerpoint/2010/main" val="277163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t>Άδειες Χρήσης</a:t>
            </a:r>
            <a:endParaRPr lang="el-GR" b="1"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535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l-GR" sz="2800" b="1" dirty="0" smtClean="0"/>
              <a:t>Διαχωρισμός Ομαδοποιημένης Κατηγορίας</a:t>
            </a:r>
            <a:endParaRPr lang="el-GR" sz="2800" b="1" dirty="0"/>
          </a:p>
        </p:txBody>
      </p:sp>
      <p:sp>
        <p:nvSpPr>
          <p:cNvPr id="3" name="Content Placeholder 2"/>
          <p:cNvSpPr>
            <a:spLocks noGrp="1"/>
          </p:cNvSpPr>
          <p:nvPr>
            <p:ph idx="1"/>
          </p:nvPr>
        </p:nvSpPr>
        <p:spPr>
          <a:xfrm>
            <a:off x="179512" y="1052736"/>
            <a:ext cx="8784976" cy="5472608"/>
          </a:xfrm>
        </p:spPr>
        <p:txBody>
          <a:bodyPr>
            <a:normAutofit fontScale="62500" lnSpcReduction="20000"/>
          </a:bodyPr>
          <a:lstStyle/>
          <a:p>
            <a:pPr marL="0" indent="0">
              <a:buNone/>
            </a:pPr>
            <a:r>
              <a:rPr lang="el-GR" dirty="0" smtClean="0"/>
              <a:t>Κάθε </a:t>
            </a:r>
            <a:r>
              <a:rPr lang="el-GR" dirty="0"/>
              <a:t>ομαδοποιημένη κατηγορία χωρίζεται σε υποκατηγορίες με κωδικούς 4 χαρακτήρων. </a:t>
            </a:r>
            <a:endParaRPr lang="el-GR" dirty="0" smtClean="0"/>
          </a:p>
          <a:p>
            <a:pPr marL="0" indent="0">
              <a:buNone/>
            </a:pPr>
            <a:r>
              <a:rPr lang="el-GR" dirty="0" smtClean="0"/>
              <a:t>Η </a:t>
            </a:r>
            <a:r>
              <a:rPr lang="el-GR" dirty="0"/>
              <a:t>ομαδοποιημένη κατηγορία Σακχαρώδης Διαβήτης περιλαμβάνει τις κατηγορίες: </a:t>
            </a:r>
            <a:endParaRPr lang="el-GR" sz="3600" dirty="0"/>
          </a:p>
          <a:p>
            <a:pPr lvl="1">
              <a:spcBef>
                <a:spcPts val="600"/>
              </a:spcBef>
              <a:buFont typeface="Wingdings" panose="05000000000000000000" pitchFamily="2" charset="2"/>
              <a:buChar char="v"/>
            </a:pPr>
            <a:r>
              <a:rPr lang="el-GR" dirty="0" smtClean="0"/>
              <a:t>(Ε</a:t>
            </a:r>
            <a:r>
              <a:rPr lang="el-GR" dirty="0"/>
              <a:t> </a:t>
            </a:r>
            <a:r>
              <a:rPr lang="el-GR" dirty="0" smtClean="0"/>
              <a:t>10)</a:t>
            </a:r>
            <a:r>
              <a:rPr lang="el-GR" dirty="0"/>
              <a:t> ινσουλίνη-εξαρτώμενο σακχαρώδη διαβήτη</a:t>
            </a:r>
          </a:p>
          <a:p>
            <a:pPr lvl="1">
              <a:spcBef>
                <a:spcPts val="600"/>
              </a:spcBef>
              <a:buFont typeface="Wingdings" panose="05000000000000000000" pitchFamily="2" charset="2"/>
              <a:buChar char="v"/>
            </a:pPr>
            <a:r>
              <a:rPr lang="el-GR" dirty="0" smtClean="0"/>
              <a:t>(Ε</a:t>
            </a:r>
            <a:r>
              <a:rPr lang="el-GR" dirty="0"/>
              <a:t> </a:t>
            </a:r>
            <a:r>
              <a:rPr lang="el-GR" dirty="0" smtClean="0"/>
              <a:t>11)</a:t>
            </a:r>
            <a:r>
              <a:rPr lang="el-GR" dirty="0"/>
              <a:t> Μη-ινσουλινοεξαρτώμενος σακχαρώδης διαβήτης</a:t>
            </a:r>
          </a:p>
          <a:p>
            <a:pPr lvl="1">
              <a:spcBef>
                <a:spcPts val="600"/>
              </a:spcBef>
              <a:buFont typeface="Wingdings" panose="05000000000000000000" pitchFamily="2" charset="2"/>
              <a:buChar char="v"/>
            </a:pPr>
            <a:r>
              <a:rPr lang="el-GR" dirty="0" smtClean="0"/>
              <a:t>(Ε</a:t>
            </a:r>
            <a:r>
              <a:rPr lang="el-GR" dirty="0"/>
              <a:t> </a:t>
            </a:r>
            <a:r>
              <a:rPr lang="el-GR" dirty="0" smtClean="0"/>
              <a:t>12)</a:t>
            </a:r>
            <a:r>
              <a:rPr lang="el-GR" dirty="0"/>
              <a:t> Ο υποσιτισμός που σχετίζονται με σακχαρώδη διαβήτη</a:t>
            </a:r>
          </a:p>
          <a:p>
            <a:pPr lvl="1">
              <a:spcBef>
                <a:spcPts val="600"/>
              </a:spcBef>
              <a:buFont typeface="Wingdings" panose="05000000000000000000" pitchFamily="2" charset="2"/>
              <a:buChar char="v"/>
            </a:pPr>
            <a:r>
              <a:rPr lang="el-GR" dirty="0" smtClean="0"/>
              <a:t>(E</a:t>
            </a:r>
            <a:r>
              <a:rPr lang="el-GR" dirty="0"/>
              <a:t> </a:t>
            </a:r>
            <a:r>
              <a:rPr lang="el-GR" dirty="0" smtClean="0"/>
              <a:t>13) </a:t>
            </a:r>
            <a:r>
              <a:rPr lang="el-GR" dirty="0"/>
              <a:t>Άλλες συγκεκριμένες σακχαρώδη διαβήτη</a:t>
            </a:r>
          </a:p>
          <a:p>
            <a:pPr lvl="1">
              <a:spcBef>
                <a:spcPts val="600"/>
              </a:spcBef>
              <a:buFont typeface="Wingdings" panose="05000000000000000000" pitchFamily="2" charset="2"/>
              <a:buChar char="v"/>
            </a:pPr>
            <a:r>
              <a:rPr lang="el-GR" dirty="0" smtClean="0"/>
              <a:t>(E</a:t>
            </a:r>
            <a:r>
              <a:rPr lang="el-GR" dirty="0"/>
              <a:t> </a:t>
            </a:r>
            <a:r>
              <a:rPr lang="el-GR" dirty="0" smtClean="0"/>
              <a:t>14) </a:t>
            </a:r>
            <a:r>
              <a:rPr lang="el-GR" dirty="0"/>
              <a:t>Απροσδιόριστο σακχαρώδη διαβήτη</a:t>
            </a:r>
          </a:p>
          <a:p>
            <a:pPr marL="0" indent="0">
              <a:spcBef>
                <a:spcPts val="1800"/>
              </a:spcBef>
              <a:buNone/>
            </a:pPr>
            <a:r>
              <a:rPr lang="el-GR" dirty="0"/>
              <a:t>όπου </a:t>
            </a:r>
            <a:r>
              <a:rPr lang="el-GR" dirty="0" smtClean="0"/>
              <a:t>κάθε </a:t>
            </a:r>
            <a:r>
              <a:rPr lang="el-GR" dirty="0"/>
              <a:t>μια από αυτές τις κατηγορίες </a:t>
            </a:r>
            <a:r>
              <a:rPr lang="el-GR" dirty="0" smtClean="0"/>
              <a:t>περιλαμβάνει </a:t>
            </a:r>
            <a:r>
              <a:rPr lang="el-GR" dirty="0"/>
              <a:t>τις ακόλουθες υποκατηγορίες:</a:t>
            </a:r>
            <a:endParaRPr lang="el-GR" sz="3600" dirty="0"/>
          </a:p>
          <a:p>
            <a:pPr lvl="1">
              <a:spcBef>
                <a:spcPts val="600"/>
              </a:spcBef>
              <a:buFont typeface="Wingdings" panose="05000000000000000000" pitchFamily="2" charset="2"/>
              <a:buChar char="Ø"/>
            </a:pPr>
            <a:r>
              <a:rPr lang="el-GR" i="1" dirty="0"/>
              <a:t>(E1x.0) Διαβητικό κώμα</a:t>
            </a:r>
            <a:endParaRPr lang="el-GR" dirty="0"/>
          </a:p>
          <a:p>
            <a:pPr lvl="1">
              <a:spcBef>
                <a:spcPts val="600"/>
              </a:spcBef>
              <a:buFont typeface="Wingdings" panose="05000000000000000000" pitchFamily="2" charset="2"/>
              <a:buChar char="Ø"/>
            </a:pPr>
            <a:r>
              <a:rPr lang="el-GR" i="1" dirty="0"/>
              <a:t>(E1x.1) Διαβητική κετοξέωση</a:t>
            </a:r>
            <a:endParaRPr lang="el-GR" dirty="0"/>
          </a:p>
          <a:p>
            <a:pPr lvl="1">
              <a:spcBef>
                <a:spcPts val="600"/>
              </a:spcBef>
              <a:buFont typeface="Wingdings" panose="05000000000000000000" pitchFamily="2" charset="2"/>
              <a:buChar char="Ø"/>
            </a:pPr>
            <a:r>
              <a:rPr lang="el-GR" i="1" dirty="0"/>
              <a:t>(E1x.2) Διαβητική Νεφροπάθεια</a:t>
            </a:r>
            <a:endParaRPr lang="el-GR" dirty="0"/>
          </a:p>
          <a:p>
            <a:pPr lvl="1">
              <a:spcBef>
                <a:spcPts val="600"/>
              </a:spcBef>
              <a:buFont typeface="Wingdings" panose="05000000000000000000" pitchFamily="2" charset="2"/>
              <a:buChar char="Ø"/>
            </a:pPr>
            <a:r>
              <a:rPr lang="el-GR" i="1" dirty="0"/>
              <a:t>(E1x.3) Διαβητική αμφιβληστροειδοπάθεια</a:t>
            </a:r>
            <a:endParaRPr lang="el-GR" dirty="0"/>
          </a:p>
          <a:p>
            <a:pPr lvl="1">
              <a:spcBef>
                <a:spcPts val="600"/>
              </a:spcBef>
              <a:buFont typeface="Wingdings" panose="05000000000000000000" pitchFamily="2" charset="2"/>
              <a:buChar char="Ø"/>
            </a:pPr>
            <a:r>
              <a:rPr lang="el-GR" i="1" dirty="0"/>
              <a:t>(E1x.4) Διαβητική νευροπάθεια</a:t>
            </a:r>
            <a:endParaRPr lang="el-GR" dirty="0"/>
          </a:p>
          <a:p>
            <a:pPr lvl="1">
              <a:spcBef>
                <a:spcPts val="600"/>
              </a:spcBef>
              <a:buFont typeface="Wingdings" panose="05000000000000000000" pitchFamily="2" charset="2"/>
              <a:buChar char="Ø"/>
            </a:pPr>
            <a:r>
              <a:rPr lang="el-GR" i="1" dirty="0"/>
              <a:t>(E1x.5) Διαβητική αγγειοπάθεια</a:t>
            </a:r>
            <a:endParaRPr lang="el-GR" dirty="0"/>
          </a:p>
          <a:p>
            <a:pPr lvl="1">
              <a:spcBef>
                <a:spcPts val="600"/>
              </a:spcBef>
              <a:buFont typeface="Wingdings" panose="05000000000000000000" pitchFamily="2" charset="2"/>
              <a:buChar char="Ø"/>
            </a:pPr>
            <a:r>
              <a:rPr lang="el-GR" i="1" dirty="0"/>
              <a:t>(E1x.6) </a:t>
            </a:r>
            <a:r>
              <a:rPr lang="el-GR" i="1" dirty="0" smtClean="0"/>
              <a:t>Διαβητική αρθροπάθεια</a:t>
            </a:r>
            <a:endParaRPr lang="el-GR" dirty="0"/>
          </a:p>
        </p:txBody>
      </p:sp>
    </p:spTree>
    <p:extLst>
      <p:ext uri="{BB962C8B-B14F-4D97-AF65-F5344CB8AC3E}">
        <p14:creationId xmlns:p14="http://schemas.microsoft.com/office/powerpoint/2010/main" val="2732598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15155"/>
          </a:xfrm>
        </p:spPr>
        <p:txBody>
          <a:bodyPr>
            <a:normAutofit/>
          </a:bodyPr>
          <a:lstStyle/>
          <a:p>
            <a:r>
              <a:rPr lang="el-GR" sz="2800" b="1" dirty="0" smtClean="0"/>
              <a:t>Ιεραρχική Δομή του </a:t>
            </a:r>
            <a:r>
              <a:rPr lang="en-US" sz="2800" b="1" dirty="0" smtClean="0"/>
              <a:t>ICD-10</a:t>
            </a:r>
            <a:endParaRPr lang="el-GR" sz="2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94" y="1089793"/>
            <a:ext cx="8838017" cy="371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l-GR" sz="2800" b="1" dirty="0" smtClean="0"/>
              <a:t>Διαχείριση δεδομένων </a:t>
            </a:r>
            <a:r>
              <a:rPr lang="en-US" sz="2800" b="1" dirty="0" smtClean="0"/>
              <a:t>ICD-10 (1)</a:t>
            </a:r>
            <a:endParaRPr lang="el-GR" sz="2800" b="1" dirty="0"/>
          </a:p>
        </p:txBody>
      </p:sp>
      <p:sp>
        <p:nvSpPr>
          <p:cNvPr id="3" name="Content Placeholder 2"/>
          <p:cNvSpPr>
            <a:spLocks noGrp="1"/>
          </p:cNvSpPr>
          <p:nvPr>
            <p:ph idx="1"/>
          </p:nvPr>
        </p:nvSpPr>
        <p:spPr>
          <a:xfrm>
            <a:off x="513620" y="980728"/>
            <a:ext cx="8229600" cy="1324744"/>
          </a:xfrm>
        </p:spPr>
        <p:txBody>
          <a:bodyPr>
            <a:normAutofit/>
          </a:bodyPr>
          <a:lstStyle/>
          <a:p>
            <a:pPr marL="0" indent="0">
              <a:buNone/>
            </a:pPr>
            <a:r>
              <a:rPr lang="el-GR" sz="1800" dirty="0"/>
              <a:t>Για τη διαχείριση των δεδομένων του συστήματος </a:t>
            </a:r>
            <a:r>
              <a:rPr lang="en-US" sz="1800" dirty="0"/>
              <a:t>ICD</a:t>
            </a:r>
            <a:r>
              <a:rPr lang="el-GR" sz="1800" dirty="0"/>
              <a:t>-10 έχουν αναπτυχθεί διάφορα λογισμικά, τα περισσότερα εκ των οποίων λειτουργούν </a:t>
            </a:r>
            <a:r>
              <a:rPr lang="en-US" sz="1800" dirty="0"/>
              <a:t>on</a:t>
            </a:r>
            <a:r>
              <a:rPr lang="el-GR" sz="1800" dirty="0"/>
              <a:t>-</a:t>
            </a:r>
            <a:r>
              <a:rPr lang="en-US" sz="1800" dirty="0"/>
              <a:t>line</a:t>
            </a:r>
            <a:r>
              <a:rPr lang="el-GR" sz="1800" dirty="0"/>
              <a:t>. </a:t>
            </a:r>
            <a:endParaRPr lang="en-US" sz="1800" dirty="0" smtClean="0"/>
          </a:p>
          <a:p>
            <a:pPr marL="0" indent="0">
              <a:buNone/>
            </a:pPr>
            <a:r>
              <a:rPr lang="el-GR" sz="1800" dirty="0" smtClean="0"/>
              <a:t>Το </a:t>
            </a:r>
            <a:r>
              <a:rPr lang="el-GR" sz="1800" dirty="0"/>
              <a:t>πιο γνωστό λογισμικό αυτού του τύπου στον ελληνικό χώρο, παρέχεται από το δικτυακό τόπο </a:t>
            </a:r>
            <a:r>
              <a:rPr lang="en-US" sz="1800" b="1" dirty="0"/>
              <a:t>www</a:t>
            </a:r>
            <a:r>
              <a:rPr lang="el-GR" sz="1800" b="1" dirty="0"/>
              <a:t>.</a:t>
            </a:r>
            <a:r>
              <a:rPr lang="en-US" sz="1800" b="1" dirty="0" err="1"/>
              <a:t>medcode</a:t>
            </a:r>
            <a:r>
              <a:rPr lang="el-GR" sz="1800" b="1" dirty="0"/>
              <a:t>.</a:t>
            </a:r>
            <a:r>
              <a:rPr lang="en-US" sz="1800" b="1" dirty="0" smtClean="0"/>
              <a:t>com</a:t>
            </a:r>
            <a:endParaRPr lang="el-GR" sz="1800" dirty="0"/>
          </a:p>
        </p:txBody>
      </p:sp>
      <p:pic>
        <p:nvPicPr>
          <p:cNvPr id="4" name="Picture 3"/>
          <p:cNvPicPr/>
          <p:nvPr/>
        </p:nvPicPr>
        <p:blipFill>
          <a:blip r:embed="rId2" cstate="print"/>
          <a:srcRect/>
          <a:stretch>
            <a:fillRect/>
          </a:stretch>
        </p:blipFill>
        <p:spPr bwMode="auto">
          <a:xfrm>
            <a:off x="1331640" y="2229006"/>
            <a:ext cx="6723298" cy="4176464"/>
          </a:xfrm>
          <a:prstGeom prst="rect">
            <a:avLst/>
          </a:prstGeom>
          <a:noFill/>
          <a:ln w="9525">
            <a:noFill/>
            <a:miter lim="800000"/>
            <a:headEnd/>
            <a:tailEnd/>
          </a:ln>
        </p:spPr>
      </p:pic>
      <p:sp>
        <p:nvSpPr>
          <p:cNvPr id="5" name="TextBox 4"/>
          <p:cNvSpPr txBox="1"/>
          <p:nvPr/>
        </p:nvSpPr>
        <p:spPr>
          <a:xfrm>
            <a:off x="179512" y="5085184"/>
            <a:ext cx="2952328" cy="1200329"/>
          </a:xfrm>
          <a:prstGeom prst="rect">
            <a:avLst/>
          </a:prstGeom>
          <a:noFill/>
        </p:spPr>
        <p:txBody>
          <a:bodyPr wrap="square" rtlCol="0">
            <a:spAutoFit/>
          </a:bodyPr>
          <a:lstStyle/>
          <a:p>
            <a:r>
              <a:rPr lang="el-GR" dirty="0" smtClean="0"/>
              <a:t>Χρήση της ιστοσελίδας ως επισκέπτες (</a:t>
            </a:r>
            <a:r>
              <a:rPr lang="en-US" dirty="0" smtClean="0"/>
              <a:t>guest)</a:t>
            </a:r>
          </a:p>
          <a:p>
            <a:r>
              <a:rPr lang="en-US" dirty="0" smtClean="0"/>
              <a:t>Username : guest</a:t>
            </a:r>
          </a:p>
          <a:p>
            <a:r>
              <a:rPr lang="en-US" dirty="0" smtClean="0"/>
              <a:t>Password : guest</a:t>
            </a:r>
            <a:endParaRPr lang="el-GR" dirty="0"/>
          </a:p>
        </p:txBody>
      </p:sp>
      <p:sp>
        <p:nvSpPr>
          <p:cNvPr id="6" name="5 - Ορθογώνιο"/>
          <p:cNvSpPr/>
          <p:nvPr/>
        </p:nvSpPr>
        <p:spPr>
          <a:xfrm>
            <a:off x="3275856" y="4509120"/>
            <a:ext cx="2232248" cy="576064"/>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7939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78098"/>
          </a:xfrm>
        </p:spPr>
        <p:txBody>
          <a:bodyPr>
            <a:normAutofit/>
          </a:bodyPr>
          <a:lstStyle/>
          <a:p>
            <a:r>
              <a:rPr lang="el-GR" sz="2800" b="1" dirty="0" smtClean="0"/>
              <a:t>Διαχείριση δεδομένων </a:t>
            </a:r>
            <a:r>
              <a:rPr lang="en-US" sz="2800" b="1" dirty="0" smtClean="0"/>
              <a:t>ICD-10 (2)</a:t>
            </a:r>
            <a:endParaRPr lang="el-GR" sz="2800" b="1" dirty="0"/>
          </a:p>
        </p:txBody>
      </p:sp>
      <p:pic>
        <p:nvPicPr>
          <p:cNvPr id="5" name="Picture 4"/>
          <p:cNvPicPr/>
          <p:nvPr/>
        </p:nvPicPr>
        <p:blipFill>
          <a:blip r:embed="rId2" cstate="print"/>
          <a:srcRect/>
          <a:stretch>
            <a:fillRect/>
          </a:stretch>
        </p:blipFill>
        <p:spPr bwMode="auto">
          <a:xfrm>
            <a:off x="179512" y="2060848"/>
            <a:ext cx="3672408" cy="1656184"/>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039052" y="1124744"/>
            <a:ext cx="4896544" cy="4248472"/>
          </a:xfrm>
          <a:prstGeom prst="rect">
            <a:avLst/>
          </a:prstGeom>
          <a:noFill/>
          <a:ln w="9525">
            <a:noFill/>
            <a:miter lim="800000"/>
            <a:headEnd/>
            <a:tailEnd/>
          </a:ln>
        </p:spPr>
      </p:pic>
      <p:sp>
        <p:nvSpPr>
          <p:cNvPr id="7" name="Rectangle 6"/>
          <p:cNvSpPr/>
          <p:nvPr/>
        </p:nvSpPr>
        <p:spPr>
          <a:xfrm>
            <a:off x="4427984" y="2276872"/>
            <a:ext cx="3528392" cy="61206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45479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Πλεονεκτήματα της εφαρμογής του </a:t>
            </a:r>
            <a:r>
              <a:rPr lang="en-US" sz="2800" b="1" dirty="0" smtClean="0"/>
              <a:t>ICD</a:t>
            </a:r>
            <a:r>
              <a:rPr lang="el-GR" sz="2800" b="1" dirty="0" smtClean="0"/>
              <a:t>-10</a:t>
            </a:r>
          </a:p>
        </p:txBody>
      </p:sp>
      <p:sp>
        <p:nvSpPr>
          <p:cNvPr id="3" name="2 - Θέση περιεχομένου"/>
          <p:cNvSpPr>
            <a:spLocks noGrp="1"/>
          </p:cNvSpPr>
          <p:nvPr>
            <p:ph idx="1"/>
          </p:nvPr>
        </p:nvSpPr>
        <p:spPr>
          <a:xfrm>
            <a:off x="395536" y="1340768"/>
            <a:ext cx="8229600" cy="4713387"/>
          </a:xfrm>
        </p:spPr>
        <p:txBody>
          <a:bodyPr>
            <a:normAutofit/>
          </a:bodyPr>
          <a:lstStyle/>
          <a:p>
            <a:pPr marL="269875" indent="-269875">
              <a:spcBef>
                <a:spcPts val="1200"/>
              </a:spcBef>
              <a:buNone/>
            </a:pPr>
            <a:r>
              <a:rPr lang="el-GR" sz="2000" dirty="0" smtClean="0"/>
              <a:t>Α) Επιδημιολογικούς σκοπούς, αφού είναι ευκολότερη η παρακολούθηση της νοσηρότητας και θνησιμότητας και η εξαγωγή εθνικών ή και παγκόσμιων στατιστικών με αποτέλεσμα την ευκολότερη παρακολούθηση και τον έλεγχο του </a:t>
            </a:r>
            <a:r>
              <a:rPr lang="el-GR" sz="2000" dirty="0" err="1" smtClean="0"/>
              <a:t>επιπολασμού</a:t>
            </a:r>
            <a:r>
              <a:rPr lang="el-GR" sz="2000" dirty="0" smtClean="0"/>
              <a:t> (συχνότητα εμφάνισης) νόσων, επιδημιών και  άλλων προβλημάτων υγείας.</a:t>
            </a:r>
          </a:p>
          <a:p>
            <a:pPr marL="269875" indent="-269875">
              <a:spcBef>
                <a:spcPts val="1200"/>
              </a:spcBef>
              <a:buNone/>
            </a:pPr>
            <a:r>
              <a:rPr lang="el-GR" sz="2000" dirty="0" smtClean="0"/>
              <a:t>Β) Διαχειριστικούς σκοπούς, αφού με την κωδικοποίηση της ιατρικής πληροφορίας είναι ευκολότερη η παρακολούθηση και συγκράτηση του ιατρικού κόστους, ο σχεδιασμός και η κατανομή των πόρων καθώς και η ποιότητα των παρεχομένων υπηρεσιών υγείας.</a:t>
            </a:r>
          </a:p>
          <a:p>
            <a:pPr marL="269875" indent="-269875">
              <a:spcBef>
                <a:spcPts val="1200"/>
              </a:spcBef>
              <a:buNone/>
            </a:pPr>
            <a:r>
              <a:rPr lang="el-GR" sz="2000" dirty="0" smtClean="0"/>
              <a:t>Γ) Κλινικούς σκοπούς, αφού με την πρακτική κλινική εφαρμογή του </a:t>
            </a:r>
            <a:r>
              <a:rPr lang="en-US" sz="2000" dirty="0" smtClean="0"/>
              <a:t>ICD</a:t>
            </a:r>
            <a:r>
              <a:rPr lang="el-GR" sz="2000" dirty="0" smtClean="0"/>
              <a:t>-10, είναι πιο εύκολη η δημιουργία και διαχείριση ιατρικού φακέλου ασθενή, η έκδοση κατευθυντήριων οδηγιών για συγκεκριμένες νόσους ή επιδημίες, και η διεξαγωγή της ερευνητικής διαδικασίας</a:t>
            </a:r>
          </a:p>
          <a:p>
            <a:pPr>
              <a:buNone/>
            </a:pPr>
            <a:endParaRPr lang="el-G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24936" cy="922114"/>
          </a:xfrm>
        </p:spPr>
        <p:txBody>
          <a:bodyPr>
            <a:normAutofit/>
          </a:bodyPr>
          <a:lstStyle/>
          <a:p>
            <a:r>
              <a:rPr lang="el-GR" sz="2400" b="1" dirty="0"/>
              <a:t>Κωδικοποίηση Πρωτοβάθμιας Φροντίδας Υγείας κατά </a:t>
            </a:r>
            <a:r>
              <a:rPr lang="en-US" sz="2400" b="1" dirty="0"/>
              <a:t>ICPC</a:t>
            </a:r>
            <a:r>
              <a:rPr lang="el-GR" sz="2400" b="1" dirty="0" smtClean="0"/>
              <a:t>-2 (1)</a:t>
            </a:r>
            <a:endParaRPr lang="el-GR" sz="2400" b="1" dirty="0"/>
          </a:p>
        </p:txBody>
      </p:sp>
      <p:sp>
        <p:nvSpPr>
          <p:cNvPr id="3" name="Content Placeholder 2"/>
          <p:cNvSpPr>
            <a:spLocks noGrp="1"/>
          </p:cNvSpPr>
          <p:nvPr>
            <p:ph idx="1"/>
          </p:nvPr>
        </p:nvSpPr>
        <p:spPr>
          <a:xfrm>
            <a:off x="323528" y="1124744"/>
            <a:ext cx="8640960" cy="5328592"/>
          </a:xfrm>
        </p:spPr>
        <p:txBody>
          <a:bodyPr>
            <a:normAutofit/>
          </a:bodyPr>
          <a:lstStyle/>
          <a:p>
            <a:pPr marL="0" indent="0">
              <a:spcBef>
                <a:spcPts val="1200"/>
              </a:spcBef>
              <a:buNone/>
            </a:pPr>
            <a:r>
              <a:rPr lang="el-GR" sz="2000" dirty="0"/>
              <a:t>Ένα από τα σημαντικότερα δομικά στοιχεία των παρεχομένων υπηρεσιών από ένα φορέα είναι η πρωτοβάθμια φροντίδα </a:t>
            </a:r>
            <a:r>
              <a:rPr lang="el-GR" sz="2000" dirty="0" smtClean="0"/>
              <a:t>υγείας</a:t>
            </a:r>
            <a:r>
              <a:rPr lang="en-US" sz="2000" dirty="0" smtClean="0"/>
              <a:t> (</a:t>
            </a:r>
            <a:r>
              <a:rPr lang="el-GR" sz="2000" dirty="0" smtClean="0"/>
              <a:t>ΠΦΥ). </a:t>
            </a:r>
            <a:endParaRPr lang="en-US" sz="2000" dirty="0" smtClean="0"/>
          </a:p>
          <a:p>
            <a:pPr marL="0" indent="0">
              <a:spcBef>
                <a:spcPts val="1200"/>
              </a:spcBef>
              <a:buNone/>
            </a:pPr>
            <a:r>
              <a:rPr lang="en-US" sz="2000" dirty="0" smtClean="0"/>
              <a:t>A</a:t>
            </a:r>
            <a:r>
              <a:rPr lang="el-GR" sz="2000" dirty="0" smtClean="0"/>
              <a:t>νάγκη </a:t>
            </a:r>
            <a:r>
              <a:rPr lang="el-GR" sz="2000" dirty="0"/>
              <a:t>κωδικοποίησης στην </a:t>
            </a:r>
            <a:r>
              <a:rPr lang="el-GR" sz="2000" dirty="0" smtClean="0"/>
              <a:t>ΠΦΥ  : </a:t>
            </a:r>
          </a:p>
          <a:p>
            <a:pPr marL="0" indent="0">
              <a:spcBef>
                <a:spcPts val="1200"/>
              </a:spcBef>
              <a:buNone/>
            </a:pPr>
            <a:r>
              <a:rPr lang="el-GR" sz="2000" dirty="0" smtClean="0"/>
              <a:t>Α) την </a:t>
            </a:r>
            <a:r>
              <a:rPr lang="el-GR" sz="2000" dirty="0"/>
              <a:t>διαφορετικότητα της οργάνωσης των φορέων που την παρέχουν </a:t>
            </a:r>
            <a:r>
              <a:rPr lang="el-GR" sz="2000" dirty="0" smtClean="0"/>
              <a:t>και</a:t>
            </a:r>
          </a:p>
          <a:p>
            <a:pPr marL="0" indent="0">
              <a:spcBef>
                <a:spcPts val="1200"/>
              </a:spcBef>
              <a:buNone/>
            </a:pPr>
            <a:r>
              <a:rPr lang="el-GR" sz="2000" dirty="0" smtClean="0"/>
              <a:t>Β) την </a:t>
            </a:r>
            <a:r>
              <a:rPr lang="el-GR" sz="2000" dirty="0"/>
              <a:t>ιδιαιτερότητα στον τρόπο παροχής των υπηρεσιών στην </a:t>
            </a:r>
            <a:r>
              <a:rPr lang="el-GR" sz="2000" dirty="0" smtClean="0"/>
              <a:t>ΠΦΥ.</a:t>
            </a:r>
            <a:endParaRPr lang="el-GR" sz="2000" b="1" dirty="0"/>
          </a:p>
          <a:p>
            <a:pPr marL="0" indent="0">
              <a:spcBef>
                <a:spcPts val="1200"/>
              </a:spcBef>
              <a:buNone/>
            </a:pPr>
            <a:r>
              <a:rPr lang="el-GR" sz="2000" dirty="0" smtClean="0"/>
              <a:t>Το </a:t>
            </a:r>
            <a:r>
              <a:rPr lang="en-US" sz="2000" dirty="0" smtClean="0"/>
              <a:t>ICD</a:t>
            </a:r>
            <a:r>
              <a:rPr lang="el-GR" sz="2000" dirty="0" smtClean="0"/>
              <a:t>-10 </a:t>
            </a:r>
            <a:r>
              <a:rPr lang="el-GR" sz="2000" dirty="0"/>
              <a:t>δε μπορούσε να εφαρμοστεί στην κλινική πράξη στην πρωτοβάθμια φροντίδα υγείας </a:t>
            </a:r>
            <a:r>
              <a:rPr lang="el-GR" sz="2000" dirty="0" smtClean="0"/>
              <a:t>διότι </a:t>
            </a:r>
            <a:r>
              <a:rPr lang="el-GR" sz="2000" dirty="0"/>
              <a:t>ο αρχικός σχεδιασμός του ήταν για στατιστική και όχι για κλινική χρήση και περιορίζονταν από την χρήση μεγάλου πλήθους κωδικών και όχι οντοτήτων που χρησιμοποιούνται στην </a:t>
            </a:r>
            <a:r>
              <a:rPr lang="el-GR" sz="2000" dirty="0" smtClean="0"/>
              <a:t>ΠΦΥ </a:t>
            </a:r>
            <a:r>
              <a:rPr lang="el-GR" sz="2000" dirty="0"/>
              <a:t>που πρακτικά καθιστούσε δυσχερή την κλινική εφαρμογή του.</a:t>
            </a:r>
          </a:p>
          <a:p>
            <a:pPr marL="0" indent="0">
              <a:buNone/>
            </a:pPr>
            <a:endParaRPr lang="el-GR" sz="1600" dirty="0"/>
          </a:p>
        </p:txBody>
      </p:sp>
    </p:spTree>
    <p:extLst>
      <p:ext uri="{BB962C8B-B14F-4D97-AF65-F5344CB8AC3E}">
        <p14:creationId xmlns:p14="http://schemas.microsoft.com/office/powerpoint/2010/main" val="173361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412776"/>
            <a:ext cx="8568952" cy="4713387"/>
          </a:xfrm>
        </p:spPr>
        <p:txBody>
          <a:bodyPr>
            <a:normAutofit/>
          </a:bodyPr>
          <a:lstStyle/>
          <a:p>
            <a:pPr marL="0" indent="0">
              <a:spcBef>
                <a:spcPts val="1200"/>
              </a:spcBef>
              <a:buNone/>
            </a:pPr>
            <a:r>
              <a:rPr lang="el-GR" sz="2000" dirty="0" smtClean="0"/>
              <a:t>1987 : πρώτη μορφή του </a:t>
            </a:r>
            <a:r>
              <a:rPr lang="en-US" sz="2000" dirty="0" smtClean="0"/>
              <a:t>ICPC (International Classification of Primary Care)</a:t>
            </a:r>
            <a:endParaRPr lang="el-GR" sz="2000" dirty="0" smtClean="0"/>
          </a:p>
          <a:p>
            <a:pPr marL="0" indent="0">
              <a:spcBef>
                <a:spcPts val="1200"/>
              </a:spcBef>
              <a:buNone/>
            </a:pPr>
            <a:r>
              <a:rPr lang="el-GR" sz="2000" dirty="0" smtClean="0"/>
              <a:t>Σήμερα βρίσκεται ήδη στην 2</a:t>
            </a:r>
            <a:r>
              <a:rPr lang="el-GR" sz="2000" baseline="30000" dirty="0" smtClean="0"/>
              <a:t>η</a:t>
            </a:r>
            <a:r>
              <a:rPr lang="el-GR" sz="2000" dirty="0" smtClean="0"/>
              <a:t> αναθεώρηση του που προδημοσιεύτηκε το 1993, λαμβάνει  σταδιακά αυξανόμενη παγκόσμια αναγνώριση ως μια κατάλληλη ταξινόμηση για τη γενική / οικογενειακή ιατρική και την πρωτοβάθμια φροντίδα, και έχει χρησιμοποιηθεί εκτενώς σε ορισμένα μέρη του κόσμου, ιδίως στην Ευρώπη και την Αυστραλία.</a:t>
            </a:r>
          </a:p>
          <a:p>
            <a:pPr marL="0" indent="0">
              <a:spcBef>
                <a:spcPts val="1200"/>
              </a:spcBef>
              <a:buNone/>
            </a:pPr>
            <a:r>
              <a:rPr lang="el-GR" sz="2000" dirty="0" smtClean="0"/>
              <a:t>Το ICPC-2 ταξινομεί τα δεδομένα του ασθενούς και την κλινική δραστηριότητα στους τομείς της Γενικής / Οικογενειακής Ιατρικής και την πρωτοβάθμια φροντίδα, λαμβάνοντας υπόψη την κατανομή συχνότητας των προβλημάτων που εμφανίζονται σε αυτούς τους τομείς και παρέχει τη δυνατότητα ταξινόμησης του ασθενούς με βάση τον λόγο συνάντησης (</a:t>
            </a:r>
            <a:r>
              <a:rPr lang="en-US" sz="2000" dirty="0" smtClean="0"/>
              <a:t>Reason of Encounter</a:t>
            </a:r>
            <a:r>
              <a:rPr lang="el-GR" sz="2000" dirty="0" smtClean="0"/>
              <a:t> -</a:t>
            </a:r>
            <a:r>
              <a:rPr lang="en-US" sz="2000" dirty="0" smtClean="0"/>
              <a:t>RFE</a:t>
            </a:r>
            <a:r>
              <a:rPr lang="el-GR" sz="2000" dirty="0" smtClean="0"/>
              <a:t>).</a:t>
            </a:r>
          </a:p>
          <a:p>
            <a:pPr>
              <a:buNone/>
            </a:pPr>
            <a:endParaRPr lang="el-GR" sz="1800" dirty="0"/>
          </a:p>
        </p:txBody>
      </p:sp>
      <p:sp>
        <p:nvSpPr>
          <p:cNvPr id="4" name="Title 1"/>
          <p:cNvSpPr>
            <a:spLocks noGrp="1"/>
          </p:cNvSpPr>
          <p:nvPr>
            <p:ph type="title"/>
          </p:nvPr>
        </p:nvSpPr>
        <p:spPr>
          <a:xfrm>
            <a:off x="323528" y="274638"/>
            <a:ext cx="8496944" cy="1143000"/>
          </a:xfrm>
        </p:spPr>
        <p:txBody>
          <a:bodyPr>
            <a:normAutofit/>
          </a:bodyPr>
          <a:lstStyle/>
          <a:p>
            <a:r>
              <a:rPr lang="el-GR" sz="2400" b="1" dirty="0"/>
              <a:t>Κωδικοποίηση Πρωτοβάθμιας Φροντίδας Υγείας κατά </a:t>
            </a:r>
            <a:r>
              <a:rPr lang="en-US" sz="2400" b="1" dirty="0"/>
              <a:t>ICPC</a:t>
            </a:r>
            <a:r>
              <a:rPr lang="el-GR" sz="2400" b="1" dirty="0" smtClean="0"/>
              <a:t>-2 (2)</a:t>
            </a:r>
            <a:endParaRPr lang="el-GR"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l-GR" sz="2800" b="1" dirty="0" smtClean="0"/>
              <a:t>Ιεραρχική Δομή του </a:t>
            </a:r>
            <a:r>
              <a:rPr lang="en-US" sz="2800" b="1" dirty="0" smtClean="0"/>
              <a:t>ICPC</a:t>
            </a:r>
            <a:r>
              <a:rPr lang="el-GR" sz="2800" b="1" dirty="0" smtClean="0"/>
              <a:t>-2</a:t>
            </a:r>
            <a:endParaRPr lang="el-GR" sz="2800" b="1" dirty="0"/>
          </a:p>
        </p:txBody>
      </p:sp>
      <p:sp>
        <p:nvSpPr>
          <p:cNvPr id="3" name="2 - Θέση περιεχομένου"/>
          <p:cNvSpPr>
            <a:spLocks noGrp="1"/>
          </p:cNvSpPr>
          <p:nvPr>
            <p:ph idx="1"/>
          </p:nvPr>
        </p:nvSpPr>
        <p:spPr>
          <a:xfrm>
            <a:off x="457200" y="1196752"/>
            <a:ext cx="8229600" cy="4929411"/>
          </a:xfrm>
        </p:spPr>
        <p:txBody>
          <a:bodyPr>
            <a:normAutofit lnSpcReduction="10000"/>
          </a:bodyPr>
          <a:lstStyle/>
          <a:p>
            <a:pPr marL="0" indent="0">
              <a:spcBef>
                <a:spcPts val="1200"/>
              </a:spcBef>
              <a:buNone/>
            </a:pPr>
            <a:r>
              <a:rPr lang="el-GR" sz="2000" dirty="0" smtClean="0"/>
              <a:t>Η ιεραρχική δομή του </a:t>
            </a:r>
            <a:r>
              <a:rPr lang="en-US" sz="2000" dirty="0" smtClean="0"/>
              <a:t>ICPC</a:t>
            </a:r>
            <a:r>
              <a:rPr lang="el-GR" sz="2000" dirty="0" smtClean="0"/>
              <a:t>-2 βασίζεται σε δύο άξονες:</a:t>
            </a:r>
          </a:p>
          <a:p>
            <a:pPr marL="0" lvl="0" indent="0">
              <a:spcBef>
                <a:spcPts val="1200"/>
              </a:spcBef>
              <a:buNone/>
            </a:pPr>
            <a:r>
              <a:rPr lang="el-GR" sz="2000" dirty="0" smtClean="0"/>
              <a:t>Ο πρώτος άξονας αποτελείται από 17 κεφάλαια (</a:t>
            </a:r>
            <a:r>
              <a:rPr lang="en-US" sz="2000" dirty="0" smtClean="0"/>
              <a:t>Chapters</a:t>
            </a:r>
            <a:r>
              <a:rPr lang="el-GR" sz="2000" dirty="0" smtClean="0"/>
              <a:t>) κάθε ένας από τους οποίους αναφέρεται σε ένα σύστημα (</a:t>
            </a:r>
            <a:r>
              <a:rPr lang="el-GR" sz="2000" dirty="0" err="1" smtClean="0"/>
              <a:t>π.χ</a:t>
            </a:r>
            <a:r>
              <a:rPr lang="el-GR" sz="2000" dirty="0" smtClean="0"/>
              <a:t> νευρικό ή πεπτικό), αφού το </a:t>
            </a:r>
            <a:r>
              <a:rPr lang="en-US" sz="2000" dirty="0" smtClean="0"/>
              <a:t>ICPC </a:t>
            </a:r>
            <a:r>
              <a:rPr lang="el-GR" sz="2000" dirty="0" smtClean="0"/>
              <a:t>είναι φτιαγμένο με την αρχή ότι προτεραιότητα έχει ο εντοπισμός και όχι η αιτιολογία</a:t>
            </a:r>
          </a:p>
          <a:p>
            <a:pPr marL="0" lvl="0" indent="0">
              <a:spcBef>
                <a:spcPts val="1200"/>
              </a:spcBef>
              <a:buNone/>
            </a:pPr>
            <a:r>
              <a:rPr lang="el-GR" sz="2000" dirty="0" smtClean="0"/>
              <a:t>Ο δεύτερος άξονας αποτελείται από 7 τμήματα (</a:t>
            </a:r>
            <a:r>
              <a:rPr lang="el-GR" sz="2000" dirty="0" err="1" smtClean="0"/>
              <a:t>Components</a:t>
            </a:r>
            <a:r>
              <a:rPr lang="el-GR" sz="2000" dirty="0" smtClean="0"/>
              <a:t>):</a:t>
            </a:r>
          </a:p>
          <a:p>
            <a:pPr marL="0" lvl="0" indent="0">
              <a:spcBef>
                <a:spcPts val="600"/>
              </a:spcBef>
              <a:buNone/>
            </a:pPr>
            <a:r>
              <a:rPr lang="el-GR" sz="2000" dirty="0" smtClean="0"/>
              <a:t>Τμήμα 1 : τα συμπτώματα και τα παράπονα </a:t>
            </a:r>
          </a:p>
          <a:p>
            <a:pPr marL="0" lvl="0" indent="0">
              <a:spcBef>
                <a:spcPts val="600"/>
              </a:spcBef>
              <a:buNone/>
            </a:pPr>
            <a:r>
              <a:rPr lang="el-GR" sz="2000" dirty="0" smtClean="0"/>
              <a:t>Τμήμα 2 : διαγνωστικές,  προληπτικές διαδικασίες διαλογής </a:t>
            </a:r>
          </a:p>
          <a:p>
            <a:pPr marL="0" lvl="0" indent="0">
              <a:spcBef>
                <a:spcPts val="600"/>
              </a:spcBef>
              <a:buNone/>
            </a:pPr>
            <a:r>
              <a:rPr lang="el-GR" sz="2000" dirty="0" smtClean="0"/>
              <a:t>Τμήμα 3: φαρμακευτική αγωγή, τη θεραπεία και τις διαδικασίες που ακολουθούνται  </a:t>
            </a:r>
          </a:p>
          <a:p>
            <a:pPr marL="0" lvl="0" indent="0">
              <a:spcBef>
                <a:spcPts val="600"/>
              </a:spcBef>
              <a:buNone/>
            </a:pPr>
            <a:r>
              <a:rPr lang="el-GR" sz="2000" dirty="0" smtClean="0"/>
              <a:t>Τμήμα 4 : τα αποτελέσματα των δοκιμών</a:t>
            </a:r>
          </a:p>
          <a:p>
            <a:pPr marL="0" lvl="0" indent="0">
              <a:spcBef>
                <a:spcPts val="600"/>
              </a:spcBef>
              <a:buNone/>
            </a:pPr>
            <a:r>
              <a:rPr lang="el-GR" sz="2000" dirty="0" smtClean="0"/>
              <a:t>Τμήμα 5 : διοικητικά δεδομένα</a:t>
            </a:r>
          </a:p>
          <a:p>
            <a:pPr marL="0" lvl="0" indent="0">
              <a:spcBef>
                <a:spcPts val="600"/>
              </a:spcBef>
              <a:buNone/>
            </a:pPr>
            <a:r>
              <a:rPr lang="el-GR" sz="2000" dirty="0" smtClean="0"/>
              <a:t>Τμήμα 6 : τις παραπομπές και άλλους λόγους για συνάντηση και</a:t>
            </a:r>
          </a:p>
          <a:p>
            <a:pPr marL="0" lvl="0" indent="0">
              <a:spcBef>
                <a:spcPts val="600"/>
              </a:spcBef>
              <a:buNone/>
            </a:pPr>
            <a:r>
              <a:rPr lang="el-GR" sz="2000" dirty="0" smtClean="0"/>
              <a:t>Τμήμα 7 : τις ασθένειες.</a:t>
            </a:r>
            <a:endParaRPr lang="el-G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cstate="print"/>
          <a:srcRect/>
          <a:stretch>
            <a:fillRect/>
          </a:stretch>
        </p:blipFill>
        <p:spPr bwMode="auto">
          <a:xfrm>
            <a:off x="971600" y="476672"/>
            <a:ext cx="7272808" cy="583264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Πλεονεκτήματα της χρήσης του </a:t>
            </a:r>
            <a:r>
              <a:rPr lang="en-US" sz="2800" b="1" dirty="0" smtClean="0"/>
              <a:t>ICPC </a:t>
            </a:r>
            <a:r>
              <a:rPr lang="el-GR" sz="2800" b="1" dirty="0" smtClean="0"/>
              <a:t>στην πρωτοβάθμια φροντίδα υγείας</a:t>
            </a:r>
            <a:endParaRPr lang="el-GR" sz="2800" b="1" dirty="0"/>
          </a:p>
        </p:txBody>
      </p:sp>
      <p:sp>
        <p:nvSpPr>
          <p:cNvPr id="3" name="2 - Θέση περιεχομένου"/>
          <p:cNvSpPr>
            <a:spLocks noGrp="1"/>
          </p:cNvSpPr>
          <p:nvPr>
            <p:ph idx="1"/>
          </p:nvPr>
        </p:nvSpPr>
        <p:spPr>
          <a:xfrm>
            <a:off x="323528" y="1484784"/>
            <a:ext cx="8496944" cy="4641379"/>
          </a:xfrm>
        </p:spPr>
        <p:txBody>
          <a:bodyPr>
            <a:normAutofit/>
          </a:bodyPr>
          <a:lstStyle/>
          <a:p>
            <a:pPr lvl="0">
              <a:spcBef>
                <a:spcPts val="600"/>
              </a:spcBef>
              <a:buFont typeface="Wingdings" pitchFamily="2" charset="2"/>
              <a:buChar char="Ø"/>
            </a:pPr>
            <a:r>
              <a:rPr lang="el-GR" sz="2000" dirty="0" smtClean="0"/>
              <a:t>Ευκολότερη δημιουργία και διαχείριση Φακέλου Υγείας Ασθενούς αφού η  εισαγωγή ιατρικής πληροφορίας παρουσιάζει ομοιομορφία γίνεται πιο σύντομα και πιο εύκολα.</a:t>
            </a:r>
            <a:endParaRPr lang="el-GR" sz="2000" b="1" dirty="0" smtClean="0"/>
          </a:p>
          <a:p>
            <a:pPr lvl="0">
              <a:spcBef>
                <a:spcPts val="600"/>
              </a:spcBef>
              <a:buFont typeface="Wingdings" pitchFamily="2" charset="2"/>
              <a:buChar char="Ø"/>
            </a:pPr>
            <a:r>
              <a:rPr lang="el-GR" sz="2000" dirty="0" smtClean="0"/>
              <a:t>Βελτιώνεται η ποιότητα των παρεχομένων υπηρεσιών υγείας μέσω της τυποποίησης και παρακολούθησης τους</a:t>
            </a:r>
            <a:endParaRPr lang="el-GR" sz="2000" b="1" dirty="0" smtClean="0"/>
          </a:p>
          <a:p>
            <a:pPr lvl="0">
              <a:spcBef>
                <a:spcPts val="600"/>
              </a:spcBef>
              <a:buFont typeface="Wingdings" pitchFamily="2" charset="2"/>
              <a:buChar char="Ø"/>
            </a:pPr>
            <a:r>
              <a:rPr lang="el-GR" sz="2000" dirty="0" smtClean="0"/>
              <a:t>Γίνεται πιο εύκολη η στατιστική επεξεργασία των δεδομένων</a:t>
            </a:r>
            <a:endParaRPr lang="el-GR" sz="2000" b="1" dirty="0" smtClean="0"/>
          </a:p>
          <a:p>
            <a:pPr lvl="0">
              <a:spcBef>
                <a:spcPts val="600"/>
              </a:spcBef>
              <a:buFont typeface="Wingdings" pitchFamily="2" charset="2"/>
              <a:buChar char="Ø"/>
            </a:pPr>
            <a:r>
              <a:rPr lang="el-GR" sz="2000" dirty="0" smtClean="0"/>
              <a:t>Μέσω της τυποποίησης των ιατρικών φακέλων και της "κοινής γλώσσας" που εισάγει το σύστημα κωδικοποίησης δίνεται η δυνατότητα μεταφοράς δεδομένων και η παροχή ιατρικής φροντίδας από απόσταση (Τηλεϊατρική)</a:t>
            </a:r>
            <a:endParaRPr lang="el-GR" sz="2000" b="1" dirty="0" smtClean="0"/>
          </a:p>
          <a:p>
            <a:pPr lvl="0">
              <a:spcBef>
                <a:spcPts val="600"/>
              </a:spcBef>
              <a:buFont typeface="Wingdings" pitchFamily="2" charset="2"/>
              <a:buChar char="Ø"/>
            </a:pPr>
            <a:r>
              <a:rPr lang="el-GR" sz="2000" dirty="0" smtClean="0"/>
              <a:t>Διευκολύνεται η διεξαγωγή της ερευνητικής διαδικασίας αφού είναι ευκολότερη η σύγκριση των επιδημιολογικών στοιχείων και των ερευνητικών αποτελεσμάτων σε διεθνές και εθνικό επίπεδο.</a:t>
            </a:r>
            <a:endParaRPr lang="el-GR"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46883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t>Κωδικοποίηση Ιατρικού Υλικοτεχνικού εξοπλισμού (</a:t>
            </a:r>
            <a:r>
              <a:rPr lang="en-US" sz="2400" b="1" dirty="0" smtClean="0"/>
              <a:t>GMDN</a:t>
            </a:r>
            <a:r>
              <a:rPr lang="el-GR" sz="2400" b="1" dirty="0" smtClean="0"/>
              <a:t>) και Κωδικοποιήσεις Αντιδραστηρίων (</a:t>
            </a:r>
            <a:r>
              <a:rPr lang="en-US" sz="2400" b="1" dirty="0" smtClean="0"/>
              <a:t>EDMA</a:t>
            </a:r>
            <a:r>
              <a:rPr lang="el-GR" sz="2400" b="1" dirty="0" smtClean="0"/>
              <a:t>)</a:t>
            </a:r>
            <a:endParaRPr lang="el-GR" sz="2400" b="1" dirty="0"/>
          </a:p>
        </p:txBody>
      </p:sp>
      <p:sp>
        <p:nvSpPr>
          <p:cNvPr id="3" name="2 - Θέση περιεχομένου"/>
          <p:cNvSpPr>
            <a:spLocks noGrp="1"/>
          </p:cNvSpPr>
          <p:nvPr>
            <p:ph idx="1"/>
          </p:nvPr>
        </p:nvSpPr>
        <p:spPr>
          <a:xfrm>
            <a:off x="395536" y="1600200"/>
            <a:ext cx="8352928" cy="4525963"/>
          </a:xfrm>
        </p:spPr>
        <p:txBody>
          <a:bodyPr>
            <a:normAutofit/>
          </a:bodyPr>
          <a:lstStyle/>
          <a:p>
            <a:pPr marL="0" indent="0">
              <a:buNone/>
            </a:pPr>
            <a:r>
              <a:rPr lang="el-GR" sz="2000" dirty="0" smtClean="0"/>
              <a:t>Στο τομέα του Ιατρο-τεχνολογικού εξοπλισμού έχουν διεθνώς αναπτυχθεί πολλά πρότυπα κωδικοποίησης. </a:t>
            </a:r>
          </a:p>
          <a:p>
            <a:pPr marL="0" indent="0">
              <a:buNone/>
            </a:pPr>
            <a:r>
              <a:rPr lang="el-GR" sz="2000" dirty="0" smtClean="0"/>
              <a:t>Ευρωπαϊκή Ένωση και Ελλάδα : GDMN (</a:t>
            </a:r>
            <a:r>
              <a:rPr lang="el-GR" sz="2000" dirty="0" err="1" smtClean="0"/>
              <a:t>Global</a:t>
            </a:r>
            <a:r>
              <a:rPr lang="el-GR" sz="2000" dirty="0" smtClean="0"/>
              <a:t> </a:t>
            </a:r>
            <a:r>
              <a:rPr lang="el-GR" sz="2000" dirty="0" err="1" smtClean="0"/>
              <a:t>Medical</a:t>
            </a:r>
            <a:r>
              <a:rPr lang="el-GR" sz="2000" dirty="0" smtClean="0"/>
              <a:t> </a:t>
            </a:r>
            <a:r>
              <a:rPr lang="el-GR" sz="2000" dirty="0" err="1" smtClean="0"/>
              <a:t>Device</a:t>
            </a:r>
            <a:r>
              <a:rPr lang="el-GR" sz="2000" dirty="0" smtClean="0"/>
              <a:t> </a:t>
            </a:r>
            <a:r>
              <a:rPr lang="el-GR" sz="2000" dirty="0" err="1" smtClean="0"/>
              <a:t>Nomenclature</a:t>
            </a:r>
            <a:r>
              <a:rPr lang="el-GR" sz="2000" dirty="0" smtClean="0"/>
              <a:t>).</a:t>
            </a:r>
          </a:p>
          <a:p>
            <a:pPr marL="0" indent="0">
              <a:buNone/>
            </a:pPr>
            <a:r>
              <a:rPr lang="el-GR" sz="2000" dirty="0" smtClean="0"/>
              <a:t>GDMN : το μόνο αποδεκτό πρότυπο σε όλες τις χώρες της Ευρωπαϊκής Ένωσης αλλά και σε άλλες μεγάλες χώρες όπως η Ιαπωνία και η Αυστραλία, είναι το μόνο σύστημα κωδικοποίησης Ιατρικού Υλικοτεχνικού εξοπλισμού που παρέχει την δυνατότητα σύνδεσης με την Ευρωπαϊκή Βάση Δεδομένων για τον Ιατρο-τεχνολογικό Εξοπλισμό </a:t>
            </a:r>
          </a:p>
          <a:p>
            <a:pPr marL="0" indent="0">
              <a:buNone/>
            </a:pPr>
            <a:r>
              <a:rPr lang="el-GR" sz="2000" dirty="0" smtClean="0"/>
              <a:t>(European database for medical devices - EUDAMED)</a:t>
            </a:r>
            <a:endParaRPr lang="el-GR"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b="1" dirty="0" smtClean="0"/>
              <a:t>K</a:t>
            </a:r>
            <a:r>
              <a:rPr lang="el-GR" sz="2400" b="1" dirty="0" smtClean="0"/>
              <a:t>ατηγοριοποίηση </a:t>
            </a:r>
            <a:r>
              <a:rPr lang="el-GR" sz="2400" b="1" dirty="0" smtClean="0"/>
              <a:t>του Ιατρικού υλικοτεχνικού εξοπλισμού κατά </a:t>
            </a:r>
            <a:r>
              <a:rPr lang="en-US" sz="2400" b="1" dirty="0" smtClean="0"/>
              <a:t>GDMN</a:t>
            </a:r>
            <a:endParaRPr lang="el-GR" sz="2400" b="1" dirty="0" smtClean="0"/>
          </a:p>
        </p:txBody>
      </p:sp>
      <p:sp>
        <p:nvSpPr>
          <p:cNvPr id="3" name="2 - Θέση περιεχομένου"/>
          <p:cNvSpPr>
            <a:spLocks noGrp="1"/>
          </p:cNvSpPr>
          <p:nvPr>
            <p:ph idx="1"/>
          </p:nvPr>
        </p:nvSpPr>
        <p:spPr>
          <a:xfrm>
            <a:off x="323528" y="1600200"/>
            <a:ext cx="8496944" cy="4525963"/>
          </a:xfrm>
        </p:spPr>
        <p:txBody>
          <a:bodyPr>
            <a:normAutofit/>
          </a:bodyPr>
          <a:lstStyle/>
          <a:p>
            <a:pPr lvl="0">
              <a:buNone/>
            </a:pPr>
            <a:r>
              <a:rPr lang="el-GR" sz="2000" dirty="0" smtClean="0"/>
              <a:t>Τρία επίπεδα</a:t>
            </a:r>
          </a:p>
          <a:p>
            <a:pPr lvl="0">
              <a:buFont typeface="Wingdings" pitchFamily="2" charset="2"/>
              <a:buChar char="ü"/>
            </a:pPr>
            <a:r>
              <a:rPr lang="el-GR" sz="2000" dirty="0" smtClean="0"/>
              <a:t>Α' Επίπεδο: Καθορίζει την κατηγορία της Συσκευής. Σε αυτό το επίπεδο ορίζονται 20 κατηγορίες συσκευών</a:t>
            </a:r>
            <a:endParaRPr lang="el-GR" sz="2000" b="1" dirty="0" smtClean="0"/>
          </a:p>
          <a:p>
            <a:pPr lvl="0">
              <a:buFont typeface="Wingdings" pitchFamily="2" charset="2"/>
              <a:buChar char="ü"/>
            </a:pPr>
            <a:r>
              <a:rPr lang="el-GR" sz="2000" dirty="0" smtClean="0"/>
              <a:t>Β' Επίπεδο: Καθορίζει την γενική ομάδα των συσκευών η οποία καθορίζεται είτε από την προτεινόμενη χρήση τους είτε από την τεχνολογική τους βάση.</a:t>
            </a:r>
            <a:endParaRPr lang="el-GR" sz="2000" b="1" dirty="0" smtClean="0"/>
          </a:p>
          <a:p>
            <a:pPr lvl="0">
              <a:buFont typeface="Wingdings" pitchFamily="2" charset="2"/>
              <a:buChar char="ü"/>
            </a:pPr>
            <a:r>
              <a:rPr lang="el-GR" sz="2000" dirty="0" smtClean="0"/>
              <a:t>Γ' Επίπεδο: Καθορίζει τον τύπο της συσκευής μέσω ενός μοναδικού κωδικού ο οποίος δίνεται από τον κατασκευαστή της συσκευής.</a:t>
            </a:r>
            <a:endParaRPr lang="el-GR" sz="2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907704" y="1268760"/>
            <a:ext cx="5344244" cy="4712742"/>
          </a:xfrm>
          <a:prstGeom prst="rect">
            <a:avLst/>
          </a:prstGeom>
          <a:noFill/>
          <a:ln w="9525">
            <a:noFill/>
            <a:miter lim="800000"/>
            <a:headEnd/>
            <a:tailEnd/>
          </a:ln>
        </p:spPr>
      </p:pic>
      <p:sp>
        <p:nvSpPr>
          <p:cNvPr id="5" name="4 - Ορθογώνιο"/>
          <p:cNvSpPr/>
          <p:nvPr/>
        </p:nvSpPr>
        <p:spPr>
          <a:xfrm>
            <a:off x="1187624" y="548680"/>
            <a:ext cx="6912768" cy="461665"/>
          </a:xfrm>
          <a:prstGeom prst="rect">
            <a:avLst/>
          </a:prstGeom>
        </p:spPr>
        <p:txBody>
          <a:bodyPr wrap="square">
            <a:spAutoFit/>
          </a:bodyPr>
          <a:lstStyle/>
          <a:p>
            <a:r>
              <a:rPr lang="el-GR" sz="2400" b="1" dirty="0" smtClean="0"/>
              <a:t>Φόρμα αναζήτησης του </a:t>
            </a:r>
            <a:r>
              <a:rPr lang="en-US" sz="2400" b="1" dirty="0" err="1" smtClean="0"/>
              <a:t>medcode</a:t>
            </a:r>
            <a:r>
              <a:rPr lang="el-GR" sz="2400" b="1" dirty="0" smtClean="0"/>
              <a:t>.</a:t>
            </a:r>
            <a:r>
              <a:rPr lang="en-US" sz="2400" b="1" dirty="0" err="1" smtClean="0"/>
              <a:t>gr</a:t>
            </a:r>
            <a:r>
              <a:rPr lang="el-GR" sz="2400" b="1" dirty="0" smtClean="0"/>
              <a:t> για το </a:t>
            </a:r>
            <a:r>
              <a:rPr lang="en-US" sz="2400" b="1" dirty="0" smtClean="0"/>
              <a:t>GDMN </a:t>
            </a:r>
            <a:endParaRPr lang="el-GR"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435280" cy="1143000"/>
          </a:xfrm>
        </p:spPr>
        <p:txBody>
          <a:bodyPr>
            <a:normAutofit/>
          </a:bodyPr>
          <a:lstStyle/>
          <a:p>
            <a:r>
              <a:rPr lang="el-GR" sz="2800" b="1" dirty="0" smtClean="0"/>
              <a:t>EDMA  (</a:t>
            </a:r>
            <a:r>
              <a:rPr lang="el-GR" sz="2800" b="1" dirty="0" err="1" smtClean="0"/>
              <a:t>European</a:t>
            </a:r>
            <a:r>
              <a:rPr lang="el-GR" sz="2800" b="1" dirty="0" smtClean="0"/>
              <a:t> </a:t>
            </a:r>
            <a:r>
              <a:rPr lang="el-GR" sz="2800" b="1" dirty="0" err="1" smtClean="0"/>
              <a:t>Diagnostic</a:t>
            </a:r>
            <a:r>
              <a:rPr lang="el-GR" sz="2800" b="1" dirty="0" smtClean="0"/>
              <a:t> </a:t>
            </a:r>
            <a:r>
              <a:rPr lang="el-GR" sz="2800" b="1" dirty="0" err="1" smtClean="0"/>
              <a:t>Manufacturers</a:t>
            </a:r>
            <a:r>
              <a:rPr lang="el-GR" sz="2800" b="1" dirty="0" smtClean="0"/>
              <a:t> </a:t>
            </a:r>
            <a:r>
              <a:rPr lang="el-GR" sz="2800" b="1" dirty="0" err="1" smtClean="0"/>
              <a:t>Association</a:t>
            </a:r>
            <a:r>
              <a:rPr lang="el-GR" sz="2800" b="1" dirty="0" smtClean="0"/>
              <a:t>)</a:t>
            </a:r>
            <a:endParaRPr lang="el-GR" sz="2800" b="1" dirty="0"/>
          </a:p>
        </p:txBody>
      </p:sp>
      <p:sp>
        <p:nvSpPr>
          <p:cNvPr id="3" name="2 - Θέση περιεχομένου"/>
          <p:cNvSpPr>
            <a:spLocks noGrp="1"/>
          </p:cNvSpPr>
          <p:nvPr>
            <p:ph idx="1"/>
          </p:nvPr>
        </p:nvSpPr>
        <p:spPr>
          <a:xfrm>
            <a:off x="457200" y="1340768"/>
            <a:ext cx="8229600" cy="4785395"/>
          </a:xfrm>
        </p:spPr>
        <p:txBody>
          <a:bodyPr>
            <a:normAutofit/>
          </a:bodyPr>
          <a:lstStyle/>
          <a:p>
            <a:pPr marL="0" indent="0">
              <a:buNone/>
            </a:pPr>
            <a:r>
              <a:rPr lang="el-GR" sz="2000" dirty="0" smtClean="0"/>
              <a:t>Αποτελεί  ένα διεθνώς αποδεκτό πρότυπο κωδικοποίησης δεδομένων που σχετίζονται με εργαστηριακό εξοπλισμό και αντιδραστήρια και ήδη χρησιμοποιείται από την πλειοψηφία των κατασκευαστών.</a:t>
            </a:r>
            <a:endParaRPr lang="el-GR" sz="2000" b="1" dirty="0" smtClean="0"/>
          </a:p>
          <a:p>
            <a:pPr marL="0" indent="0">
              <a:buNone/>
            </a:pPr>
            <a:r>
              <a:rPr lang="el-GR" sz="2000" dirty="0" smtClean="0"/>
              <a:t>Κατατάσσει τα αντιδραστήρια σε 5 επίπεδα ταξινόμησης:</a:t>
            </a:r>
            <a:endParaRPr lang="el-GR" sz="2000" b="1" dirty="0" smtClean="0"/>
          </a:p>
          <a:p>
            <a:pPr marL="0" lvl="0" indent="0">
              <a:buNone/>
            </a:pPr>
            <a:r>
              <a:rPr lang="el-GR" sz="2000" b="1" dirty="0" smtClean="0"/>
              <a:t>Α' Επίπεδο: </a:t>
            </a:r>
            <a:r>
              <a:rPr lang="el-GR" sz="2000" dirty="0" smtClean="0"/>
              <a:t>Καθορίζει την κατηγορία του αντιδραστηρίου.</a:t>
            </a:r>
            <a:endParaRPr lang="el-GR" sz="2000" b="1" dirty="0" smtClean="0"/>
          </a:p>
          <a:p>
            <a:pPr marL="0" lvl="0" indent="0">
              <a:buNone/>
            </a:pPr>
            <a:r>
              <a:rPr lang="el-GR" sz="2000" b="1" dirty="0" smtClean="0"/>
              <a:t>Β' Επίπεδο: </a:t>
            </a:r>
            <a:r>
              <a:rPr lang="el-GR" sz="2000" dirty="0" smtClean="0"/>
              <a:t>Καθορίζει την γενική ομάδα του συσκευών η οποία καθορίζεται είτε από την προτεινόμενη χρήση τους είτε από την τεχνολογική τους βάση.</a:t>
            </a:r>
            <a:endParaRPr lang="el-GR" sz="2000" b="1" dirty="0" smtClean="0"/>
          </a:p>
          <a:p>
            <a:pPr marL="0" lvl="0" indent="0">
              <a:buNone/>
            </a:pPr>
            <a:r>
              <a:rPr lang="el-GR" sz="2000" b="1" dirty="0" smtClean="0"/>
              <a:t>Γ' Επίπεδο: </a:t>
            </a:r>
            <a:r>
              <a:rPr lang="el-GR" sz="2000" dirty="0" smtClean="0"/>
              <a:t>Καθορίζει την υπο-ομάδα που ανήκει το εργαστήριο εξειδικεύοντας την ομάδα του Επιπέδου Β</a:t>
            </a:r>
            <a:endParaRPr lang="el-GR" sz="2000" b="1" dirty="0" smtClean="0"/>
          </a:p>
          <a:p>
            <a:pPr marL="0" lvl="0" indent="0">
              <a:buNone/>
            </a:pPr>
            <a:r>
              <a:rPr lang="el-GR" sz="2000" b="1" dirty="0" smtClean="0"/>
              <a:t>Δ' Επίπεδο: </a:t>
            </a:r>
            <a:r>
              <a:rPr lang="el-GR" sz="2000" dirty="0" smtClean="0"/>
              <a:t>Καθορίζονται οι παράμετροι της ιατρικής εξέτασης</a:t>
            </a:r>
            <a:endParaRPr lang="el-GR" sz="2000" b="1" dirty="0" smtClean="0"/>
          </a:p>
          <a:p>
            <a:pPr marL="0" lvl="0" indent="0">
              <a:buNone/>
            </a:pPr>
            <a:r>
              <a:rPr lang="el-GR" sz="2000" b="1" dirty="0" smtClean="0"/>
              <a:t>Ε’ Επίπεδο: </a:t>
            </a:r>
            <a:r>
              <a:rPr lang="el-GR" sz="2000" dirty="0" smtClean="0"/>
              <a:t>Καθορίζει την μέθοδο που θα ακολουθηθεί και τον τύπο της συσκευής μέσω ενός μοναδικού κωδικού ο οποίος δίνεται από τον κατασκευαστή της συσκευής.</a:t>
            </a:r>
            <a:endParaRPr lang="el-GR" sz="2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normAutofit/>
          </a:bodyPr>
          <a:lstStyle/>
          <a:p>
            <a:r>
              <a:rPr lang="el-GR" sz="2400" b="1" dirty="0" smtClean="0"/>
              <a:t>Φόρμα αναζήτησης του </a:t>
            </a:r>
            <a:r>
              <a:rPr lang="en-US" sz="2400" b="1" dirty="0" err="1" smtClean="0"/>
              <a:t>medcode</a:t>
            </a:r>
            <a:r>
              <a:rPr lang="el-GR" sz="2400" b="1" dirty="0" smtClean="0"/>
              <a:t>.</a:t>
            </a:r>
            <a:r>
              <a:rPr lang="en-US" sz="2400" b="1" dirty="0" err="1" smtClean="0"/>
              <a:t>gr</a:t>
            </a:r>
            <a:r>
              <a:rPr lang="el-GR" sz="2400" b="1" dirty="0" smtClean="0"/>
              <a:t> για το </a:t>
            </a:r>
            <a:r>
              <a:rPr lang="en-US" sz="2400" b="1" dirty="0" smtClean="0"/>
              <a:t>EDMA </a:t>
            </a:r>
            <a:endParaRPr lang="el-GR" sz="2400" b="1" dirty="0"/>
          </a:p>
        </p:txBody>
      </p:sp>
      <p:pic>
        <p:nvPicPr>
          <p:cNvPr id="4" name="Picture 5"/>
          <p:cNvPicPr/>
          <p:nvPr/>
        </p:nvPicPr>
        <p:blipFill>
          <a:blip r:embed="rId2" cstate="print"/>
          <a:srcRect/>
          <a:stretch>
            <a:fillRect/>
          </a:stretch>
        </p:blipFill>
        <p:spPr bwMode="auto">
          <a:xfrm>
            <a:off x="1835696" y="1196752"/>
            <a:ext cx="5328592" cy="511256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568952" cy="4929411"/>
          </a:xfrm>
        </p:spPr>
        <p:txBody>
          <a:bodyPr>
            <a:normAutofit/>
          </a:bodyPr>
          <a:lstStyle/>
          <a:p>
            <a:pPr marL="0" indent="0">
              <a:spcBef>
                <a:spcPts val="1200"/>
              </a:spcBef>
              <a:buNone/>
            </a:pPr>
            <a:r>
              <a:rPr lang="el-GR" sz="2000" dirty="0" smtClean="0"/>
              <a:t>Απαραίτητη </a:t>
            </a:r>
            <a:r>
              <a:rPr lang="el-GR" sz="2000" dirty="0"/>
              <a:t>και η κωδικοποίηση των ιατρικών </a:t>
            </a:r>
            <a:r>
              <a:rPr lang="el-GR" sz="2000" dirty="0" smtClean="0"/>
              <a:t>πράξεων </a:t>
            </a:r>
          </a:p>
          <a:p>
            <a:pPr marL="0" indent="0">
              <a:spcBef>
                <a:spcPts val="1200"/>
              </a:spcBef>
              <a:buNone/>
            </a:pPr>
            <a:r>
              <a:rPr lang="el-GR" sz="2000" dirty="0" smtClean="0"/>
              <a:t>Μέχρι σήμερα </a:t>
            </a:r>
            <a:r>
              <a:rPr lang="el-GR" sz="2000" dirty="0"/>
              <a:t>δεν έχει προκύψει κάποιο πρότυπο σύστημα κωδικοποίησης και ταξινόμησης που να είναι διεθνώς αποδεκτό και αναγνωρισμένο από την Παγκόσμια Οργάνωση Υγείας παρά μόνο ανεξάρτητα εθνικά </a:t>
            </a:r>
            <a:r>
              <a:rPr lang="el-GR" sz="2000" dirty="0" smtClean="0"/>
              <a:t>συστήματα  </a:t>
            </a:r>
          </a:p>
          <a:p>
            <a:pPr marL="0" indent="0">
              <a:spcBef>
                <a:spcPts val="1200"/>
              </a:spcBef>
              <a:buNone/>
            </a:pPr>
            <a:r>
              <a:rPr lang="el-GR" sz="2000" dirty="0" smtClean="0"/>
              <a:t>Συνοπτική περιγραφή του εθνικού συστήματος </a:t>
            </a:r>
            <a:r>
              <a:rPr lang="el-GR" sz="2000" dirty="0"/>
              <a:t>ταξινόμησης που χρησιμοποιείται στην Ελλάδα για τη κωδικοποίηση Ιατρικών </a:t>
            </a:r>
            <a:r>
              <a:rPr lang="el-GR" sz="2000" dirty="0" smtClean="0"/>
              <a:t>πράξεων</a:t>
            </a:r>
            <a:endParaRPr lang="el-GR" sz="2000" dirty="0"/>
          </a:p>
          <a:p>
            <a:pPr marL="0" indent="0">
              <a:spcBef>
                <a:spcPts val="1200"/>
              </a:spcBef>
              <a:buNone/>
            </a:pPr>
            <a:r>
              <a:rPr lang="el-GR" sz="2000" dirty="0"/>
              <a:t>Το εθνικό σύστημα κωδικοποίησης ιατρικών πράξεων προέκυψε με μια </a:t>
            </a:r>
            <a:r>
              <a:rPr lang="el-GR" sz="2000" dirty="0" smtClean="0"/>
              <a:t>συστηματική </a:t>
            </a:r>
            <a:r>
              <a:rPr lang="el-GR" sz="2000" dirty="0"/>
              <a:t>διαδικασία κατά την οποία μελετήθηκαν άλλα αντίστοιχα εθνικά πρότυπα άλλων χωρών </a:t>
            </a:r>
            <a:r>
              <a:rPr lang="el-GR" sz="2000" dirty="0" smtClean="0"/>
              <a:t>και προσαρμόσθηκαν τα δεδομένα </a:t>
            </a:r>
            <a:r>
              <a:rPr lang="el-GR" sz="2000" dirty="0"/>
              <a:t>που χρησιμοποιήθηκαν στα ελληνικά δεδομένα και με δημόσια διαβούλευση που αφορούσε την τελική επιλογή και τεκμηρίωση της επιλογής των </a:t>
            </a:r>
            <a:r>
              <a:rPr lang="el-GR" sz="2000" dirty="0" smtClean="0"/>
              <a:t>όρων.</a:t>
            </a:r>
            <a:endParaRPr lang="el-GR" sz="2000" dirty="0"/>
          </a:p>
          <a:p>
            <a:pPr marL="0" indent="0">
              <a:buNone/>
            </a:pPr>
            <a:endParaRPr lang="el-GR" sz="1800" dirty="0"/>
          </a:p>
        </p:txBody>
      </p:sp>
      <p:sp>
        <p:nvSpPr>
          <p:cNvPr id="4" name="1 - Τίτλος"/>
          <p:cNvSpPr>
            <a:spLocks noGrp="1"/>
          </p:cNvSpPr>
          <p:nvPr>
            <p:ph type="title"/>
          </p:nvPr>
        </p:nvSpPr>
        <p:spPr>
          <a:xfrm>
            <a:off x="457200" y="274638"/>
            <a:ext cx="8229600" cy="850106"/>
          </a:xfrm>
        </p:spPr>
        <p:txBody>
          <a:bodyPr>
            <a:normAutofit fontScale="90000"/>
          </a:bodyPr>
          <a:lstStyle/>
          <a:p>
            <a:r>
              <a:rPr lang="el-GR" sz="2800" b="1" dirty="0" smtClean="0"/>
              <a:t>Εθνικό σύστημα κωδικοποίησης Ιατρικών Πράξεων (1) </a:t>
            </a:r>
            <a:endParaRPr lang="el-GR" sz="2800" b="1" dirty="0"/>
          </a:p>
        </p:txBody>
      </p:sp>
    </p:spTree>
    <p:extLst>
      <p:ext uri="{BB962C8B-B14F-4D97-AF65-F5344CB8AC3E}">
        <p14:creationId xmlns:p14="http://schemas.microsoft.com/office/powerpoint/2010/main" val="2745380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Εθνικό σύστημα κωδικοποίησης Ιατρικών Πράξεων (2) </a:t>
            </a:r>
            <a:endParaRPr lang="el-GR" sz="2800" b="1" dirty="0"/>
          </a:p>
        </p:txBody>
      </p:sp>
      <p:sp>
        <p:nvSpPr>
          <p:cNvPr id="3" name="2 - Θέση περιεχομένου"/>
          <p:cNvSpPr>
            <a:spLocks noGrp="1"/>
          </p:cNvSpPr>
          <p:nvPr>
            <p:ph idx="1"/>
          </p:nvPr>
        </p:nvSpPr>
        <p:spPr>
          <a:xfrm>
            <a:off x="323528" y="1268760"/>
            <a:ext cx="8568952" cy="4857403"/>
          </a:xfrm>
        </p:spPr>
        <p:txBody>
          <a:bodyPr>
            <a:normAutofit/>
          </a:bodyPr>
          <a:lstStyle/>
          <a:p>
            <a:pPr marL="0" indent="0">
              <a:buNone/>
            </a:pPr>
            <a:r>
              <a:rPr lang="el-GR" sz="2000" dirty="0" smtClean="0"/>
              <a:t>Στο εθνικό σύστημα κωδικοποίησης ιατρικών πράξεων χρησιμοποιούνται κωδικοί μέσω των οποίων περιγράφονται ιατρικές πράξεις, με τέτοιο τρόπο ώστε να καλύπτονται όλες οι ιατρικές ειδικότητες. </a:t>
            </a:r>
          </a:p>
          <a:p>
            <a:pPr marL="0" indent="0">
              <a:buNone/>
            </a:pPr>
            <a:r>
              <a:rPr lang="el-GR" sz="2000" dirty="0" smtClean="0"/>
              <a:t>Ιδιαίτερη προσοχή δόθηκε κατά την σχεδίασή του ώστε να υπάρχει η δυνατότητα εξέλιξης του χωρίς ριζικές αλλαγές και να είναι λειτουργικό στους επαγγελματίες υγείας.</a:t>
            </a:r>
          </a:p>
          <a:p>
            <a:pPr marL="0" indent="0">
              <a:spcBef>
                <a:spcPts val="1200"/>
              </a:spcBef>
              <a:buNone/>
            </a:pPr>
            <a:r>
              <a:rPr lang="el-GR" sz="2000" dirty="0" smtClean="0"/>
              <a:t>Οι ιατρικοί όροι που περιέχονται στις ιατρικές πράξεις του εθνικού συστήματος  κωδικοποίησης ιατρικών πράξεων αναφέρονται:</a:t>
            </a:r>
          </a:p>
          <a:p>
            <a:pPr marL="400050" lvl="1" indent="269875">
              <a:spcBef>
                <a:spcPts val="1200"/>
              </a:spcBef>
              <a:buFont typeface="Wingdings" pitchFamily="2" charset="2"/>
              <a:buChar char="§"/>
            </a:pPr>
            <a:r>
              <a:rPr lang="el-GR" sz="2000" dirty="0" smtClean="0"/>
              <a:t>Στις ανατομικές περιοχές</a:t>
            </a:r>
          </a:p>
          <a:p>
            <a:pPr marL="400050" lvl="1" indent="269875">
              <a:spcBef>
                <a:spcPts val="1200"/>
              </a:spcBef>
              <a:buFont typeface="Wingdings" pitchFamily="2" charset="2"/>
              <a:buChar char="§"/>
            </a:pPr>
            <a:r>
              <a:rPr lang="el-GR" sz="2000" dirty="0" smtClean="0"/>
              <a:t>Στην Ιατρική Διαδικασία</a:t>
            </a:r>
          </a:p>
          <a:p>
            <a:pPr marL="400050" lvl="1" indent="269875">
              <a:spcBef>
                <a:spcPts val="1200"/>
              </a:spcBef>
              <a:buFont typeface="Wingdings" pitchFamily="2" charset="2"/>
              <a:buChar char="§"/>
            </a:pPr>
            <a:r>
              <a:rPr lang="el-GR" sz="2000" dirty="0" smtClean="0"/>
              <a:t>Στην επώνυμη Διαδικασία</a:t>
            </a:r>
          </a:p>
          <a:p>
            <a:pPr marL="400050" lvl="1" indent="269875">
              <a:spcBef>
                <a:spcPts val="1200"/>
              </a:spcBef>
              <a:buFont typeface="Wingdings" pitchFamily="2" charset="2"/>
              <a:buChar char="§"/>
            </a:pPr>
            <a:r>
              <a:rPr lang="el-GR" sz="2000" dirty="0" smtClean="0"/>
              <a:t>Στις Ιατρικές Καταστάσεις ή Συμπτώματα.</a:t>
            </a:r>
            <a:endParaRPr lang="el-G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a:bodyPr>
          <a:lstStyle/>
          <a:p>
            <a:r>
              <a:rPr lang="el-GR" sz="2400" dirty="0" smtClean="0"/>
              <a:t>Φόρμα αναζήτησης του </a:t>
            </a:r>
            <a:r>
              <a:rPr lang="en-US" sz="2400" dirty="0" err="1" smtClean="0"/>
              <a:t>medcode</a:t>
            </a:r>
            <a:r>
              <a:rPr lang="el-GR" sz="2400" dirty="0" smtClean="0"/>
              <a:t>.</a:t>
            </a:r>
            <a:r>
              <a:rPr lang="en-US" sz="2400" dirty="0" err="1" smtClean="0"/>
              <a:t>gr</a:t>
            </a:r>
            <a:r>
              <a:rPr lang="el-GR" sz="2400" dirty="0" smtClean="0"/>
              <a:t> για το Ιατρικές Πράξεις του Εθνικού συστήματος κωδικοποίησης Ιατρικών Πράξεων</a:t>
            </a:r>
            <a:r>
              <a:rPr lang="el-GR" sz="2400" b="1" dirty="0" smtClean="0"/>
              <a:t> </a:t>
            </a:r>
            <a:endParaRPr lang="el-GR" sz="2400" dirty="0"/>
          </a:p>
        </p:txBody>
      </p:sp>
      <p:pic>
        <p:nvPicPr>
          <p:cNvPr id="4" name="Picture 6"/>
          <p:cNvPicPr/>
          <p:nvPr/>
        </p:nvPicPr>
        <p:blipFill>
          <a:blip r:embed="rId2" cstate="print"/>
          <a:srcRect/>
          <a:stretch>
            <a:fillRect/>
          </a:stretch>
        </p:blipFill>
        <p:spPr bwMode="auto">
          <a:xfrm>
            <a:off x="1331640" y="1268760"/>
            <a:ext cx="6480720" cy="518457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Άλλα συστήματα κωδικοποίησης</a:t>
            </a:r>
            <a:endParaRPr lang="el-GR" sz="2800" b="1" dirty="0"/>
          </a:p>
        </p:txBody>
      </p:sp>
      <p:sp>
        <p:nvSpPr>
          <p:cNvPr id="3" name="2 - Θέση περιεχομένου"/>
          <p:cNvSpPr>
            <a:spLocks noGrp="1"/>
          </p:cNvSpPr>
          <p:nvPr>
            <p:ph idx="1"/>
          </p:nvPr>
        </p:nvSpPr>
        <p:spPr/>
        <p:txBody>
          <a:bodyPr>
            <a:normAutofit/>
          </a:bodyPr>
          <a:lstStyle/>
          <a:p>
            <a:pPr marL="0" indent="0">
              <a:buNone/>
            </a:pPr>
            <a:r>
              <a:rPr lang="el-GR" sz="2000" dirty="0" smtClean="0"/>
              <a:t>Υπάρχει μεγάλος αριθμός συστημάτων κωδικοποίησης και ταξινόμησης </a:t>
            </a:r>
          </a:p>
          <a:p>
            <a:pPr marL="0" indent="0">
              <a:buNone/>
            </a:pPr>
            <a:r>
              <a:rPr lang="el-GR" sz="2000" dirty="0" smtClean="0"/>
              <a:t>Ορισμένα συστήματα </a:t>
            </a:r>
            <a:r>
              <a:rPr lang="el-GR" sz="2000" dirty="0"/>
              <a:t>κωδικοποίησης </a:t>
            </a:r>
            <a:r>
              <a:rPr lang="el-GR" sz="2000" dirty="0" smtClean="0"/>
              <a:t>έχουν </a:t>
            </a:r>
            <a:r>
              <a:rPr lang="el-GR" sz="2000" dirty="0"/>
              <a:t>βρει έστω και μερική πρακτική εφαρμογή στην </a:t>
            </a:r>
            <a:r>
              <a:rPr lang="el-GR" sz="2000" dirty="0" smtClean="0"/>
              <a:t>ελληνική </a:t>
            </a:r>
            <a:r>
              <a:rPr lang="el-GR" sz="2000" dirty="0"/>
              <a:t>ιατρική πραγματικότητα </a:t>
            </a:r>
            <a:r>
              <a:rPr lang="el-GR" sz="2000" dirty="0" smtClean="0"/>
              <a:t>και </a:t>
            </a:r>
            <a:r>
              <a:rPr lang="el-GR" sz="2000" dirty="0"/>
              <a:t>έχουν χρησιμοποιηθεί </a:t>
            </a:r>
            <a:r>
              <a:rPr lang="el-GR" sz="2000" dirty="0" smtClean="0"/>
              <a:t>διεθνώς με επιτυχία, </a:t>
            </a:r>
            <a:r>
              <a:rPr lang="el-GR" sz="2000" dirty="0"/>
              <a:t>αλλά στον ελληνικό χώρο δεν έχουν βρει αντίστοιχη απήχηση. </a:t>
            </a:r>
            <a:endParaRPr lang="el-GR" sz="2000" dirty="0" smtClean="0"/>
          </a:p>
          <a:p>
            <a:pPr marL="0" indent="0">
              <a:buNone/>
            </a:pPr>
            <a:r>
              <a:rPr lang="el-GR" sz="2000" dirty="0" smtClean="0"/>
              <a:t>Τα </a:t>
            </a:r>
            <a:r>
              <a:rPr lang="el-GR" sz="2000" dirty="0"/>
              <a:t>δύο πιο γνωστά από αυτά τα συστήματα είναι </a:t>
            </a:r>
            <a:endParaRPr lang="el-GR" sz="2000" dirty="0" smtClean="0"/>
          </a:p>
          <a:p>
            <a:pPr marL="0" indent="0">
              <a:buNone/>
            </a:pPr>
            <a:r>
              <a:rPr lang="el-GR" sz="2000" dirty="0" smtClean="0"/>
              <a:t>	Α) </a:t>
            </a:r>
            <a:r>
              <a:rPr lang="en-US" sz="2000" dirty="0" smtClean="0"/>
              <a:t>SNOMED </a:t>
            </a:r>
            <a:r>
              <a:rPr lang="en-US" sz="2000" dirty="0"/>
              <a:t>CT </a:t>
            </a:r>
            <a:r>
              <a:rPr lang="el-GR" sz="2000" dirty="0"/>
              <a:t>και </a:t>
            </a:r>
            <a:endParaRPr lang="el-GR" sz="2000" dirty="0" smtClean="0"/>
          </a:p>
          <a:p>
            <a:pPr marL="0" indent="0">
              <a:buNone/>
            </a:pPr>
            <a:r>
              <a:rPr lang="el-GR" sz="2000" dirty="0" smtClean="0"/>
              <a:t>	Β) </a:t>
            </a:r>
            <a:r>
              <a:rPr lang="en-US" sz="2000" dirty="0" smtClean="0"/>
              <a:t>MESH</a:t>
            </a:r>
            <a:endParaRPr lang="el-GR" sz="2000" dirty="0"/>
          </a:p>
          <a:p>
            <a:pPr marL="0" indent="0">
              <a:buNone/>
            </a:pPr>
            <a:r>
              <a:rPr lang="el-GR" sz="2000" dirty="0" smtClean="0"/>
              <a:t>Ανάλυση βασικών χαρακτηριστικών </a:t>
            </a:r>
            <a:endParaRPr lang="el-GR"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l-GR" sz="2800" b="1" dirty="0"/>
              <a:t>SNOMED </a:t>
            </a:r>
            <a:r>
              <a:rPr lang="el-GR" sz="2800" b="1" dirty="0" smtClean="0"/>
              <a:t>CT (1)</a:t>
            </a:r>
            <a:endParaRPr lang="el-GR" sz="2800" b="1" dirty="0"/>
          </a:p>
        </p:txBody>
      </p:sp>
      <p:sp>
        <p:nvSpPr>
          <p:cNvPr id="3" name="Content Placeholder 2"/>
          <p:cNvSpPr>
            <a:spLocks noGrp="1"/>
          </p:cNvSpPr>
          <p:nvPr>
            <p:ph idx="1"/>
          </p:nvPr>
        </p:nvSpPr>
        <p:spPr>
          <a:xfrm>
            <a:off x="323528" y="1268760"/>
            <a:ext cx="8496944" cy="4857403"/>
          </a:xfrm>
        </p:spPr>
        <p:txBody>
          <a:bodyPr>
            <a:normAutofit/>
          </a:bodyPr>
          <a:lstStyle/>
          <a:p>
            <a:pPr marL="0" indent="0">
              <a:spcBef>
                <a:spcPts val="1200"/>
              </a:spcBef>
              <a:buNone/>
            </a:pPr>
            <a:r>
              <a:rPr lang="el-GR" sz="1800" dirty="0" smtClean="0"/>
              <a:t>SNOMED</a:t>
            </a:r>
            <a:r>
              <a:rPr lang="el-GR" sz="1800" dirty="0"/>
              <a:t> CΤ (</a:t>
            </a:r>
            <a:r>
              <a:rPr lang="en-US" sz="1800" dirty="0"/>
              <a:t>Specific </a:t>
            </a:r>
            <a:r>
              <a:rPr lang="en-US" sz="1800" dirty="0" err="1"/>
              <a:t>Nomeoclature</a:t>
            </a:r>
            <a:r>
              <a:rPr lang="en-US" sz="1800" dirty="0"/>
              <a:t> in Medicine</a:t>
            </a:r>
            <a:r>
              <a:rPr lang="el-GR" sz="1800" dirty="0"/>
              <a:t> - </a:t>
            </a:r>
            <a:r>
              <a:rPr lang="en-US" sz="1800" dirty="0"/>
              <a:t>Clinical terms</a:t>
            </a:r>
            <a:r>
              <a:rPr lang="el-GR" sz="1800" dirty="0"/>
              <a:t>) </a:t>
            </a:r>
            <a:r>
              <a:rPr lang="el-GR" sz="1800" dirty="0" smtClean="0"/>
              <a:t>(2002) </a:t>
            </a:r>
            <a:r>
              <a:rPr lang="el-GR" sz="1800" dirty="0"/>
              <a:t>από την ένωση αμερικανών παθολόγων (</a:t>
            </a:r>
            <a:r>
              <a:rPr lang="en-US" sz="1800" dirty="0"/>
              <a:t>College of American Pathologists</a:t>
            </a:r>
            <a:r>
              <a:rPr lang="el-GR" sz="1800" dirty="0"/>
              <a:t> - </a:t>
            </a:r>
            <a:r>
              <a:rPr lang="en-US" sz="1800" dirty="0"/>
              <a:t>CAP</a:t>
            </a:r>
            <a:r>
              <a:rPr lang="el-GR" sz="1800" dirty="0"/>
              <a:t>) </a:t>
            </a:r>
            <a:endParaRPr lang="el-GR" sz="1800" dirty="0" smtClean="0"/>
          </a:p>
          <a:p>
            <a:pPr marL="0" indent="0">
              <a:spcBef>
                <a:spcPts val="1200"/>
              </a:spcBef>
              <a:buNone/>
            </a:pPr>
            <a:r>
              <a:rPr lang="el-GR" sz="1800" dirty="0" smtClean="0"/>
              <a:t>Προέρχεται από </a:t>
            </a:r>
            <a:r>
              <a:rPr lang="el-GR" sz="1800" dirty="0"/>
              <a:t>τη </a:t>
            </a:r>
            <a:r>
              <a:rPr lang="el-GR" sz="1800" dirty="0" smtClean="0"/>
              <a:t>συγχώνευση </a:t>
            </a:r>
            <a:r>
              <a:rPr lang="el-GR" sz="1800" dirty="0"/>
              <a:t>του </a:t>
            </a:r>
            <a:r>
              <a:rPr lang="en-US" sz="1800" dirty="0" err="1"/>
              <a:t>Snomed</a:t>
            </a:r>
            <a:r>
              <a:rPr lang="en-US" sz="1800" dirty="0"/>
              <a:t> RT </a:t>
            </a:r>
            <a:r>
              <a:rPr lang="el-GR" sz="1800" dirty="0"/>
              <a:t>(</a:t>
            </a:r>
            <a:r>
              <a:rPr lang="en-US" sz="1800" dirty="0"/>
              <a:t>Reference Terminology</a:t>
            </a:r>
            <a:r>
              <a:rPr lang="el-GR" sz="1800" dirty="0"/>
              <a:t>) και του </a:t>
            </a:r>
            <a:r>
              <a:rPr lang="en-US" sz="1800" dirty="0"/>
              <a:t>Clinical Terms</a:t>
            </a:r>
            <a:r>
              <a:rPr lang="el-GR" sz="1800" dirty="0"/>
              <a:t> του </a:t>
            </a:r>
            <a:r>
              <a:rPr lang="el-GR" sz="1800" dirty="0" smtClean="0"/>
              <a:t>βρετανικού </a:t>
            </a:r>
            <a:r>
              <a:rPr lang="el-GR" sz="1800" dirty="0"/>
              <a:t>Εθνικού συστήματος υγείας (</a:t>
            </a:r>
            <a:r>
              <a:rPr lang="en-US" sz="1800" dirty="0"/>
              <a:t>National Health System</a:t>
            </a:r>
            <a:r>
              <a:rPr lang="el-GR" sz="1800" dirty="0"/>
              <a:t> - </a:t>
            </a:r>
            <a:r>
              <a:rPr lang="en-US" sz="1800" dirty="0"/>
              <a:t>NHS</a:t>
            </a:r>
            <a:r>
              <a:rPr lang="el-GR" sz="1800" dirty="0"/>
              <a:t>). </a:t>
            </a:r>
            <a:endParaRPr lang="el-GR" sz="1800" dirty="0" smtClean="0"/>
          </a:p>
          <a:p>
            <a:pPr marL="0" indent="0">
              <a:spcBef>
                <a:spcPts val="1200"/>
              </a:spcBef>
              <a:buNone/>
            </a:pPr>
            <a:r>
              <a:rPr lang="en-US" sz="1800" dirty="0" smtClean="0"/>
              <a:t>To </a:t>
            </a:r>
            <a:r>
              <a:rPr lang="en-US" sz="1800" dirty="0" err="1"/>
              <a:t>Snomed</a:t>
            </a:r>
            <a:r>
              <a:rPr lang="en-US" sz="1800" dirty="0"/>
              <a:t> CT </a:t>
            </a:r>
            <a:r>
              <a:rPr lang="el-GR" sz="1800" dirty="0" smtClean="0"/>
              <a:t>(</a:t>
            </a:r>
            <a:r>
              <a:rPr lang="en-US" sz="1800" dirty="0" smtClean="0"/>
              <a:t>C</a:t>
            </a:r>
            <a:r>
              <a:rPr lang="el-GR" sz="1800" dirty="0" smtClean="0"/>
              <a:t>linical</a:t>
            </a:r>
            <a:r>
              <a:rPr lang="el-GR" sz="1800" dirty="0"/>
              <a:t> </a:t>
            </a:r>
            <a:r>
              <a:rPr lang="el-GR" sz="1800" dirty="0" smtClean="0"/>
              <a:t>Τ</a:t>
            </a:r>
            <a:r>
              <a:rPr lang="en-US" sz="1800" dirty="0" err="1" smtClean="0"/>
              <a:t>erms</a:t>
            </a:r>
            <a:r>
              <a:rPr lang="el-GR" sz="1800" dirty="0" smtClean="0"/>
              <a:t>), </a:t>
            </a:r>
            <a:r>
              <a:rPr lang="el-GR" sz="1800" dirty="0"/>
              <a:t>είναι μια συστηματικά οργανωμένη επεξεργάσιμη από υπολογιστή  συλλογή των ιατρικών όρων παρέχοντας  κωδικούς, για  τους όρους, τους ορισμούς και συνώνυμα που καλύπτουν νόσους, ευρήματα, τις διαδικασίες, τους μικροοργανισμούς, ουσίες, </a:t>
            </a:r>
            <a:r>
              <a:rPr lang="el-GR" sz="1800" dirty="0" smtClean="0"/>
              <a:t>κ.ά. </a:t>
            </a:r>
          </a:p>
          <a:p>
            <a:pPr marL="0" indent="0">
              <a:spcBef>
                <a:spcPts val="1200"/>
              </a:spcBef>
              <a:buNone/>
            </a:pPr>
            <a:r>
              <a:rPr lang="el-GR" sz="1800" dirty="0" smtClean="0"/>
              <a:t>Παρέχει </a:t>
            </a:r>
            <a:r>
              <a:rPr lang="el-GR" sz="1800" dirty="0"/>
              <a:t>ένα συστηματικό τρόπο για τη συλλογή και ανάκτηση κλινικών δεδομένων σε διαφορές ιατρικές ειδικότητες και θέσεις φροντίδας. </a:t>
            </a:r>
            <a:endParaRPr lang="el-GR" sz="1800" dirty="0" smtClean="0"/>
          </a:p>
          <a:p>
            <a:pPr marL="0" indent="0">
              <a:spcBef>
                <a:spcPts val="1200"/>
              </a:spcBef>
              <a:buNone/>
            </a:pPr>
            <a:r>
              <a:rPr lang="el-GR" sz="1800" dirty="0" smtClean="0"/>
              <a:t>Επίσης </a:t>
            </a:r>
            <a:r>
              <a:rPr lang="el-GR" sz="1800" dirty="0"/>
              <a:t>βοηθά στην οργάνωση του περιεχομένου των ιατρικών αρχείων, μειώνοντας τη μεταβλητότητα με τον τρόπο που τα δεδομένα συλλέγονται, κωδικοποιούνται και χρησιμοποιούνται για την κλινική φροντίδα των ασθενών και την έρευνα.  </a:t>
            </a:r>
          </a:p>
        </p:txBody>
      </p:sp>
    </p:spTree>
    <p:extLst>
      <p:ext uri="{BB962C8B-B14F-4D97-AF65-F5344CB8AC3E}">
        <p14:creationId xmlns:p14="http://schemas.microsoft.com/office/powerpoint/2010/main" val="32188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Περιεχόμενα ενότητας</a:t>
            </a:r>
            <a:endParaRPr lang="el-GR" b="1" dirty="0"/>
          </a:p>
        </p:txBody>
      </p:sp>
      <p:sp>
        <p:nvSpPr>
          <p:cNvPr id="3" name="Content Placeholder 2"/>
          <p:cNvSpPr>
            <a:spLocks noGrp="1"/>
          </p:cNvSpPr>
          <p:nvPr>
            <p:ph idx="1"/>
          </p:nvPr>
        </p:nvSpPr>
        <p:spPr/>
        <p:txBody>
          <a:bodyPr>
            <a:normAutofit fontScale="85000" lnSpcReduction="20000"/>
          </a:bodyPr>
          <a:lstStyle/>
          <a:p>
            <a:pPr eaLnBrk="1" hangingPunct="1"/>
            <a:endParaRPr lang="el-GR" dirty="0" smtClean="0"/>
          </a:p>
          <a:p>
            <a:r>
              <a:rPr lang="el-GR" dirty="0" smtClean="0"/>
              <a:t>Ιστορική Αναδρομή</a:t>
            </a:r>
          </a:p>
          <a:p>
            <a:r>
              <a:rPr lang="el-GR" dirty="0" smtClean="0"/>
              <a:t>Το σύστημα ταξινόμησης </a:t>
            </a:r>
            <a:r>
              <a:rPr lang="en-US" dirty="0" smtClean="0"/>
              <a:t>ICD-10</a:t>
            </a:r>
            <a:endParaRPr lang="el-GR" dirty="0" smtClean="0"/>
          </a:p>
          <a:p>
            <a:r>
              <a:rPr lang="el-GR" dirty="0" smtClean="0"/>
              <a:t>Κωδικοποίηση Πρωτοβάθμιας Φροντίδας Υγείας κατά </a:t>
            </a:r>
            <a:r>
              <a:rPr lang="en-US" dirty="0" smtClean="0"/>
              <a:t>ICPC-2</a:t>
            </a:r>
          </a:p>
          <a:p>
            <a:r>
              <a:rPr lang="el-GR" dirty="0" smtClean="0"/>
              <a:t>Κωδικοποίηση Ιατρικού Υλικοτεχνικού εξοπλισμού </a:t>
            </a:r>
            <a:r>
              <a:rPr lang="en-US" dirty="0" smtClean="0"/>
              <a:t>(GMDN) </a:t>
            </a:r>
            <a:r>
              <a:rPr lang="el-GR" dirty="0" smtClean="0"/>
              <a:t>και Κωδικοποιήσεις Αντιδραστηρίων </a:t>
            </a:r>
            <a:r>
              <a:rPr lang="en-US" dirty="0" smtClean="0"/>
              <a:t>(EDMA)</a:t>
            </a:r>
            <a:endParaRPr lang="el-GR" dirty="0" smtClean="0"/>
          </a:p>
          <a:p>
            <a:r>
              <a:rPr lang="el-GR" dirty="0" smtClean="0"/>
              <a:t>Εθνικό σύστημα κωδικοποίησης Ιατρικών Πράξεων</a:t>
            </a:r>
          </a:p>
          <a:p>
            <a:r>
              <a:rPr lang="el-GR" dirty="0" smtClean="0"/>
              <a:t>Άλλα συστήματα κωδικοποίησης</a:t>
            </a:r>
            <a:br>
              <a:rPr lang="el-GR" dirty="0" smtClean="0"/>
            </a:br>
            <a:r>
              <a:rPr lang="en-US" dirty="0" smtClean="0"/>
              <a:t>SNOMED CT</a:t>
            </a:r>
            <a:br>
              <a:rPr lang="en-US" dirty="0" smtClean="0"/>
            </a:br>
            <a:r>
              <a:rPr lang="en-US" dirty="0" smtClean="0"/>
              <a:t>MESH</a:t>
            </a:r>
            <a:endParaRPr lang="el-GR" dirty="0"/>
          </a:p>
        </p:txBody>
      </p:sp>
    </p:spTree>
    <p:extLst>
      <p:ext uri="{BB962C8B-B14F-4D97-AF65-F5344CB8AC3E}">
        <p14:creationId xmlns:p14="http://schemas.microsoft.com/office/powerpoint/2010/main" val="655418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712968" cy="5001419"/>
          </a:xfrm>
        </p:spPr>
        <p:txBody>
          <a:bodyPr>
            <a:normAutofit/>
          </a:bodyPr>
          <a:lstStyle/>
          <a:p>
            <a:pPr marL="0" indent="0">
              <a:spcBef>
                <a:spcPts val="1200"/>
              </a:spcBef>
              <a:buNone/>
            </a:pPr>
            <a:r>
              <a:rPr lang="el-GR" sz="1800" dirty="0"/>
              <a:t>Ο πρωταρχικός σκοπός του SNOMED CT είναι να υποστηρίξει την αποτελεσματική κλινική καταγραφή των δεδομένων με στόχο τη βελτίωση της φροντίδας του ασθενούς. </a:t>
            </a:r>
            <a:endParaRPr lang="el-GR" sz="1800" dirty="0" smtClean="0"/>
          </a:p>
          <a:p>
            <a:pPr marL="0" indent="0">
              <a:spcBef>
                <a:spcPts val="1200"/>
              </a:spcBef>
              <a:buNone/>
            </a:pPr>
            <a:r>
              <a:rPr lang="el-GR" sz="1800" dirty="0" smtClean="0"/>
              <a:t>Είναι </a:t>
            </a:r>
            <a:r>
              <a:rPr lang="el-GR" sz="1800" dirty="0"/>
              <a:t>μία δομημένη συλλογή ιατρικών όροι που χρησιμοποιούνται διεθνώς για την καταγραφή και κλινικές πληροφορίες κωδικοποιούνται ώστε να είναι επεξεργάσιμη από τον υπολογιστή. Καλύπτει τομείς όπως είναι οι ασθένειες, τα συμπτώματα, τις λειτουργίες, τις θεραπείες, συσκευές και φάρμακα. </a:t>
            </a:r>
            <a:endParaRPr lang="el-GR" sz="1800" dirty="0" smtClean="0"/>
          </a:p>
          <a:p>
            <a:pPr marL="0" indent="0">
              <a:spcBef>
                <a:spcPts val="1200"/>
              </a:spcBef>
              <a:buNone/>
            </a:pPr>
            <a:r>
              <a:rPr lang="el-GR" sz="1800" dirty="0" smtClean="0"/>
              <a:t>Το </a:t>
            </a:r>
            <a:r>
              <a:rPr lang="el-GR" sz="1800" dirty="0"/>
              <a:t> SNOMED CT θεωρείται από μερικούς για να είναι η πιο ολοκληρωμένη, πολύγλωσση ορολογία κλινική υγειονομικής περίθαλψης στον κόσμο. Προβλέπει τη συνεπή ανταλλαγή πληροφοριών και είναι θεμελιώδους σημασίας για ένα διαλειτουργικό ηλεκτρονικό μητρώο υγείας. </a:t>
            </a:r>
            <a:endParaRPr lang="el-GR" sz="1800" dirty="0" smtClean="0"/>
          </a:p>
          <a:p>
            <a:pPr marL="0" indent="0">
              <a:spcBef>
                <a:spcPts val="1200"/>
              </a:spcBef>
              <a:buNone/>
            </a:pPr>
            <a:r>
              <a:rPr lang="el-GR" sz="1800" dirty="0" smtClean="0"/>
              <a:t>Μπορεί </a:t>
            </a:r>
            <a:r>
              <a:rPr lang="el-GR" sz="1800" dirty="0"/>
              <a:t>να χρησιμοποιηθεί για την καταγραφή των κλινικών στοιχείων των ατόμων σε ηλεκτρονικά μητρώα ασθενών και την υποστήριξη της λειτουργικότητας της εφαρμογής, όπως η τεκμηριωμένη λήψη αποφάσεων, η σύνδεση με τις κλινικές μεθόδων περίθαλψης και των πόρων της γνώσης, την οποία μοιράζεται προγράμματα περίθαλψης.  </a:t>
            </a:r>
          </a:p>
          <a:p>
            <a:endParaRPr lang="el-GR" sz="1800" dirty="0"/>
          </a:p>
        </p:txBody>
      </p:sp>
      <p:sp>
        <p:nvSpPr>
          <p:cNvPr id="4" name="Title 1"/>
          <p:cNvSpPr>
            <a:spLocks noGrp="1"/>
          </p:cNvSpPr>
          <p:nvPr>
            <p:ph type="title"/>
          </p:nvPr>
        </p:nvSpPr>
        <p:spPr>
          <a:xfrm>
            <a:off x="457200" y="274638"/>
            <a:ext cx="8229600" cy="994122"/>
          </a:xfrm>
        </p:spPr>
        <p:txBody>
          <a:bodyPr>
            <a:normAutofit/>
          </a:bodyPr>
          <a:lstStyle/>
          <a:p>
            <a:r>
              <a:rPr lang="el-GR" sz="2800" b="1" dirty="0"/>
              <a:t>SNOMED </a:t>
            </a:r>
            <a:r>
              <a:rPr lang="el-GR" sz="2800" b="1" dirty="0" smtClean="0"/>
              <a:t>CT (2)</a:t>
            </a:r>
            <a:endParaRPr lang="el-GR" sz="2800" b="1" dirty="0"/>
          </a:p>
        </p:txBody>
      </p:sp>
    </p:spTree>
    <p:extLst>
      <p:ext uri="{BB962C8B-B14F-4D97-AF65-F5344CB8AC3E}">
        <p14:creationId xmlns:p14="http://schemas.microsoft.com/office/powerpoint/2010/main" val="1566583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b="1" dirty="0"/>
              <a:t>Μ</a:t>
            </a:r>
            <a:r>
              <a:rPr lang="en-US" sz="2800" b="1" dirty="0" smtClean="0"/>
              <a:t>ESH</a:t>
            </a:r>
            <a:r>
              <a:rPr lang="el-GR" sz="2800" b="1" dirty="0" smtClean="0"/>
              <a:t> (1)</a:t>
            </a:r>
            <a:endParaRPr lang="el-GR" sz="2800" b="1" dirty="0"/>
          </a:p>
        </p:txBody>
      </p:sp>
      <p:sp>
        <p:nvSpPr>
          <p:cNvPr id="3" name="Content Placeholder 2"/>
          <p:cNvSpPr>
            <a:spLocks noGrp="1"/>
          </p:cNvSpPr>
          <p:nvPr>
            <p:ph idx="1"/>
          </p:nvPr>
        </p:nvSpPr>
        <p:spPr>
          <a:xfrm>
            <a:off x="457200" y="1412776"/>
            <a:ext cx="8229600" cy="4713387"/>
          </a:xfrm>
        </p:spPr>
        <p:txBody>
          <a:bodyPr>
            <a:normAutofit/>
          </a:bodyPr>
          <a:lstStyle/>
          <a:p>
            <a:pPr marL="0" indent="0">
              <a:spcBef>
                <a:spcPts val="1200"/>
              </a:spcBef>
              <a:buNone/>
            </a:pPr>
            <a:r>
              <a:rPr lang="el-GR" sz="1800" dirty="0" smtClean="0"/>
              <a:t>MESH </a:t>
            </a:r>
            <a:r>
              <a:rPr lang="el-GR" sz="1800" dirty="0"/>
              <a:t>(Medical Subject Heading) και είναι </a:t>
            </a:r>
            <a:r>
              <a:rPr lang="el-GR" sz="1800" dirty="0" smtClean="0"/>
              <a:t>σύστημα </a:t>
            </a:r>
            <a:r>
              <a:rPr lang="el-GR" sz="1800" dirty="0"/>
              <a:t>κωδικοποίησης που επιτρέπει την ανάκτηση πληροφοριών που για την λειτουργία χρησιμοποιούν διαφορετική ορολογία. </a:t>
            </a:r>
            <a:endParaRPr lang="el-GR" sz="1800" dirty="0" smtClean="0"/>
          </a:p>
          <a:p>
            <a:pPr marL="0" indent="0">
              <a:spcBef>
                <a:spcPts val="1200"/>
              </a:spcBef>
              <a:buNone/>
            </a:pPr>
            <a:r>
              <a:rPr lang="el-GR" sz="1800" dirty="0" smtClean="0"/>
              <a:t>Η </a:t>
            </a:r>
            <a:r>
              <a:rPr lang="el-GR" sz="1800" dirty="0"/>
              <a:t>ανάκτηση πληροφοριών του Mesh βασίζεται στη χρήση μιας εφαρμογής φυλλομετρητή που είναι γνωστή ως Mesh Browser.  </a:t>
            </a:r>
            <a:endParaRPr lang="el-GR" sz="1800" dirty="0" smtClean="0"/>
          </a:p>
          <a:p>
            <a:pPr marL="0" indent="0">
              <a:spcBef>
                <a:spcPts val="1200"/>
              </a:spcBef>
              <a:buNone/>
            </a:pPr>
            <a:r>
              <a:rPr lang="el-GR" sz="1800" dirty="0" smtClean="0"/>
              <a:t>Ο</a:t>
            </a:r>
            <a:r>
              <a:rPr lang="el-GR" sz="1800" dirty="0"/>
              <a:t> Browser MeSH είναι ένα online λεξιλόγιο για αναζητήσεις όρων που διατίθενται για χρήση με το σύστημα ταξινόμησης MeSH  (Ιατρικές Θεματικές Επικεφαλίδες). Έχει σχεδιαστεί για να βοηθάει στο γρήγορο εντοπισμό περιγραφών που κάνει ο χρήστης και να δείξει την ιεραρχία στην οποία εμφανίζονται περιγραφές των αποτελεσμάτων. </a:t>
            </a:r>
          </a:p>
          <a:p>
            <a:pPr marL="0" indent="0">
              <a:spcBef>
                <a:spcPts val="1200"/>
              </a:spcBef>
              <a:buNone/>
            </a:pPr>
            <a:r>
              <a:rPr lang="el-GR" sz="1800" dirty="0"/>
              <a:t>Ο MeSH Browser χρησιμοποιεί την τελευταία έκδοση του MeSH και γι αυτό μπορούμε να βρούμε νέες συμπληρωματικές έννοιες, όπως αυτές προστίθενται και ενημερώνεται σε εβδομαδιαία βάση.</a:t>
            </a:r>
          </a:p>
          <a:p>
            <a:pPr marL="0" indent="0">
              <a:buNone/>
            </a:pPr>
            <a:endParaRPr lang="el-GR" sz="1800" dirty="0"/>
          </a:p>
        </p:txBody>
      </p:sp>
    </p:spTree>
    <p:extLst>
      <p:ext uri="{BB962C8B-B14F-4D97-AF65-F5344CB8AC3E}">
        <p14:creationId xmlns:p14="http://schemas.microsoft.com/office/powerpoint/2010/main" val="3366356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0" indent="0">
              <a:buNone/>
            </a:pPr>
            <a:r>
              <a:rPr lang="el-GR" sz="2000" dirty="0"/>
              <a:t>Ο Browser MeSH μπορεί να χρησιμοποιηθεί για να βρούμε </a:t>
            </a:r>
            <a:r>
              <a:rPr lang="el-GR" sz="2000" dirty="0" smtClean="0"/>
              <a:t>περιγραφές </a:t>
            </a:r>
            <a:r>
              <a:rPr lang="el-GR" sz="2000" dirty="0"/>
              <a:t>ή έννοιες συμπληρωματικού ενδιαφέροντος και να δούμε αυτά σε σχέση με άλλες έννοιες. </a:t>
            </a:r>
            <a:endParaRPr lang="el-GR" sz="2000" dirty="0" smtClean="0"/>
          </a:p>
          <a:p>
            <a:pPr marL="0" indent="0">
              <a:buNone/>
            </a:pPr>
            <a:r>
              <a:rPr lang="el-GR" sz="2000" dirty="0" smtClean="0"/>
              <a:t>Το </a:t>
            </a:r>
            <a:r>
              <a:rPr lang="el-GR" sz="2000" dirty="0"/>
              <a:t>πρόγραμμα περιήγησης είναι μέρος του πλέγματος ιστοσελίδων. Βρίσκει περιγραφές του ενδιαφέροντος, χωρίς την προϋπόθεση της γνώσης μιας συχνά πολύπλοκης δομής σε ότι αφορά λεξιλόγιο και κανόνες που την περιγράφουν. Για παράδειγμα, αν εισάγουμε αρσενικό </a:t>
            </a:r>
            <a:r>
              <a:rPr lang="en-US" sz="2000" dirty="0"/>
              <a:t>male</a:t>
            </a:r>
            <a:r>
              <a:rPr lang="el-GR" sz="2000" dirty="0"/>
              <a:t> και νεοπλάσματα (</a:t>
            </a:r>
            <a:r>
              <a:rPr lang="en-US" sz="2000" dirty="0"/>
              <a:t>neoplasms</a:t>
            </a:r>
            <a:r>
              <a:rPr lang="el-GR" sz="2000" dirty="0"/>
              <a:t>) ως μια αναζήτηση, το πρόγραμμα περιήγησης θα εμφανίσει μια λίστα με σχετικές περιγραφές όπως οι εξής:</a:t>
            </a:r>
          </a:p>
          <a:p>
            <a:pPr fontAlgn="base">
              <a:buFont typeface="Wingdings" panose="05000000000000000000" pitchFamily="2" charset="2"/>
              <a:buChar char="Ø"/>
            </a:pPr>
            <a:r>
              <a:rPr lang="el-GR" sz="1800" dirty="0"/>
              <a:t>Νεοπλάσματα του μαστού, αρσενικό (α Περιγραφέας MeSH)</a:t>
            </a:r>
          </a:p>
          <a:p>
            <a:pPr fontAlgn="base">
              <a:buFont typeface="Wingdings" panose="05000000000000000000" pitchFamily="2" charset="2"/>
              <a:buChar char="Ø"/>
            </a:pPr>
            <a:r>
              <a:rPr lang="el-GR" sz="1800" dirty="0"/>
              <a:t>Νεοπλάσματα των γεννητικών οργάνων, αρσενικό (α Περιγραφέας MeSH)</a:t>
            </a:r>
          </a:p>
          <a:p>
            <a:pPr fontAlgn="base">
              <a:buFont typeface="Wingdings" panose="05000000000000000000" pitchFamily="2" charset="2"/>
              <a:buChar char="Ø"/>
            </a:pPr>
            <a:r>
              <a:rPr lang="el-GR" sz="1800" dirty="0"/>
              <a:t>Άντρας νεοπλάσματα του μαστού (ένας όρος για την είσοδο των ματιών)</a:t>
            </a:r>
          </a:p>
          <a:p>
            <a:pPr fontAlgn="base">
              <a:buFont typeface="Wingdings" panose="05000000000000000000" pitchFamily="2" charset="2"/>
              <a:buChar char="Ø"/>
            </a:pPr>
            <a:r>
              <a:rPr lang="el-GR" sz="1800" dirty="0"/>
              <a:t>Αρσενικό γεννητικών νεοπλάσματα (ένας όρος για την είσοδο των ματιών) </a:t>
            </a:r>
            <a:r>
              <a:rPr lang="el-GR" sz="1800" dirty="0" smtClean="0"/>
              <a:t>κ.ά.</a:t>
            </a:r>
            <a:endParaRPr lang="el-GR" sz="1800" dirty="0"/>
          </a:p>
        </p:txBody>
      </p:sp>
      <p:sp>
        <p:nvSpPr>
          <p:cNvPr id="4" name="Title 1"/>
          <p:cNvSpPr>
            <a:spLocks noGrp="1"/>
          </p:cNvSpPr>
          <p:nvPr>
            <p:ph type="title"/>
          </p:nvPr>
        </p:nvSpPr>
        <p:spPr/>
        <p:txBody>
          <a:bodyPr>
            <a:normAutofit/>
          </a:bodyPr>
          <a:lstStyle/>
          <a:p>
            <a:r>
              <a:rPr lang="el-GR" sz="2800" b="1" dirty="0"/>
              <a:t>Μ</a:t>
            </a:r>
            <a:r>
              <a:rPr lang="en-US" sz="2800" b="1" dirty="0" smtClean="0"/>
              <a:t>ESH</a:t>
            </a:r>
            <a:r>
              <a:rPr lang="el-GR" sz="2800" b="1" dirty="0" smtClean="0"/>
              <a:t> (2)</a:t>
            </a:r>
            <a:endParaRPr lang="el-GR" sz="2800" b="1" dirty="0"/>
          </a:p>
        </p:txBody>
      </p:sp>
    </p:spTree>
    <p:extLst>
      <p:ext uri="{BB962C8B-B14F-4D97-AF65-F5344CB8AC3E}">
        <p14:creationId xmlns:p14="http://schemas.microsoft.com/office/powerpoint/2010/main" val="921213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Στιγμιότυπο </a:t>
            </a:r>
            <a:r>
              <a:rPr lang="en-US" sz="2800" b="1" dirty="0" err="1" smtClean="0"/>
              <a:t>MeSH</a:t>
            </a:r>
            <a:r>
              <a:rPr lang="en-US" sz="2800" b="1" dirty="0" smtClean="0"/>
              <a:t> Browser </a:t>
            </a:r>
            <a:endParaRPr lang="el-GR" sz="2800" b="1" dirty="0"/>
          </a:p>
        </p:txBody>
      </p:sp>
      <p:pic>
        <p:nvPicPr>
          <p:cNvPr id="4" name="Picture 9"/>
          <p:cNvPicPr/>
          <p:nvPr/>
        </p:nvPicPr>
        <p:blipFill>
          <a:blip r:embed="rId2" cstate="print"/>
          <a:srcRect/>
          <a:stretch>
            <a:fillRect/>
          </a:stretch>
        </p:blipFill>
        <p:spPr bwMode="auto">
          <a:xfrm>
            <a:off x="1619672" y="1268760"/>
            <a:ext cx="6264696" cy="482453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US" sz="2800" b="1" dirty="0" smtClean="0"/>
              <a:t>MESH browser </a:t>
            </a:r>
            <a:r>
              <a:rPr lang="el-GR" sz="2800" b="1" dirty="0" smtClean="0"/>
              <a:t>αναζήτηση</a:t>
            </a:r>
            <a:endParaRPr lang="el-GR" sz="2800" b="1" dirty="0"/>
          </a:p>
        </p:txBody>
      </p:sp>
      <p:pic>
        <p:nvPicPr>
          <p:cNvPr id="4" name="Picture 3"/>
          <p:cNvPicPr/>
          <p:nvPr/>
        </p:nvPicPr>
        <p:blipFill>
          <a:blip r:embed="rId2" cstate="print"/>
          <a:srcRect/>
          <a:stretch>
            <a:fillRect/>
          </a:stretch>
        </p:blipFill>
        <p:spPr bwMode="auto">
          <a:xfrm>
            <a:off x="1835696" y="1196752"/>
            <a:ext cx="5220580" cy="2808312"/>
          </a:xfrm>
          <a:prstGeom prst="rect">
            <a:avLst/>
          </a:prstGeom>
          <a:noFill/>
          <a:ln w="9525">
            <a:noFill/>
            <a:miter lim="800000"/>
            <a:headEnd/>
            <a:tailEnd/>
          </a:ln>
        </p:spPr>
      </p:pic>
      <p:sp>
        <p:nvSpPr>
          <p:cNvPr id="5" name="Rectangle 4"/>
          <p:cNvSpPr/>
          <p:nvPr/>
        </p:nvSpPr>
        <p:spPr>
          <a:xfrm>
            <a:off x="703139" y="4221088"/>
            <a:ext cx="7920880" cy="1477328"/>
          </a:xfrm>
          <a:prstGeom prst="rect">
            <a:avLst/>
          </a:prstGeom>
        </p:spPr>
        <p:txBody>
          <a:bodyPr wrap="square">
            <a:spAutoFit/>
          </a:bodyPr>
          <a:lstStyle/>
          <a:p>
            <a:r>
              <a:rPr lang="el-GR" dirty="0"/>
              <a:t>Το αποτέλεσμα μπορεί να περιοριστεί </a:t>
            </a:r>
            <a:r>
              <a:rPr lang="el-GR" dirty="0" smtClean="0"/>
              <a:t>με </a:t>
            </a:r>
            <a:r>
              <a:rPr lang="el-GR" dirty="0"/>
              <a:t>οποιοδήποτε από τα ακόλουθα:</a:t>
            </a:r>
          </a:p>
          <a:p>
            <a:pPr marL="742950" lvl="1" indent="-285750">
              <a:buFont typeface="Wingdings" panose="05000000000000000000" pitchFamily="2" charset="2"/>
              <a:buChar char="Ø"/>
            </a:pPr>
            <a:r>
              <a:rPr lang="el-GR" dirty="0"/>
              <a:t>Κύριους τίτλους</a:t>
            </a:r>
          </a:p>
          <a:p>
            <a:pPr marL="742950" lvl="1" indent="-285750">
              <a:buFont typeface="Wingdings" panose="05000000000000000000" pitchFamily="2" charset="2"/>
              <a:buChar char="Ø"/>
            </a:pPr>
            <a:r>
              <a:rPr lang="el-GR" dirty="0"/>
              <a:t>Προκριματικά</a:t>
            </a:r>
          </a:p>
          <a:p>
            <a:pPr marL="742950" lvl="1" indent="-285750">
              <a:buFont typeface="Wingdings" panose="05000000000000000000" pitchFamily="2" charset="2"/>
              <a:buChar char="Ø"/>
            </a:pPr>
            <a:r>
              <a:rPr lang="el-GR" dirty="0"/>
              <a:t>Έννοιες Συμπληρωματικές</a:t>
            </a:r>
          </a:p>
          <a:p>
            <a:pPr marL="742950" lvl="1" indent="-285750">
              <a:buFont typeface="Wingdings" panose="05000000000000000000" pitchFamily="2" charset="2"/>
              <a:buChar char="Ø"/>
            </a:pPr>
            <a:r>
              <a:rPr lang="el-GR" dirty="0"/>
              <a:t>Όλα τα παραπάνω</a:t>
            </a:r>
          </a:p>
        </p:txBody>
      </p:sp>
    </p:spTree>
    <p:extLst>
      <p:ext uri="{BB962C8B-B14F-4D97-AF65-F5344CB8AC3E}">
        <p14:creationId xmlns:p14="http://schemas.microsoft.com/office/powerpoint/2010/main" val="2468587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251520" y="1700808"/>
            <a:ext cx="8568952" cy="4248472"/>
          </a:xfrm>
        </p:spPr>
        <p:txBody>
          <a:bodyPr>
            <a:normAutofit lnSpcReduction="10000"/>
          </a:bodyPr>
          <a:lstStyle/>
          <a:p>
            <a:pPr>
              <a:buNone/>
              <a:defRPr/>
            </a:pPr>
            <a:r>
              <a:rPr lang="el-GR" dirty="0" smtClean="0"/>
              <a:t>   Copyright </a:t>
            </a:r>
            <a:r>
              <a:rPr lang="el-GR" dirty="0"/>
              <a:t>Πανεπιστήμιο Πατρών</a:t>
            </a:r>
            <a:r>
              <a:rPr lang="en-US" dirty="0" smtClean="0"/>
              <a:t>,</a:t>
            </a:r>
            <a:r>
              <a:rPr lang="el-GR" dirty="0" smtClean="0"/>
              <a:t> Κλεπετσάνης Παύλος </a:t>
            </a:r>
            <a:br>
              <a:rPr lang="el-GR" dirty="0" smtClean="0"/>
            </a:br>
            <a:r>
              <a:rPr lang="el-GR" dirty="0" smtClean="0"/>
              <a:t>«</a:t>
            </a:r>
            <a:r>
              <a:rPr lang="el-GR" dirty="0"/>
              <a:t>Κωδικοποίηση και ταξινόμηση Ιατρικής </a:t>
            </a:r>
            <a:r>
              <a:rPr lang="el-GR" dirty="0" smtClean="0"/>
              <a:t>Πληροφορίας</a:t>
            </a:r>
            <a:r>
              <a:rPr lang="el-GR" dirty="0" smtClean="0"/>
              <a:t>». </a:t>
            </a:r>
            <a:r>
              <a:rPr lang="el-GR" dirty="0" smtClean="0"/>
              <a:t/>
            </a:r>
            <a:br>
              <a:rPr lang="el-GR" dirty="0" smtClean="0"/>
            </a:b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a:t>
            </a:r>
            <a:endParaRPr lang="en-US" dirty="0" smtClean="0"/>
          </a:p>
          <a:p>
            <a:pPr>
              <a:buNone/>
              <a:defRPr/>
            </a:pPr>
            <a:r>
              <a:rPr lang="en-US" dirty="0" smtClean="0">
                <a:hlinkClick r:id="rId2"/>
              </a:rPr>
              <a:t>https</a:t>
            </a:r>
            <a:r>
              <a:rPr lang="en-US" dirty="0">
                <a:hlinkClick r:id="rId2"/>
              </a:rPr>
              <a:t>://</a:t>
            </a:r>
            <a:r>
              <a:rPr lang="en-US" dirty="0" smtClean="0">
                <a:hlinkClick r:id="rId2"/>
              </a:rPr>
              <a:t>eclass.upatras.gr/courses/PHA1612/</a:t>
            </a:r>
            <a:r>
              <a:rPr lang="en-US" dirty="0" smtClean="0"/>
              <a:t> </a:t>
            </a:r>
            <a:endParaRPr lang="el-GR" dirty="0"/>
          </a:p>
        </p:txBody>
      </p:sp>
    </p:spTree>
    <p:extLst>
      <p:ext uri="{BB962C8B-B14F-4D97-AF65-F5344CB8AC3E}">
        <p14:creationId xmlns:p14="http://schemas.microsoft.com/office/powerpoint/2010/main" val="3963773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720080"/>
          </a:xfrm>
        </p:spPr>
        <p:txBody>
          <a:bodyPr>
            <a:normAutofit fontScale="90000"/>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968552"/>
          </a:xfrm>
        </p:spPr>
        <p:txBody>
          <a:bodyPr/>
          <a:lstStyle/>
          <a:p>
            <a:pPr algn="just">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lgn="just">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lgn="just">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lgn="just">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lgn="just">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endParaRPr lang="en-US" sz="1600" dirty="0" smtClean="0">
              <a:solidFill>
                <a:prstClr val="black"/>
              </a:solidFill>
            </a:endParaRP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marL="0" indent="0">
              <a:buNone/>
              <a:defRPr/>
            </a:pPr>
            <a:endParaRPr lang="en-US" sz="1600" dirty="0" smtClean="0">
              <a:solidFill>
                <a:prstClr val="black"/>
              </a:solidFill>
            </a:endParaRPr>
          </a:p>
          <a:p>
            <a:pPr marL="0" indent="0">
              <a:buNone/>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p14="http://schemas.microsoft.com/office/powerpoint/2010/main" val="1439039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715766"/>
            <a:ext cx="2304256" cy="80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874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25963"/>
          </a:xfrm>
        </p:spPr>
        <p:txBody>
          <a:bodyPr>
            <a:normAutofit/>
          </a:bodyPr>
          <a:lstStyle/>
          <a:p>
            <a:pPr marL="0" indent="0">
              <a:buNone/>
            </a:pPr>
            <a:r>
              <a:rPr lang="el-GR" sz="2000" dirty="0" smtClean="0"/>
              <a:t>Ιατρική  : ραγδαίες αλλαγές (τα τελευταία 30 χρόνια)</a:t>
            </a:r>
          </a:p>
          <a:p>
            <a:pPr marL="0" indent="0">
              <a:buNone/>
            </a:pPr>
            <a:r>
              <a:rPr lang="el-GR" sz="2000" dirty="0" smtClean="0"/>
              <a:t>Δραματική αύξηση στο </a:t>
            </a:r>
            <a:r>
              <a:rPr lang="el-GR" sz="2000" dirty="0"/>
              <a:t>επίπεδο της προϋπάρχουσας </a:t>
            </a:r>
            <a:r>
              <a:rPr lang="el-GR" sz="2000" dirty="0" smtClean="0"/>
              <a:t>γνώσης</a:t>
            </a:r>
          </a:p>
          <a:p>
            <a:pPr marL="0" indent="0">
              <a:buNone/>
            </a:pPr>
            <a:r>
              <a:rPr lang="el-GR" sz="2000" dirty="0" smtClean="0"/>
              <a:t>Δύσκολη διαχείριση : διαρκούς συσσώρευσης </a:t>
            </a:r>
            <a:r>
              <a:rPr lang="el-GR" sz="2000" dirty="0"/>
              <a:t>γνώσης και </a:t>
            </a:r>
            <a:r>
              <a:rPr lang="el-GR" sz="2000" dirty="0" smtClean="0"/>
              <a:t>της προσθήκης </a:t>
            </a:r>
            <a:r>
              <a:rPr lang="el-GR" sz="2000" dirty="0"/>
              <a:t>ολοένα περισσότερων </a:t>
            </a:r>
            <a:r>
              <a:rPr lang="el-GR" sz="2000" dirty="0" smtClean="0"/>
              <a:t>λεπτομερειών </a:t>
            </a:r>
          </a:p>
          <a:p>
            <a:pPr marL="0" indent="0">
              <a:buNone/>
            </a:pPr>
            <a:r>
              <a:rPr lang="el-GR" sz="2000" dirty="0" smtClean="0"/>
              <a:t>Αποτελεσματική αξιοποίηση</a:t>
            </a:r>
          </a:p>
          <a:p>
            <a:pPr marL="0" indent="0">
              <a:buNone/>
            </a:pPr>
            <a:r>
              <a:rPr lang="el-GR" sz="2000" dirty="0" smtClean="0"/>
              <a:t>Επιτυχής </a:t>
            </a:r>
            <a:r>
              <a:rPr lang="el-GR" sz="2000" dirty="0"/>
              <a:t>λύση αυτού του προβλήματος θα αυξήσει το επίπεδο των παρεχομένων υπηρεσιών υγείας και ταυτόχρονα θα μειώσει σημαντικά το κόστος τους. </a:t>
            </a:r>
          </a:p>
          <a:p>
            <a:pPr marL="0" indent="0">
              <a:buNone/>
            </a:pPr>
            <a:r>
              <a:rPr lang="el-GR" sz="2000" dirty="0" smtClean="0"/>
              <a:t>Ανάπτυξη συστημάτων </a:t>
            </a:r>
            <a:r>
              <a:rPr lang="el-GR" sz="2000" dirty="0"/>
              <a:t>κωδικοποίησης και ταξινόμησης </a:t>
            </a:r>
            <a:endParaRPr lang="el-GR" sz="2000" dirty="0" smtClean="0"/>
          </a:p>
          <a:p>
            <a:pPr marL="0" indent="0">
              <a:buNone/>
            </a:pPr>
            <a:r>
              <a:rPr lang="el-GR" sz="2000" dirty="0" smtClean="0"/>
              <a:t>Για όλους </a:t>
            </a:r>
            <a:r>
              <a:rPr lang="el-GR" sz="2000" dirty="0"/>
              <a:t>τους κλάδους της ιατρικής </a:t>
            </a:r>
            <a:r>
              <a:rPr lang="el-GR" sz="2000" dirty="0" smtClean="0"/>
              <a:t>δραστηριότητας : από </a:t>
            </a:r>
            <a:r>
              <a:rPr lang="el-GR" sz="2000" dirty="0"/>
              <a:t>την κωδικοποίηση και κατάταξη νοσημάτων μέχρι και την κωδικοποίηση και ταξινόμηση της υλικοτεχνικής υποδομής και τον αντιδραστηρίων.</a:t>
            </a:r>
          </a:p>
          <a:p>
            <a:pPr marL="0" indent="0">
              <a:buNone/>
            </a:pPr>
            <a:endParaRPr lang="el-GR" sz="1800" dirty="0"/>
          </a:p>
        </p:txBody>
      </p:sp>
      <p:sp>
        <p:nvSpPr>
          <p:cNvPr id="4" name="Title 1"/>
          <p:cNvSpPr>
            <a:spLocks noGrp="1"/>
          </p:cNvSpPr>
          <p:nvPr>
            <p:ph type="title"/>
          </p:nvPr>
        </p:nvSpPr>
        <p:spPr/>
        <p:txBody>
          <a:bodyPr>
            <a:normAutofit/>
          </a:bodyPr>
          <a:lstStyle/>
          <a:p>
            <a:r>
              <a:rPr lang="el-GR" sz="2400" b="1" dirty="0" smtClean="0"/>
              <a:t>Λόγοι εισαγωγής συστημάτων κωδικοποίησης (1)</a:t>
            </a:r>
            <a:endParaRPr lang="el-GR" sz="2400" b="1" dirty="0"/>
          </a:p>
        </p:txBody>
      </p:sp>
    </p:spTree>
    <p:extLst>
      <p:ext uri="{BB962C8B-B14F-4D97-AF65-F5344CB8AC3E}">
        <p14:creationId xmlns:p14="http://schemas.microsoft.com/office/powerpoint/2010/main" val="56034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b="1" dirty="0" smtClean="0"/>
              <a:t>Λόγοι εισαγωγής συστημάτων κωδικοποίησης (2)</a:t>
            </a:r>
            <a:endParaRPr lang="el-GR" sz="2400" b="1" dirty="0"/>
          </a:p>
        </p:txBody>
      </p:sp>
      <p:sp>
        <p:nvSpPr>
          <p:cNvPr id="3" name="Content Placeholder 2"/>
          <p:cNvSpPr>
            <a:spLocks noGrp="1"/>
          </p:cNvSpPr>
          <p:nvPr>
            <p:ph idx="1"/>
          </p:nvPr>
        </p:nvSpPr>
        <p:spPr>
          <a:xfrm>
            <a:off x="467544" y="1412776"/>
            <a:ext cx="8229600" cy="4525963"/>
          </a:xfrm>
        </p:spPr>
        <p:txBody>
          <a:bodyPr>
            <a:normAutofit/>
          </a:bodyPr>
          <a:lstStyle/>
          <a:p>
            <a:pPr marL="0" indent="0">
              <a:spcBef>
                <a:spcPts val="1200"/>
              </a:spcBef>
              <a:buNone/>
            </a:pPr>
            <a:r>
              <a:rPr lang="el-GR" sz="2000" dirty="0" smtClean="0"/>
              <a:t>Ποία η </a:t>
            </a:r>
            <a:r>
              <a:rPr lang="el-GR" sz="2000" dirty="0"/>
              <a:t>ανάγκη εισαγωγής των συστημάτων ταξινόμησης </a:t>
            </a:r>
            <a:r>
              <a:rPr lang="el-GR" sz="2000" dirty="0" smtClean="0"/>
              <a:t>: </a:t>
            </a:r>
          </a:p>
          <a:p>
            <a:pPr marL="0" indent="0">
              <a:spcBef>
                <a:spcPts val="1200"/>
              </a:spcBef>
              <a:buNone/>
            </a:pPr>
            <a:r>
              <a:rPr lang="el-GR" sz="2000" dirty="0" smtClean="0"/>
              <a:t>Α) </a:t>
            </a:r>
            <a:r>
              <a:rPr lang="el-GR" sz="2000" dirty="0"/>
              <a:t>πόσοι διαφορετικοί όροι υπάρχουν για να περιγράψουν την ίδια νόσο ή κατάσταση (π.χ ο όρος καρκίνος μπορεί να απαντηθεί και με τις λεκτικές μορφές όγκος, νεοπλασματικές ασθένειες </a:t>
            </a:r>
            <a:r>
              <a:rPr lang="el-GR" sz="2000" dirty="0" smtClean="0"/>
              <a:t>κ.ά.) </a:t>
            </a:r>
          </a:p>
          <a:p>
            <a:pPr marL="0" indent="0">
              <a:spcBef>
                <a:spcPts val="1200"/>
              </a:spcBef>
              <a:buNone/>
            </a:pPr>
            <a:r>
              <a:rPr lang="el-GR" sz="2000" dirty="0" smtClean="0"/>
              <a:t>Β) πόσες </a:t>
            </a:r>
            <a:r>
              <a:rPr lang="el-GR" sz="2000" dirty="0"/>
              <a:t>διαφορετικές μορφές υπάρχουν όσο αφορά τη παθολογική του έκφραση </a:t>
            </a:r>
            <a:r>
              <a:rPr lang="el-GR" sz="2000" dirty="0" smtClean="0"/>
              <a:t>για το </a:t>
            </a:r>
            <a:r>
              <a:rPr lang="el-GR" sz="2000" dirty="0"/>
              <a:t>όργανο που έχει υποστεί τη βλάβη </a:t>
            </a:r>
            <a:r>
              <a:rPr lang="el-GR" sz="2000" dirty="0" smtClean="0"/>
              <a:t>την </a:t>
            </a:r>
            <a:r>
              <a:rPr lang="el-GR" sz="2000" dirty="0"/>
              <a:t>κλινική εικόνα </a:t>
            </a:r>
            <a:r>
              <a:rPr lang="el-GR" sz="2000" dirty="0" smtClean="0"/>
              <a:t>τα </a:t>
            </a:r>
            <a:r>
              <a:rPr lang="el-GR" sz="2000" dirty="0"/>
              <a:t>απεικονιστικά ευρήματα </a:t>
            </a:r>
            <a:r>
              <a:rPr lang="el-GR" sz="2000" dirty="0" smtClean="0"/>
              <a:t>κ.ά. </a:t>
            </a:r>
            <a:r>
              <a:rPr lang="el-GR" sz="2000" dirty="0"/>
              <a:t>(π.χ καλοήθης νεοπλασία δεξιού πνεύμονα που ακτινολογικά εκφράζεται με </a:t>
            </a:r>
            <a:r>
              <a:rPr lang="el-GR" sz="2000" dirty="0" smtClean="0"/>
              <a:t>κατά </a:t>
            </a:r>
            <a:r>
              <a:rPr lang="el-GR" sz="2000" dirty="0"/>
              <a:t>τόπου εικόνες </a:t>
            </a:r>
            <a:r>
              <a:rPr lang="el-GR" sz="2000" dirty="0" smtClean="0"/>
              <a:t>με </a:t>
            </a:r>
            <a:r>
              <a:rPr lang="el-GR" sz="2000" dirty="0"/>
              <a:t>όψη θολής υάλου). </a:t>
            </a:r>
            <a:endParaRPr lang="el-GR" sz="2000" dirty="0" smtClean="0"/>
          </a:p>
          <a:p>
            <a:pPr marL="0" indent="0">
              <a:spcBef>
                <a:spcPts val="1200"/>
              </a:spcBef>
              <a:buNone/>
            </a:pPr>
            <a:r>
              <a:rPr lang="el-GR" sz="2000" dirty="0" smtClean="0"/>
              <a:t>Η </a:t>
            </a:r>
            <a:r>
              <a:rPr lang="el-GR" sz="2000" dirty="0"/>
              <a:t>ποικιλία αυτή στο λεκτικό προσδιορισμό μπορεί να οφείλεται και σε χρήση διαφορετικής ορολογίας μεταξύ διαφορετικών ειδικοτήτων.  </a:t>
            </a:r>
          </a:p>
        </p:txBody>
      </p:sp>
    </p:spTree>
    <p:extLst>
      <p:ext uri="{BB962C8B-B14F-4D97-AF65-F5344CB8AC3E}">
        <p14:creationId xmlns:p14="http://schemas.microsoft.com/office/powerpoint/2010/main" val="9121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l-GR" sz="2400" b="1" dirty="0" smtClean="0"/>
              <a:t>Σύστημα Κωδικοποίησης </a:t>
            </a:r>
            <a:r>
              <a:rPr lang="en-US" sz="2400" b="1" dirty="0" smtClean="0"/>
              <a:t>ICD (1)</a:t>
            </a:r>
            <a:endParaRPr lang="el-GR" sz="2400" b="1" dirty="0"/>
          </a:p>
        </p:txBody>
      </p:sp>
      <p:sp>
        <p:nvSpPr>
          <p:cNvPr id="3" name="Content Placeholder 2"/>
          <p:cNvSpPr>
            <a:spLocks noGrp="1"/>
          </p:cNvSpPr>
          <p:nvPr>
            <p:ph idx="1"/>
          </p:nvPr>
        </p:nvSpPr>
        <p:spPr>
          <a:xfrm>
            <a:off x="323528" y="1412776"/>
            <a:ext cx="8568952" cy="4713387"/>
          </a:xfrm>
        </p:spPr>
        <p:txBody>
          <a:bodyPr>
            <a:normAutofit/>
          </a:bodyPr>
          <a:lstStyle/>
          <a:p>
            <a:pPr marL="0" indent="0">
              <a:buNone/>
            </a:pPr>
            <a:r>
              <a:rPr lang="el-GR" sz="1800" dirty="0" smtClean="0"/>
              <a:t>1893 : Γάλλος ιατρός </a:t>
            </a:r>
            <a:r>
              <a:rPr lang="el-GR" sz="1800" dirty="0"/>
              <a:t>Jacques Bertillon με την ονομασία Bertillon Classification of Causes of Death (Ταξινομήσεις αιτιών θανάτου κατά </a:t>
            </a:r>
            <a:r>
              <a:rPr lang="en-US" sz="1800" dirty="0"/>
              <a:t>Bertillon</a:t>
            </a:r>
            <a:r>
              <a:rPr lang="el-GR" sz="1800" dirty="0"/>
              <a:t>) σε συνέδριο του </a:t>
            </a:r>
            <a:r>
              <a:rPr lang="el-GR" sz="1800" dirty="0" smtClean="0"/>
              <a:t>Διεθνούς Στατιστικού Ινστιτούτου </a:t>
            </a:r>
            <a:r>
              <a:rPr lang="el-GR" sz="1800" dirty="0"/>
              <a:t>στο </a:t>
            </a:r>
            <a:r>
              <a:rPr lang="el-GR" sz="1800" dirty="0" smtClean="0"/>
              <a:t>Σικάγο</a:t>
            </a:r>
          </a:p>
          <a:p>
            <a:pPr marL="0" indent="0">
              <a:buNone/>
            </a:pPr>
            <a:r>
              <a:rPr lang="el-GR" sz="1800" dirty="0" smtClean="0"/>
              <a:t>Μια </a:t>
            </a:r>
            <a:r>
              <a:rPr lang="el-GR" sz="1800" dirty="0"/>
              <a:t>σειρά από χώρες και πόλεις υιοθέτησαν </a:t>
            </a:r>
            <a:r>
              <a:rPr lang="el-GR" sz="1800" dirty="0" smtClean="0"/>
              <a:t>το </a:t>
            </a:r>
            <a:r>
              <a:rPr lang="el-GR" sz="1800" dirty="0"/>
              <a:t>σύστημα ταξινόμησης του </a:t>
            </a:r>
            <a:r>
              <a:rPr lang="en-US" sz="1800" dirty="0"/>
              <a:t>Bertillon</a:t>
            </a:r>
            <a:r>
              <a:rPr lang="el-GR" sz="1800" dirty="0"/>
              <a:t> το οποίο βασίζονταν στην αρχή διαχωρισμού των γενικών νόσων </a:t>
            </a:r>
            <a:r>
              <a:rPr lang="el-GR" sz="1800" dirty="0" smtClean="0"/>
              <a:t>και </a:t>
            </a:r>
            <a:r>
              <a:rPr lang="el-GR" sz="1800" dirty="0"/>
              <a:t>των νόσων που εντοπίζονται σε συγκεκριμένα όργανα του ανθρώπου αρχή που βασίζονταν στο τρόπο κατάταξης των θανάτων </a:t>
            </a:r>
            <a:r>
              <a:rPr lang="el-GR" sz="1800" dirty="0" smtClean="0"/>
              <a:t>στο Παρίσι εκείνη </a:t>
            </a:r>
            <a:r>
              <a:rPr lang="el-GR" sz="1800" dirty="0"/>
              <a:t>την εποχή. </a:t>
            </a:r>
            <a:endParaRPr lang="el-GR" sz="1800" dirty="0" smtClean="0"/>
          </a:p>
          <a:p>
            <a:pPr marL="0" indent="0">
              <a:buNone/>
            </a:pPr>
            <a:r>
              <a:rPr lang="el-GR" sz="1800" dirty="0" smtClean="0"/>
              <a:t>Αναθεωρημένες </a:t>
            </a:r>
            <a:r>
              <a:rPr lang="el-GR" sz="1800" dirty="0"/>
              <a:t>εκδόσεις του </a:t>
            </a:r>
            <a:r>
              <a:rPr lang="el-GR" sz="1800" dirty="0" smtClean="0"/>
              <a:t>συστήματος </a:t>
            </a:r>
            <a:r>
              <a:rPr lang="el-GR" sz="1800" dirty="0"/>
              <a:t>Bertillon που προέκυψαν από τη σύνθεση του με βρετανικά, γερμανικά και ελβετικά συστήματα ταξινόμησης και επέκτειναν την αρχική έκδοση από τους 44 τίτλους στους 161. </a:t>
            </a:r>
            <a:endParaRPr lang="el-GR" sz="1800" dirty="0" smtClean="0"/>
          </a:p>
          <a:p>
            <a:pPr marL="0" indent="0">
              <a:buNone/>
            </a:pPr>
            <a:r>
              <a:rPr lang="el-GR" sz="1800" dirty="0" smtClean="0"/>
              <a:t>1898 : </a:t>
            </a:r>
            <a:r>
              <a:rPr lang="el-GR" sz="1800" dirty="0"/>
              <a:t>υιοθετήθηκε από την </a:t>
            </a:r>
            <a:r>
              <a:rPr lang="en-US" sz="1800" dirty="0"/>
              <a:t>APHA</a:t>
            </a:r>
            <a:r>
              <a:rPr lang="el-GR" sz="1800" dirty="0"/>
              <a:t> (</a:t>
            </a:r>
            <a:r>
              <a:rPr lang="en-US" sz="1800" dirty="0"/>
              <a:t>American Public Health Association</a:t>
            </a:r>
            <a:r>
              <a:rPr lang="el-GR" sz="1800" dirty="0"/>
              <a:t>) </a:t>
            </a:r>
            <a:r>
              <a:rPr lang="el-GR" sz="1800" dirty="0" smtClean="0"/>
              <a:t>για </a:t>
            </a:r>
            <a:r>
              <a:rPr lang="el-GR" sz="1800" dirty="0"/>
              <a:t>χρήση στις ΗΠΑ, στον Καναδά και το Μεξικό. Η </a:t>
            </a:r>
            <a:r>
              <a:rPr lang="en-US" sz="1800" dirty="0"/>
              <a:t>APHA</a:t>
            </a:r>
            <a:r>
              <a:rPr lang="el-GR" sz="1800" dirty="0"/>
              <a:t>, πρότεινε την ανά 10ετία αναθεώρηση του συστήματος ώστε να παραμένει διαρκώς ενήμερο.</a:t>
            </a:r>
          </a:p>
          <a:p>
            <a:pPr marL="0" indent="0">
              <a:buNone/>
            </a:pPr>
            <a:r>
              <a:rPr lang="el-GR" sz="1800" dirty="0" smtClean="0"/>
              <a:t>Διαδοχικές </a:t>
            </a:r>
            <a:r>
              <a:rPr lang="el-GR" sz="1800" dirty="0"/>
              <a:t>αναθεωρήσεις του συστήματος </a:t>
            </a:r>
            <a:r>
              <a:rPr lang="el-GR" sz="1800" dirty="0" smtClean="0"/>
              <a:t>προσθέτοντας μικρές </a:t>
            </a:r>
            <a:r>
              <a:rPr lang="el-GR" sz="1800" dirty="0"/>
              <a:t>ή </a:t>
            </a:r>
            <a:r>
              <a:rPr lang="el-GR" sz="1800" dirty="0" smtClean="0"/>
              <a:t>μεγαλύτερες </a:t>
            </a:r>
            <a:r>
              <a:rPr lang="el-GR" sz="1800" dirty="0"/>
              <a:t>αλλαγές. </a:t>
            </a:r>
          </a:p>
        </p:txBody>
      </p:sp>
    </p:spTree>
    <p:extLst>
      <p:ext uri="{BB962C8B-B14F-4D97-AF65-F5344CB8AC3E}">
        <p14:creationId xmlns:p14="http://schemas.microsoft.com/office/powerpoint/2010/main" val="377472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435280" cy="4641379"/>
          </a:xfrm>
        </p:spPr>
        <p:txBody>
          <a:bodyPr>
            <a:normAutofit/>
          </a:bodyPr>
          <a:lstStyle/>
          <a:p>
            <a:pPr marL="0" indent="0">
              <a:buNone/>
            </a:pPr>
            <a:r>
              <a:rPr lang="el-GR" sz="2000" b="1" dirty="0" smtClean="0"/>
              <a:t>Αναθεώρηση 6</a:t>
            </a:r>
            <a:r>
              <a:rPr lang="el-GR" sz="2000" b="1" baseline="30000" dirty="0" smtClean="0"/>
              <a:t>η</a:t>
            </a:r>
            <a:r>
              <a:rPr lang="el-GR" sz="2000" b="1" dirty="0" smtClean="0"/>
              <a:t> : </a:t>
            </a:r>
            <a:r>
              <a:rPr lang="el-GR" sz="2000" dirty="0" smtClean="0"/>
              <a:t>περιέλαβε </a:t>
            </a:r>
            <a:r>
              <a:rPr lang="el-GR" sz="2000" dirty="0"/>
              <a:t>και παράγοντες νοσηρότητας και θνησιμότητας με αποτέλεσμα την αλλαγή του ονόματος του συστήματος κωδικοποίησης ώστε να αντανακλά τις αλλαγές που συντελέστηκαν. </a:t>
            </a:r>
            <a:endParaRPr lang="el-GR" sz="2000" dirty="0" smtClean="0"/>
          </a:p>
          <a:p>
            <a:pPr marL="0" indent="0">
              <a:buNone/>
            </a:pPr>
            <a:r>
              <a:rPr lang="el-GR" sz="2000" dirty="0" smtClean="0"/>
              <a:t>Το </a:t>
            </a:r>
            <a:r>
              <a:rPr lang="el-GR" sz="2000" dirty="0"/>
              <a:t>όνομα πλέον του συστήματος είναι </a:t>
            </a:r>
            <a:r>
              <a:rPr lang="en-US" sz="2000" b="1" i="1" dirty="0"/>
              <a:t>International Statistical Classification of Diseases, Injuries and Causes of Death (ICD)</a:t>
            </a:r>
            <a:r>
              <a:rPr lang="en-US" sz="2000" b="1" dirty="0"/>
              <a:t> </a:t>
            </a:r>
            <a:r>
              <a:rPr lang="el-GR" sz="2000" dirty="0"/>
              <a:t>και η συγκεκριμένη αναθεώρηση ήταν η </a:t>
            </a:r>
            <a:r>
              <a:rPr lang="en-US" sz="2000" b="1" dirty="0"/>
              <a:t>ICD-6</a:t>
            </a:r>
            <a:r>
              <a:rPr lang="en-US" sz="2000" dirty="0"/>
              <a:t>. </a:t>
            </a:r>
            <a:endParaRPr lang="el-GR" sz="2000" dirty="0"/>
          </a:p>
          <a:p>
            <a:pPr marL="0" indent="0">
              <a:buNone/>
            </a:pPr>
            <a:endParaRPr lang="en-US" sz="2000" dirty="0" smtClean="0"/>
          </a:p>
          <a:p>
            <a:pPr marL="0" indent="0">
              <a:buNone/>
            </a:pPr>
            <a:r>
              <a:rPr lang="el-GR" sz="2000" dirty="0" smtClean="0"/>
              <a:t>1948 : </a:t>
            </a:r>
            <a:r>
              <a:rPr lang="el-GR" sz="2000" dirty="0"/>
              <a:t>Παγκόσμια Οργάνωση Υγείας (</a:t>
            </a:r>
            <a:r>
              <a:rPr lang="en-US" sz="2000" dirty="0"/>
              <a:t>World Health Organization</a:t>
            </a:r>
            <a:r>
              <a:rPr lang="el-GR" sz="2000" dirty="0"/>
              <a:t> -</a:t>
            </a:r>
            <a:r>
              <a:rPr lang="en-US" sz="2000" dirty="0"/>
              <a:t>WHO</a:t>
            </a:r>
            <a:r>
              <a:rPr lang="el-GR" sz="2000" dirty="0"/>
              <a:t>) υιοθέτησε το </a:t>
            </a:r>
            <a:r>
              <a:rPr lang="en-US" sz="2000" dirty="0"/>
              <a:t>ICD </a:t>
            </a:r>
            <a:r>
              <a:rPr lang="el-GR" sz="2000" dirty="0"/>
              <a:t>ως πρότυπο σύστημα κωδικοποίησης νόσων και ανέλαβε την ευθύνη έκδοσης των αναθεωρημένων του εκδόσεων περίπου ανά δεκαετία. </a:t>
            </a:r>
            <a:endParaRPr lang="el-GR" sz="2000" dirty="0" smtClean="0"/>
          </a:p>
          <a:p>
            <a:pPr marL="0" indent="0">
              <a:buNone/>
            </a:pPr>
            <a:r>
              <a:rPr lang="el-GR" sz="2000" dirty="0" smtClean="0"/>
              <a:t>Κύριες </a:t>
            </a:r>
            <a:r>
              <a:rPr lang="el-GR" sz="2000" dirty="0"/>
              <a:t>και δευτερεύουσες αναθεωρήσεις </a:t>
            </a:r>
            <a:r>
              <a:rPr lang="el-GR" sz="2000" dirty="0" smtClean="0"/>
              <a:t>: 9</a:t>
            </a:r>
          </a:p>
          <a:p>
            <a:pPr marL="0" indent="0">
              <a:buNone/>
            </a:pPr>
            <a:endParaRPr lang="el-GR" sz="2000" dirty="0"/>
          </a:p>
        </p:txBody>
      </p:sp>
      <p:sp>
        <p:nvSpPr>
          <p:cNvPr id="4" name="Title 1"/>
          <p:cNvSpPr>
            <a:spLocks noGrp="1"/>
          </p:cNvSpPr>
          <p:nvPr>
            <p:ph type="title"/>
          </p:nvPr>
        </p:nvSpPr>
        <p:spPr/>
        <p:txBody>
          <a:bodyPr>
            <a:normAutofit/>
          </a:bodyPr>
          <a:lstStyle/>
          <a:p>
            <a:r>
              <a:rPr lang="el-GR" sz="2400" b="1" dirty="0" smtClean="0"/>
              <a:t>Σύστημα Κωδικοποίησης </a:t>
            </a:r>
            <a:r>
              <a:rPr lang="en-US" sz="2400" b="1" dirty="0" smtClean="0"/>
              <a:t>ICD (2)</a:t>
            </a:r>
            <a:endParaRPr lang="el-GR" sz="2400" b="1" dirty="0"/>
          </a:p>
        </p:txBody>
      </p:sp>
    </p:spTree>
    <p:extLst>
      <p:ext uri="{BB962C8B-B14F-4D97-AF65-F5344CB8AC3E}">
        <p14:creationId xmlns:p14="http://schemas.microsoft.com/office/powerpoint/2010/main" val="140009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b="1" dirty="0" smtClean="0"/>
              <a:t>Αναθεωρήσεις </a:t>
            </a:r>
            <a:r>
              <a:rPr lang="en-US" sz="2400" b="1" dirty="0" smtClean="0"/>
              <a:t>ICD-6 </a:t>
            </a:r>
            <a:r>
              <a:rPr lang="el-GR" sz="2400" b="1" dirty="0" smtClean="0"/>
              <a:t>και </a:t>
            </a:r>
            <a:r>
              <a:rPr lang="en-US" sz="2400" b="1" dirty="0" smtClean="0"/>
              <a:t>ICD-7</a:t>
            </a:r>
            <a:endParaRPr lang="el-GR" sz="2400" b="1" dirty="0"/>
          </a:p>
        </p:txBody>
      </p:sp>
      <p:sp>
        <p:nvSpPr>
          <p:cNvPr id="3" name="Content Placeholder 2"/>
          <p:cNvSpPr>
            <a:spLocks noGrp="1"/>
          </p:cNvSpPr>
          <p:nvPr>
            <p:ph idx="1"/>
          </p:nvPr>
        </p:nvSpPr>
        <p:spPr>
          <a:xfrm>
            <a:off x="467544" y="1412776"/>
            <a:ext cx="8229600" cy="4525963"/>
          </a:xfrm>
        </p:spPr>
        <p:txBody>
          <a:bodyPr>
            <a:normAutofit/>
          </a:bodyPr>
          <a:lstStyle/>
          <a:p>
            <a:pPr marL="0" indent="0">
              <a:buNone/>
            </a:pPr>
            <a:r>
              <a:rPr lang="el-GR" sz="2000" b="1" dirty="0"/>
              <a:t>ICD-6</a:t>
            </a:r>
          </a:p>
          <a:p>
            <a:pPr marL="0" indent="0">
              <a:buNone/>
            </a:pPr>
            <a:r>
              <a:rPr lang="el-GR" sz="2000" dirty="0" smtClean="0"/>
              <a:t>Δημοσιεύθηκε </a:t>
            </a:r>
            <a:r>
              <a:rPr lang="el-GR" sz="2000" dirty="0"/>
              <a:t>επίσημα το </a:t>
            </a:r>
            <a:r>
              <a:rPr lang="el-GR" sz="2000" dirty="0" smtClean="0"/>
              <a:t>1949</a:t>
            </a:r>
            <a:r>
              <a:rPr lang="el-GR" sz="2000" dirty="0"/>
              <a:t> </a:t>
            </a:r>
            <a:r>
              <a:rPr lang="el-GR" sz="2000" dirty="0" smtClean="0"/>
              <a:t>- ήταν </a:t>
            </a:r>
            <a:r>
              <a:rPr lang="el-GR" sz="2000" dirty="0"/>
              <a:t>το πρώτο σύστημα κωδικοποίησης που έπρεπε να διαμορφωθεί ώστε να καταστεί κατάλληλο για την αναφορά και παραγόντων νοσηρότητας πέρα από τους παράγοντες θνησιμότητας. </a:t>
            </a:r>
            <a:r>
              <a:rPr lang="el-GR" sz="2000" dirty="0" smtClean="0"/>
              <a:t>Με </a:t>
            </a:r>
            <a:r>
              <a:rPr lang="el-GR" sz="2000" dirty="0"/>
              <a:t>την εισαγωγή των παραγόντων νοσηρότητας στο σύστημα κωδικοποίησης και ταξινόμησης νόσων, προστέθηκε για πρώτη φορά και ένα τμήμα που αφορά τις ψυχικές διαταραχές.  </a:t>
            </a:r>
          </a:p>
          <a:p>
            <a:pPr marL="0" indent="0">
              <a:buNone/>
            </a:pPr>
            <a:r>
              <a:rPr lang="el-GR" sz="2000" b="1" dirty="0"/>
              <a:t>ICD-7</a:t>
            </a:r>
          </a:p>
          <a:p>
            <a:pPr marL="0" indent="0">
              <a:buNone/>
            </a:pPr>
            <a:r>
              <a:rPr lang="el-GR" sz="2000" dirty="0"/>
              <a:t>Η Διεθνής Διάσκεψη για την Έβδομη Αναθεώρηση της Διεθνούς Ταξινόμησης των Νόσων έγινε στο Παρίσι υπό την αιγίδα της Παγκόσμιας Οργάνωσης Υγείας τον Φεβρουάριο του 1955. Η αναθεώρηση αυτή περιορίζεται σε ουσιαστικές αλλαγές και τροποποιήσεις των λαθών και αντιφάσεων που εμφανίστηκαν σε προηγούμενες αναθεωρήσεις.  </a:t>
            </a:r>
          </a:p>
        </p:txBody>
      </p:sp>
    </p:spTree>
    <p:extLst>
      <p:ext uri="{BB962C8B-B14F-4D97-AF65-F5344CB8AC3E}">
        <p14:creationId xmlns:p14="http://schemas.microsoft.com/office/powerpoint/2010/main" val="380339078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2782</Words>
  <Application>Microsoft Office PowerPoint</Application>
  <PresentationFormat>On-screen Show (4:3)</PresentationFormat>
  <Paragraphs>337</Paragraphs>
  <Slides>47</Slides>
  <Notes>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Θέμα του Office</vt:lpstr>
      <vt:lpstr>Πληροφορική</vt:lpstr>
      <vt:lpstr>Άδειες Χρήσης</vt:lpstr>
      <vt:lpstr>Χρηματοδότηση</vt:lpstr>
      <vt:lpstr>Περιεχόμενα ενότητας</vt:lpstr>
      <vt:lpstr>Λόγοι εισαγωγής συστημάτων κωδικοποίησης (1)</vt:lpstr>
      <vt:lpstr>Λόγοι εισαγωγής συστημάτων κωδικοποίησης (2)</vt:lpstr>
      <vt:lpstr>Σύστημα Κωδικοποίησης ICD (1)</vt:lpstr>
      <vt:lpstr>Σύστημα Κωδικοποίησης ICD (2)</vt:lpstr>
      <vt:lpstr>Αναθεωρήσεις ICD-6 και ICD-7</vt:lpstr>
      <vt:lpstr>Αναθεώρηση ICD-8</vt:lpstr>
      <vt:lpstr>PowerPoint Presentation</vt:lpstr>
      <vt:lpstr>Αναθεώρηση ICD-9-CM και ICPM</vt:lpstr>
      <vt:lpstr>Το σύστημα ταξινόμησης ICD-10 (1)</vt:lpstr>
      <vt:lpstr>Το σύστημα ταξινόμησης ICD-10 (2)</vt:lpstr>
      <vt:lpstr>Το σύστημα ταξινόμησης ICD-10 (3)</vt:lpstr>
      <vt:lpstr>Τα κεφάλαια του ICD-10 και οι τριψήφιοι κωδικοί των ομαδοποιημένων κατηγοριών (1)</vt:lpstr>
      <vt:lpstr>Τα κεφάλαια του ICD-10 και οι τριψήφιοι κωδικοί των ομαδοποιημένων κατηγοριών (2)</vt:lpstr>
      <vt:lpstr>Ομαδοποιημένες Κατηγορίες ανά Κεφάλαιο (1)</vt:lpstr>
      <vt:lpstr>Ομαδοποιημένες Κατηγορίες ανά Κεφάλαιο (2)</vt:lpstr>
      <vt:lpstr>Διαχωρισμός Ομαδοποιημένης Κατηγορίας</vt:lpstr>
      <vt:lpstr>Ιεραρχική Δομή του ICD-10</vt:lpstr>
      <vt:lpstr>Διαχείριση δεδομένων ICD-10 (1)</vt:lpstr>
      <vt:lpstr>Διαχείριση δεδομένων ICD-10 (2)</vt:lpstr>
      <vt:lpstr>Πλεονεκτήματα της εφαρμογής του ICD-10</vt:lpstr>
      <vt:lpstr>Κωδικοποίηση Πρωτοβάθμιας Φροντίδας Υγείας κατά ICPC-2 (1)</vt:lpstr>
      <vt:lpstr>Κωδικοποίηση Πρωτοβάθμιας Φροντίδας Υγείας κατά ICPC-2 (2)</vt:lpstr>
      <vt:lpstr>Ιεραρχική Δομή του ICPC-2</vt:lpstr>
      <vt:lpstr>PowerPoint Presentation</vt:lpstr>
      <vt:lpstr>Πλεονεκτήματα της χρήσης του ICPC στην πρωτοβάθμια φροντίδα υγείας</vt:lpstr>
      <vt:lpstr>Κωδικοποίηση Ιατρικού Υλικοτεχνικού εξοπλισμού (GMDN) και Κωδικοποιήσεις Αντιδραστηρίων (EDMA)</vt:lpstr>
      <vt:lpstr>Kατηγοριοποίηση του Ιατρικού υλικοτεχνικού εξοπλισμού κατά GDMN</vt:lpstr>
      <vt:lpstr>PowerPoint Presentation</vt:lpstr>
      <vt:lpstr>EDMA  (European Diagnostic Manufacturers Association)</vt:lpstr>
      <vt:lpstr>Φόρμα αναζήτησης του medcode.gr για το EDMA </vt:lpstr>
      <vt:lpstr>Εθνικό σύστημα κωδικοποίησης Ιατρικών Πράξεων (1) </vt:lpstr>
      <vt:lpstr>Εθνικό σύστημα κωδικοποίησης Ιατρικών Πράξεων (2) </vt:lpstr>
      <vt:lpstr>Φόρμα αναζήτησης του medcode.gr για το Ιατρικές Πράξεις του Εθνικού συστήματος κωδικοποίησης Ιατρικών Πράξεων </vt:lpstr>
      <vt:lpstr>Άλλα συστήματα κωδικοποίησης</vt:lpstr>
      <vt:lpstr>SNOMED CT (1)</vt:lpstr>
      <vt:lpstr>SNOMED CT (2)</vt:lpstr>
      <vt:lpstr>ΜESH (1)</vt:lpstr>
      <vt:lpstr>ΜESH (2)</vt:lpstr>
      <vt:lpstr>Στιγμιότυπο MeSH Browser </vt:lpstr>
      <vt:lpstr>MESH browser αναζήτηση</vt:lpstr>
      <vt:lpstr>Σημείωμα Αναφοράς</vt:lpstr>
      <vt:lpstr>Σημείωμα Αδειοδότησης</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ΔΙΚΤΥΑ ΥΠΟΛΟΓΙΣΤΩΝ</dc:title>
  <dc:creator>Pavlos</dc:creator>
  <cp:lastModifiedBy>admin</cp:lastModifiedBy>
  <cp:revision>48</cp:revision>
  <dcterms:created xsi:type="dcterms:W3CDTF">2013-11-21T19:21:14Z</dcterms:created>
  <dcterms:modified xsi:type="dcterms:W3CDTF">2015-05-18T06:34:30Z</dcterms:modified>
</cp:coreProperties>
</file>