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0" r:id="rId2"/>
    <p:sldId id="321" r:id="rId3"/>
    <p:sldId id="322" r:id="rId4"/>
    <p:sldId id="323" r:id="rId5"/>
    <p:sldId id="310" r:id="rId6"/>
    <p:sldId id="311" r:id="rId7"/>
    <p:sldId id="312" r:id="rId8"/>
    <p:sldId id="313" r:id="rId9"/>
    <p:sldId id="314" r:id="rId10"/>
    <p:sldId id="315" r:id="rId11"/>
    <p:sldId id="319" r:id="rId12"/>
    <p:sldId id="316" r:id="rId13"/>
    <p:sldId id="317" r:id="rId14"/>
    <p:sldId id="318" r:id="rId15"/>
    <p:sldId id="324" r:id="rId16"/>
    <p:sldId id="325" r:id="rId17"/>
    <p:sldId id="326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916EA-C7CB-47A0-8FA9-D9FF94C92596}" type="datetimeFigureOut">
              <a:rPr lang="el-GR" smtClean="0"/>
              <a:t>18/5/2015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BEA1D-B819-4810-B51F-A59CBBE7D1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300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4917A-4BD5-4C66-B428-96CCAA09FE5A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5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Πληροφορική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Κεφάλαιο </a:t>
            </a:r>
            <a:r>
              <a:rPr lang="el-GR" sz="2800" b="1" dirty="0">
                <a:solidFill>
                  <a:schemeClr val="tx1"/>
                </a:solidFill>
              </a:rPr>
              <a:t>4</a:t>
            </a:r>
            <a:r>
              <a:rPr lang="el-GR" sz="2800" b="1" baseline="30000" dirty="0" smtClean="0">
                <a:solidFill>
                  <a:schemeClr val="tx1"/>
                </a:solidFill>
              </a:rPr>
              <a:t>ο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Βάσεις Δεδομένων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Κλεπετσάνης Παύλος, Επίκουρος Καθηγητής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Φαρμακευτικής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3" y="5681912"/>
            <a:ext cx="2416384" cy="8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1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600" dirty="0" smtClean="0"/>
              <a:t>Δ) Δημιουργία διαγράμματος Οντοτήτων – Συσχετίσεων της Βάσης </a:t>
            </a:r>
            <a:endParaRPr lang="el-GR" sz="16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Σχεσιακές Βάσεις Δεδομένων (2)</a:t>
            </a:r>
            <a:endParaRPr lang="el-GR" sz="28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3203848" y="3356992"/>
            <a:ext cx="2088232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755576" y="1988840"/>
            <a:ext cx="1656184" cy="86409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5796136" y="1988840"/>
            <a:ext cx="1656184" cy="86409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6012160" y="4581128"/>
            <a:ext cx="1584176" cy="86409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971600" y="4653136"/>
            <a:ext cx="1584176" cy="86409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3419872" y="4941168"/>
            <a:ext cx="1584176" cy="86409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3491880" y="1772816"/>
            <a:ext cx="1656184" cy="86409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OONOMNOMA</a:t>
            </a:r>
            <a:endParaRPr lang="el-GR" dirty="0"/>
          </a:p>
        </p:txBody>
      </p:sp>
      <p:sp>
        <p:nvSpPr>
          <p:cNvPr id="12" name="11 - Έλλειψη"/>
          <p:cNvSpPr/>
          <p:nvPr/>
        </p:nvSpPr>
        <p:spPr>
          <a:xfrm>
            <a:off x="1043608" y="4725144"/>
            <a:ext cx="1440160" cy="72008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6084168" y="4653136"/>
            <a:ext cx="1440160" cy="72008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3491880" y="5013176"/>
            <a:ext cx="1440160" cy="72008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3851920" y="198884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ONOMA</a:t>
            </a:r>
            <a:endParaRPr lang="el-GR" dirty="0"/>
          </a:p>
        </p:txBody>
      </p:sp>
      <p:sp>
        <p:nvSpPr>
          <p:cNvPr id="19" name="18 - TextBox"/>
          <p:cNvSpPr txBox="1"/>
          <p:nvPr/>
        </p:nvSpPr>
        <p:spPr>
          <a:xfrm>
            <a:off x="6012160" y="2204864"/>
            <a:ext cx="124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ΔΙΕΥΘΥΝΣΗ</a:t>
            </a:r>
            <a:endParaRPr lang="el-GR" dirty="0"/>
          </a:p>
        </p:txBody>
      </p:sp>
      <p:sp>
        <p:nvSpPr>
          <p:cNvPr id="20" name="19 - TextBox"/>
          <p:cNvSpPr txBox="1"/>
          <p:nvPr/>
        </p:nvSpPr>
        <p:spPr>
          <a:xfrm>
            <a:off x="827584" y="2204864"/>
            <a:ext cx="15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ΑΡ. ΑΣΘΕΝΟΥΣ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3635896" y="3573016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ΑΣΘΕΝΗΣ</a:t>
            </a:r>
            <a:endParaRPr lang="el-GR" dirty="0"/>
          </a:p>
        </p:txBody>
      </p:sp>
      <p:sp>
        <p:nvSpPr>
          <p:cNvPr id="22" name="21 - TextBox"/>
          <p:cNvSpPr txBox="1"/>
          <p:nvPr/>
        </p:nvSpPr>
        <p:spPr>
          <a:xfrm>
            <a:off x="1115616" y="4725144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ΗΜ/ΝΙΑ</a:t>
            </a:r>
          </a:p>
          <a:p>
            <a:pPr algn="ctr"/>
            <a:r>
              <a:rPr lang="el-GR" dirty="0" smtClean="0"/>
              <a:t>ΕΠΙΣΚΕΨΗΣ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3779912" y="5157192"/>
            <a:ext cx="84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ΙΑΤΡΟΣ</a:t>
            </a:r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6156176" y="4797152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ΣΥΜΠΤΩΜΑ</a:t>
            </a:r>
            <a:endParaRPr lang="el-GR" dirty="0"/>
          </a:p>
        </p:txBody>
      </p:sp>
      <p:cxnSp>
        <p:nvCxnSpPr>
          <p:cNvPr id="26" name="25 - Ευθεία γραμμή σύνδεσης"/>
          <p:cNvCxnSpPr>
            <a:endCxn id="6" idx="5"/>
          </p:cNvCxnSpPr>
          <p:nvPr/>
        </p:nvCxnSpPr>
        <p:spPr>
          <a:xfrm flipH="1" flipV="1">
            <a:off x="2169217" y="2726392"/>
            <a:ext cx="1034631" cy="8466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εία γραμμή σύνδεσης"/>
          <p:cNvCxnSpPr>
            <a:stCxn id="5" idx="1"/>
          </p:cNvCxnSpPr>
          <p:nvPr/>
        </p:nvCxnSpPr>
        <p:spPr>
          <a:xfrm flipH="1">
            <a:off x="2267744" y="3753036"/>
            <a:ext cx="936104" cy="9721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>
            <a:stCxn id="5" idx="0"/>
            <a:endCxn id="11" idx="4"/>
          </p:cNvCxnSpPr>
          <p:nvPr/>
        </p:nvCxnSpPr>
        <p:spPr>
          <a:xfrm flipV="1">
            <a:off x="4247964" y="2636912"/>
            <a:ext cx="72008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εία γραμμή σύνδεσης"/>
          <p:cNvCxnSpPr>
            <a:endCxn id="10" idx="0"/>
          </p:cNvCxnSpPr>
          <p:nvPr/>
        </p:nvCxnSpPr>
        <p:spPr>
          <a:xfrm>
            <a:off x="4067944" y="4149080"/>
            <a:ext cx="144016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>
            <a:endCxn id="7" idx="3"/>
          </p:cNvCxnSpPr>
          <p:nvPr/>
        </p:nvCxnSpPr>
        <p:spPr>
          <a:xfrm flipV="1">
            <a:off x="5292080" y="2726392"/>
            <a:ext cx="746599" cy="8466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εία γραμμή σύνδεσης"/>
          <p:cNvCxnSpPr>
            <a:endCxn id="8" idx="1"/>
          </p:cNvCxnSpPr>
          <p:nvPr/>
        </p:nvCxnSpPr>
        <p:spPr>
          <a:xfrm>
            <a:off x="5292080" y="3933056"/>
            <a:ext cx="952077" cy="7746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iki.teilar.net/images/4/42/Er-model1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190367" cy="410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Σχεσιακές Βάσεις Δεδομένων (3)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243211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Τεσσάρων ειδών συσχετίσεις :</a:t>
            </a:r>
          </a:p>
          <a:p>
            <a:pPr>
              <a:buNone/>
            </a:pPr>
            <a:r>
              <a:rPr lang="el-GR" sz="2000" dirty="0" smtClean="0"/>
              <a:t>Α) 1 προς 1 (π.χ. ένας ασθενής – ένα ιστορικό)</a:t>
            </a:r>
          </a:p>
          <a:p>
            <a:pPr>
              <a:buNone/>
            </a:pPr>
            <a:r>
              <a:rPr lang="el-GR" sz="2000" dirty="0" smtClean="0"/>
              <a:t>Β) 1 προς Ν ή 1 προς πολλά (1:Ν) (π.χ. ένα νοσοκομείο νοσηλεύει πολλούς ασθενείς)</a:t>
            </a:r>
          </a:p>
          <a:p>
            <a:pPr>
              <a:buNone/>
            </a:pPr>
            <a:r>
              <a:rPr lang="el-GR" sz="2000" dirty="0" smtClean="0"/>
              <a:t>Γ) Ν προς 1 ή πολλά προς 1 (Ν:1) (π.χ. πολλοί ασθενείς σε ένα νοσοκομείο)</a:t>
            </a:r>
          </a:p>
          <a:p>
            <a:pPr>
              <a:buNone/>
            </a:pPr>
            <a:r>
              <a:rPr lang="el-GR" sz="2000" dirty="0" smtClean="0"/>
              <a:t>Δ) Ν προς Μ ή πολλά προς πολλά (Ν:Μ) (π.χ. πολλοί ασθενείς με πολλές θεραπείες)</a:t>
            </a:r>
          </a:p>
          <a:p>
            <a:pPr>
              <a:buNone/>
            </a:pPr>
            <a:endParaRPr lang="el-GR" sz="20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Σχεσιακές Βάσεις Δεδομένων (4)</a:t>
            </a:r>
            <a:endParaRPr lang="el-GR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Για την σχεδίαση μιας σχεσιακής βάσης δεδομένων ακολουθούμε τους εξής κανόνες :</a:t>
            </a:r>
          </a:p>
          <a:p>
            <a:pPr marL="457200" indent="-457200">
              <a:buAutoNum type="arabicPeriod"/>
            </a:pPr>
            <a:r>
              <a:rPr lang="el-GR" sz="2000" dirty="0" smtClean="0"/>
              <a:t>Κάθε οντότητα πρέπει να παριστάνεται ως ξεχωριστός πίνακας</a:t>
            </a:r>
          </a:p>
          <a:p>
            <a:pPr marL="457200" indent="-457200">
              <a:buAutoNum type="arabicPeriod"/>
            </a:pPr>
            <a:r>
              <a:rPr lang="el-GR" sz="2000" dirty="0" smtClean="0"/>
              <a:t>Κάθε στήλη του πίνακα αντιστοιχεί σε μια ιδιότητα της οντότητας</a:t>
            </a:r>
          </a:p>
          <a:p>
            <a:pPr marL="457200" indent="-457200">
              <a:buAutoNum type="arabicPeriod"/>
            </a:pPr>
            <a:r>
              <a:rPr lang="el-GR" sz="2000" dirty="0" smtClean="0"/>
              <a:t>Κάθε γραμμή πρέπει να είναι μοναδική</a:t>
            </a:r>
          </a:p>
          <a:p>
            <a:pPr marL="457200" indent="-457200">
              <a:buAutoNum type="arabicPeriod"/>
            </a:pPr>
            <a:r>
              <a:rPr lang="el-GR" sz="2000" dirty="0" smtClean="0"/>
              <a:t>Κάθε στήλη πρέπει να έχει την δική της μοναδική ονομασία</a:t>
            </a:r>
          </a:p>
          <a:p>
            <a:pPr marL="457200" indent="-457200">
              <a:buAutoNum type="arabicPeriod"/>
            </a:pPr>
            <a:r>
              <a:rPr lang="el-GR" sz="2000" dirty="0" smtClean="0"/>
              <a:t>Η στήλη του πρωτεύοντος κλειδιού δεν πρέπει να είναι ποτέ κενή</a:t>
            </a:r>
          </a:p>
          <a:p>
            <a:pPr marL="457200" indent="-457200">
              <a:buAutoNum type="arabicPeriod"/>
            </a:pPr>
            <a:r>
              <a:rPr lang="el-GR" sz="2000" dirty="0" smtClean="0"/>
              <a:t>Αποκλείεται να υπάρχουν δύο ή και περισσότερες γραμμές που να περιέχουν την ίδια τιμή στο πρωτεύον κλειδί</a:t>
            </a:r>
            <a:endParaRPr lang="el-GR" sz="20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Σχεσιακές Βάσεις Δεδομένων (5)</a:t>
            </a:r>
            <a:endParaRPr lang="el-GR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Διαχειριστής Βάσης Δεδομένων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1800" dirty="0" smtClean="0"/>
              <a:t>Για την σωστή λειτουργία ΒΔ απαιτείται χειριστής (</a:t>
            </a:r>
            <a:r>
              <a:rPr lang="en-US" sz="1800" dirty="0" smtClean="0"/>
              <a:t>Database Administrator)</a:t>
            </a:r>
          </a:p>
          <a:p>
            <a:pPr>
              <a:buNone/>
            </a:pPr>
            <a:r>
              <a:rPr lang="el-GR" sz="1800" dirty="0" smtClean="0"/>
              <a:t>Αρμοδιότητες :</a:t>
            </a:r>
          </a:p>
          <a:p>
            <a:pPr>
              <a:buFont typeface="Wingdings" pitchFamily="2" charset="2"/>
              <a:buChar char="Ø"/>
            </a:pPr>
            <a:r>
              <a:rPr lang="el-GR" sz="1800" dirty="0" smtClean="0"/>
              <a:t>Απόφαση για το είδος των πληροφοριών που αποθηκεύονται</a:t>
            </a:r>
          </a:p>
          <a:p>
            <a:pPr>
              <a:buFont typeface="Wingdings" pitchFamily="2" charset="2"/>
              <a:buChar char="Ø"/>
            </a:pPr>
            <a:r>
              <a:rPr lang="el-GR" sz="1800" dirty="0" smtClean="0"/>
              <a:t>Απόφαση για τον τρόπο αποθήκευσης και πρόσβασης στις πληροφορίες</a:t>
            </a:r>
          </a:p>
          <a:p>
            <a:pPr>
              <a:buFont typeface="Wingdings" pitchFamily="2" charset="2"/>
              <a:buChar char="Ø"/>
            </a:pPr>
            <a:r>
              <a:rPr lang="el-GR" sz="1800" dirty="0" smtClean="0"/>
              <a:t>Συνεργασία με τους τελικούς χρήστες</a:t>
            </a:r>
          </a:p>
          <a:p>
            <a:pPr>
              <a:buFont typeface="Wingdings" pitchFamily="2" charset="2"/>
              <a:buChar char="Ø"/>
            </a:pPr>
            <a:r>
              <a:rPr lang="el-GR" sz="1800" dirty="0" smtClean="0"/>
              <a:t>Απόφαση για τον τρόπο εξασφάλισης των πληροφοριών</a:t>
            </a:r>
          </a:p>
          <a:p>
            <a:pPr>
              <a:buFont typeface="Wingdings" pitchFamily="2" charset="2"/>
              <a:buChar char="Ø"/>
            </a:pPr>
            <a:r>
              <a:rPr lang="el-GR" sz="1800" dirty="0" smtClean="0"/>
              <a:t>Απόφαση για την συχνότητα λήψης αντιγράφων ασφαλείας</a:t>
            </a:r>
          </a:p>
          <a:p>
            <a:pPr>
              <a:buFont typeface="Wingdings" pitchFamily="2" charset="2"/>
              <a:buChar char="Ø"/>
            </a:pPr>
            <a:r>
              <a:rPr lang="el-GR" sz="1800" dirty="0" smtClean="0"/>
              <a:t>Παρακολούθηση της σωστής λειτουργίας της ΒΔ και της απαιτούμενης προσαρμογής της</a:t>
            </a:r>
            <a:endParaRPr lang="el-GR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24847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l-GR" dirty="0" smtClean="0"/>
              <a:t>   Copyright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Κλεπετσάνης Παύλος </a:t>
            </a:r>
            <a:br>
              <a:rPr lang="el-GR" dirty="0" smtClean="0"/>
            </a:br>
            <a:r>
              <a:rPr lang="el-GR" dirty="0" smtClean="0"/>
              <a:t>«</a:t>
            </a:r>
            <a:r>
              <a:rPr lang="el-GR" dirty="0" smtClean="0"/>
              <a:t>Βάσεις Δεδομένων</a:t>
            </a:r>
            <a:r>
              <a:rPr lang="el-GR" dirty="0" smtClean="0"/>
              <a:t>».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</a:p>
          <a:p>
            <a:pPr>
              <a:buNone/>
              <a:defRPr/>
            </a:pPr>
            <a:endParaRPr lang="el-GR" dirty="0"/>
          </a:p>
          <a:p>
            <a:pPr>
              <a:buNone/>
              <a:defRPr/>
            </a:pPr>
            <a:r>
              <a:rPr lang="el-GR" dirty="0" smtClean="0"/>
              <a:t>   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</a:t>
            </a:r>
            <a:endParaRPr lang="en-US" dirty="0" smtClean="0"/>
          </a:p>
          <a:p>
            <a:pPr>
              <a:buNone/>
              <a:defRPr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eclass.upatras.gr/courses/PHA1612/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90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algn="just"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36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8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Άδειες Χρήσης</a:t>
            </a:r>
            <a:endParaRPr lang="el-GR" b="1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n-US" sz="2800" dirty="0" smtClean="0"/>
          </a:p>
          <a:p>
            <a:r>
              <a:rPr lang="el-GR" sz="2800" dirty="0"/>
              <a:t>Αναφορά-Μη-Εμπορική Χρήση-Παρόμοια Διανομή </a:t>
            </a:r>
            <a:endParaRPr lang="el-GR" sz="2800" dirty="0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29200"/>
            <a:ext cx="2639367" cy="9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5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37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Περιεχόμενα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/>
          </a:p>
          <a:p>
            <a:r>
              <a:rPr lang="el-GR" dirty="0" smtClean="0"/>
              <a:t>Στόχοι μιας βάσης δεδομένων ΠΣΥ – Σχεσιακές βάσεις δεδομένων.</a:t>
            </a:r>
          </a:p>
          <a:p>
            <a:pPr eaLnBrk="1" hangingPunct="1"/>
            <a:r>
              <a:rPr lang="el-GR" dirty="0" smtClean="0"/>
              <a:t>Συστήματα Διαχείρησης Βάσεων Δεδομένων</a:t>
            </a:r>
          </a:p>
          <a:p>
            <a:pPr eaLnBrk="1" hangingPunct="1"/>
            <a:r>
              <a:rPr lang="el-GR" dirty="0" smtClean="0"/>
              <a:t>Σχεσιακές βάσεις δεδομένων</a:t>
            </a:r>
          </a:p>
          <a:p>
            <a:pPr eaLnBrk="1" hangingPunct="1"/>
            <a:r>
              <a:rPr lang="el-GR" dirty="0" smtClean="0"/>
              <a:t>Διαχειριστής Βάσης Δεδομένων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54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Βάσεις Δεδομένων - Γενικά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Βάση Δεδομένων αποτελεί μικρό χώρο όπου έχει αποθηκευθεί μεγάλος όγκος πληροφορίας</a:t>
            </a:r>
            <a:r>
              <a:rPr lang="en-US" sz="2000" dirty="0" smtClean="0"/>
              <a:t> (</a:t>
            </a:r>
            <a:r>
              <a:rPr lang="el-GR" sz="2000" dirty="0" smtClean="0"/>
              <a:t>π.χ. Τηλεφωνικός κατάλογος)</a:t>
            </a:r>
          </a:p>
          <a:p>
            <a:pPr marL="0" indent="0">
              <a:buNone/>
            </a:pPr>
            <a:r>
              <a:rPr lang="el-GR" sz="1800" i="1" dirty="0" smtClean="0"/>
              <a:t>Η βάση δεδομένων είναι ένα ολοκληρωμένο σύστημα που αποτελείται από δεδομένα (</a:t>
            </a:r>
            <a:r>
              <a:rPr lang="en-US" sz="1800" i="1" dirty="0" smtClean="0"/>
              <a:t>data) </a:t>
            </a:r>
            <a:r>
              <a:rPr lang="el-GR" sz="1800" i="1" dirty="0" smtClean="0"/>
              <a:t>και από το κατάλληλο λογισμικό (</a:t>
            </a:r>
            <a:r>
              <a:rPr lang="en-US" sz="1800" i="1" dirty="0" smtClean="0"/>
              <a:t>software) </a:t>
            </a:r>
            <a:r>
              <a:rPr lang="el-GR" sz="1800" i="1" dirty="0" smtClean="0"/>
              <a:t>τα οποία χρησιμοποιώντας το υλικό </a:t>
            </a:r>
            <a:r>
              <a:rPr lang="en-US" sz="1800" i="1" dirty="0" smtClean="0"/>
              <a:t>(hardware) </a:t>
            </a:r>
            <a:r>
              <a:rPr lang="el-GR" sz="1800" i="1" dirty="0" smtClean="0"/>
              <a:t>βοηθούν στην ενημέρωση και πληροφόρηση των χρηστών (</a:t>
            </a:r>
            <a:r>
              <a:rPr lang="en-US" sz="1800" i="1" dirty="0" smtClean="0"/>
              <a:t>users)</a:t>
            </a:r>
          </a:p>
          <a:p>
            <a:pPr marL="0" indent="0">
              <a:buNone/>
            </a:pPr>
            <a:r>
              <a:rPr lang="el-GR" sz="2000" dirty="0" smtClean="0"/>
              <a:t>Αποθήκευση με οργανωμένο τρόπο</a:t>
            </a:r>
          </a:p>
          <a:p>
            <a:pPr marL="0" indent="0">
              <a:buNone/>
            </a:pPr>
            <a:r>
              <a:rPr lang="el-GR" sz="2000" dirty="0" smtClean="0"/>
              <a:t>Ευρεία χρήση των βάσεων δεδομένων στην καθημερινότητα</a:t>
            </a:r>
            <a:endParaRPr lang="el-G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Στόχοι μιας βάσης δεδομένων ΠΣΥ – Σχεσιακές βάσεις δεδομένων (1)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1800" dirty="0" smtClean="0"/>
              <a:t>Ανάγκη οργανωμένης αποθήκευσης δεδομένων</a:t>
            </a:r>
          </a:p>
          <a:p>
            <a:pPr>
              <a:buNone/>
            </a:pPr>
            <a:r>
              <a:rPr lang="el-GR" sz="1800" dirty="0" smtClean="0"/>
              <a:t>Στόχοι : </a:t>
            </a:r>
          </a:p>
          <a:p>
            <a:pPr marL="0" indent="0">
              <a:buNone/>
            </a:pPr>
            <a:r>
              <a:rPr lang="el-GR" sz="1800" dirty="0" smtClean="0"/>
              <a:t>Α) περιορισμός της πολλαπλής αποθήκευσης των ίδιων στοιχείων – συχνή όταν ο ασθενής χρειάζεται να περάσει από πολλά διαφορετικά τμήματα</a:t>
            </a:r>
          </a:p>
          <a:p>
            <a:pPr marL="0" indent="0">
              <a:buNone/>
            </a:pPr>
            <a:r>
              <a:rPr lang="el-GR" sz="1800" dirty="0" smtClean="0"/>
              <a:t>Β) ανεξαρτησία των δεδομένων και των προγραμμάτων από τον φυσικό τρόπο αποθήκευσης των δεδομένων – πρόσβαση από όλους τους χρήστες ανεξάρτητα από την μορφή και τον τρόπο αποθήκευσης  των δεδομένων (κατανεμημένα συστήματα από άλλα ΠΣΝ)</a:t>
            </a:r>
          </a:p>
          <a:p>
            <a:pPr marL="0" indent="0">
              <a:buNone/>
            </a:pPr>
            <a:r>
              <a:rPr lang="el-GR" sz="1800" dirty="0" smtClean="0"/>
              <a:t>Γ) ομοιομορφία στον χειρισμό και την αναπαράσταση των δεδομένων</a:t>
            </a:r>
          </a:p>
          <a:p>
            <a:pPr marL="0" indent="0">
              <a:buNone/>
            </a:pPr>
            <a:r>
              <a:rPr lang="el-GR" sz="1800" dirty="0" smtClean="0"/>
              <a:t>Δ) επιβολή κανόνων ασφάλειας για την διασφάλιση της ακεραιότητας και της αξιοπιστία των δεδομένων που είναι αποθηκευμένα στην βάση</a:t>
            </a:r>
          </a:p>
          <a:p>
            <a:pPr marL="0" indent="0">
              <a:buNone/>
            </a:pPr>
            <a:r>
              <a:rPr lang="el-GR" sz="1800" dirty="0" smtClean="0"/>
              <a:t>Ε) καταμερισμός των στοιχείων σε όλους τους χρήστες ανάλογα με τον βαθμό εξουσιοδότησης που διαθέτουν</a:t>
            </a:r>
            <a:endParaRPr lang="el-GR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1800" dirty="0" smtClean="0"/>
              <a:t>Βάσεις δεδομένων ΠΣΥ : σχεσιακές βάσεις</a:t>
            </a:r>
          </a:p>
          <a:p>
            <a:pPr marL="0" indent="0">
              <a:buNone/>
            </a:pPr>
            <a:r>
              <a:rPr lang="el-GR" sz="1800" dirty="0" smtClean="0"/>
              <a:t>Σύνδεση των δεδομένων μεταξύ τους με σχέσεις που προκύπτουν από κοινά πεδία που υπάρχουν σε διαφορετικά αρχεία</a:t>
            </a:r>
          </a:p>
          <a:p>
            <a:pPr marL="0" indent="0">
              <a:buNone/>
            </a:pPr>
            <a:r>
              <a:rPr lang="el-GR" sz="1800" b="1" dirty="0" smtClean="0"/>
              <a:t>Αρχεία : πίνακες – Εγγραφές : γραμμές – Πεδία : στήλες</a:t>
            </a:r>
          </a:p>
          <a:p>
            <a:pPr marL="0" indent="0">
              <a:buNone/>
            </a:pPr>
            <a:r>
              <a:rPr lang="el-GR" sz="1800" dirty="0" smtClean="0"/>
              <a:t>Η ύπαρξη μιας κοινής τιμής στα πεδία δύο αρχείων καθορίζει και μια σχέση μεταξύ των γραμμών διαφορετικών πινάκων</a:t>
            </a:r>
          </a:p>
          <a:p>
            <a:pPr marL="0" indent="0">
              <a:buNone/>
            </a:pPr>
            <a:r>
              <a:rPr lang="el-GR" sz="1800" dirty="0" smtClean="0"/>
              <a:t>Πλεονεκτήματα : λογικά κατανοητές, πολύ ευέλικτες και δεκτικές σε αλλαγές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Στόχοι μιας βάσης δεδομένων ΠΣΥ – Σχεσιακές βάσεις δεδομένων (2)</a:t>
            </a:r>
            <a:endParaRPr lang="el-GR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Συστήματα Διαχείρισης Βάσεων Δεδομένων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 smtClean="0"/>
              <a:t>Σύστημα Διαχείρισης Βάσεων Δεδομένων </a:t>
            </a:r>
            <a:r>
              <a:rPr lang="en-US" sz="2000" dirty="0" smtClean="0"/>
              <a:t>(Database Management System) : </a:t>
            </a:r>
            <a:r>
              <a:rPr lang="el-GR" sz="2000" dirty="0" smtClean="0"/>
              <a:t>σύνολο προγραμμάτων για τον χειρισμό μιας ή περισσοτέρων ΒΔ στο ίδιο σύστημα  -  λογισμικό για την σχεδίαση και διαχείριση της ΒΔ μαζί με την ΒΔ</a:t>
            </a:r>
          </a:p>
          <a:p>
            <a:pPr marL="0" indent="0">
              <a:buNone/>
            </a:pPr>
            <a:r>
              <a:rPr lang="el-GR" sz="2000" dirty="0" smtClean="0"/>
              <a:t>Περισσότερο διαδεδομένα λογισμικά :</a:t>
            </a:r>
          </a:p>
          <a:p>
            <a:pPr marL="0" indent="0">
              <a:buNone/>
            </a:pPr>
            <a:r>
              <a:rPr lang="el-GR" sz="2000" dirty="0" smtClean="0"/>
              <a:t>	</a:t>
            </a:r>
            <a:r>
              <a:rPr lang="en-US" sz="2000" dirty="0" err="1" smtClean="0"/>
              <a:t>MySQL</a:t>
            </a:r>
            <a:r>
              <a:rPr lang="el-GR" sz="2000" dirty="0" smtClean="0"/>
              <a:t>, </a:t>
            </a:r>
            <a:r>
              <a:rPr lang="en-US" sz="2000" dirty="0" err="1" smtClean="0"/>
              <a:t>PostegreSQL</a:t>
            </a:r>
            <a:r>
              <a:rPr lang="en-US" sz="2000" dirty="0" smtClean="0"/>
              <a:t> (</a:t>
            </a:r>
            <a:r>
              <a:rPr lang="el-GR" sz="2000" dirty="0" smtClean="0"/>
              <a:t>λογισμικό ανοικτού κώδικα)</a:t>
            </a:r>
          </a:p>
          <a:p>
            <a:pPr marL="0" indent="0">
              <a:buNone/>
            </a:pPr>
            <a:r>
              <a:rPr lang="el-GR" sz="2000" dirty="0" smtClean="0"/>
              <a:t>	</a:t>
            </a:r>
            <a:r>
              <a:rPr lang="en-US" sz="2000" dirty="0" smtClean="0"/>
              <a:t>Oracle SQL </a:t>
            </a:r>
            <a:r>
              <a:rPr lang="el-GR" sz="2000" dirty="0" smtClean="0"/>
              <a:t>(εμπορικό λογισμικό)</a:t>
            </a:r>
          </a:p>
          <a:p>
            <a:pPr marL="0" indent="0">
              <a:buNone/>
            </a:pPr>
            <a:r>
              <a:rPr lang="el-GR" sz="2000" dirty="0" smtClean="0"/>
              <a:t>Χρησιμοποιούν την γλώσσα 4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γενιάς </a:t>
            </a:r>
            <a:r>
              <a:rPr lang="en-US" sz="2000" dirty="0" smtClean="0"/>
              <a:t>SQL (Structured Query Language)</a:t>
            </a:r>
          </a:p>
          <a:p>
            <a:pPr marL="0" indent="0">
              <a:buNone/>
            </a:pPr>
            <a:r>
              <a:rPr lang="el-GR" sz="2000" dirty="0" smtClean="0"/>
              <a:t>Αποτελείται από :</a:t>
            </a:r>
          </a:p>
          <a:p>
            <a:pPr marL="0" indent="0">
              <a:buNone/>
            </a:pPr>
            <a:r>
              <a:rPr lang="el-GR" sz="2000" dirty="0" smtClean="0"/>
              <a:t>α) </a:t>
            </a:r>
            <a:r>
              <a:rPr lang="en-US" sz="2000" dirty="0" smtClean="0"/>
              <a:t>DDL (Data Definition Language, </a:t>
            </a:r>
            <a:r>
              <a:rPr lang="el-GR" sz="2000" dirty="0" smtClean="0"/>
              <a:t>Γλώσσα ορισμού δεδομένων)</a:t>
            </a:r>
          </a:p>
          <a:p>
            <a:pPr marL="0" indent="0">
              <a:buNone/>
            </a:pPr>
            <a:r>
              <a:rPr lang="el-GR" sz="1600" dirty="0" smtClean="0"/>
              <a:t>(καθορίζουμε τις δομές και τα τμήματα της ΒΔ κατά την δημιουργία της)</a:t>
            </a:r>
          </a:p>
          <a:p>
            <a:pPr marL="0" indent="0">
              <a:buNone/>
            </a:pPr>
            <a:r>
              <a:rPr lang="el-GR" sz="2000" dirty="0" smtClean="0"/>
              <a:t>β) </a:t>
            </a:r>
            <a:r>
              <a:rPr lang="en-US" sz="2000" dirty="0" smtClean="0"/>
              <a:t>DML (Data Manipulation Language,</a:t>
            </a:r>
            <a:r>
              <a:rPr lang="el-GR" sz="2000" dirty="0" smtClean="0"/>
              <a:t> Γλώσσα χειρισμού δεδομένων)</a:t>
            </a:r>
          </a:p>
          <a:p>
            <a:pPr marL="0" indent="0">
              <a:buNone/>
            </a:pPr>
            <a:r>
              <a:rPr lang="el-GR" sz="1600" dirty="0" smtClean="0"/>
              <a:t>(επεξεργαζόμαστε τα δεδομένα μιας ΒΔ κατά την διαχείριση της)</a:t>
            </a:r>
          </a:p>
          <a:p>
            <a:pPr marL="0" indent="0">
              <a:buNone/>
            </a:pPr>
            <a:r>
              <a:rPr lang="el-GR" sz="2000" dirty="0" smtClean="0"/>
              <a:t>γ) </a:t>
            </a:r>
            <a:r>
              <a:rPr lang="en-US" sz="2000" dirty="0" smtClean="0"/>
              <a:t>DCL (Data Control Language, </a:t>
            </a:r>
            <a:r>
              <a:rPr lang="el-GR" sz="2000" dirty="0" smtClean="0"/>
              <a:t>Γλώσσα ελέγχου δεδομένων)</a:t>
            </a:r>
          </a:p>
          <a:p>
            <a:pPr marL="0" indent="0">
              <a:buNone/>
            </a:pPr>
            <a:r>
              <a:rPr lang="el-GR" sz="1700" dirty="0" smtClean="0"/>
              <a:t>(εξασφαλίζει την ασφάλεια και της ακεραιότητα των δεδομένων μιας ΒΔ κατά την λειτουργία της)</a:t>
            </a:r>
          </a:p>
          <a:p>
            <a:pPr marL="0" indent="0">
              <a:buNone/>
            </a:pPr>
            <a:r>
              <a:rPr lang="el-GR" sz="1700" dirty="0" smtClean="0"/>
              <a:t>Δημιουργία/διαχείριση ΒΔ χωρίς υψηλές απαιτήσεις : </a:t>
            </a:r>
            <a:r>
              <a:rPr lang="en-US" sz="1700" dirty="0" smtClean="0"/>
              <a:t>Microsoft Access, Open Office </a:t>
            </a:r>
            <a:r>
              <a:rPr lang="en-US" sz="1700" dirty="0" err="1" smtClean="0"/>
              <a:t>Kixi</a:t>
            </a:r>
            <a:endParaRPr lang="en-US" sz="1700" dirty="0" smtClean="0"/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Σχεσιακές Βάσεις Δεδομένων (1)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Σχεσιακές ΒΔ : όταν τα δεδομένα συνδέονται μεταξύ τους με σχέσεις που προκύπτουν από κοινά πεδία που υπάρχουν σε διαφορετικά αρχεία (πίνακες)</a:t>
            </a:r>
          </a:p>
          <a:p>
            <a:pPr marL="0" indent="0">
              <a:buNone/>
            </a:pPr>
            <a:r>
              <a:rPr lang="el-GR" sz="2000" dirty="0" smtClean="0"/>
              <a:t>Μοντέλο Οντοτήτων – Συσχετίσεων : σχεδίαση σχεσιακών ΒΔ</a:t>
            </a:r>
          </a:p>
          <a:p>
            <a:pPr marL="0" indent="0">
              <a:buNone/>
            </a:pPr>
            <a:r>
              <a:rPr lang="el-GR" sz="2000" dirty="0" smtClean="0"/>
              <a:t>Βήματα σχεδίασης σχεσιακής ΒΔ :</a:t>
            </a:r>
          </a:p>
          <a:p>
            <a:pPr marL="0" indent="0">
              <a:buNone/>
            </a:pPr>
            <a:r>
              <a:rPr lang="el-GR" sz="1600" dirty="0" smtClean="0"/>
              <a:t>Α) ορίζουμε τους πίνακες που αποτελούν την βάση δεδομένων καθώς και τα πεδία που θα περιέχονται σε αυτούς (πίνακας με δημογραφικά στοιχεία ασθενών, πίνακας με νοσηλευτικό προσωπικό, πίνακας με προμήθειες </a:t>
            </a:r>
            <a:r>
              <a:rPr lang="el-GR" sz="1600" dirty="0" err="1" smtClean="0"/>
              <a:t>κ.λ</a:t>
            </a:r>
            <a:r>
              <a:rPr lang="el-GR" sz="1600" dirty="0" smtClean="0"/>
              <a:t>.)</a:t>
            </a:r>
          </a:p>
          <a:p>
            <a:pPr marL="0" indent="0">
              <a:buNone/>
            </a:pPr>
            <a:r>
              <a:rPr lang="el-GR" sz="1600" dirty="0" smtClean="0"/>
              <a:t>Β) ορίζουμε τις ιδιότητες που έχουν τα πεδία των πινάκων (τύπος πεδίου : κείμενο ή αριθμός, μέγεθος πεδίου)</a:t>
            </a:r>
          </a:p>
          <a:p>
            <a:pPr marL="0" indent="0">
              <a:buNone/>
            </a:pPr>
            <a:r>
              <a:rPr lang="el-GR" sz="1600" dirty="0" smtClean="0"/>
              <a:t>Γ) ορισμός πεδίων πινάκων που θα λειτουργούν ως κλειδιά</a:t>
            </a:r>
          </a:p>
          <a:p>
            <a:pPr marL="0" indent="266700">
              <a:buNone/>
            </a:pPr>
            <a:r>
              <a:rPr lang="el-GR" sz="1600" dirty="0" smtClean="0"/>
              <a:t>Πιθανοί τύποι κλειδιών :</a:t>
            </a:r>
          </a:p>
          <a:p>
            <a:pPr marL="266700" indent="0">
              <a:buNone/>
            </a:pPr>
            <a:r>
              <a:rPr lang="el-GR" sz="1600" dirty="0" smtClean="0"/>
              <a:t>α) πρωτεύον κλειδί : πεδίο ή συνδυασμός πεδίων που χαρακτηρίζει μοναδικά μια εγγραφή – προστασία πίνακα από διπλοτυπίες εγγραφών</a:t>
            </a:r>
          </a:p>
          <a:p>
            <a:pPr marL="266700" indent="0">
              <a:buNone/>
            </a:pPr>
            <a:r>
              <a:rPr lang="el-GR" sz="1600" dirty="0" smtClean="0"/>
              <a:t>β) κλειδί : πεδίο που δεν έχει κατ’ ανάγκη μοναδική τιμή – χρησιμοποιείται για αναζήτηση στο αρχείο</a:t>
            </a:r>
          </a:p>
          <a:p>
            <a:pPr marL="266700" indent="0">
              <a:buNone/>
            </a:pPr>
            <a:r>
              <a:rPr lang="el-GR" sz="1600" dirty="0" smtClean="0"/>
              <a:t>γ)  Ξένο Κλειδί : πεδίο που έχει το ίδιο σύνολο τιμών με το πρωτεύον κλειδί ενός άλλου αρχείου</a:t>
            </a:r>
          </a:p>
          <a:p>
            <a:pPr marL="266700" indent="0">
              <a:buNone/>
            </a:pPr>
            <a:endParaRPr lang="el-GR" sz="1600" dirty="0" smtClean="0"/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1005</Words>
  <Application>Microsoft Office PowerPoint</Application>
  <PresentationFormat>On-screen Show (4:3)</PresentationFormat>
  <Paragraphs>124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Θέμα του Office</vt:lpstr>
      <vt:lpstr>Πληροφορική</vt:lpstr>
      <vt:lpstr>Άδειες Χρήσης</vt:lpstr>
      <vt:lpstr>Χρηματοδότηση</vt:lpstr>
      <vt:lpstr>Περιεχόμενα ενότητας</vt:lpstr>
      <vt:lpstr>Βάσεις Δεδομένων - Γενικά</vt:lpstr>
      <vt:lpstr>Στόχοι μιας βάσης δεδομένων ΠΣΥ – Σχεσιακές βάσεις δεδομένων (1)</vt:lpstr>
      <vt:lpstr>Στόχοι μιας βάσης δεδομένων ΠΣΥ – Σχεσιακές βάσεις δεδομένων (2)</vt:lpstr>
      <vt:lpstr>Συστήματα Διαχείρισης Βάσεων Δεδομένων</vt:lpstr>
      <vt:lpstr>Σχεσιακές Βάσεις Δεδομένων (1)</vt:lpstr>
      <vt:lpstr>Σχεσιακές Βάσεις Δεδομένων (2)</vt:lpstr>
      <vt:lpstr>Σχεσιακές Βάσεις Δεδομένων (3)</vt:lpstr>
      <vt:lpstr>Σχεσιακές Βάσεις Δεδομένων (4)</vt:lpstr>
      <vt:lpstr>Σχεσιακές Βάσεις Δεδομένων (5)</vt:lpstr>
      <vt:lpstr>Διαχειριστής Βάσης Δεδομένων</vt:lpstr>
      <vt:lpstr>Σημείωμα Αναφοράς</vt:lpstr>
      <vt:lpstr>Σημείωμα Αδειοδότησης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ΠΛΗΡΟΦΟΡΙΑΚΑ ΣΥΣΤΗΜΑΤΑ</dc:title>
  <dc:creator>Andriana</dc:creator>
  <cp:lastModifiedBy>admin</cp:lastModifiedBy>
  <cp:revision>52</cp:revision>
  <dcterms:created xsi:type="dcterms:W3CDTF">2013-11-07T16:05:26Z</dcterms:created>
  <dcterms:modified xsi:type="dcterms:W3CDTF">2015-05-18T06:25:55Z</dcterms:modified>
</cp:coreProperties>
</file>