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9" r:id="rId2"/>
    <p:sldId id="310" r:id="rId3"/>
    <p:sldId id="311" r:id="rId4"/>
    <p:sldId id="312" r:id="rId5"/>
    <p:sldId id="296" r:id="rId6"/>
    <p:sldId id="297" r:id="rId7"/>
    <p:sldId id="298" r:id="rId8"/>
    <p:sldId id="299" r:id="rId9"/>
    <p:sldId id="300" r:id="rId10"/>
    <p:sldId id="301" r:id="rId11"/>
    <p:sldId id="302" r:id="rId12"/>
    <p:sldId id="303" r:id="rId13"/>
    <p:sldId id="304" r:id="rId14"/>
    <p:sldId id="305" r:id="rId15"/>
    <p:sldId id="307" r:id="rId16"/>
    <p:sldId id="308" r:id="rId17"/>
    <p:sldId id="313" r:id="rId18"/>
    <p:sldId id="314" r:id="rId19"/>
    <p:sldId id="31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1BD52-05D1-48EF-B9ED-B94EEBCB8097}" type="datetimeFigureOut">
              <a:rPr lang="el-GR" smtClean="0"/>
              <a:t>18/5/2015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E1C58-CEC1-43FA-8745-2F636B9EA2A8}" type="slidenum">
              <a:rPr lang="el-GR" smtClean="0"/>
              <a:t>‹#›</a:t>
            </a:fld>
            <a:endParaRPr lang="el-GR"/>
          </a:p>
        </p:txBody>
      </p:sp>
    </p:spTree>
    <p:extLst>
      <p:ext uri="{BB962C8B-B14F-4D97-AF65-F5344CB8AC3E}">
        <p14:creationId xmlns:p14="http://schemas.microsoft.com/office/powerpoint/2010/main" val="276965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D14917A-4BD5-4C66-B428-96CCAA09FE5A}" type="datetimeFigureOut">
              <a:rPr lang="el-GR" smtClean="0"/>
              <a:pPr/>
              <a:t>18/5/2015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FA69D6F-BDA8-40A2-B553-EE02721C3DB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4917A-4BD5-4C66-B428-96CCAA09FE5A}" type="datetimeFigureOut">
              <a:rPr lang="el-GR" smtClean="0"/>
              <a:pPr/>
              <a:t>18/5/2015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69D6F-BDA8-40A2-B553-EE02721C3DB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class.upatras.gr/courses/PHA161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Πληροφορική</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Κεφάλαιο </a:t>
            </a:r>
            <a:r>
              <a:rPr lang="el-GR" sz="2800" b="1" dirty="0" smtClean="0">
                <a:solidFill>
                  <a:schemeClr val="tx1"/>
                </a:solidFill>
              </a:rPr>
              <a:t>3</a:t>
            </a:r>
            <a:r>
              <a:rPr lang="el-GR" sz="2800" b="1" baseline="30000" dirty="0" smtClean="0">
                <a:solidFill>
                  <a:schemeClr val="tx1"/>
                </a:solidFill>
              </a:rPr>
              <a:t>ο</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Ηλεκτρονικός Φάκελος Ασθενή</a:t>
            </a:r>
            <a:endParaRPr lang="en-US" sz="2800" dirty="0" smtClean="0">
              <a:solidFill>
                <a:schemeClr val="tx1"/>
              </a:solidFill>
            </a:endParaRPr>
          </a:p>
          <a:p>
            <a:r>
              <a:rPr lang="el-GR" sz="2800" dirty="0" smtClean="0">
                <a:solidFill>
                  <a:schemeClr val="tx1"/>
                </a:solidFill>
              </a:rPr>
              <a:t>Κλεπετσάνης Παύλος, Επίκουρος Καθηγητής</a:t>
            </a:r>
          </a:p>
          <a:p>
            <a:r>
              <a:rPr lang="el-GR" sz="2800" dirty="0" smtClean="0">
                <a:solidFill>
                  <a:schemeClr val="tx1"/>
                </a:solidFill>
              </a:rPr>
              <a:t>Τμήμα Φαρμακευτικής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603" y="5681912"/>
            <a:ext cx="2416384" cy="84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23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24744"/>
            <a:ext cx="8363272" cy="5001419"/>
          </a:xfrm>
        </p:spPr>
        <p:txBody>
          <a:bodyPr>
            <a:normAutofit fontScale="92500" lnSpcReduction="10000"/>
          </a:bodyPr>
          <a:lstStyle/>
          <a:p>
            <a:pPr marL="0" indent="0">
              <a:buNone/>
            </a:pPr>
            <a:r>
              <a:rPr lang="el-GR" sz="2000" dirty="0" smtClean="0"/>
              <a:t>Χειρόγραφοι </a:t>
            </a:r>
            <a:r>
              <a:rPr lang="el-GR" sz="2000" dirty="0"/>
              <a:t>φάκελοι </a:t>
            </a:r>
            <a:r>
              <a:rPr lang="el-GR" sz="2000" dirty="0" smtClean="0"/>
              <a:t> - πλεονεκτήματα</a:t>
            </a:r>
          </a:p>
          <a:p>
            <a:pPr marL="0" indent="0">
              <a:buNone/>
            </a:pPr>
            <a:r>
              <a:rPr lang="el-GR" sz="2000" dirty="0" smtClean="0"/>
              <a:t>Α) είναι </a:t>
            </a:r>
            <a:r>
              <a:rPr lang="el-GR" sz="2000" dirty="0"/>
              <a:t>πολύ πιο οικείοι ακόμα και από νοσηλευτικό προσωπικό μη εξειδικευμένο. </a:t>
            </a:r>
            <a:endParaRPr lang="en-US" sz="2000" dirty="0" smtClean="0"/>
          </a:p>
          <a:p>
            <a:pPr marL="0" indent="0">
              <a:buNone/>
            </a:pPr>
            <a:r>
              <a:rPr lang="en-US" sz="2000" dirty="0" smtClean="0"/>
              <a:t>B) </a:t>
            </a:r>
            <a:r>
              <a:rPr lang="el-GR" sz="2000" dirty="0" smtClean="0"/>
              <a:t>σημαντική </a:t>
            </a:r>
            <a:r>
              <a:rPr lang="el-GR" sz="2000" dirty="0"/>
              <a:t>ευκολία </a:t>
            </a:r>
            <a:r>
              <a:rPr lang="el-GR" sz="2000" dirty="0" smtClean="0"/>
              <a:t>για </a:t>
            </a:r>
            <a:r>
              <a:rPr lang="el-GR" sz="2000" dirty="0"/>
              <a:t>την ανάκτηση πληροφοριών από αυτούς, δεν είναι απαραίτητη η μετάβαση στο χώρο που βρίσκεται το τερματικό αλλά μπορεί να μεταφερθεί το περιεχόμενο τους στον χώρο παροχής ιατρικής φροντίδας, </a:t>
            </a:r>
            <a:endParaRPr lang="en-US" sz="2000" dirty="0" smtClean="0"/>
          </a:p>
          <a:p>
            <a:pPr marL="0" indent="0">
              <a:buNone/>
            </a:pPr>
            <a:r>
              <a:rPr lang="el-GR" sz="2000" dirty="0" smtClean="0"/>
              <a:t>Γ) μπορούν </a:t>
            </a:r>
            <a:r>
              <a:rPr lang="el-GR" sz="2000" dirty="0"/>
              <a:t>να συμπληρωθούν σε αυτούς δεδομένα  χωρίς να έχουν αυστηρή ιατρική ορολογία</a:t>
            </a:r>
            <a:r>
              <a:rPr lang="el-GR" sz="2000" dirty="0" smtClean="0"/>
              <a:t>.</a:t>
            </a:r>
          </a:p>
          <a:p>
            <a:pPr marL="0" indent="0">
              <a:buNone/>
            </a:pPr>
            <a:r>
              <a:rPr lang="el-GR" sz="2000" dirty="0" smtClean="0"/>
              <a:t>Χειρόγραφοι φάκελοι  - μειονεκτήματα</a:t>
            </a:r>
          </a:p>
          <a:p>
            <a:pPr marL="0" indent="0">
              <a:buNone/>
            </a:pPr>
            <a:r>
              <a:rPr lang="el-GR" sz="2000" dirty="0" smtClean="0"/>
              <a:t>Α) </a:t>
            </a:r>
            <a:r>
              <a:rPr lang="el-GR" sz="2000" dirty="0"/>
              <a:t>διαφέρουν από νοσοκομείο σε νοσοκομείο και σε μερικά νοσοκομεία από τμήμα σε </a:t>
            </a:r>
            <a:r>
              <a:rPr lang="el-GR" sz="2000" dirty="0" smtClean="0"/>
              <a:t>τμήμα,</a:t>
            </a:r>
          </a:p>
          <a:p>
            <a:pPr marL="0" indent="0">
              <a:buNone/>
            </a:pPr>
            <a:r>
              <a:rPr lang="el-GR" sz="2000" dirty="0" smtClean="0"/>
              <a:t>Β) η </a:t>
            </a:r>
            <a:r>
              <a:rPr lang="el-GR" sz="2000" dirty="0"/>
              <a:t>επεξεργασία και η πρόσβαση σε χειρόγραφους φακέλους ασθενών είναι αρκετά δύσκολη και επίπονη </a:t>
            </a:r>
            <a:r>
              <a:rPr lang="el-GR" sz="2000" dirty="0" smtClean="0"/>
              <a:t>εργασία.,</a:t>
            </a:r>
          </a:p>
          <a:p>
            <a:pPr marL="0" indent="0">
              <a:buNone/>
            </a:pPr>
            <a:r>
              <a:rPr lang="el-GR" sz="2000" dirty="0" smtClean="0"/>
              <a:t>Γ) η </a:t>
            </a:r>
            <a:r>
              <a:rPr lang="el-GR" sz="2000" dirty="0"/>
              <a:t>μη ηλεκτρονική τους φύση κάνει δύσκολη την άμεση πρόσβαση και ανάκτηση της πληροφορίας που είναι αποθηκευμένη σε </a:t>
            </a:r>
            <a:r>
              <a:rPr lang="el-GR" sz="2000" dirty="0" smtClean="0"/>
              <a:t>αυτούς.</a:t>
            </a:r>
          </a:p>
          <a:p>
            <a:pPr marL="0" indent="0">
              <a:buNone/>
            </a:pPr>
            <a:r>
              <a:rPr lang="el-GR" sz="2000" dirty="0" smtClean="0"/>
              <a:t>Δ) η έλλειψη </a:t>
            </a:r>
            <a:r>
              <a:rPr lang="el-GR" sz="2000" dirty="0"/>
              <a:t>συμβατότητας στην εισαγωγή δεδομένων από τους διάφορους εμπλεκόμενους,  γεγονός που καθιστά δύσκολη την εξαγωγή συνδυαστικών συμπερασμάτων και σχεδόν </a:t>
            </a:r>
            <a:r>
              <a:rPr lang="el-GR" sz="2000" dirty="0" smtClean="0"/>
              <a:t>αδύνατη </a:t>
            </a:r>
            <a:r>
              <a:rPr lang="el-GR" sz="2000" dirty="0"/>
              <a:t>την  χρήση τους από άλλα νοσοκομεία.</a:t>
            </a:r>
          </a:p>
          <a:p>
            <a:pPr marL="0" indent="0">
              <a:buNone/>
            </a:pPr>
            <a:endParaRPr lang="el-GR" sz="2000" dirty="0"/>
          </a:p>
          <a:p>
            <a:pPr>
              <a:buNone/>
            </a:pPr>
            <a:endParaRPr lang="el-GR" sz="2000" dirty="0"/>
          </a:p>
        </p:txBody>
      </p:sp>
      <p:sp>
        <p:nvSpPr>
          <p:cNvPr id="4" name="1 - Τίτλος"/>
          <p:cNvSpPr>
            <a:spLocks noGrp="1"/>
          </p:cNvSpPr>
          <p:nvPr>
            <p:ph type="title"/>
          </p:nvPr>
        </p:nvSpPr>
        <p:spPr>
          <a:xfrm>
            <a:off x="457200" y="274638"/>
            <a:ext cx="8229600" cy="850106"/>
          </a:xfrm>
        </p:spPr>
        <p:txBody>
          <a:bodyPr>
            <a:normAutofit/>
          </a:bodyPr>
          <a:lstStyle/>
          <a:p>
            <a:r>
              <a:rPr lang="el-GR" sz="2800" b="1" dirty="0" smtClean="0"/>
              <a:t>Ιατρικός Φάκελος Ασθενή (5)</a:t>
            </a:r>
            <a:endParaRPr lang="el-GR"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124744"/>
            <a:ext cx="8229600" cy="1684784"/>
          </a:xfrm>
        </p:spPr>
        <p:txBody>
          <a:bodyPr>
            <a:normAutofit fontScale="92500"/>
          </a:bodyPr>
          <a:lstStyle/>
          <a:p>
            <a:pPr marL="0" indent="0">
              <a:buNone/>
            </a:pPr>
            <a:r>
              <a:rPr lang="el-GR" sz="2000" i="1" dirty="0" smtClean="0"/>
              <a:t>Ηλεκτρονικός ιατρικός φάκελος ασθενή (ΗΙΦΑ) (</a:t>
            </a:r>
            <a:r>
              <a:rPr lang="el-GR" sz="2000" i="1" dirty="0" err="1" smtClean="0"/>
              <a:t>Electronic</a:t>
            </a:r>
            <a:r>
              <a:rPr lang="el-GR" sz="2000" i="1" dirty="0" smtClean="0"/>
              <a:t> </a:t>
            </a:r>
            <a:r>
              <a:rPr lang="el-GR" sz="2000" i="1" dirty="0" err="1" smtClean="0"/>
              <a:t>Health</a:t>
            </a:r>
            <a:r>
              <a:rPr lang="el-GR" sz="2000" i="1" dirty="0" smtClean="0"/>
              <a:t> </a:t>
            </a:r>
            <a:r>
              <a:rPr lang="el-GR" sz="2000" i="1" dirty="0" err="1" smtClean="0"/>
              <a:t>Record</a:t>
            </a:r>
            <a:r>
              <a:rPr lang="el-GR" sz="2000" i="1" dirty="0" smtClean="0"/>
              <a:t> - EHR) ασθενούς είναι το σύνολο των κλινικών δεδομένων και πληροφοριών που είναι γνωστά για ένα ασθενή και είναι αποθηκευμένα σε ψηφιακή μορφή ώστε να είναι δυνατή η ανάκτηση η αξιολόγηση και η στατιστική επεξεργασία τους και έχει ως στόχο την βελτίωση των παρεχομένων υπηρεσιών υγείας.</a:t>
            </a:r>
            <a:endParaRPr lang="el-GR" sz="2000" dirty="0"/>
          </a:p>
        </p:txBody>
      </p:sp>
      <p:sp>
        <p:nvSpPr>
          <p:cNvPr id="4" name="1 - Τίτλος"/>
          <p:cNvSpPr>
            <a:spLocks noGrp="1"/>
          </p:cNvSpPr>
          <p:nvPr>
            <p:ph type="title"/>
          </p:nvPr>
        </p:nvSpPr>
        <p:spPr>
          <a:xfrm>
            <a:off x="457200" y="274638"/>
            <a:ext cx="8229600" cy="850106"/>
          </a:xfrm>
        </p:spPr>
        <p:txBody>
          <a:bodyPr>
            <a:normAutofit/>
          </a:bodyPr>
          <a:lstStyle/>
          <a:p>
            <a:r>
              <a:rPr lang="el-GR" sz="2800" b="1" dirty="0" smtClean="0"/>
              <a:t>Ιατρικός Φάκελος Ασθενή (6)</a:t>
            </a:r>
            <a:endParaRPr lang="el-GR" sz="2800" b="1" dirty="0"/>
          </a:p>
        </p:txBody>
      </p:sp>
      <p:pic>
        <p:nvPicPr>
          <p:cNvPr id="5" name="Picture 9" descr="pk"/>
          <p:cNvPicPr/>
          <p:nvPr/>
        </p:nvPicPr>
        <p:blipFill>
          <a:blip r:embed="rId2" cstate="print">
            <a:grayscl/>
          </a:blip>
          <a:srcRect/>
          <a:stretch>
            <a:fillRect/>
          </a:stretch>
        </p:blipFill>
        <p:spPr bwMode="auto">
          <a:xfrm>
            <a:off x="2195736" y="2852936"/>
            <a:ext cx="4824536" cy="3600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24744"/>
            <a:ext cx="8435280" cy="5112568"/>
          </a:xfrm>
        </p:spPr>
        <p:txBody>
          <a:bodyPr>
            <a:normAutofit/>
          </a:bodyPr>
          <a:lstStyle/>
          <a:p>
            <a:pPr marL="0" indent="0">
              <a:spcBef>
                <a:spcPts val="1200"/>
              </a:spcBef>
              <a:buNone/>
            </a:pPr>
            <a:r>
              <a:rPr lang="el-GR" sz="2000" dirty="0" smtClean="0"/>
              <a:t>Χρήστες : είναι το ιατρικό, παραϊατρικό και νοσηλευτικό προσωπικό των νοσηλευτικών ιδρυμάτων, το διοικητικό προσωπικό του καθώς και οι εργαζόμενοι στις υπηρεσίες δημόσιας υγείας. </a:t>
            </a:r>
          </a:p>
          <a:p>
            <a:pPr marL="0" indent="0">
              <a:spcBef>
                <a:spcPts val="1200"/>
              </a:spcBef>
              <a:buNone/>
            </a:pPr>
            <a:r>
              <a:rPr lang="el-GR" sz="2000" dirty="0" smtClean="0"/>
              <a:t>Η πρώτη από αυτές τις κατηγορίες χρηστών χρησιμοποιεί τον ΗΙΦΑ για την βελτίωση της ποιότητας της παρεχομένης υπηρεσίας υγείας, την υποστήριξη στην λήψη ιατρικών αποφάσεων, την πραγματοποίηση ερευνητικών δραστηριοτήτων την δημιουργία πλάνων φροντίδας ασθενούς. </a:t>
            </a:r>
          </a:p>
          <a:p>
            <a:pPr marL="0" indent="0">
              <a:spcBef>
                <a:spcPts val="1200"/>
              </a:spcBef>
              <a:buNone/>
            </a:pPr>
            <a:r>
              <a:rPr lang="el-GR" sz="2000" dirty="0" smtClean="0"/>
              <a:t>Το διοικητικό προσωπικό του ιδρύματος χρησιμοποιεί τον ΗΙΦΑ για τη διαχείριση των υλικών και οικονομικών πόρων του ιδρύματος καθώς και την αποτίμηση του φόρτου εργασίας του νοσηλευτικού προσωπικού καθώς και την κατανομή των πόρων του συστήματος.</a:t>
            </a:r>
          </a:p>
          <a:p>
            <a:pPr marL="0" indent="0">
              <a:spcBef>
                <a:spcPts val="1200"/>
              </a:spcBef>
              <a:buNone/>
            </a:pPr>
            <a:r>
              <a:rPr lang="el-GR" sz="2000" dirty="0" smtClean="0"/>
              <a:t>Τέλος οι αρχές δημόσιας υγείας της χώρας μπορούν να χρησιμοποιήσουν τους ΗΙΦΑ για την πραγματοποίηση επιδημιολογικών μελετών και την χάραξη πολιτικών δημόσιας υγείας.</a:t>
            </a:r>
            <a:endParaRPr lang="el-GR" sz="2000" dirty="0"/>
          </a:p>
        </p:txBody>
      </p:sp>
      <p:sp>
        <p:nvSpPr>
          <p:cNvPr id="4" name="1 - Τίτλος"/>
          <p:cNvSpPr txBox="1">
            <a:spLocks/>
          </p:cNvSpPr>
          <p:nvPr/>
        </p:nvSpPr>
        <p:spPr>
          <a:xfrm>
            <a:off x="457200" y="274638"/>
            <a:ext cx="8229600" cy="8501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uLnTx/>
                <a:uFillTx/>
                <a:latin typeface="+mj-lt"/>
                <a:ea typeface="+mj-ea"/>
                <a:cs typeface="+mj-cs"/>
              </a:rPr>
              <a:t>Ιατρικός Φάκελος Ασθενή (7)</a:t>
            </a: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268760"/>
            <a:ext cx="8435280" cy="4857403"/>
          </a:xfrm>
        </p:spPr>
        <p:txBody>
          <a:bodyPr>
            <a:normAutofit/>
          </a:bodyPr>
          <a:lstStyle/>
          <a:p>
            <a:pPr>
              <a:buNone/>
            </a:pPr>
            <a:r>
              <a:rPr lang="el-GR" sz="2000" b="1" dirty="0" smtClean="0"/>
              <a:t>Οφέλη ΗΙΦΑ</a:t>
            </a:r>
          </a:p>
          <a:p>
            <a:pPr lvl="0">
              <a:spcBef>
                <a:spcPts val="600"/>
              </a:spcBef>
            </a:pPr>
            <a:r>
              <a:rPr lang="el-GR" sz="2000" dirty="0" smtClean="0"/>
              <a:t>Μείωσης του χρόνου εκτίμησης της κατάστασης του ασθενούς χάρη στην δυνατότητα άμεσης πρόσβασης στις πληροφορίες που σχετίζονται με αυτόν</a:t>
            </a:r>
          </a:p>
          <a:p>
            <a:pPr lvl="0">
              <a:spcBef>
                <a:spcPts val="600"/>
              </a:spcBef>
            </a:pPr>
            <a:r>
              <a:rPr lang="el-GR" sz="2000" dirty="0" smtClean="0"/>
              <a:t>Καλύτερη διαχείριση των πόρων υγείας από το νοσηλευτικό ίδρυμα</a:t>
            </a:r>
          </a:p>
          <a:p>
            <a:pPr lvl="0">
              <a:spcBef>
                <a:spcPts val="600"/>
              </a:spcBef>
            </a:pPr>
            <a:r>
              <a:rPr lang="el-GR" sz="2000" dirty="0" smtClean="0"/>
              <a:t>Υποστήριξη της λήψης αποφάσεων από το ιατρικό προσωπικό</a:t>
            </a:r>
          </a:p>
          <a:p>
            <a:pPr lvl="0">
              <a:spcBef>
                <a:spcPts val="600"/>
              </a:spcBef>
            </a:pPr>
            <a:r>
              <a:rPr lang="el-GR" sz="2000" dirty="0" smtClean="0"/>
              <a:t>Κλινική και επιδημιολογική παρακολούθηση φαρμάκων και πλάνων φροντίδας</a:t>
            </a:r>
          </a:p>
          <a:p>
            <a:pPr lvl="0">
              <a:spcBef>
                <a:spcPts val="600"/>
              </a:spcBef>
            </a:pPr>
            <a:r>
              <a:rPr lang="el-GR" sz="2000" dirty="0" smtClean="0"/>
              <a:t>Δυνατότητα διάχυσης των πληροφοριών που περιέχονται στον ΗΙΦΑ σε ερευνητές για την ανάπτυξη ερευνητικών δραστηριοτήτων, φροντίζοντας πάντα για τη προστασία των ευαίσθητων προσωπικών δεδομένων του ασθενή.</a:t>
            </a:r>
          </a:p>
          <a:p>
            <a:pPr>
              <a:spcBef>
                <a:spcPts val="600"/>
              </a:spcBef>
            </a:pPr>
            <a:r>
              <a:rPr lang="el-GR" sz="2000" dirty="0" smtClean="0"/>
              <a:t>Έλεγχος φαρμακευτικής </a:t>
            </a:r>
            <a:r>
              <a:rPr lang="el-GR" sz="2000" dirty="0" err="1" smtClean="0"/>
              <a:t>συνταγογράφησης</a:t>
            </a:r>
            <a:r>
              <a:rPr lang="el-GR" sz="2000" dirty="0" smtClean="0"/>
              <a:t> και περιορισμός της αλόγιστης σπατάλης</a:t>
            </a:r>
          </a:p>
          <a:p>
            <a:pPr>
              <a:buNone/>
            </a:pPr>
            <a:endParaRPr lang="el-GR" sz="2000" dirty="0"/>
          </a:p>
        </p:txBody>
      </p:sp>
      <p:sp>
        <p:nvSpPr>
          <p:cNvPr id="4" name="1 - Τίτλος"/>
          <p:cNvSpPr txBox="1">
            <a:spLocks noGrp="1"/>
          </p:cNvSpPr>
          <p:nvPr>
            <p:ph type="title"/>
          </p:nvPr>
        </p:nvSpPr>
        <p:spPr>
          <a:xfrm>
            <a:off x="457200" y="274638"/>
            <a:ext cx="8229600" cy="9221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uLnTx/>
                <a:uFillTx/>
                <a:latin typeface="+mj-lt"/>
                <a:ea typeface="+mj-ea"/>
                <a:cs typeface="+mj-cs"/>
              </a:rPr>
              <a:t>Ιατρικός Φάκελος Ασθενή (8)</a:t>
            </a: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412776"/>
            <a:ext cx="8568952" cy="4525963"/>
          </a:xfrm>
        </p:spPr>
        <p:txBody>
          <a:bodyPr>
            <a:normAutofit/>
          </a:bodyPr>
          <a:lstStyle/>
          <a:p>
            <a:pPr>
              <a:buNone/>
            </a:pPr>
            <a:r>
              <a:rPr lang="el-GR" sz="2000" b="1" dirty="0" smtClean="0"/>
              <a:t>Οφέλη ΗΙΦΑ</a:t>
            </a:r>
          </a:p>
          <a:p>
            <a:pPr lvl="0">
              <a:spcBef>
                <a:spcPts val="1200"/>
              </a:spcBef>
            </a:pPr>
            <a:r>
              <a:rPr lang="el-GR" sz="2000" dirty="0" smtClean="0"/>
              <a:t>Εκτίμηση αλληλεπίδρασης μεταξύ διαφορετικών σκευασμάτων που χορηγούνται σε έναν ασθενή</a:t>
            </a:r>
          </a:p>
          <a:p>
            <a:pPr lvl="0">
              <a:spcBef>
                <a:spcPts val="1200"/>
              </a:spcBef>
            </a:pPr>
            <a:r>
              <a:rPr lang="el-GR" sz="2000" dirty="0" smtClean="0"/>
              <a:t>Μείωση προσωπικού που εργάζεται στα ιατρικά αρχεία</a:t>
            </a:r>
          </a:p>
          <a:p>
            <a:pPr lvl="0">
              <a:spcBef>
                <a:spcPts val="1200"/>
              </a:spcBef>
            </a:pPr>
            <a:r>
              <a:rPr lang="el-GR" sz="2000" dirty="0" smtClean="0"/>
              <a:t>Μείωση κόστους μεταφοράς και αποθήκευσης δεδομένων</a:t>
            </a:r>
          </a:p>
          <a:p>
            <a:pPr>
              <a:spcBef>
                <a:spcPts val="1200"/>
              </a:spcBef>
            </a:pPr>
            <a:r>
              <a:rPr lang="el-GR" sz="2000" dirty="0" smtClean="0"/>
              <a:t>Μείωση ποσοστού εσφαλμένων εισαγωγών που οφείλονται σε λανθασμένη εκτίμηση της κλινικής κατάστασης του ασθενούς, η σε έλλειψη επαρκών στοιχείων που θα καθορίσουν την κλινική εικόνα του ασθενούς</a:t>
            </a:r>
          </a:p>
          <a:p>
            <a:pPr>
              <a:spcBef>
                <a:spcPts val="1200"/>
              </a:spcBef>
            </a:pPr>
            <a:endParaRPr lang="el-GR" sz="2000" dirty="0" smtClean="0"/>
          </a:p>
          <a:p>
            <a:pPr>
              <a:spcBef>
                <a:spcPts val="1200"/>
              </a:spcBef>
              <a:buNone/>
            </a:pPr>
            <a:r>
              <a:rPr lang="el-GR" sz="2000" dirty="0" smtClean="0"/>
              <a:t>Χρήση έξυπνων καρτών </a:t>
            </a:r>
            <a:r>
              <a:rPr lang="en-US" sz="2000" dirty="0" smtClean="0"/>
              <a:t>(smart cards) </a:t>
            </a:r>
          </a:p>
          <a:p>
            <a:pPr>
              <a:spcBef>
                <a:spcPts val="1200"/>
              </a:spcBef>
              <a:buNone/>
            </a:pPr>
            <a:r>
              <a:rPr lang="el-GR" sz="1800" dirty="0" smtClean="0"/>
              <a:t>Περιορισμένη χρήση των ΗΙΦΑ στην χώρα μας ακόμη και στα μεγάλα νοσοκομεία</a:t>
            </a:r>
            <a:endParaRPr lang="el-GR" sz="1800" dirty="0"/>
          </a:p>
        </p:txBody>
      </p:sp>
      <p:sp>
        <p:nvSpPr>
          <p:cNvPr id="4" name="1 - Τίτλος"/>
          <p:cNvSpPr txBox="1">
            <a:spLocks noGrp="1"/>
          </p:cNvSpPr>
          <p:nvPr>
            <p:ph type="title"/>
          </p:nvPr>
        </p:nvSpPr>
        <p:spPr>
          <a:xfrm>
            <a:off x="457200" y="274638"/>
            <a:ext cx="8229600" cy="106613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uLnTx/>
                <a:uFillTx/>
                <a:latin typeface="+mj-lt"/>
                <a:ea typeface="+mj-ea"/>
                <a:cs typeface="+mj-cs"/>
              </a:rPr>
              <a:t>Ιατρικός Φάκελος Ασθενή (9)</a:t>
            </a: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xfrm>
            <a:off x="457200" y="274638"/>
            <a:ext cx="8229600" cy="9221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uLnTx/>
                <a:uFillTx/>
                <a:latin typeface="+mj-lt"/>
                <a:ea typeface="+mj-ea"/>
                <a:cs typeface="+mj-cs"/>
              </a:rPr>
              <a:t>Ιατρικός Φάκελος Ασθενή (10)</a:t>
            </a: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17" descr="diag2"/>
          <p:cNvPicPr/>
          <p:nvPr/>
        </p:nvPicPr>
        <p:blipFill>
          <a:blip r:embed="rId2" cstate="print">
            <a:grayscl/>
          </a:blip>
          <a:srcRect/>
          <a:stretch>
            <a:fillRect/>
          </a:stretch>
        </p:blipFill>
        <p:spPr bwMode="auto">
          <a:xfrm>
            <a:off x="971600" y="1268760"/>
            <a:ext cx="7056784" cy="52565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xfrm>
            <a:off x="457200" y="274638"/>
            <a:ext cx="8229600" cy="9221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uLnTx/>
                <a:uFillTx/>
                <a:latin typeface="+mj-lt"/>
                <a:ea typeface="+mj-ea"/>
                <a:cs typeface="+mj-cs"/>
              </a:rPr>
              <a:t>Ιατρικός Φάκελος Ασθενή (11)</a:t>
            </a: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18" descr="diag1"/>
          <p:cNvPicPr/>
          <p:nvPr/>
        </p:nvPicPr>
        <p:blipFill>
          <a:blip r:embed="rId2" cstate="print">
            <a:grayscl/>
          </a:blip>
          <a:srcRect/>
          <a:stretch>
            <a:fillRect/>
          </a:stretch>
        </p:blipFill>
        <p:spPr bwMode="auto">
          <a:xfrm>
            <a:off x="971600" y="1196752"/>
            <a:ext cx="7056784" cy="50405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251520" y="1700808"/>
            <a:ext cx="8568952" cy="4248472"/>
          </a:xfrm>
        </p:spPr>
        <p:txBody>
          <a:bodyPr/>
          <a:lstStyle/>
          <a:p>
            <a:pPr>
              <a:buNone/>
              <a:defRPr/>
            </a:pPr>
            <a:r>
              <a:rPr lang="el-GR" dirty="0" smtClean="0"/>
              <a:t>   Copyright </a:t>
            </a:r>
            <a:r>
              <a:rPr lang="el-GR" dirty="0"/>
              <a:t>Πανεπιστήμιο Πατρών</a:t>
            </a:r>
            <a:r>
              <a:rPr lang="en-US" dirty="0" smtClean="0"/>
              <a:t>,</a:t>
            </a:r>
            <a:r>
              <a:rPr lang="el-GR" dirty="0" smtClean="0"/>
              <a:t> Κλεπετσάνης Παύλος </a:t>
            </a:r>
            <a:br>
              <a:rPr lang="el-GR" dirty="0" smtClean="0"/>
            </a:br>
            <a:r>
              <a:rPr lang="el-GR" dirty="0" smtClean="0"/>
              <a:t>«</a:t>
            </a:r>
            <a:r>
              <a:rPr lang="el-GR" dirty="0" smtClean="0"/>
              <a:t>Ηλεκτρονικός Φάκελος Ασθενή</a:t>
            </a:r>
            <a:r>
              <a:rPr lang="el-GR" dirty="0" smtClean="0"/>
              <a:t>». </a:t>
            </a:r>
            <a:r>
              <a:rPr lang="el-GR" dirty="0" smtClean="0"/>
              <a:t/>
            </a:r>
            <a:br>
              <a:rPr lang="el-GR" dirty="0" smtClean="0"/>
            </a:b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a:t>
            </a:r>
            <a:endParaRPr lang="en-US" dirty="0" smtClean="0"/>
          </a:p>
          <a:p>
            <a:pPr>
              <a:buNone/>
              <a:defRPr/>
            </a:pPr>
            <a:r>
              <a:rPr lang="en-US" dirty="0" smtClean="0">
                <a:hlinkClick r:id="rId2"/>
              </a:rPr>
              <a:t>https</a:t>
            </a:r>
            <a:r>
              <a:rPr lang="en-US" dirty="0">
                <a:hlinkClick r:id="rId2"/>
              </a:rPr>
              <a:t>://</a:t>
            </a:r>
            <a:r>
              <a:rPr lang="en-US" dirty="0" smtClean="0">
                <a:hlinkClick r:id="rId2"/>
              </a:rPr>
              <a:t>eclass.upatras.gr/courses/PHA1612/</a:t>
            </a:r>
            <a:r>
              <a:rPr lang="en-US" dirty="0" smtClean="0"/>
              <a:t> </a:t>
            </a:r>
            <a:endParaRPr lang="el-GR" dirty="0"/>
          </a:p>
        </p:txBody>
      </p:sp>
    </p:spTree>
    <p:extLst>
      <p:ext uri="{BB962C8B-B14F-4D97-AF65-F5344CB8AC3E}">
        <p14:creationId xmlns:p14="http://schemas.microsoft.com/office/powerpoint/2010/main" val="3357316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720080"/>
          </a:xfrm>
        </p:spPr>
        <p:txBody>
          <a:bodyPr>
            <a:normAutofit fontScale="90000"/>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968552"/>
          </a:xfrm>
        </p:spPr>
        <p:txBody>
          <a:bodyPr/>
          <a:lstStyle/>
          <a:p>
            <a:pPr algn="just">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lgn="just">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lgn="just">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lgn="just">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lgn="just">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endParaRPr lang="en-US" sz="1600" dirty="0" smtClean="0">
              <a:solidFill>
                <a:prstClr val="black"/>
              </a:solidFill>
            </a:endParaRP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marL="0" indent="0">
              <a:buNone/>
              <a:defRPr/>
            </a:pPr>
            <a:endParaRPr lang="en-US" sz="1600" dirty="0" smtClean="0">
              <a:solidFill>
                <a:prstClr val="black"/>
              </a:solidFill>
            </a:endParaRPr>
          </a:p>
          <a:p>
            <a:pPr marL="0" indent="0">
              <a:buNone/>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p14="http://schemas.microsoft.com/office/powerpoint/2010/main" val="887759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715766"/>
            <a:ext cx="2304256" cy="80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737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t>Άδειες Χρήσης</a:t>
            </a:r>
            <a:endParaRPr lang="el-GR" b="1"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229200"/>
            <a:ext cx="2639367" cy="92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165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2782786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Περιεχόμενα ενότητας</a:t>
            </a:r>
            <a:endParaRPr lang="el-GR" b="1" dirty="0"/>
          </a:p>
        </p:txBody>
      </p:sp>
      <p:sp>
        <p:nvSpPr>
          <p:cNvPr id="3" name="Content Placeholder 2"/>
          <p:cNvSpPr>
            <a:spLocks noGrp="1"/>
          </p:cNvSpPr>
          <p:nvPr>
            <p:ph idx="1"/>
          </p:nvPr>
        </p:nvSpPr>
        <p:spPr/>
        <p:txBody>
          <a:bodyPr/>
          <a:lstStyle/>
          <a:p>
            <a:pPr eaLnBrk="1" hangingPunct="1"/>
            <a:endParaRPr lang="el-GR" dirty="0" smtClean="0"/>
          </a:p>
          <a:p>
            <a:r>
              <a:rPr lang="el-GR" dirty="0" smtClean="0"/>
              <a:t>Εισαγωγή στις έννοιες απλού φάκελου ασθενή και ηλεκτρονικού ιατρικού φακέλου ασθενή.</a:t>
            </a:r>
          </a:p>
          <a:p>
            <a:pPr eaLnBrk="1" hangingPunct="1"/>
            <a:r>
              <a:rPr lang="el-GR" dirty="0" smtClean="0"/>
              <a:t>Ηλεκτρονικός Ιατρικός Φάκελος Ασθενή</a:t>
            </a:r>
            <a:endParaRPr lang="el-GR" dirty="0"/>
          </a:p>
        </p:txBody>
      </p:sp>
    </p:spTree>
    <p:extLst>
      <p:ext uri="{BB962C8B-B14F-4D97-AF65-F5344CB8AC3E}">
        <p14:creationId xmlns:p14="http://schemas.microsoft.com/office/powerpoint/2010/main" val="359706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1.bp.blogspot.com/-1zEABckkPYQ/TZyaqIOmnEI/AAAAAAAAAsQ/l67YAgbuwGY/s1600/form1.png"/>
          <p:cNvPicPr/>
          <p:nvPr/>
        </p:nvPicPr>
        <p:blipFill>
          <a:blip r:embed="rId2" cstate="print"/>
          <a:srcRect/>
          <a:stretch>
            <a:fillRect/>
          </a:stretch>
        </p:blipFill>
        <p:spPr bwMode="auto">
          <a:xfrm>
            <a:off x="1835696" y="260648"/>
            <a:ext cx="5256584" cy="64087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normAutofit/>
          </a:bodyPr>
          <a:lstStyle/>
          <a:p>
            <a:r>
              <a:rPr lang="el-GR" sz="2800" b="1" dirty="0" smtClean="0"/>
              <a:t>Ιατρικός Φάκελος Ασθενή (1)</a:t>
            </a:r>
            <a:endParaRPr lang="el-GR" sz="2800" b="1" dirty="0"/>
          </a:p>
        </p:txBody>
      </p:sp>
      <p:sp>
        <p:nvSpPr>
          <p:cNvPr id="3" name="2 - Θέση περιεχομένου"/>
          <p:cNvSpPr>
            <a:spLocks noGrp="1"/>
          </p:cNvSpPr>
          <p:nvPr>
            <p:ph idx="1"/>
          </p:nvPr>
        </p:nvSpPr>
        <p:spPr>
          <a:xfrm>
            <a:off x="323528" y="1340768"/>
            <a:ext cx="8712968" cy="4785395"/>
          </a:xfrm>
        </p:spPr>
        <p:txBody>
          <a:bodyPr>
            <a:normAutofit/>
          </a:bodyPr>
          <a:lstStyle/>
          <a:p>
            <a:pPr marL="0" indent="0">
              <a:buNone/>
            </a:pPr>
            <a:r>
              <a:rPr lang="en-US" sz="2000" i="1" dirty="0"/>
              <a:t>O</a:t>
            </a:r>
            <a:r>
              <a:rPr lang="el-GR" sz="2000" i="1" dirty="0"/>
              <a:t> ιατρικός φάκελος (</a:t>
            </a:r>
            <a:r>
              <a:rPr lang="el-GR" sz="2000" i="1" dirty="0" err="1"/>
              <a:t>Health</a:t>
            </a:r>
            <a:r>
              <a:rPr lang="el-GR" sz="2000" i="1" dirty="0"/>
              <a:t> </a:t>
            </a:r>
            <a:r>
              <a:rPr lang="el-GR" sz="2000" i="1" dirty="0" err="1"/>
              <a:t>Record</a:t>
            </a:r>
            <a:r>
              <a:rPr lang="el-GR" sz="2000" i="1" dirty="0"/>
              <a:t>) ασθενούς είναι το σύνολο των κλινικών δεδομένων και πληροφοριών που είναι γνωστά για ένα ασθενή. </a:t>
            </a:r>
            <a:endParaRPr lang="el-GR" sz="2000" dirty="0" smtClean="0"/>
          </a:p>
          <a:p>
            <a:pPr marL="0" indent="0">
              <a:buNone/>
            </a:pPr>
            <a:endParaRPr lang="el-GR" sz="2000" dirty="0"/>
          </a:p>
          <a:p>
            <a:pPr marL="0" indent="0">
              <a:buNone/>
            </a:pPr>
            <a:r>
              <a:rPr lang="el-GR" sz="2000" dirty="0" smtClean="0"/>
              <a:t>Ο </a:t>
            </a:r>
            <a:r>
              <a:rPr lang="el-GR" sz="2000" dirty="0"/>
              <a:t>ιατρικός ως φάκελος υπάρχει από τα πρώτα στάδια εμφάνισης της ιατρικής αφού για οποιαδήποτε ιατρική πράξη ήταν πάντα απαραίτητη η συγκέντρωση όλων των στοιχειών που έχουν σχέση με τον ασθενή καθώς και η αξιολόγηση </a:t>
            </a:r>
            <a:r>
              <a:rPr lang="el-GR" sz="2000" dirty="0" smtClean="0"/>
              <a:t>των. </a:t>
            </a:r>
          </a:p>
          <a:p>
            <a:pPr marL="0" indent="0">
              <a:buNone/>
            </a:pPr>
            <a:r>
              <a:rPr lang="el-GR" sz="2000" dirty="0" smtClean="0"/>
              <a:t>Μέχρι </a:t>
            </a:r>
            <a:r>
              <a:rPr lang="el-GR" sz="2000" dirty="0"/>
              <a:t>και την εμφάνιση των πρώτων ΠΣΥ οι ιατρικοί φάκελοι είχαν χειρόγραφη μορφή. </a:t>
            </a:r>
            <a:endParaRPr lang="el-GR" sz="2000" dirty="0" smtClean="0"/>
          </a:p>
          <a:p>
            <a:pPr marL="0" indent="0">
              <a:buNone/>
            </a:pPr>
            <a:r>
              <a:rPr lang="el-GR" sz="2000" dirty="0" smtClean="0"/>
              <a:t>Με </a:t>
            </a:r>
            <a:r>
              <a:rPr lang="el-GR" sz="2000" dirty="0"/>
              <a:t>την εμφάνιση των πρώτων ΠΣΥ στα τέλη της δεκαετίας του 60 και την εφαρμογή τους στην κλινική πράξη ξεκίνησαν να εμφανίζονται οι πρώτες μορφές ηλεκτρονικού ιατρικού φακέλου ασθενούς με αποτέλεσμα σήμερα να είναι αναπόσπαστο δομικό στοιχειό ενός οποιουδήποτε ΠΣΥ.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435280" cy="4929411"/>
          </a:xfrm>
        </p:spPr>
        <p:txBody>
          <a:bodyPr>
            <a:normAutofit/>
          </a:bodyPr>
          <a:lstStyle/>
          <a:p>
            <a:pPr marL="0" indent="0">
              <a:buNone/>
            </a:pPr>
            <a:r>
              <a:rPr lang="el-GR" sz="1800" b="1" dirty="0" smtClean="0"/>
              <a:t>Ιατρικός </a:t>
            </a:r>
            <a:r>
              <a:rPr lang="el-GR" sz="1800" b="1" dirty="0"/>
              <a:t>φάκελος </a:t>
            </a:r>
            <a:r>
              <a:rPr lang="el-GR" sz="1800" b="1" dirty="0" smtClean="0"/>
              <a:t>: </a:t>
            </a:r>
            <a:r>
              <a:rPr lang="el-GR" sz="1800" dirty="0" smtClean="0"/>
              <a:t>αποθήκη </a:t>
            </a:r>
            <a:r>
              <a:rPr lang="el-GR" sz="1800" dirty="0"/>
              <a:t>πληροφοριών στον οποίο έχουν καταγραφεί ή πλήρης ιατρική κατάσταση ενός ασθενούς, δίνοντας έτσι στο θεράποντα ιατρό τη δυνατότητα να γνωρίζει στοιχεία από προηγούμενες ή παράλληλες θεραπευτικές αγωγές και να πράττει ανάλογα.</a:t>
            </a:r>
          </a:p>
          <a:p>
            <a:pPr marL="0" indent="0">
              <a:buNone/>
            </a:pPr>
            <a:r>
              <a:rPr lang="el-GR" sz="1800" dirty="0" smtClean="0"/>
              <a:t>Με </a:t>
            </a:r>
            <a:r>
              <a:rPr lang="el-GR" sz="1800" dirty="0"/>
              <a:t>βάση τη διεθνή βιβλιογραφία, οι ιατρικοί φάκελοι κατατάσσονται σε τέσσερεις κατηγορίες με βάση τα ακόλουθα κριτήρια: </a:t>
            </a:r>
          </a:p>
          <a:p>
            <a:r>
              <a:rPr lang="el-GR" sz="1800" b="1" dirty="0" smtClean="0"/>
              <a:t>Περιεχόμενο : </a:t>
            </a:r>
            <a:r>
              <a:rPr lang="el-GR" sz="1800" dirty="0"/>
              <a:t>Φάκελος </a:t>
            </a:r>
            <a:r>
              <a:rPr lang="el-GR" sz="1800" dirty="0" err="1" smtClean="0"/>
              <a:t>ενδο</a:t>
            </a:r>
            <a:r>
              <a:rPr lang="el-GR" sz="1800" dirty="0" smtClean="0"/>
              <a:t>-νοσοκομειακών </a:t>
            </a:r>
            <a:r>
              <a:rPr lang="el-GR" sz="1800" dirty="0"/>
              <a:t>ασθενών, Φάκελος </a:t>
            </a:r>
            <a:r>
              <a:rPr lang="el-GR" sz="1800" dirty="0" err="1" smtClean="0"/>
              <a:t>εξω</a:t>
            </a:r>
            <a:r>
              <a:rPr lang="el-GR" sz="1800" dirty="0" smtClean="0"/>
              <a:t>-νοσοκομειακών </a:t>
            </a:r>
            <a:r>
              <a:rPr lang="el-GR" sz="1800" dirty="0"/>
              <a:t>ασθενών, Φάκελος Φροντίδας Υγείας.</a:t>
            </a:r>
          </a:p>
          <a:p>
            <a:r>
              <a:rPr lang="el-GR" sz="1800" b="1" dirty="0" smtClean="0"/>
              <a:t>Δομή :</a:t>
            </a:r>
            <a:r>
              <a:rPr lang="el-GR" sz="1800" dirty="0" smtClean="0"/>
              <a:t> </a:t>
            </a:r>
            <a:r>
              <a:rPr lang="el-GR" sz="1800" dirty="0"/>
              <a:t>Φάκελος προσανατολισμένος στο πρόβλημα, Φάκελος προσανατολισμένος στο χρόνο, Φάκελος προσανατολισμένος στην εργασία, Φάκελος προσανατολισμένος στην αντιμετώπιση του ασθενή.</a:t>
            </a:r>
          </a:p>
          <a:p>
            <a:r>
              <a:rPr lang="el-GR" sz="1800" b="1" dirty="0" smtClean="0"/>
              <a:t>Σκοπό :</a:t>
            </a:r>
            <a:r>
              <a:rPr lang="el-GR" sz="1800" dirty="0" smtClean="0"/>
              <a:t> </a:t>
            </a:r>
            <a:r>
              <a:rPr lang="el-GR" sz="1800" dirty="0"/>
              <a:t>Νοσηλευτικός φάκελος, Ακτινολογικός φάκελος, Φαρμακευτικός φάκελος.</a:t>
            </a:r>
          </a:p>
          <a:p>
            <a:r>
              <a:rPr lang="el-GR" sz="1800" b="1" dirty="0" smtClean="0"/>
              <a:t>Μέσο Αποθήκευσης : </a:t>
            </a:r>
            <a:r>
              <a:rPr lang="el-GR" sz="1800" dirty="0"/>
              <a:t>Χειρόγραφος φάκελος, Ηλεκτρονικός φάκελος, Φάκελος Πολυμέσων, Φάκελος ασθενή σε μικροφίλμ.</a:t>
            </a:r>
          </a:p>
        </p:txBody>
      </p:sp>
      <p:sp>
        <p:nvSpPr>
          <p:cNvPr id="4" name="1 - Τίτλος"/>
          <p:cNvSpPr>
            <a:spLocks noGrp="1"/>
          </p:cNvSpPr>
          <p:nvPr>
            <p:ph type="title"/>
          </p:nvPr>
        </p:nvSpPr>
        <p:spPr>
          <a:xfrm>
            <a:off x="457200" y="274638"/>
            <a:ext cx="8229600" cy="922114"/>
          </a:xfrm>
        </p:spPr>
        <p:txBody>
          <a:bodyPr>
            <a:normAutofit/>
          </a:bodyPr>
          <a:lstStyle/>
          <a:p>
            <a:r>
              <a:rPr lang="el-GR" sz="2800" b="1" dirty="0" smtClean="0"/>
              <a:t>Ιατρικός Φάκελος Ασθενή (2)</a:t>
            </a:r>
            <a:endParaRPr lang="el-GR"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24744"/>
            <a:ext cx="8363272" cy="5256584"/>
          </a:xfrm>
        </p:spPr>
        <p:txBody>
          <a:bodyPr>
            <a:normAutofit fontScale="92500" lnSpcReduction="10000"/>
          </a:bodyPr>
          <a:lstStyle/>
          <a:p>
            <a:pPr marL="0" indent="0">
              <a:buNone/>
            </a:pPr>
            <a:r>
              <a:rPr lang="el-GR" sz="2000" b="1" dirty="0" smtClean="0"/>
              <a:t>Περιεχόμενα Φακέλου : </a:t>
            </a:r>
          </a:p>
          <a:p>
            <a:pPr marL="0" indent="0">
              <a:buNone/>
            </a:pPr>
            <a:r>
              <a:rPr lang="el-GR" sz="2000" dirty="0" smtClean="0"/>
              <a:t>τα </a:t>
            </a:r>
            <a:r>
              <a:rPr lang="el-GR" sz="2000" dirty="0"/>
              <a:t>δημογραφικά στοιχεία του ασθενούς </a:t>
            </a:r>
            <a:r>
              <a:rPr lang="el-GR" sz="2000" dirty="0" smtClean="0"/>
              <a:t>(ηλικία</a:t>
            </a:r>
            <a:r>
              <a:rPr lang="el-GR" sz="2000" dirty="0"/>
              <a:t>, οικογενειακή κατάσταση κλπ.), </a:t>
            </a:r>
            <a:endParaRPr lang="el-GR" sz="2000" dirty="0" smtClean="0"/>
          </a:p>
          <a:p>
            <a:pPr marL="0" indent="0">
              <a:buNone/>
            </a:pPr>
            <a:r>
              <a:rPr lang="el-GR" sz="2000" dirty="0" smtClean="0"/>
              <a:t>το </a:t>
            </a:r>
            <a:r>
              <a:rPr lang="el-GR" sz="2000" dirty="0"/>
              <a:t>ιατρικό ιστορικό του ασθενούς και πιθανούς παράγοντες κινδύνου (</a:t>
            </a:r>
            <a:r>
              <a:rPr lang="el-GR" sz="2000" dirty="0" err="1"/>
              <a:t>risk</a:t>
            </a:r>
            <a:r>
              <a:rPr lang="el-GR" sz="2000" dirty="0"/>
              <a:t> </a:t>
            </a:r>
            <a:r>
              <a:rPr lang="el-GR" sz="2000" dirty="0" err="1"/>
              <a:t>factors</a:t>
            </a:r>
            <a:r>
              <a:rPr lang="el-GR" sz="2000" dirty="0"/>
              <a:t>) που συνδέονται με αυτό ή με κληρονομικότητα  </a:t>
            </a:r>
            <a:r>
              <a:rPr lang="el-GR" sz="2000" dirty="0" smtClean="0"/>
              <a:t>(κληρονομικότητα </a:t>
            </a:r>
            <a:r>
              <a:rPr lang="el-GR" sz="2000" dirty="0"/>
              <a:t>σε καρκίνο, </a:t>
            </a:r>
            <a:r>
              <a:rPr lang="el-GR" sz="2000" dirty="0" smtClean="0"/>
              <a:t>ιστορικό άσθματος, παλαιότερες </a:t>
            </a:r>
            <a:r>
              <a:rPr lang="el-GR" sz="2000" dirty="0"/>
              <a:t>Νοσηλείες, </a:t>
            </a:r>
            <a:r>
              <a:rPr lang="el-GR" sz="2000" dirty="0" smtClean="0"/>
              <a:t>παλαιότερες </a:t>
            </a:r>
            <a:r>
              <a:rPr lang="el-GR" sz="2000" dirty="0"/>
              <a:t>Εγχειρήσεις κλπ.), </a:t>
            </a:r>
            <a:endParaRPr lang="el-GR" sz="2000" dirty="0" smtClean="0"/>
          </a:p>
          <a:p>
            <a:pPr marL="0" indent="0">
              <a:buNone/>
            </a:pPr>
            <a:r>
              <a:rPr lang="el-GR" sz="2000" dirty="0" smtClean="0"/>
              <a:t>δεδομένα </a:t>
            </a:r>
            <a:r>
              <a:rPr lang="el-GR" sz="2000" dirty="0"/>
              <a:t>που προκύπτουν από την κλινική εικόνα του ασθενούς </a:t>
            </a:r>
            <a:r>
              <a:rPr lang="el-GR" sz="2000" dirty="0" smtClean="0"/>
              <a:t>(κόπωση, </a:t>
            </a:r>
            <a:r>
              <a:rPr lang="el-GR" sz="2000" dirty="0"/>
              <a:t>πυρετός κλπ.) </a:t>
            </a:r>
            <a:endParaRPr lang="el-GR" sz="2000" dirty="0" smtClean="0"/>
          </a:p>
          <a:p>
            <a:pPr marL="0" indent="0">
              <a:buNone/>
            </a:pPr>
            <a:r>
              <a:rPr lang="el-GR" sz="2000" dirty="0" smtClean="0"/>
              <a:t>τρέχουσα Ιατροφαρμακευτική </a:t>
            </a:r>
            <a:r>
              <a:rPr lang="el-GR" sz="2000" dirty="0"/>
              <a:t>αγωγή ή παρελθούσα Ιατροφαρμακευτική αγωγή που έχει χορηγηθεί στον ασθενή, </a:t>
            </a:r>
            <a:endParaRPr lang="el-GR" sz="2000" dirty="0" smtClean="0"/>
          </a:p>
          <a:p>
            <a:pPr marL="0" indent="0">
              <a:buNone/>
            </a:pPr>
            <a:r>
              <a:rPr lang="el-GR" sz="2000" dirty="0" smtClean="0"/>
              <a:t>εργαστηριακές </a:t>
            </a:r>
            <a:r>
              <a:rPr lang="el-GR" sz="2000" dirty="0"/>
              <a:t>εξετάσεις </a:t>
            </a:r>
            <a:r>
              <a:rPr lang="el-GR" sz="2000" dirty="0" smtClean="0"/>
              <a:t>(αίματος</a:t>
            </a:r>
            <a:r>
              <a:rPr lang="el-GR" sz="2000" dirty="0"/>
              <a:t>, ούρων κλπ.), </a:t>
            </a:r>
            <a:endParaRPr lang="el-GR" sz="2000" dirty="0" smtClean="0"/>
          </a:p>
          <a:p>
            <a:pPr marL="0" indent="0">
              <a:buNone/>
            </a:pPr>
            <a:r>
              <a:rPr lang="el-GR" sz="2000" dirty="0" smtClean="0"/>
              <a:t>απεικονιστικές </a:t>
            </a:r>
            <a:r>
              <a:rPr lang="el-GR" sz="2000" dirty="0"/>
              <a:t>εξετάσεις </a:t>
            </a:r>
            <a:r>
              <a:rPr lang="el-GR" sz="2000" dirty="0" smtClean="0"/>
              <a:t>(αξονική </a:t>
            </a:r>
            <a:r>
              <a:rPr lang="el-GR" sz="2000" dirty="0"/>
              <a:t>τομογραφία, μαγνητική τομογραφία, απλή ακτινογραφία κλπ.), </a:t>
            </a:r>
            <a:endParaRPr lang="el-GR" sz="2000" dirty="0" smtClean="0"/>
          </a:p>
          <a:p>
            <a:pPr marL="0" indent="0">
              <a:buNone/>
            </a:pPr>
            <a:r>
              <a:rPr lang="el-GR" sz="2000" dirty="0" smtClean="0"/>
              <a:t>καταγραφές </a:t>
            </a:r>
            <a:r>
              <a:rPr lang="el-GR" sz="2000" dirty="0"/>
              <a:t>βίο-δυναμικών </a:t>
            </a:r>
            <a:r>
              <a:rPr lang="el-GR" sz="2000" dirty="0" smtClean="0"/>
              <a:t>(ηλεκτροκαρδιογράφημα</a:t>
            </a:r>
            <a:r>
              <a:rPr lang="el-GR" sz="2000" dirty="0"/>
              <a:t>, ηλεκτρομυογράφημα, εγκεφαλογραφήματα κλπ.), </a:t>
            </a:r>
            <a:endParaRPr lang="el-GR" sz="2000" dirty="0" smtClean="0"/>
          </a:p>
          <a:p>
            <a:pPr marL="0" indent="0">
              <a:buNone/>
            </a:pPr>
            <a:r>
              <a:rPr lang="el-GR" sz="2000" dirty="0" smtClean="0"/>
              <a:t>ιατρικές </a:t>
            </a:r>
            <a:r>
              <a:rPr lang="el-GR" sz="2000" dirty="0"/>
              <a:t>πράξεις που έχουν πραγματοποιηθεί, παραπεμπτικά και γνωματεύσεις αλλά και οικονομικά στοιχεία ιατρικών πράξεων και νοσηλειών και πιθανά αρχεία παλιών ιατρικών φακέλων. </a:t>
            </a:r>
          </a:p>
          <a:p>
            <a:pPr>
              <a:buNone/>
            </a:pPr>
            <a:endParaRPr lang="el-GR" sz="2000" dirty="0"/>
          </a:p>
        </p:txBody>
      </p:sp>
      <p:sp>
        <p:nvSpPr>
          <p:cNvPr id="4" name="1 - Τίτλος"/>
          <p:cNvSpPr>
            <a:spLocks noGrp="1"/>
          </p:cNvSpPr>
          <p:nvPr>
            <p:ph type="title"/>
          </p:nvPr>
        </p:nvSpPr>
        <p:spPr>
          <a:xfrm>
            <a:off x="457200" y="274638"/>
            <a:ext cx="8229600" cy="922114"/>
          </a:xfrm>
        </p:spPr>
        <p:txBody>
          <a:bodyPr>
            <a:normAutofit/>
          </a:bodyPr>
          <a:lstStyle/>
          <a:p>
            <a:r>
              <a:rPr lang="el-GR" sz="2800" b="1" dirty="0" smtClean="0"/>
              <a:t>Ιατρικός Φάκελος Ασθενή (3)</a:t>
            </a:r>
            <a:endParaRPr lang="el-GR"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57200" y="274638"/>
            <a:ext cx="8229600" cy="850106"/>
          </a:xfrm>
        </p:spPr>
        <p:txBody>
          <a:bodyPr>
            <a:normAutofit/>
          </a:bodyPr>
          <a:lstStyle/>
          <a:p>
            <a:r>
              <a:rPr lang="el-GR" sz="2800" b="1" dirty="0" smtClean="0"/>
              <a:t>Ιατρικός Φάκελος Ασθενή (4)</a:t>
            </a:r>
            <a:endParaRPr lang="el-GR" sz="2800" b="1" dirty="0"/>
          </a:p>
        </p:txBody>
      </p:sp>
      <p:pic>
        <p:nvPicPr>
          <p:cNvPr id="5" name="Picture 14" descr="archive_heidelber1"/>
          <p:cNvPicPr/>
          <p:nvPr/>
        </p:nvPicPr>
        <p:blipFill>
          <a:blip r:embed="rId2" cstate="print">
            <a:grayscl/>
          </a:blip>
          <a:srcRect/>
          <a:stretch>
            <a:fillRect/>
          </a:stretch>
        </p:blipFill>
        <p:spPr bwMode="auto">
          <a:xfrm>
            <a:off x="2267744" y="1124744"/>
            <a:ext cx="3780393" cy="4828022"/>
          </a:xfrm>
          <a:prstGeom prst="rect">
            <a:avLst/>
          </a:prstGeom>
          <a:noFill/>
        </p:spPr>
      </p:pic>
      <p:sp>
        <p:nvSpPr>
          <p:cNvPr id="6" name="5 - TextBox"/>
          <p:cNvSpPr txBox="1"/>
          <p:nvPr/>
        </p:nvSpPr>
        <p:spPr>
          <a:xfrm>
            <a:off x="6444208" y="1484784"/>
            <a:ext cx="2609112" cy="1754326"/>
          </a:xfrm>
          <a:prstGeom prst="rect">
            <a:avLst/>
          </a:prstGeom>
          <a:noFill/>
        </p:spPr>
        <p:txBody>
          <a:bodyPr wrap="none" rtlCol="0">
            <a:spAutoFit/>
          </a:bodyPr>
          <a:lstStyle/>
          <a:p>
            <a:r>
              <a:rPr lang="el-GR" dirty="0" smtClean="0"/>
              <a:t>Κίνδυνοι :</a:t>
            </a:r>
          </a:p>
          <a:p>
            <a:r>
              <a:rPr lang="el-GR" dirty="0" smtClean="0"/>
              <a:t>μη – σωστή αποθήκευση</a:t>
            </a:r>
          </a:p>
          <a:p>
            <a:r>
              <a:rPr lang="el-GR" dirty="0" smtClean="0"/>
              <a:t>υγρασία,</a:t>
            </a:r>
          </a:p>
          <a:p>
            <a:r>
              <a:rPr lang="el-GR" dirty="0" smtClean="0"/>
              <a:t>ποντίκια,</a:t>
            </a:r>
          </a:p>
          <a:p>
            <a:r>
              <a:rPr lang="el-GR" dirty="0" smtClean="0"/>
              <a:t>φωτιά</a:t>
            </a:r>
          </a:p>
          <a:p>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1198</Words>
  <Application>Microsoft Office PowerPoint</Application>
  <PresentationFormat>On-screen Show (4:3)</PresentationFormat>
  <Paragraphs>108</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Θέμα του Office</vt:lpstr>
      <vt:lpstr>Πληροφορική</vt:lpstr>
      <vt:lpstr>Άδειες Χρήσης</vt:lpstr>
      <vt:lpstr>Χρηματοδότηση</vt:lpstr>
      <vt:lpstr>Περιεχόμενα ενότητας</vt:lpstr>
      <vt:lpstr>PowerPoint Presentation</vt:lpstr>
      <vt:lpstr>Ιατρικός Φάκελος Ασθενή (1)</vt:lpstr>
      <vt:lpstr>Ιατρικός Φάκελος Ασθενή (2)</vt:lpstr>
      <vt:lpstr>Ιατρικός Φάκελος Ασθενή (3)</vt:lpstr>
      <vt:lpstr>Ιατρικός Φάκελος Ασθενή (4)</vt:lpstr>
      <vt:lpstr>Ιατρικός Φάκελος Ασθενή (5)</vt:lpstr>
      <vt:lpstr>Ιατρικός Φάκελος Ασθενή (6)</vt:lpstr>
      <vt:lpstr>PowerPoint Presentation</vt:lpstr>
      <vt:lpstr>Ιατρικός Φάκελος Ασθενή (8)</vt:lpstr>
      <vt:lpstr>Ιατρικός Φάκελος Ασθενή (9)</vt:lpstr>
      <vt:lpstr>Ιατρικός Φάκελος Ασθενή (10)</vt:lpstr>
      <vt:lpstr>Ιατρικός Φάκελος Ασθενή (11)</vt:lpstr>
      <vt:lpstr>Σημείωμα Αναφοράς</vt:lpstr>
      <vt:lpstr>Σημείωμα Αδειοδότησης</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ΠΛΗΡΟΦΟΡΙΑΚΑ ΣΥΣΤΗΜΑΤΑ</dc:title>
  <dc:creator>Andriana</dc:creator>
  <cp:lastModifiedBy>admin</cp:lastModifiedBy>
  <cp:revision>53</cp:revision>
  <dcterms:created xsi:type="dcterms:W3CDTF">2013-11-07T16:05:26Z</dcterms:created>
  <dcterms:modified xsi:type="dcterms:W3CDTF">2015-05-18T05:54:10Z</dcterms:modified>
</cp:coreProperties>
</file>