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09" r:id="rId2"/>
    <p:sldId id="310" r:id="rId3"/>
    <p:sldId id="311" r:id="rId4"/>
    <p:sldId id="316" r:id="rId5"/>
    <p:sldId id="31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0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05" r:id="rId45"/>
    <p:sldId id="295" r:id="rId46"/>
    <p:sldId id="296" r:id="rId47"/>
    <p:sldId id="297" r:id="rId48"/>
    <p:sldId id="298" r:id="rId49"/>
    <p:sldId id="306" r:id="rId50"/>
    <p:sldId id="299" r:id="rId51"/>
    <p:sldId id="307" r:id="rId52"/>
    <p:sldId id="300" r:id="rId53"/>
    <p:sldId id="301" r:id="rId54"/>
    <p:sldId id="302" r:id="rId55"/>
    <p:sldId id="303" r:id="rId56"/>
    <p:sldId id="304" r:id="rId57"/>
    <p:sldId id="318" r:id="rId58"/>
    <p:sldId id="319" r:id="rId59"/>
    <p:sldId id="320" r:id="rId60"/>
    <p:sldId id="315" r:id="rId6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3EFA92-0E4B-4FF9-8FA5-66CD2AFFA4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924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2DC2-44E3-453C-BA77-B74894FC9FA7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AA510-AE12-4FD9-A676-BDDAFAE917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7F78-AB34-4B27-8399-5B6F2AD1CE9F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847C-66D4-4B7A-978E-414B1F0AE4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E3A7-5BE4-4207-9E3B-DC7E6A8DAD0E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513D-206A-4614-B221-FEE92433C3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2E7B-9770-4F46-BD69-DEE50AF47E6D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7F8ED-9DD3-491F-8C12-0BEF792041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34E5-A6BE-4FAC-960E-D4A0EB907725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0E93-A5D6-4402-A954-F9E5BA2A30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55ED-1B56-4588-BFE7-9AD177DE6AB6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212E-CA00-48CB-B684-53E185E39E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5925-B21F-430E-8E9F-BAEF8B9F070A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FBAB-1659-4F62-9132-0154EBEE12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3D7CC-3E40-4E8C-8823-AC3B3CC1D351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42F5-5FAD-48A9-A7F3-8F2C166882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3D695-1E14-422B-B4BC-A39CF825F504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04C0-1301-41C3-910F-0DB3DF2BBE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55E2-635D-47E2-9793-10B66133B3C9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AE06-4F97-4087-9A6B-59D50AFE3C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4471-BD4F-4A8A-9B62-6DD6FA79D2AD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41DE9-7234-4B5C-8E8E-45E3E3D440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125A-E46D-46F1-B6AA-BC32561A2B3F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20D8-5B8B-45B0-8EB8-59EA4E6883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B57F-09B8-4776-A708-3565D464F3C9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DCD6-C73D-4764-B93F-7850AD6F1B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6342C-49BE-4896-B17B-2941BC3D583D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38EF7-9396-4B32-9024-1DF9F73361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FE53-303C-4DDC-8966-D0169A08D0B4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7F93-143D-45EF-AF0B-7E921B77B4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8896-0FB7-4059-8704-CCA0B70631A5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DBA6-3A95-46F5-A437-6776E85090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F460-7EEF-4FE2-B3D5-603B4B9A2315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9C5B-2537-42BC-ABFD-DC53B4AB23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E840509-C8BD-460E-BFAD-904D863FE188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Φυσικοχημεία : Κεφάλαιο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E14B57-D110-4B97-99C1-B9DE6B4C23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6.wmf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1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1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Φυσικοχημεία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j-lt"/>
              </a:rPr>
              <a:t>Κεφάλαιο 2</a:t>
            </a:r>
            <a:r>
              <a:rPr lang="el-GR" sz="2800" b="1" baseline="30000" dirty="0" smtClean="0">
                <a:latin typeface="+mj-lt"/>
              </a:rPr>
              <a:t>ο</a:t>
            </a:r>
            <a:r>
              <a:rPr lang="el-GR" sz="2800" b="1" dirty="0" smtClean="0"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Κινητική Θεωρία των Αερίων</a:t>
            </a:r>
            <a:endParaRPr lang="en-US" sz="2800" dirty="0" smtClean="0">
              <a:latin typeface="+mj-lt"/>
            </a:endParaRPr>
          </a:p>
          <a:p>
            <a:endParaRPr lang="en-US" sz="2800" dirty="0" smtClean="0"/>
          </a:p>
          <a:p>
            <a:r>
              <a:rPr lang="el-GR" sz="2800" dirty="0" smtClean="0"/>
              <a:t>Κλεπετσάνης Παύλος, Επίκουρος Καθηγητής</a:t>
            </a:r>
          </a:p>
          <a:p>
            <a:r>
              <a:rPr lang="el-GR" sz="2800" dirty="0" smtClean="0"/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87" y="5744504"/>
            <a:ext cx="2495351" cy="8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Θεωρητικοί Νόμοι</a:t>
            </a:r>
            <a:r>
              <a:rPr lang="en-US" sz="2400" b="1" dirty="0" smtClean="0"/>
              <a:t> (4)</a:t>
            </a:r>
            <a:endParaRPr lang="el-GR" sz="2400" b="1" dirty="0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7859712" cy="460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b="1" dirty="0" smtClean="0"/>
              <a:t>Δεύτερος Νόμος της Κινητικής Θεωρίας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32138" y="1916113"/>
          <a:ext cx="287972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Εξίσωση" r:id="rId3" imgW="1524000" imgH="863600" progId="Equation.3">
                  <p:embed/>
                </p:oleObj>
              </mc:Choice>
              <mc:Fallback>
                <p:oleObj name="Εξίσωση" r:id="rId3" imgW="1524000" imgH="8636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916113"/>
                        <a:ext cx="2879725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68313" y="3933825"/>
            <a:ext cx="7283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b="1" dirty="0"/>
              <a:t>Εξήγηση των εμπειρικών νόμων των αερίων</a:t>
            </a:r>
          </a:p>
        </p:txBody>
      </p:sp>
      <p:graphicFrame>
        <p:nvGraphicFramePr>
          <p:cNvPr id="5123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16238" y="4508500"/>
          <a:ext cx="30241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Εξίσωση" r:id="rId5" imgW="1256755" imgH="393529" progId="Equation.3">
                  <p:embed/>
                </p:oleObj>
              </mc:Choice>
              <mc:Fallback>
                <p:oleObj name="Εξίσωση" r:id="rId5" imgW="1256755" imgH="393529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508500"/>
                        <a:ext cx="3024187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Θεωρητικοί Νόμοι</a:t>
            </a:r>
            <a:r>
              <a:rPr lang="en-US" sz="2400" b="1" dirty="0" smtClean="0"/>
              <a:t> (</a:t>
            </a:r>
            <a:r>
              <a:rPr lang="el-GR" sz="2400" b="1" dirty="0" smtClean="0"/>
              <a:t>5</a:t>
            </a:r>
            <a:r>
              <a:rPr lang="en-US" sz="2400" b="1" dirty="0" smtClean="0"/>
              <a:t>)</a:t>
            </a:r>
            <a:endParaRPr lang="el-GR" sz="2400" b="1" dirty="0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460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smtClean="0"/>
              <a:t>Αντικατάσταση στον νόμο του </a:t>
            </a:r>
            <a:r>
              <a:rPr lang="en-US" sz="1800" smtClean="0"/>
              <a:t>Boyle </a:t>
            </a:r>
            <a:endParaRPr lang="el-GR" sz="1800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48263" y="1052513"/>
          <a:ext cx="2952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Εξίσωση" r:id="rId3" imgW="1218671" imgH="393529" progId="Equation.3">
                  <p:embed/>
                </p:oleObj>
              </mc:Choice>
              <mc:Fallback>
                <p:oleObj name="Εξίσωση" r:id="rId3" imgW="1218671" imgH="393529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52513"/>
                        <a:ext cx="2952750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468313" y="2060575"/>
            <a:ext cx="3959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/>
              <a:t>Άρα </a:t>
            </a:r>
            <a:r>
              <a:rPr lang="en-US"/>
              <a:t>C</a:t>
            </a:r>
            <a:r>
              <a:rPr lang="en-US" baseline="-25000"/>
              <a:t>1</a:t>
            </a:r>
            <a:r>
              <a:rPr lang="en-US"/>
              <a:t> = f(T, m, M) </a:t>
            </a:r>
            <a:endParaRPr lang="el-GR"/>
          </a:p>
        </p:txBody>
      </p:sp>
      <p:graphicFrame>
        <p:nvGraphicFramePr>
          <p:cNvPr id="614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11638" y="2133600"/>
          <a:ext cx="3960812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Εξίσωση" r:id="rId5" imgW="1816100" imgH="1206500" progId="Equation.3">
                  <p:embed/>
                </p:oleObj>
              </mc:Choice>
              <mc:Fallback>
                <p:oleObj name="Εξίσωση" r:id="rId5" imgW="1816100" imgH="12065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133600"/>
                        <a:ext cx="3960812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23850" y="5084763"/>
            <a:ext cx="8351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k </a:t>
            </a:r>
            <a:r>
              <a:rPr lang="el-GR" sz="2400" dirty="0"/>
              <a:t>: σταθερά </a:t>
            </a:r>
            <a:r>
              <a:rPr lang="en-US" sz="2400" dirty="0"/>
              <a:t>Boltzmann, </a:t>
            </a:r>
            <a:r>
              <a:rPr lang="el-GR" sz="2400" dirty="0"/>
              <a:t>σταθερά αερίων ανά μόριο</a:t>
            </a:r>
            <a:r>
              <a:rPr lang="en-US" sz="2400" dirty="0"/>
              <a:t> </a:t>
            </a:r>
            <a:endParaRPr lang="el-GR" sz="2400" dirty="0"/>
          </a:p>
          <a:p>
            <a:pPr marL="342900" indent="-342900" algn="ctr">
              <a:spcBef>
                <a:spcPct val="20000"/>
              </a:spcBef>
            </a:pPr>
            <a:r>
              <a:rPr lang="el-GR" sz="2400" dirty="0" smtClean="0"/>
              <a:t>= </a:t>
            </a:r>
            <a:r>
              <a:rPr lang="en-US" sz="2400" dirty="0" smtClean="0"/>
              <a:t>R/N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 </a:t>
            </a:r>
            <a:r>
              <a:rPr lang="en-US" sz="2400" dirty="0"/>
              <a:t>1.381x10</a:t>
            </a:r>
            <a:r>
              <a:rPr lang="en-US" sz="2400" baseline="30000" dirty="0"/>
              <a:t>-23</a:t>
            </a:r>
            <a:r>
              <a:rPr lang="en-US" sz="2400" dirty="0"/>
              <a:t> J.K</a:t>
            </a:r>
            <a:r>
              <a:rPr lang="en-US" sz="2400" baseline="30000" dirty="0"/>
              <a:t>-1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Προβλέψεις της Θεωρίας (1)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38600" cy="388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smtClean="0"/>
              <a:t>Α) για 1</a:t>
            </a:r>
            <a:r>
              <a:rPr lang="en-US" sz="2000" smtClean="0"/>
              <a:t>mol</a:t>
            </a:r>
            <a:endParaRPr lang="el-GR" sz="200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16238" y="1628775"/>
          <a:ext cx="360045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Εξίσωση" r:id="rId3" imgW="1562100" imgH="1079500" progId="Equation.3">
                  <p:embed/>
                </p:oleObj>
              </mc:Choice>
              <mc:Fallback>
                <p:oleObj name="Εξίσωση" r:id="rId3" imgW="1562100" imgH="10795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628775"/>
                        <a:ext cx="3600450" cy="248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611560" y="4221088"/>
            <a:ext cx="77057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Μικρή διαφορά από την μέση ταχύτητα των μορίων – υπολογισμός από την μέτρηση της θερμοκρασίας</a:t>
            </a:r>
          </a:p>
          <a:p>
            <a:pPr>
              <a:spcBef>
                <a:spcPct val="20000"/>
              </a:spcBef>
            </a:pPr>
            <a:r>
              <a:rPr lang="el-GR" sz="2000" dirty="0"/>
              <a:t>Π.χ. Ν</a:t>
            </a:r>
            <a:r>
              <a:rPr lang="el-GR" sz="2000" baseline="-25000" dirty="0"/>
              <a:t>2</a:t>
            </a:r>
            <a:r>
              <a:rPr lang="el-GR" sz="2000" dirty="0"/>
              <a:t> στους 27</a:t>
            </a:r>
            <a:r>
              <a:rPr lang="el-GR" sz="2000" dirty="0">
                <a:sym typeface="Symbol" pitchFamily="18" charset="2"/>
              </a:rPr>
              <a:t></a:t>
            </a:r>
            <a:r>
              <a:rPr lang="en-US" sz="2000" dirty="0">
                <a:sym typeface="Symbol" pitchFamily="18" charset="2"/>
              </a:rPr>
              <a:t>C (</a:t>
            </a:r>
            <a:r>
              <a:rPr lang="el-GR" sz="2000" dirty="0">
                <a:sym typeface="Symbol" pitchFamily="18" charset="2"/>
              </a:rPr>
              <a:t>πλήρης </a:t>
            </a:r>
            <a:r>
              <a:rPr lang="el-GR" sz="2000" dirty="0" smtClean="0">
                <a:sym typeface="Symbol" pitchFamily="18" charset="2"/>
              </a:rPr>
              <a:t>επιβεβαίωση)</a:t>
            </a:r>
            <a:endParaRPr lang="en-US" sz="2000" dirty="0" smtClean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l-GR" sz="2000" dirty="0" smtClean="0">
                <a:sym typeface="Symbol" pitchFamily="18" charset="2"/>
              </a:rPr>
              <a:t>Ποία η θερμοκρασία ενός ακίνητου μορίου ?</a:t>
            </a:r>
            <a:endParaRPr lang="el-GR" sz="2000" dirty="0">
              <a:sym typeface="Symbol" pitchFamily="18" charset="2"/>
            </a:endParaRPr>
          </a:p>
        </p:txBody>
      </p:sp>
      <p:graphicFrame>
        <p:nvGraphicFramePr>
          <p:cNvPr id="717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44208" y="4725144"/>
          <a:ext cx="22828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Εξίσωση" r:id="rId5" imgW="1054100" imgH="279400" progId="Equation.3">
                  <p:embed/>
                </p:oleObj>
              </mc:Choice>
              <mc:Fallback>
                <p:oleObj name="Εξίσωση" r:id="rId5" imgW="1054100" imgH="2794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725144"/>
                        <a:ext cx="2282825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Προβλέψεις της Θεωρίας (2)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147050" cy="1223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smtClean="0"/>
              <a:t>B) </a:t>
            </a:r>
            <a:r>
              <a:rPr lang="el-GR" sz="2000" dirty="0" smtClean="0"/>
              <a:t>Μέση κινητική ενέργεια μεταφορικής κίνησης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Μέτρηση της κινητικής ενέργειας από την θερμοκρασία ? – δεν υπάρχει πειραματικός τρόπος για την επαλήθευση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395288" y="5013325"/>
            <a:ext cx="8372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Υπολογισμός από την θερμοχωρητικότητα</a:t>
            </a:r>
          </a:p>
          <a:p>
            <a:pPr>
              <a:spcBef>
                <a:spcPct val="20000"/>
              </a:spcBef>
            </a:pPr>
            <a:r>
              <a:rPr lang="el-GR" sz="2000" dirty="0"/>
              <a:t>Επαλήθευση για </a:t>
            </a:r>
            <a:r>
              <a:rPr lang="en-US" sz="2000" dirty="0"/>
              <a:t>He, Ne, </a:t>
            </a:r>
            <a:r>
              <a:rPr lang="en-US" sz="2000" dirty="0" err="1"/>
              <a:t>Ar</a:t>
            </a:r>
            <a:r>
              <a:rPr lang="en-US" sz="2000" dirty="0"/>
              <a:t>, Kr, </a:t>
            </a:r>
            <a:r>
              <a:rPr lang="el-GR" sz="2000" dirty="0"/>
              <a:t>ατμούς </a:t>
            </a:r>
            <a:r>
              <a:rPr lang="en-US" sz="2000" dirty="0"/>
              <a:t>Hg – </a:t>
            </a:r>
            <a:r>
              <a:rPr lang="el-GR" sz="2000" dirty="0"/>
              <a:t>σημαντικές αποκλίσεις για τα υπόλοιπα αέρια (λόγω ύπαρξης και άλλων </a:t>
            </a:r>
            <a:r>
              <a:rPr lang="el-GR" sz="2000" dirty="0" smtClean="0"/>
              <a:t>μορφών </a:t>
            </a:r>
            <a:r>
              <a:rPr lang="el-GR" sz="2000" dirty="0"/>
              <a:t>ενέργειας)</a:t>
            </a: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124075" y="2349500"/>
          <a:ext cx="4824413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Εξίσωση" r:id="rId3" imgW="2578100" imgH="1384300" progId="Equation.3">
                  <p:embed/>
                </p:oleObj>
              </mc:Choice>
              <mc:Fallback>
                <p:oleObj name="Εξίσωση" r:id="rId3" imgW="2578100" imgH="13843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349500"/>
                        <a:ext cx="4824413" cy="258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Μηχανικοί βαθμοί ελευθερίας – Αρχή ισοκατανομής ενέργειας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763" cy="334096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Διάμετρος Πυρήνα Ατόμου : ~ 10</a:t>
            </a:r>
            <a:r>
              <a:rPr lang="el-GR" sz="2000" baseline="30000" dirty="0" smtClean="0"/>
              <a:t>-15</a:t>
            </a:r>
            <a:r>
              <a:rPr lang="en-US" sz="2000" dirty="0" smtClean="0"/>
              <a:t>m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Διάμετρος Ατόμου : ~ 10</a:t>
            </a:r>
            <a:r>
              <a:rPr lang="el-GR" sz="2000" baseline="30000" dirty="0" smtClean="0"/>
              <a:t>-10</a:t>
            </a:r>
            <a:r>
              <a:rPr lang="en-US" sz="2000" dirty="0" smtClean="0"/>
              <a:t>m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Για ένα άτομο χρειάζονται 3 συντεταγμένες στον χώρο για την περιγραφή της κίνησης του – 3 βαθμοί ελευθερίας (</a:t>
            </a:r>
            <a:r>
              <a:rPr lang="el-GR" sz="2000" dirty="0" err="1" smtClean="0"/>
              <a:t>β.ε</a:t>
            </a:r>
            <a:r>
              <a:rPr lang="el-GR" sz="2000" dirty="0" smtClean="0"/>
              <a:t>.)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Για μόριο με </a:t>
            </a:r>
            <a:r>
              <a:rPr lang="en-US" sz="2000" dirty="0" smtClean="0"/>
              <a:t>n</a:t>
            </a:r>
            <a:r>
              <a:rPr lang="el-GR" sz="2000" dirty="0" smtClean="0"/>
              <a:t>-άτομα : </a:t>
            </a:r>
            <a:r>
              <a:rPr lang="en-US" sz="2000" dirty="0" smtClean="0"/>
              <a:t>3n </a:t>
            </a:r>
            <a:r>
              <a:rPr lang="el-GR" sz="2000" dirty="0" smtClean="0"/>
              <a:t>συντεταγμένες – Αριθμός Βαθμών Ελευθερίας του Μορίου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Κίνηση του κέντρου βάρους του μορίου  : </a:t>
            </a:r>
            <a:r>
              <a:rPr lang="el-GR" sz="2000" b="1" dirty="0" smtClean="0"/>
              <a:t>3 </a:t>
            </a:r>
            <a:r>
              <a:rPr lang="el-GR" sz="2000" b="1" dirty="0" err="1" smtClean="0"/>
              <a:t>β.ε</a:t>
            </a:r>
            <a:r>
              <a:rPr lang="el-GR" sz="2000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Βαθμοί Ελευθερίας υπόλοιπων κινήσεων (εσωτερικοί βαθμοί ελευθερίας) : </a:t>
            </a:r>
            <a:r>
              <a:rPr lang="en-US" sz="2000" b="1" dirty="0" smtClean="0"/>
              <a:t>3n-3</a:t>
            </a:r>
            <a:r>
              <a:rPr lang="el-GR" sz="2000" b="1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αποδίδονται σε περιστροφή και δόνηση)</a:t>
            </a:r>
            <a:endParaRPr lang="el-GR" sz="20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Βαθμοί Ελευθερίας Περιστροφής</a:t>
            </a:r>
            <a:r>
              <a:rPr lang="en-US" sz="2400" b="1" dirty="0" smtClean="0"/>
              <a:t> (1)</a:t>
            </a:r>
            <a:endParaRPr lang="el-GR" sz="2400" b="1" dirty="0" smtClean="0"/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6638" y="996818"/>
            <a:ext cx="5327650" cy="2308225"/>
          </a:xfrm>
          <a:noFill/>
        </p:spPr>
      </p:pic>
      <p:sp>
        <p:nvSpPr>
          <p:cNvPr id="922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3429000"/>
            <a:ext cx="8229600" cy="1152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err="1" smtClean="0"/>
              <a:t>Διατομικό</a:t>
            </a:r>
            <a:r>
              <a:rPr lang="el-GR" sz="2000" dirty="0" smtClean="0"/>
              <a:t> Άτομο : 2 </a:t>
            </a:r>
            <a:r>
              <a:rPr lang="el-GR" sz="2000" dirty="0" err="1" smtClean="0"/>
              <a:t>β.ε</a:t>
            </a:r>
            <a:r>
              <a:rPr lang="el-GR" sz="2000" dirty="0" smtClean="0"/>
              <a:t>. περιστροφής, </a:t>
            </a:r>
            <a:r>
              <a:rPr lang="en-US" sz="2000" dirty="0" smtClean="0"/>
              <a:t>CO,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/>
              <a:t>HCl</a:t>
            </a:r>
            <a:r>
              <a:rPr lang="en-US" sz="2000" dirty="0" smtClean="0"/>
              <a:t>, N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Πρότυπο Αλτήρα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Ροπή αδράνειας : </a:t>
            </a:r>
            <a:r>
              <a:rPr lang="en-US" sz="2000" dirty="0" smtClean="0"/>
              <a:t>I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Για το κέντρο μάζας :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2</a:t>
            </a:r>
            <a:endParaRPr lang="el-GR" sz="2000" baseline="-25000" dirty="0" smtClean="0"/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  <p:graphicFrame>
        <p:nvGraphicFramePr>
          <p:cNvPr id="9218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3438" y="3933825"/>
          <a:ext cx="3959225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Εξίσωση" r:id="rId4" imgW="1816100" imgH="1092200" progId="Equation.3">
                  <p:embed/>
                </p:oleObj>
              </mc:Choice>
              <mc:Fallback>
                <p:oleObj name="Εξίσωση" r:id="rId4" imgW="1816100" imgH="10922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933825"/>
                        <a:ext cx="3959225" cy="237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1800" dirty="0" smtClean="0"/>
              <a:t>Δύο συντεταγμένες είναι αρκετές για την περιγραφή (πολικές συντεταγμένες)</a:t>
            </a:r>
          </a:p>
          <a:p>
            <a:pPr marL="609600" indent="-609600" eaLnBrk="1" hangingPunct="1">
              <a:buFontTx/>
              <a:buNone/>
            </a:pPr>
            <a:r>
              <a:rPr lang="el-GR" sz="1800" dirty="0" smtClean="0"/>
              <a:t>Το ίδιο ισχύει για τα τριατομικά γραμμικά μόρια, π.χ. 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endParaRPr lang="en-US" sz="1800" dirty="0" smtClean="0"/>
          </a:p>
          <a:p>
            <a:pPr marL="609600" indent="-609600" eaLnBrk="1" hangingPunct="1">
              <a:buFontTx/>
              <a:buNone/>
            </a:pPr>
            <a:r>
              <a:rPr lang="el-GR" sz="1800" dirty="0" smtClean="0"/>
              <a:t>Για τα μη-γραμμικά, π.χ. Η</a:t>
            </a:r>
            <a:r>
              <a:rPr lang="el-GR" sz="1800" baseline="-25000" dirty="0" smtClean="0"/>
              <a:t>2</a:t>
            </a:r>
            <a:r>
              <a:rPr lang="el-GR" sz="1800" dirty="0" smtClean="0"/>
              <a:t>Ο : 3 </a:t>
            </a:r>
            <a:r>
              <a:rPr lang="el-GR" sz="1800" dirty="0" err="1" smtClean="0"/>
              <a:t>β.ε</a:t>
            </a:r>
            <a:r>
              <a:rPr lang="el-GR" sz="1800" dirty="0" smtClean="0"/>
              <a:t>. περιστροφής</a:t>
            </a:r>
          </a:p>
          <a:p>
            <a:pPr marL="609600" indent="-609600" eaLnBrk="1" hangingPunct="1">
              <a:buFontTx/>
              <a:buNone/>
            </a:pPr>
            <a:endParaRPr lang="el-GR" sz="2000" dirty="0" smtClean="0"/>
          </a:p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Βαθμοί Ελευθερίας Περιστροφής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err="1" smtClean="0"/>
              <a:t>Μονοατομικά</a:t>
            </a:r>
            <a:r>
              <a:rPr lang="el-GR" sz="2000" dirty="0" smtClean="0"/>
              <a:t> 				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err="1" smtClean="0"/>
              <a:t>Διατομικά</a:t>
            </a:r>
            <a:r>
              <a:rPr lang="el-GR" sz="2000" dirty="0" smtClean="0"/>
              <a:t> – Γραμμικά </a:t>
            </a:r>
            <a:r>
              <a:rPr lang="el-GR" sz="2000" dirty="0" err="1" smtClean="0"/>
              <a:t>Πολυατομικά</a:t>
            </a:r>
            <a:r>
              <a:rPr lang="el-GR" sz="2000" dirty="0" smtClean="0"/>
              <a:t>		2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Μη-γραμμικά </a:t>
            </a:r>
            <a:r>
              <a:rPr lang="el-GR" sz="2000" dirty="0" err="1" smtClean="0"/>
              <a:t>Πολυατομικά</a:t>
            </a:r>
            <a:r>
              <a:rPr lang="el-GR" sz="2000" dirty="0" smtClean="0"/>
              <a:t>			3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Βαθμοί Ελευθερίας Περιστροφής</a:t>
            </a:r>
            <a:r>
              <a:rPr lang="en-US" sz="2400" b="1" dirty="0" smtClean="0"/>
              <a:t> (2)</a:t>
            </a:r>
            <a:endParaRPr lang="el-GR" sz="24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Βαθμοί Ελευθερίας Δόνησης (1)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3284984"/>
            <a:ext cx="82296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Γραμμικό (</a:t>
            </a:r>
            <a:r>
              <a:rPr lang="en-US" sz="2000" smtClean="0"/>
              <a:t>3n-5) </a:t>
            </a:r>
            <a:r>
              <a:rPr lang="el-GR" sz="2000" smtClean="0"/>
              <a:t>β.ε και Μη-γραμμικό (</a:t>
            </a:r>
            <a:r>
              <a:rPr lang="en-US" sz="2000" smtClean="0"/>
              <a:t>3n-6) </a:t>
            </a:r>
            <a:r>
              <a:rPr lang="el-GR" sz="2000" smtClean="0"/>
              <a:t>β.ε.</a:t>
            </a:r>
          </a:p>
          <a:p>
            <a:pPr eaLnBrk="1" hangingPunct="1">
              <a:buFontTx/>
              <a:buNone/>
            </a:pPr>
            <a:r>
              <a:rPr lang="el-GR" sz="2000" smtClean="0"/>
              <a:t>Πρότυπο Αρμονικού Ταλαντωτή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x = r – r</a:t>
            </a:r>
            <a:r>
              <a:rPr lang="el-GR" sz="2000" b="1" baseline="-25000" smtClean="0"/>
              <a:t>Ισορ</a:t>
            </a:r>
            <a:r>
              <a:rPr lang="el-GR" sz="2000" baseline="-25000" smtClean="0"/>
              <a:t>.</a:t>
            </a: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Δύναμη επαναφοράς αντίθετη στην μετατόπιση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Νόμος </a:t>
            </a:r>
            <a:r>
              <a:rPr lang="en-US" sz="2000" smtClean="0"/>
              <a:t>Hooke </a:t>
            </a:r>
            <a:r>
              <a:rPr lang="el-GR" sz="2000" smtClean="0"/>
              <a:t>: </a:t>
            </a:r>
            <a:r>
              <a:rPr lang="en-US" sz="2000" b="1" smtClean="0"/>
              <a:t>F = -kx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Ολική Ενέργεια = Κινητική + Δυναμική</a:t>
            </a:r>
            <a:endParaRPr lang="el-GR" sz="2000" b="1" smtClean="0"/>
          </a:p>
        </p:txBody>
      </p:sp>
      <p:pic>
        <p:nvPicPr>
          <p:cNvPr id="3994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196752"/>
            <a:ext cx="4043362" cy="1909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Βαθμοί Ελευθερίας Δόνησης (2)</a:t>
            </a:r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2349500"/>
            <a:ext cx="2663825" cy="2632075"/>
          </a:xfrm>
          <a:noFill/>
        </p:spPr>
      </p:pic>
      <p:graphicFrame>
        <p:nvGraphicFramePr>
          <p:cNvPr id="10242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4213" y="1484313"/>
          <a:ext cx="4122737" cy="412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Εξίσωση" r:id="rId4" imgW="2260600" imgH="2260600" progId="Equation.3">
                  <p:embed/>
                </p:oleObj>
              </mc:Choice>
              <mc:Fallback>
                <p:oleObj name="Εξίσωση" r:id="rId4" imgW="2260600" imgH="22606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4122737" cy="412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Πολύπλοκες δονήσεις σε </a:t>
            </a:r>
            <a:r>
              <a:rPr lang="el-GR" sz="2400" b="1" dirty="0" err="1" smtClean="0"/>
              <a:t>πολυατομικό</a:t>
            </a:r>
            <a:r>
              <a:rPr lang="el-GR" sz="2400" b="1" dirty="0" smtClean="0"/>
              <a:t> μόριο (1)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893175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Ανάλυση σύνθετης δόνησης σε απλές δονήσεις (κανονικές μορφές δόνησης)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Δονήσεις τάσεων (μεταβολή μήκους)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Δονήσεις κάμψεων (μεταβολή γωνίας)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989138"/>
            <a:ext cx="5976937" cy="4381500"/>
          </a:xfrm>
          <a:noFill/>
        </p:spPr>
      </p:pic>
      <p:sp>
        <p:nvSpPr>
          <p:cNvPr id="7" name="6 - Αριστερό άγκιστρο"/>
          <p:cNvSpPr/>
          <p:nvPr/>
        </p:nvSpPr>
        <p:spPr>
          <a:xfrm>
            <a:off x="1619672" y="4437112"/>
            <a:ext cx="333751" cy="1152128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323528" y="4797152"/>
            <a:ext cx="128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Εκφυλισμένες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l-GR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Πολύπλοκες δονήσεις σε </a:t>
            </a:r>
            <a:r>
              <a:rPr lang="el-GR" sz="2400" b="1" dirty="0" err="1" smtClean="0"/>
              <a:t>πολυατομικό</a:t>
            </a:r>
            <a:r>
              <a:rPr lang="el-GR" sz="2400" b="1" dirty="0" smtClean="0"/>
              <a:t> μόριο (2)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Εκφυλισμένες Δονήσεις : Ίδια Συχνότητα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Γραμμικά μόρια : </a:t>
            </a:r>
            <a:r>
              <a:rPr lang="en-US" sz="2000" smtClean="0"/>
              <a:t>3n-5 </a:t>
            </a:r>
            <a:r>
              <a:rPr lang="el-GR" sz="2000" smtClean="0"/>
              <a:t>β.ε. Δόνησης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Μη-γραμμικά μόρια : </a:t>
            </a:r>
            <a:r>
              <a:rPr lang="en-US" sz="2000" smtClean="0"/>
              <a:t>3n-6 </a:t>
            </a:r>
            <a:r>
              <a:rPr lang="el-GR" sz="2000" smtClean="0"/>
              <a:t>β.ε. Δόνησης</a:t>
            </a:r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Πραγματικά Μόρια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Α) Επίδραση φυγοκέντρου δύναμης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Β) Μη-αρμονικότητα στις δονήσεις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Αρχή Ισοκατανομής της Ενέργειας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64235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Βαθμός ελευθερίας μεταφορικής κίνησης : ½(</a:t>
            </a:r>
            <a:r>
              <a:rPr lang="en-US" sz="2000" dirty="0" smtClean="0"/>
              <a:t>RT)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Βαθμός ελευθερίας περιστροφικής κίνησης : ½(</a:t>
            </a:r>
            <a:r>
              <a:rPr lang="en-US" sz="2000" dirty="0" smtClean="0"/>
              <a:t>RT)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Βαθμός ελευθερίας δόνησης : </a:t>
            </a:r>
            <a:r>
              <a:rPr lang="en-US" sz="2000" dirty="0" smtClean="0"/>
              <a:t>RT</a:t>
            </a:r>
            <a:r>
              <a:rPr lang="el-GR" sz="2000" dirty="0" smtClean="0"/>
              <a:t> (διπλάσια : δυναμική + κινητική ενέργεια</a:t>
            </a:r>
            <a:r>
              <a:rPr lang="en-US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Ολική Ενέργεια, Ε 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6013" y="3213100"/>
          <a:ext cx="712946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Εξίσωση" r:id="rId3" imgW="3327400" imgH="635000" progId="Equation.3">
                  <p:embed/>
                </p:oleObj>
              </mc:Choice>
              <mc:Fallback>
                <p:oleObj name="Εξίσωση" r:id="rId3" imgW="3327400" imgH="6350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13100"/>
                        <a:ext cx="7129462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95" name="Group 87"/>
          <p:cNvGraphicFramePr>
            <a:graphicFrameLocks noGrp="1"/>
          </p:cNvGraphicFramePr>
          <p:nvPr>
            <p:ph type="tbl" idx="1"/>
          </p:nvPr>
        </p:nvGraphicFramePr>
        <p:xfrm>
          <a:off x="468313" y="549275"/>
          <a:ext cx="8229600" cy="5412425"/>
        </p:xfrm>
        <a:graphic>
          <a:graphicData uri="http://schemas.openxmlformats.org/drawingml/2006/table">
            <a:tbl>
              <a:tblPr/>
              <a:tblGrid>
                <a:gridCol w="1295400"/>
                <a:gridCol w="1055687"/>
                <a:gridCol w="971550"/>
                <a:gridCol w="863600"/>
                <a:gridCol w="1152525"/>
                <a:gridCol w="1439863"/>
                <a:gridCol w="1450975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Αριθμός ατόμων στο μόριο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Ολικός αριθμός β.ε.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β.ε – μ.κ.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β.ε.- π.κ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β.ε. – δόνησης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Ολική ενέργεια ανά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ανά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3/2(RT)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3/2(R)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7/2(RT)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7/2(R)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(γρ.)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13/2(RT)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13/2(R)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(μ-γρ)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6RT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6R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(γρ.)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3n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3n-5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(3n-5/2)RT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(3n-5/2)R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(μ-γρ.)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3n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3n-6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(3n-3)RT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(3n-3)R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Ανωμαλία Θερμοχωρητικοτήτων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400" dirty="0" err="1" smtClean="0"/>
              <a:t>Διατομικά</a:t>
            </a:r>
            <a:r>
              <a:rPr lang="el-GR" sz="2400" dirty="0" smtClean="0"/>
              <a:t> Αέρια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= (7/2)R</a:t>
            </a:r>
            <a:r>
              <a:rPr lang="el-GR" sz="2400" dirty="0" smtClean="0"/>
              <a:t> (θεωρητική πρόβλεψη)</a:t>
            </a: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Διαφορετική για τα διάφορα αέρια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Αυξάνεται με την θερμοκρασία</a:t>
            </a:r>
            <a:r>
              <a:rPr lang="en-US" sz="2000" dirty="0" smtClean="0"/>
              <a:t> – </a:t>
            </a:r>
            <a:r>
              <a:rPr lang="el-GR" sz="2000" dirty="0" smtClean="0"/>
              <a:t>ασυνεχής μεταβολή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Σε συνήθη θερμοκρασία,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 = (5/2)R</a:t>
            </a:r>
            <a:endParaRPr lang="el-GR" sz="2000" dirty="0" smtClean="0"/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Κβαντική θεωρία</a:t>
            </a:r>
            <a:r>
              <a:rPr lang="en-US" sz="2000" dirty="0" smtClean="0"/>
              <a:t> </a:t>
            </a:r>
            <a:r>
              <a:rPr lang="el-GR" sz="2000" dirty="0" smtClean="0"/>
              <a:t>(ασυνεχής τρόπος πρόσληψης ενέργειας)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Κβάντα ενέργειας (κβάντα </a:t>
            </a:r>
            <a:r>
              <a:rPr lang="el-GR" sz="2000" dirty="0" err="1" smtClean="0"/>
              <a:t>μ.κ</a:t>
            </a:r>
            <a:r>
              <a:rPr lang="el-GR" sz="2000" dirty="0" smtClean="0"/>
              <a:t>.&lt; κβάντα </a:t>
            </a:r>
            <a:r>
              <a:rPr lang="el-GR" sz="2000" dirty="0" err="1" smtClean="0"/>
              <a:t>π.κ</a:t>
            </a:r>
            <a:r>
              <a:rPr lang="el-GR" sz="2000" dirty="0" smtClean="0"/>
              <a:t>. &lt;&lt; κβάντα δόνησης)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l-GR" sz="2000" dirty="0" err="1" smtClean="0"/>
              <a:t>Διατομικά</a:t>
            </a:r>
            <a:r>
              <a:rPr lang="el-GR" sz="2000" dirty="0" smtClean="0"/>
              <a:t> Αέρια - Θερμοχωρητικότητα	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1600" dirty="0" smtClean="0"/>
              <a:t>Χαμηλή θερμοκρασία : </a:t>
            </a:r>
            <a:r>
              <a:rPr lang="en-US" sz="1600" dirty="0" smtClean="0"/>
              <a:t>(</a:t>
            </a:r>
            <a:r>
              <a:rPr lang="el-GR" sz="1600" dirty="0" smtClean="0"/>
              <a:t>3/2</a:t>
            </a:r>
            <a:r>
              <a:rPr lang="en-US" sz="1600" dirty="0" smtClean="0"/>
              <a:t>)R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	</a:t>
            </a:r>
            <a:r>
              <a:rPr lang="el-GR" sz="1600" dirty="0" smtClean="0"/>
              <a:t>Συνήθη θερμοκρασία :  (</a:t>
            </a:r>
            <a:r>
              <a:rPr lang="en-US" sz="1600" dirty="0" smtClean="0"/>
              <a:t>5/2)R</a:t>
            </a:r>
          </a:p>
          <a:p>
            <a:pPr eaLnBrk="1" hangingPunct="1">
              <a:buFontTx/>
              <a:buNone/>
            </a:pPr>
            <a:r>
              <a:rPr lang="en-US" sz="1600" dirty="0" smtClean="0"/>
              <a:t>	</a:t>
            </a:r>
            <a:r>
              <a:rPr lang="el-GR" sz="1600" dirty="0" smtClean="0"/>
              <a:t>Υψηλή θερμοκρασία : (7/2)</a:t>
            </a:r>
            <a:r>
              <a:rPr lang="en-US" sz="1600" dirty="0" smtClean="0"/>
              <a:t>R</a:t>
            </a:r>
            <a:endParaRPr lang="el-GR" sz="1600" dirty="0" smtClean="0"/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Κατανομή μοριακών ταχυτήτων κατά </a:t>
            </a:r>
            <a:r>
              <a:rPr lang="en-US" sz="2400" b="1" dirty="0" smtClean="0"/>
              <a:t>Maxwell-Boltzmann</a:t>
            </a:r>
            <a:r>
              <a:rPr lang="el-GR" sz="2400" b="1" dirty="0" smtClean="0"/>
              <a:t> (1)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err="1" smtClean="0"/>
              <a:t>C</a:t>
            </a:r>
            <a:r>
              <a:rPr lang="en-US" sz="2000" baseline="-25000" dirty="0" err="1" smtClean="0"/>
              <a:t>v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= f(</a:t>
            </a:r>
            <a:r>
              <a:rPr lang="el-GR" sz="1800" dirty="0" smtClean="0"/>
              <a:t>μέση ενέργεια μορίων(</a:t>
            </a:r>
            <a:r>
              <a:rPr lang="en-US" sz="1800" dirty="0" smtClean="0"/>
              <a:t>T)</a:t>
            </a:r>
            <a:r>
              <a:rPr lang="en-US" sz="20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Ταχύτητα : από 0 έως </a:t>
            </a:r>
            <a:r>
              <a:rPr lang="el-GR" sz="2000" dirty="0" smtClean="0">
                <a:cs typeface="Arial" charset="0"/>
              </a:rPr>
              <a:t>∞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cs typeface="Arial" charset="0"/>
              </a:rPr>
              <a:t>Γνώση της κατανομής ταχυτήτων σε χημικές αντιδράσεις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cs typeface="Arial" charset="0"/>
              </a:rPr>
              <a:t>u</a:t>
            </a:r>
            <a:r>
              <a:rPr lang="en-US" sz="2000" baseline="-25000" dirty="0" smtClean="0">
                <a:cs typeface="Arial" charset="0"/>
              </a:rPr>
              <a:t>x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u</a:t>
            </a:r>
            <a:r>
              <a:rPr lang="en-US" sz="2000" baseline="-25000" dirty="0" err="1" smtClean="0">
                <a:cs typeface="Arial" charset="0"/>
              </a:rPr>
              <a:t>y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u</a:t>
            </a:r>
            <a:r>
              <a:rPr lang="en-US" sz="2000" baseline="-25000" dirty="0" err="1" smtClean="0">
                <a:cs typeface="Arial" charset="0"/>
              </a:rPr>
              <a:t>z</a:t>
            </a:r>
            <a:endParaRPr lang="en-US" sz="2000" baseline="-25000" dirty="0" smtClean="0"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Arial" charset="0"/>
              </a:rPr>
              <a:t>Πιθανότητα Κατανομής</a:t>
            </a:r>
            <a:endParaRPr lang="en-US" sz="2000" dirty="0" smtClean="0"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cs typeface="Arial" charset="0"/>
              </a:rPr>
              <a:t>Για ταχύτητες </a:t>
            </a:r>
            <a:r>
              <a:rPr lang="en-US" sz="1800" dirty="0" smtClean="0">
                <a:cs typeface="Arial" charset="0"/>
              </a:rPr>
              <a:t>u</a:t>
            </a:r>
            <a:r>
              <a:rPr lang="en-US" sz="1800" baseline="-25000" dirty="0" smtClean="0">
                <a:cs typeface="Arial" charset="0"/>
              </a:rPr>
              <a:t>x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l-GR" sz="1800" dirty="0" smtClean="0">
                <a:cs typeface="Arial" charset="0"/>
              </a:rPr>
              <a:t>έως </a:t>
            </a:r>
            <a:r>
              <a:rPr lang="en-US" sz="1800" dirty="0" smtClean="0">
                <a:cs typeface="Arial" charset="0"/>
              </a:rPr>
              <a:t>u</a:t>
            </a:r>
            <a:r>
              <a:rPr lang="en-US" sz="1800" baseline="-25000" dirty="0" smtClean="0">
                <a:cs typeface="Arial" charset="0"/>
              </a:rPr>
              <a:t>x</a:t>
            </a:r>
            <a:r>
              <a:rPr lang="en-US" sz="1800" dirty="0" smtClean="0">
                <a:cs typeface="Arial" charset="0"/>
              </a:rPr>
              <a:t> + du</a:t>
            </a:r>
            <a:r>
              <a:rPr lang="en-US" sz="1800" baseline="-25000" dirty="0" smtClean="0">
                <a:cs typeface="Arial" charset="0"/>
              </a:rPr>
              <a:t>x </a:t>
            </a:r>
            <a:r>
              <a:rPr lang="en-US" sz="1800" dirty="0" smtClean="0">
                <a:cs typeface="Arial" charset="0"/>
              </a:rPr>
              <a:t>:</a:t>
            </a:r>
            <a:r>
              <a:rPr lang="en-US" sz="1800" baseline="-25000" dirty="0" smtClean="0">
                <a:cs typeface="Arial" charset="0"/>
              </a:rPr>
              <a:t> </a:t>
            </a:r>
            <a:r>
              <a:rPr lang="el-GR" sz="1800" dirty="0" smtClean="0">
                <a:cs typeface="Arial" charset="0"/>
              </a:rPr>
              <a:t>φ(</a:t>
            </a:r>
            <a:r>
              <a:rPr lang="en-US" sz="1800" dirty="0" smtClean="0">
                <a:cs typeface="Arial" charset="0"/>
              </a:rPr>
              <a:t>u</a:t>
            </a:r>
            <a:r>
              <a:rPr lang="en-US" sz="1800" baseline="-25000" dirty="0" smtClean="0">
                <a:cs typeface="Arial" charset="0"/>
              </a:rPr>
              <a:t>x</a:t>
            </a:r>
            <a:r>
              <a:rPr lang="en-US" sz="1800" dirty="0" smtClean="0">
                <a:cs typeface="Arial" charset="0"/>
              </a:rPr>
              <a:t>)*du</a:t>
            </a:r>
            <a:r>
              <a:rPr lang="en-US" sz="1800" baseline="-25000" dirty="0" smtClean="0">
                <a:cs typeface="Arial" charset="0"/>
              </a:rPr>
              <a:t>x</a:t>
            </a:r>
            <a:endParaRPr lang="el-GR" sz="1800" baseline="-25000" dirty="0" smtClean="0">
              <a:cs typeface="Arial" charset="0"/>
            </a:endParaRPr>
          </a:p>
        </p:txBody>
      </p:sp>
      <p:pic>
        <p:nvPicPr>
          <p:cNvPr id="1229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628775"/>
            <a:ext cx="4102100" cy="4062413"/>
          </a:xfrm>
          <a:noFill/>
        </p:spPr>
      </p:pic>
      <p:graphicFrame>
        <p:nvGraphicFramePr>
          <p:cNvPr id="12290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560" y="4293096"/>
          <a:ext cx="346075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Εξίσωση" r:id="rId4" imgW="1459866" imgH="520474" progId="Equation.3">
                  <p:embed/>
                </p:oleObj>
              </mc:Choice>
              <mc:Fallback>
                <p:oleObj name="Εξίσωση" r:id="rId4" imgW="1459866" imgH="520474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3460750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Κατανομή μοριακών ταχυτήτων κατά </a:t>
            </a:r>
            <a:r>
              <a:rPr lang="en-US" sz="2400" b="1" dirty="0" smtClean="0"/>
              <a:t>Maxwell-Boltzmann</a:t>
            </a:r>
            <a:r>
              <a:rPr lang="el-GR" sz="2400" b="1" dirty="0" smtClean="0"/>
              <a:t> (2)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00" cy="1397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Εξίσωση </a:t>
            </a:r>
            <a:r>
              <a:rPr lang="en-US" sz="2000" dirty="0" smtClean="0"/>
              <a:t>Maxwell-Boltzmann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φ(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)du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(</a:t>
            </a:r>
            <a:r>
              <a:rPr lang="el-GR" sz="2000" dirty="0" smtClean="0"/>
              <a:t>για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 u</a:t>
            </a:r>
            <a:r>
              <a:rPr lang="en-US" sz="2000" baseline="-25000" dirty="0" smtClean="0">
                <a:sym typeface="Symbol" pitchFamily="18" charset="2"/>
              </a:rPr>
              <a:t>x</a:t>
            </a:r>
            <a:r>
              <a:rPr lang="en-US" sz="2000" dirty="0" smtClean="0">
                <a:sym typeface="Symbol" pitchFamily="18" charset="2"/>
              </a:rPr>
              <a:t> + du</a:t>
            </a:r>
            <a:r>
              <a:rPr lang="en-US" sz="2000" baseline="-25000" dirty="0" smtClean="0">
                <a:sym typeface="Symbol" pitchFamily="18" charset="2"/>
              </a:rPr>
              <a:t>x</a:t>
            </a:r>
            <a:r>
              <a:rPr lang="en-US" sz="2000" dirty="0" smtClean="0">
                <a:sym typeface="Symbol" pitchFamily="18" charset="2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	</a:t>
            </a:r>
            <a:r>
              <a:rPr lang="el-GR" sz="2000" dirty="0" smtClean="0">
                <a:sym typeface="Symbol" pitchFamily="18" charset="2"/>
              </a:rPr>
              <a:t>(</a:t>
            </a:r>
            <a:r>
              <a:rPr lang="en-US" sz="2000" dirty="0" smtClean="0">
                <a:sym typeface="Symbol" pitchFamily="18" charset="2"/>
              </a:rPr>
              <a:t>x</a:t>
            </a:r>
            <a:r>
              <a:rPr lang="el-GR" sz="2000" dirty="0" smtClean="0">
                <a:sym typeface="Symbol" pitchFamily="18" charset="2"/>
              </a:rPr>
              <a:t>/) </a:t>
            </a:r>
            <a:r>
              <a:rPr lang="en-US" sz="2000" dirty="0" smtClean="0">
                <a:sym typeface="Symbol" pitchFamily="18" charset="2"/>
              </a:rPr>
              <a:t>N</a:t>
            </a:r>
            <a:r>
              <a:rPr lang="en-US" sz="2000" baseline="-25000" dirty="0" smtClean="0">
                <a:sym typeface="Symbol" pitchFamily="18" charset="2"/>
              </a:rPr>
              <a:t>A </a:t>
            </a:r>
            <a:r>
              <a:rPr lang="el-GR" sz="1600" dirty="0" smtClean="0">
                <a:sym typeface="Symbol" pitchFamily="18" charset="2"/>
              </a:rPr>
              <a:t>(</a:t>
            </a:r>
            <a:r>
              <a:rPr lang="el-GR" sz="1600" dirty="0" err="1" smtClean="0">
                <a:sym typeface="Symbol" pitchFamily="18" charset="2"/>
              </a:rPr>
              <a:t>προεκθετικός</a:t>
            </a:r>
            <a:r>
              <a:rPr lang="el-GR" sz="1600" dirty="0" smtClean="0">
                <a:sym typeface="Symbol" pitchFamily="18" charset="2"/>
              </a:rPr>
              <a:t> παράγοντας και εκθέτης)</a:t>
            </a:r>
            <a:r>
              <a:rPr lang="en-US" sz="1600" dirty="0" smtClean="0">
                <a:sym typeface="Symbol" pitchFamily="18" charset="2"/>
              </a:rPr>
              <a:t>  </a:t>
            </a:r>
            <a:r>
              <a:rPr lang="en-US" sz="2000" dirty="0" smtClean="0">
                <a:sym typeface="Symbol" pitchFamily="18" charset="2"/>
              </a:rPr>
              <a:t>- m </a:t>
            </a:r>
            <a:r>
              <a:rPr lang="en-US" sz="2000" dirty="0" smtClean="0">
                <a:sym typeface="Symbol"/>
              </a:rPr>
              <a:t> M ,   k  R</a:t>
            </a:r>
            <a:endParaRPr lang="en-US" sz="2000" dirty="0" smtClean="0">
              <a:sym typeface="Symbol" pitchFamily="18" charset="2"/>
            </a:endParaRPr>
          </a:p>
          <a:p>
            <a:pPr marL="609600" indent="-60960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79613" y="2997200"/>
          <a:ext cx="482441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Εξίσωση" r:id="rId3" imgW="1688367" imgH="520474" progId="Equation.3">
                  <p:embed/>
                </p:oleObj>
              </mc:Choice>
              <mc:Fallback>
                <p:oleObj name="Εξίσωση" r:id="rId3" imgW="1688367" imgH="520474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97200"/>
                        <a:ext cx="4824412" cy="148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Κατανομή μοριακών ταχυτήτων κατά </a:t>
            </a:r>
            <a:r>
              <a:rPr lang="en-US" sz="2400" b="1" dirty="0" smtClean="0"/>
              <a:t>Maxwell-Boltzmann</a:t>
            </a:r>
            <a:r>
              <a:rPr lang="el-GR" sz="2400" b="1" dirty="0" smtClean="0"/>
              <a:t>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908050"/>
            <a:ext cx="5060950" cy="5183188"/>
          </a:xfrm>
          <a:noFill/>
        </p:spPr>
      </p:pic>
      <p:graphicFrame>
        <p:nvGraphicFramePr>
          <p:cNvPr id="14338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2420938"/>
          <a:ext cx="3600450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Εξίσωση" r:id="rId4" imgW="1968500" imgH="1092200" progId="Equation.3">
                  <p:embed/>
                </p:oleObj>
              </mc:Choice>
              <mc:Fallback>
                <p:oleObj name="Εξίσωση" r:id="rId4" imgW="1968500" imgH="10922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20938"/>
                        <a:ext cx="3600450" cy="199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Κατανομή μοριακών ταχυτήτων κατά </a:t>
            </a:r>
            <a:r>
              <a:rPr lang="en-US" sz="2400" b="1" dirty="0" smtClean="0"/>
              <a:t>Maxwell-Boltzmann</a:t>
            </a:r>
            <a:r>
              <a:rPr lang="el-GR" sz="2400" b="1" dirty="0" smtClean="0"/>
              <a:t>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038600" cy="3916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Μέση ταχύτητα μορίων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Μέση τετραγωνική ταχύτητα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Μορίων (</a:t>
            </a:r>
            <a:r>
              <a:rPr lang="el-GR" sz="1400" dirty="0" smtClean="0"/>
              <a:t>ταύτιση με το αποτέλεσμα της κινητικής θεωρίας</a:t>
            </a:r>
            <a:r>
              <a:rPr lang="el-GR" sz="1800" dirty="0" smtClean="0"/>
              <a:t>)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Πιθανότερη ταχύτητα (αντιστοιχεί στο μέγιστο της καμπύλης – Α’ παράγωγος = 0)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211638" y="1484313"/>
          <a:ext cx="4643437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Εξίσωση" r:id="rId3" imgW="2349500" imgH="1752600" progId="Equation.3">
                  <p:embed/>
                </p:oleObj>
              </mc:Choice>
              <mc:Fallback>
                <p:oleObj name="Εξίσωση" r:id="rId3" imgW="2349500" imgH="17526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484313"/>
                        <a:ext cx="4643437" cy="346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104456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496944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Κατανομή μοριακών ταχυτήτων κατά </a:t>
            </a:r>
            <a:r>
              <a:rPr lang="en-US" sz="2400" b="1" dirty="0" smtClean="0"/>
              <a:t>Maxwell-Boltzmann</a:t>
            </a:r>
            <a:r>
              <a:rPr lang="el-GR" sz="2400" b="1" dirty="0" smtClean="0"/>
              <a:t> (5)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2641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1187624" y="4293096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Επίδραση Θερμοκρασίας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436096" y="4293096"/>
            <a:ext cx="312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Επίδραση Μοριακού Βάρους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Κατανομή μοριακών ταχυτήτων κατά </a:t>
            </a:r>
            <a:r>
              <a:rPr lang="en-US" sz="2400" b="1" dirty="0" smtClean="0"/>
              <a:t>Maxwell-Boltzmann</a:t>
            </a:r>
            <a:r>
              <a:rPr lang="el-GR" sz="2400" b="1" dirty="0" smtClean="0"/>
              <a:t> (6)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3395662" cy="4708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Διασπορά της κατανομής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(αυξάνει με τη θερμοκρασία -  πιο ευρεία κατανομή</a:t>
            </a:r>
            <a:r>
              <a:rPr lang="en-US" sz="1600" dirty="0" smtClean="0"/>
              <a:t>,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μειώνεται με το </a:t>
            </a:r>
            <a:r>
              <a:rPr lang="en-US" sz="1600" dirty="0" smtClean="0"/>
              <a:t>MB, </a:t>
            </a:r>
            <a:r>
              <a:rPr lang="el-GR" sz="1600" dirty="0" smtClean="0"/>
              <a:t>πιο στενή κατανομή)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Το κλάσμα για </a:t>
            </a:r>
            <a:r>
              <a:rPr lang="en-US" sz="2000" dirty="0" smtClean="0"/>
              <a:t>C&gt;C</a:t>
            </a:r>
            <a:r>
              <a:rPr lang="en-US" sz="2000" baseline="-25000" dirty="0" smtClean="0"/>
              <a:t>1</a:t>
            </a:r>
            <a:r>
              <a:rPr lang="el-GR" sz="2000" dirty="0" smtClean="0"/>
              <a:t> δίνεται από το εμβαδό της καμπύλης από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l-GR" sz="2000" dirty="0" smtClean="0"/>
              <a:t>έως </a:t>
            </a:r>
            <a:r>
              <a:rPr lang="el-GR" sz="2000" dirty="0" smtClean="0">
                <a:cs typeface="Arial" charset="0"/>
              </a:rPr>
              <a:t>∞</a:t>
            </a:r>
          </a:p>
        </p:txBody>
      </p:sp>
      <p:graphicFrame>
        <p:nvGraphicFramePr>
          <p:cNvPr id="1638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708400" y="1773238"/>
          <a:ext cx="5111750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Εξίσωση" r:id="rId3" imgW="2197100" imgH="1371600" progId="Equation.3">
                  <p:embed/>
                </p:oleObj>
              </mc:Choice>
              <mc:Fallback>
                <p:oleObj name="Εξίσωση" r:id="rId3" imgW="2197100" imgH="13716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773238"/>
                        <a:ext cx="5111750" cy="319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0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Συχνότητα Συγκρούσεων – Νόμος </a:t>
            </a:r>
            <a:r>
              <a:rPr lang="en-US" sz="2400" b="1" dirty="0" smtClean="0"/>
              <a:t>Graham</a:t>
            </a:r>
            <a:r>
              <a:rPr lang="el-GR" sz="2400" b="1" dirty="0" smtClean="0"/>
              <a:t> (1)</a:t>
            </a: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4038600" cy="136748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Υπολογισμός μέσου αριθμού συγκρούσεων (ανά </a:t>
            </a:r>
            <a:r>
              <a:rPr lang="en-US" sz="1800" dirty="0" smtClean="0"/>
              <a:t>s </a:t>
            </a:r>
            <a:r>
              <a:rPr lang="el-GR" sz="1800" dirty="0" smtClean="0"/>
              <a:t>και ανά 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Συχνότητα συγκρούσεων, </a:t>
            </a:r>
            <a:r>
              <a:rPr lang="en-US" sz="1800" dirty="0" smtClean="0"/>
              <a:t>Z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N* </a:t>
            </a:r>
            <a:r>
              <a:rPr lang="el-GR" sz="1800" dirty="0" smtClean="0"/>
              <a:t>: πυκνότητα μορίων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pic>
        <p:nvPicPr>
          <p:cNvPr id="17415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891472"/>
            <a:ext cx="3960440" cy="3358083"/>
          </a:xfrm>
          <a:noFill/>
        </p:spPr>
      </p:pic>
      <p:graphicFrame>
        <p:nvGraphicFramePr>
          <p:cNvPr id="17410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3568" y="2852936"/>
          <a:ext cx="3422650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Εξίσωση" r:id="rId4" imgW="2146300" imgH="1765300" progId="Equation.3">
                  <p:embed/>
                </p:oleObj>
              </mc:Choice>
              <mc:Fallback>
                <p:oleObj name="Εξίσωση" r:id="rId4" imgW="2146300" imgH="17653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852936"/>
                        <a:ext cx="3422650" cy="281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4716016" y="4293096"/>
            <a:ext cx="4038600" cy="17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1600" dirty="0"/>
              <a:t>Χρησιμότητα :</a:t>
            </a:r>
          </a:p>
          <a:p>
            <a:pPr>
              <a:spcBef>
                <a:spcPct val="20000"/>
              </a:spcBef>
            </a:pPr>
            <a:r>
              <a:rPr lang="el-GR" sz="1600" dirty="0"/>
              <a:t>Α) υπολογισμός αριθμού μορίων σε μοριακή δέσμη</a:t>
            </a:r>
          </a:p>
          <a:p>
            <a:pPr>
              <a:spcBef>
                <a:spcPct val="20000"/>
              </a:spcBef>
            </a:pPr>
            <a:r>
              <a:rPr lang="el-GR" sz="1600" dirty="0"/>
              <a:t>Β) ταχύτητα προσρόφησης</a:t>
            </a:r>
          </a:p>
          <a:p>
            <a:pPr>
              <a:spcBef>
                <a:spcPct val="20000"/>
              </a:spcBef>
            </a:pPr>
            <a:r>
              <a:rPr lang="el-GR" sz="1600" dirty="0"/>
              <a:t>Γ) αντιδράσεις αερίων σε στερεούς καταλύτες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Συχνότητα Συγκρούσεων – Νόμος </a:t>
            </a:r>
            <a:r>
              <a:rPr lang="en-US" sz="2400" b="1" dirty="0" smtClean="0"/>
              <a:t>Graham</a:t>
            </a:r>
            <a:r>
              <a:rPr lang="el-GR" sz="2400" b="1" dirty="0" smtClean="0"/>
              <a:t> (2)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075613" cy="5762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Πειραματικά μεγέθη για τον υπολογισμό του </a:t>
            </a:r>
            <a:r>
              <a:rPr lang="en-US" sz="2000" smtClean="0"/>
              <a:t>Z : N</a:t>
            </a:r>
            <a:r>
              <a:rPr lang="en-US" sz="2000" baseline="30000" smtClean="0"/>
              <a:t>*</a:t>
            </a:r>
            <a:r>
              <a:rPr lang="en-US" sz="2000" smtClean="0"/>
              <a:t> (P, T), M</a:t>
            </a:r>
            <a:endParaRPr lang="el-GR" sz="1800" smtClean="0"/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3713" y="1916113"/>
          <a:ext cx="5184775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Εξίσωση" r:id="rId3" imgW="2374900" imgH="1346200" progId="Equation.3">
                  <p:embed/>
                </p:oleObj>
              </mc:Choice>
              <mc:Fallback>
                <p:oleObj name="Εξίσωση" r:id="rId3" imgW="2374900" imgH="13462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916113"/>
                        <a:ext cx="5184775" cy="293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Συχνότητα Συγκρούσεων – Νόμος </a:t>
            </a:r>
            <a:r>
              <a:rPr lang="en-US" sz="2400" b="1" dirty="0" smtClean="0"/>
              <a:t>Graham</a:t>
            </a:r>
            <a:r>
              <a:rPr lang="el-GR" sz="2400" b="1" dirty="0" smtClean="0"/>
              <a:t>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5050904" cy="216024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Ταχύτητα εκχύσεως αερίων (</a:t>
            </a:r>
            <a:r>
              <a:rPr lang="en-US" sz="1800" dirty="0" smtClean="0"/>
              <a:t>effusion)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Αέριο σε </a:t>
            </a:r>
            <a:r>
              <a:rPr lang="en-US" sz="1800" dirty="0" smtClean="0"/>
              <a:t>P, T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Α : εμβαδό επιφανείας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π.χ. Η</a:t>
            </a:r>
            <a:r>
              <a:rPr lang="el-GR" sz="1800" baseline="-25000" dirty="0" smtClean="0"/>
              <a:t>2</a:t>
            </a:r>
            <a:r>
              <a:rPr lang="el-GR" sz="1800" dirty="0" smtClean="0"/>
              <a:t>, </a:t>
            </a:r>
            <a:r>
              <a:rPr lang="en-US" sz="1800" dirty="0" smtClean="0"/>
              <a:t>He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Ταχύτητα εκχύσεως = </a:t>
            </a:r>
            <a:r>
              <a:rPr lang="en-US" sz="1800" dirty="0" smtClean="0"/>
              <a:t>Z</a:t>
            </a:r>
            <a:r>
              <a:rPr lang="el-GR" sz="1800" dirty="0" smtClean="0"/>
              <a:t>*</a:t>
            </a:r>
            <a:r>
              <a:rPr lang="en-US" sz="1800" dirty="0" smtClean="0"/>
              <a:t>A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Μειώνεται με την αύξηση του ΜΒ του αερίου</a:t>
            </a:r>
          </a:p>
          <a:p>
            <a:pPr eaLnBrk="1" hangingPunct="1">
              <a:buFontTx/>
              <a:buNone/>
            </a:pPr>
            <a:endParaRPr lang="el-GR" sz="1800" dirty="0" smtClean="0"/>
          </a:p>
        </p:txBody>
      </p:sp>
      <p:graphicFrame>
        <p:nvGraphicFramePr>
          <p:cNvPr id="1945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11413" y="3644900"/>
          <a:ext cx="4038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Εξίσωση" r:id="rId3" imgW="1624895" imgH="444307" progId="Equation.3">
                  <p:embed/>
                </p:oleObj>
              </mc:Choice>
              <mc:Fallback>
                <p:oleObj name="Εξίσωση" r:id="rId3" imgW="1624895" imgH="444307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644900"/>
                        <a:ext cx="4038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Συχνότητες συγκρούσεων μορίων (1)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229600" cy="2087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Συχνότητα συγκρούσεων σε ομογενή φάση = </a:t>
            </a:r>
            <a:r>
              <a:rPr lang="en-US" sz="2000" dirty="0" smtClean="0"/>
              <a:t>f(</a:t>
            </a:r>
            <a:r>
              <a:rPr lang="el-GR" sz="2000" dirty="0" smtClean="0"/>
              <a:t>συγκρούσεις μεταξύ των μορίων)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Ζ = </a:t>
            </a:r>
            <a:r>
              <a:rPr lang="en-US" sz="2000" dirty="0" smtClean="0"/>
              <a:t>f(N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, c, </a:t>
            </a:r>
            <a:r>
              <a:rPr lang="el-GR" sz="2000" dirty="0" smtClean="0"/>
              <a:t>σ)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 : διάμετρος σύγκρουσης (απόσταση των κέντρων των μορίων στο σημείο της πλησιέστερης επαφής)</a:t>
            </a: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872" y="3284984"/>
            <a:ext cx="2443162" cy="21875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Συχνότητες συγκρούσεων μορίων (2)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12776"/>
            <a:ext cx="4906962" cy="1655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l-GR" sz="2000" dirty="0" smtClean="0"/>
              <a:t>Ενεργός διατομή σύγκρουσης  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l-GR" sz="2000" dirty="0" smtClean="0"/>
              <a:t>Όγκος σάρωσης ανά </a:t>
            </a:r>
            <a:r>
              <a:rPr lang="en-US" sz="2000" dirty="0" smtClean="0"/>
              <a:t>s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l-GR" sz="2000" dirty="0" smtClean="0"/>
              <a:t>Αριθμός συγκρούσεων ανά μόριο ανά </a:t>
            </a:r>
            <a:r>
              <a:rPr lang="en-US" sz="2000" dirty="0" smtClean="0"/>
              <a:t>s</a:t>
            </a:r>
            <a:endParaRPr lang="el-GR" sz="2000" dirty="0" smtClean="0"/>
          </a:p>
        </p:txBody>
      </p:sp>
      <p:pic>
        <p:nvPicPr>
          <p:cNvPr id="2048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3257828"/>
            <a:ext cx="7128271" cy="2869922"/>
          </a:xfrm>
          <a:noFill/>
        </p:spPr>
      </p:pic>
      <p:graphicFrame>
        <p:nvGraphicFramePr>
          <p:cNvPr id="2048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2120" y="1412776"/>
          <a:ext cx="1103313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Εξίσωση" r:id="rId4" imgW="495085" imgH="710891" progId="Equation.3">
                  <p:embed/>
                </p:oleObj>
              </mc:Choice>
              <mc:Fallback>
                <p:oleObj name="Εξίσωση" r:id="rId4" imgW="495085" imgH="710891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412776"/>
                        <a:ext cx="1103313" cy="158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467544" y="1052736"/>
            <a:ext cx="584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Σχέση μοριακής διαμέτρου και συχνότητας σύγκρουσης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Συχνότητες συγκρούσεων μορίων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8352159" cy="86444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Κίνηση και των υπολοίπων μορίων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Σχετική ταχύτητα συγκρουόμενων μορίων (από 0 έως 2</a:t>
            </a:r>
            <a:r>
              <a:rPr lang="en-US" sz="1800" dirty="0" smtClean="0"/>
              <a:t>*</a:t>
            </a:r>
            <a:r>
              <a:rPr lang="el-GR" sz="1800" dirty="0" smtClean="0"/>
              <a:t>μέση ταχύτητα)</a:t>
            </a:r>
          </a:p>
        </p:txBody>
      </p:sp>
      <p:pic>
        <p:nvPicPr>
          <p:cNvPr id="4608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348880"/>
            <a:ext cx="7777163" cy="3095625"/>
          </a:xfrm>
          <a:noFill/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6675" cy="190500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Συχνότητες συγκρούσεων μορίων (4)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564904"/>
            <a:ext cx="8424863" cy="1079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Αριθμός συγκρούσεων ανά </a:t>
            </a:r>
            <a:r>
              <a:rPr lang="en-US" sz="1800" dirty="0" smtClean="0"/>
              <a:t>s </a:t>
            </a:r>
            <a:r>
              <a:rPr lang="el-GR" sz="1800" dirty="0" smtClean="0"/>
              <a:t>όλων των μορίων ανά 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</a:t>
            </a:r>
            <a:r>
              <a:rPr lang="el-GR" sz="1800" dirty="0" smtClean="0"/>
              <a:t>: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πολλαπλασιάζουμε το </a:t>
            </a:r>
            <a:r>
              <a:rPr lang="en-US" sz="1800" dirty="0" smtClean="0"/>
              <a:t>Z</a:t>
            </a:r>
            <a:r>
              <a:rPr lang="en-US" sz="1800" baseline="-25000" dirty="0" smtClean="0"/>
              <a:t>A</a:t>
            </a:r>
            <a:r>
              <a:rPr lang="en-US" sz="1800" dirty="0" smtClean="0"/>
              <a:t> </a:t>
            </a:r>
            <a:r>
              <a:rPr lang="el-GR" sz="1800" dirty="0" smtClean="0"/>
              <a:t>επί Ν</a:t>
            </a:r>
            <a:r>
              <a:rPr lang="el-GR" sz="1800" baseline="30000" dirty="0" smtClean="0"/>
              <a:t>* </a:t>
            </a:r>
            <a:r>
              <a:rPr lang="el-GR" sz="1800" dirty="0" smtClean="0"/>
              <a:t>και διαιρούμε με το 2 (διότι σε κάθε σύγκρουση χρειάζονται δύο μόρια)</a:t>
            </a:r>
          </a:p>
        </p:txBody>
      </p:sp>
      <p:graphicFrame>
        <p:nvGraphicFramePr>
          <p:cNvPr id="2150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32138" y="981075"/>
          <a:ext cx="3338512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Εξίσωση" r:id="rId3" imgW="1333500" imgH="508000" progId="Equation.3">
                  <p:embed/>
                </p:oleObj>
              </mc:Choice>
              <mc:Fallback>
                <p:oleObj name="Εξίσωση" r:id="rId3" imgW="1333500" imgH="5080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981075"/>
                        <a:ext cx="3338512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551113" y="3884613"/>
          <a:ext cx="40703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Εξίσωση" r:id="rId5" imgW="1625600" imgH="431800" progId="Equation.3">
                  <p:embed/>
                </p:oleObj>
              </mc:Choice>
              <mc:Fallback>
                <p:oleObj name="Εξίσωση" r:id="rId5" imgW="1625600" imgH="431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3884613"/>
                        <a:ext cx="407035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4788024" y="1124744"/>
            <a:ext cx="25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Μέση σχετική ταχύτητα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Συχνότητες συγκρούσεων μορίων (5)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3429000"/>
            <a:ext cx="7570787" cy="43204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err="1" smtClean="0"/>
              <a:t>μ</a:t>
            </a:r>
            <a:r>
              <a:rPr lang="el-GR" sz="2000" baseline="-25000" dirty="0" err="1" smtClean="0"/>
              <a:t>Μ</a:t>
            </a:r>
            <a:r>
              <a:rPr lang="el-GR" sz="2000" baseline="-25000" dirty="0" smtClean="0"/>
              <a:t> </a:t>
            </a:r>
            <a:r>
              <a:rPr lang="el-GR" sz="2000" dirty="0" smtClean="0"/>
              <a:t>: </a:t>
            </a:r>
            <a:r>
              <a:rPr lang="el-GR" sz="2000" dirty="0" err="1" smtClean="0"/>
              <a:t>ανηγμένη</a:t>
            </a:r>
            <a:r>
              <a:rPr lang="el-GR" sz="2000" dirty="0" smtClean="0"/>
              <a:t> γραμμομοριακή μάζα</a:t>
            </a:r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3688" y="3933056"/>
          <a:ext cx="54006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Εξίσωση" r:id="rId3" imgW="2463800" imgH="990600" progId="Equation.3">
                  <p:embed/>
                </p:oleObj>
              </mc:Choice>
              <mc:Fallback>
                <p:oleObj name="Εξίσωση" r:id="rId3" imgW="2463800" imgH="9906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933056"/>
                        <a:ext cx="5400675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860032" y="1268760"/>
          <a:ext cx="316865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Εξίσωση" r:id="rId5" imgW="1397000" imgH="927100" progId="Equation.3">
                  <p:embed/>
                </p:oleObj>
              </mc:Choice>
              <mc:Fallback>
                <p:oleObj name="Εξίσωση" r:id="rId5" imgW="1397000" imgH="927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268760"/>
                        <a:ext cx="3168650" cy="210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251520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l-GR" dirty="0" smtClean="0"/>
              <a:t>Εάν πρόκειται για ανόμοια μόρια τα Ζ</a:t>
            </a:r>
            <a:r>
              <a:rPr lang="el-GR" baseline="-25000" dirty="0" smtClean="0"/>
              <a:t>ΑΑ</a:t>
            </a:r>
            <a:r>
              <a:rPr lang="el-GR" dirty="0" smtClean="0"/>
              <a:t> και Ζ</a:t>
            </a:r>
            <a:r>
              <a:rPr lang="el-GR" baseline="-25000" dirty="0" smtClean="0"/>
              <a:t>ΒΒ</a:t>
            </a:r>
            <a:r>
              <a:rPr lang="el-GR" dirty="0" smtClean="0"/>
              <a:t> δεν λαμβάνονται υπόψη</a:t>
            </a:r>
          </a:p>
          <a:p>
            <a:pPr marL="0" indent="0" eaLnBrk="1" hangingPunct="1">
              <a:buFontTx/>
              <a:buNone/>
            </a:pPr>
            <a:r>
              <a:rPr lang="el-GR" dirty="0" smtClean="0"/>
              <a:t>(συχνότητα </a:t>
            </a:r>
            <a:r>
              <a:rPr lang="el-GR" dirty="0" err="1" smtClean="0"/>
              <a:t>διμοριακών</a:t>
            </a:r>
            <a:r>
              <a:rPr lang="el-GR" dirty="0" smtClean="0"/>
              <a:t> συγκρούσεων)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Μέση ελεύθερη διαδρομή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08720"/>
            <a:ext cx="8280920" cy="1368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Πειραματικός προσδιορισμός του σ  -  φαινόμενα μεταφοράς</a:t>
            </a:r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Μέση ελεύθερη διαδρομή </a:t>
            </a:r>
            <a:r>
              <a:rPr lang="el-GR" sz="1800" dirty="0" smtClean="0"/>
              <a:t>: απόσταση ανάμεσα σε διαδοχικές συγκρούσεις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(μεταφορά της ιδιότητας πριν την σύγκρουση)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Ζ</a:t>
            </a:r>
            <a:r>
              <a:rPr lang="el-GR" sz="1800" baseline="-25000" dirty="0" smtClean="0"/>
              <a:t>Α</a:t>
            </a:r>
            <a:r>
              <a:rPr lang="el-GR" sz="1800" dirty="0" smtClean="0"/>
              <a:t> : συχνότητα συγκρούσεων </a:t>
            </a:r>
            <a:r>
              <a:rPr lang="el-GR" sz="1800" dirty="0" smtClean="0">
                <a:sym typeface="Symbol" pitchFamily="18" charset="2"/>
              </a:rPr>
              <a:t> 1/Ζ</a:t>
            </a:r>
            <a:r>
              <a:rPr lang="el-GR" sz="1800" baseline="-25000" dirty="0" smtClean="0">
                <a:sym typeface="Symbol" pitchFamily="18" charset="2"/>
              </a:rPr>
              <a:t>Α</a:t>
            </a:r>
            <a:r>
              <a:rPr lang="el-GR" sz="1800" dirty="0" smtClean="0">
                <a:sym typeface="Symbol" pitchFamily="18" charset="2"/>
              </a:rPr>
              <a:t> : χρόνος ανάμεσα σε δύο διαδοχικές συγκρούσεις</a:t>
            </a:r>
          </a:p>
        </p:txBody>
      </p:sp>
      <p:graphicFrame>
        <p:nvGraphicFramePr>
          <p:cNvPr id="2355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2649538"/>
          <a:ext cx="3673475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Εξίσωση" r:id="rId3" imgW="1600200" imgH="1422400" progId="Equation.3">
                  <p:embed/>
                </p:oleObj>
              </mc:Choice>
              <mc:Fallback>
                <p:oleObj name="Εξίσωση" r:id="rId3" imgW="1600200" imgH="14224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49538"/>
                        <a:ext cx="3673475" cy="326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5220072" y="4581128"/>
            <a:ext cx="3249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>
                <a:sym typeface="Symbol" pitchFamily="18" charset="2"/>
              </a:rPr>
              <a:t>σ</a:t>
            </a:r>
            <a:r>
              <a:rPr lang="en-US" sz="2000" dirty="0">
                <a:sym typeface="Symbol" pitchFamily="18" charset="2"/>
              </a:rPr>
              <a:t>&lt;&lt;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000" dirty="0">
                <a:sym typeface="Symbol" pitchFamily="18" charset="2"/>
              </a:rPr>
              <a:t> : </a:t>
            </a:r>
            <a:r>
              <a:rPr lang="el-GR" sz="2000" dirty="0">
                <a:sym typeface="Symbol" pitchFamily="18" charset="2"/>
              </a:rPr>
              <a:t>μέγεθος μορίων αμελητέο σε σύγκριση με την μεταξύ των απόσταση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Κινητική θεωρία των Φαινομένων Μεταφοράς (1)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4038600" cy="1397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Α) ΔΙΑΧΥΣΗ (πειραματικά με ραδιοϊσότοπα ή αυτοδιάχυση)</a:t>
            </a:r>
          </a:p>
          <a:p>
            <a:pPr marL="0" indent="0" eaLnBrk="1" hangingPunct="1">
              <a:buFontTx/>
              <a:buNone/>
            </a:pPr>
            <a:r>
              <a:rPr lang="en-US" sz="2000" smtClean="0"/>
              <a:t>	</a:t>
            </a:r>
            <a:r>
              <a:rPr lang="el-GR" sz="2000" smtClean="0"/>
              <a:t>Α’ Νόμος </a:t>
            </a:r>
            <a:r>
              <a:rPr lang="en-US" sz="2000" b="1" smtClean="0"/>
              <a:t>Fick</a:t>
            </a:r>
            <a:endParaRPr lang="el-GR" sz="2000" b="1" smtClean="0"/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11638" y="1557338"/>
          <a:ext cx="4464050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Εξίσωση" r:id="rId3" imgW="2133600" imgH="939800" progId="Equation.3">
                  <p:embed/>
                </p:oleObj>
              </mc:Choice>
              <mc:Fallback>
                <p:oleObj name="Εξίσωση" r:id="rId3" imgW="2133600" imgH="9398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557338"/>
                        <a:ext cx="4464050" cy="196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50825" y="3860800"/>
            <a:ext cx="37449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/>
              <a:t>Β) ΘΕΡΜΙΚΗ ΑΓΩΓΙΜΟΤΗΤΑ – επαληθεύεται πειραματικά εκτός από τις χαμηλές πιέσεις</a:t>
            </a:r>
            <a:endParaRPr lang="el-GR" sz="2000" b="1"/>
          </a:p>
        </p:txBody>
      </p:sp>
      <p:graphicFrame>
        <p:nvGraphicFramePr>
          <p:cNvPr id="2457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11638" y="3716338"/>
          <a:ext cx="4681537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Εξίσωση" r:id="rId5" imgW="2235200" imgH="889000" progId="Equation.3">
                  <p:embed/>
                </p:oleObj>
              </mc:Choice>
              <mc:Fallback>
                <p:oleObj name="Εξίσωση" r:id="rId5" imgW="2235200" imgH="8890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716338"/>
                        <a:ext cx="4681537" cy="186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sz="2000" dirty="0"/>
          </a:p>
          <a:p>
            <a:pPr eaLnBrk="1" hangingPunct="1">
              <a:buFontTx/>
              <a:buNone/>
            </a:pPr>
            <a:endParaRPr lang="el-GR" sz="36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1556792"/>
            <a:ext cx="83529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βασικοί στόχοι της ενότητας είναι :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Α) Θεωρητική εξαγωγή των νόμων των ιδανικών αερίων από την κινητική θεωρία των αερίων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Β) Επαλήθευση των θεωρητικών νόμων με πειραματικά δεδομένα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Γ) Κατανομή μοριακών ταχυτήτων σε ένα αέριο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Δ) Εφαρμογή της κινητικής θεωρίας των αερίων στα Φαινόμενα Μεταφοράς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Ε) Μελέτη της μη-ιδανικής συμπεριφοράς των αερίων και εξαγωγή της εξίσωσης </a:t>
            </a:r>
            <a:r>
              <a:rPr lang="en-US" sz="2000" dirty="0" smtClean="0"/>
              <a:t>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Waals</a:t>
            </a:r>
            <a:endParaRPr lang="el-GR" sz="2000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6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Κινητική θεωρία των Φαινομένων Μεταφοράς (2)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7775575" cy="43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Γ) ΙΞΩΔΕΣ (για αέρια) – Νόμος </a:t>
            </a:r>
            <a:r>
              <a:rPr lang="en-US" sz="2000" smtClean="0"/>
              <a:t>NEWTON</a:t>
            </a:r>
            <a:endParaRPr lang="el-GR" sz="2000" smtClean="0"/>
          </a:p>
        </p:txBody>
      </p:sp>
      <p:graphicFrame>
        <p:nvGraphicFramePr>
          <p:cNvPr id="2560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875" y="1412875"/>
          <a:ext cx="4103688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Εξίσωση" r:id="rId3" imgW="1828800" imgH="1257300" progId="Equation.3">
                  <p:embed/>
                </p:oleObj>
              </mc:Choice>
              <mc:Fallback>
                <p:oleObj name="Εξίσωση" r:id="rId3" imgW="1828800" imgH="12573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412875"/>
                        <a:ext cx="4103688" cy="282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23850" y="4365625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Το ιξώδες αυξάνει με την θερμοκρασία (Τ</a:t>
            </a:r>
            <a:r>
              <a:rPr lang="el-GR" sz="2000" baseline="30000" dirty="0"/>
              <a:t>1/2</a:t>
            </a:r>
            <a:r>
              <a:rPr lang="el-GR" sz="2000" dirty="0" smtClean="0"/>
              <a:t>) – ανεξάρτητο της πίεσης</a:t>
            </a:r>
            <a:endParaRPr lang="el-GR" sz="2000" dirty="0"/>
          </a:p>
          <a:p>
            <a:pPr>
              <a:spcBef>
                <a:spcPct val="20000"/>
              </a:spcBef>
            </a:pPr>
            <a:r>
              <a:rPr lang="el-GR" sz="2000" dirty="0"/>
              <a:t>Εξήγηση της ανεξαρτησίας από την πίεση : διπλασιασμός της πίεσης </a:t>
            </a:r>
            <a:r>
              <a:rPr lang="el-GR" sz="2000" dirty="0">
                <a:sym typeface="Symbol" pitchFamily="18" charset="2"/>
              </a:rPr>
              <a:t> διπλασιασμό φορέων ανά μονάδα όγκου – υποδιπλασιασμός της μέσης ελεύθερης διαδρομής (μεταφορά ορμής στην μισή απόσταση της προηγουμένης)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(1)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39925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Εφαρμογή της κινητικής θεωρίας των ιδανικών αερίων</a:t>
            </a:r>
          </a:p>
          <a:p>
            <a:pPr marL="609600" indent="-609600" eaLnBrk="1" hangingPunct="1"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Άρση περιορισμών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Αμελητέος Όγκος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Απουσία ελκτικών δυνάμεων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400" dirty="0" smtClean="0"/>
          </a:p>
          <a:p>
            <a:pPr marL="609600" indent="-609600" eaLnBrk="1" hangingPunct="1">
              <a:buFontTx/>
              <a:buNone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(2)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7570788" cy="2303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Ιδανικά Αέρια :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Αμελητέος Όγκος </a:t>
            </a:r>
            <a:r>
              <a:rPr lang="el-GR" sz="2000" dirty="0" smtClean="0">
                <a:sym typeface="Symbol" pitchFamily="18" charset="2"/>
              </a:rPr>
              <a:t> Μηδενισμός του Όγκου για Τ = 0Κ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Πραγματικά Αέρια : 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Υγροποίηση πριν φθάσουν σε Τ = 0Κ – Όγκος Υγρού &gt; 0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b </a:t>
            </a:r>
            <a:r>
              <a:rPr lang="el-GR" sz="2000" dirty="0" smtClean="0">
                <a:sym typeface="Symbol" pitchFamily="18" charset="2"/>
              </a:rPr>
              <a:t>: αποκλειόμενος όγκος</a:t>
            </a:r>
          </a:p>
        </p:txBody>
      </p:sp>
      <p:graphicFrame>
        <p:nvGraphicFramePr>
          <p:cNvPr id="266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3644900"/>
          <a:ext cx="489585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Εξίσωση" r:id="rId3" imgW="2070100" imgH="635000" progId="Equation.3">
                  <p:embed/>
                </p:oleObj>
              </mc:Choice>
              <mc:Fallback>
                <p:oleObj name="Εξίσωση" r:id="rId3" imgW="2070100" imgH="6350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644900"/>
                        <a:ext cx="4895850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</a:p>
        </p:txBody>
      </p:sp>
      <p:sp>
        <p:nvSpPr>
          <p:cNvPr id="276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4392736" cy="504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Α) Αποκλειόμενος Όγκος ανά μόριο</a:t>
            </a:r>
          </a:p>
        </p:txBody>
      </p:sp>
      <p:pic>
        <p:nvPicPr>
          <p:cNvPr id="2765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844824"/>
            <a:ext cx="3770312" cy="2185988"/>
          </a:xfrm>
          <a:noFill/>
        </p:spPr>
      </p:pic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323528" y="2852936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dirty="0" smtClean="0"/>
              <a:t>Β) Πραγματικός </a:t>
            </a:r>
            <a:r>
              <a:rPr lang="el-GR" sz="2000" dirty="0"/>
              <a:t>Όγκος του </a:t>
            </a:r>
            <a:r>
              <a:rPr lang="el-GR" sz="2000" dirty="0" smtClean="0"/>
              <a:t>μορίου</a:t>
            </a:r>
            <a:endParaRPr lang="el-GR" sz="2000" dirty="0"/>
          </a:p>
        </p:txBody>
      </p:sp>
      <p:sp>
        <p:nvSpPr>
          <p:cNvPr id="27660" name="Rectangle 8"/>
          <p:cNvSpPr>
            <a:spLocks noChangeArrowheads="1"/>
          </p:cNvSpPr>
          <p:nvPr/>
        </p:nvSpPr>
        <p:spPr bwMode="auto">
          <a:xfrm>
            <a:off x="323528" y="4365104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 smtClean="0"/>
              <a:t>Γ) Αποκλειόμενος </a:t>
            </a:r>
            <a:r>
              <a:rPr lang="el-GR" sz="2000" dirty="0"/>
              <a:t>Όγκος ανά ζεύγος </a:t>
            </a:r>
            <a:r>
              <a:rPr lang="el-GR" sz="2000" dirty="0" smtClean="0"/>
              <a:t>μορίων</a:t>
            </a:r>
            <a:endParaRPr lang="el-GR" sz="2000" dirty="0"/>
          </a:p>
        </p:txBody>
      </p:sp>
      <p:sp>
        <p:nvSpPr>
          <p:cNvPr id="27661" name="Rectangle 9"/>
          <p:cNvSpPr>
            <a:spLocks noChangeArrowheads="1"/>
          </p:cNvSpPr>
          <p:nvPr/>
        </p:nvSpPr>
        <p:spPr bwMode="auto">
          <a:xfrm>
            <a:off x="323528" y="234888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dirty="0"/>
              <a:t>τετραπλάσιος του πραγματικού </a:t>
            </a:r>
          </a:p>
        </p:txBody>
      </p:sp>
      <p:graphicFrame>
        <p:nvGraphicFramePr>
          <p:cNvPr id="2765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15616" y="1556792"/>
          <a:ext cx="23050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Εξίσωση" r:id="rId4" imgW="1244600" imgH="431800" progId="Equation.3">
                  <p:embed/>
                </p:oleObj>
              </mc:Choice>
              <mc:Fallback>
                <p:oleObj name="Εξίσωση" r:id="rId4" imgW="1244600" imgH="431800" progId="Equation.3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6792"/>
                        <a:ext cx="23050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2"/>
          <p:cNvGraphicFramePr>
            <a:graphicFrameLocks noChangeAspect="1"/>
          </p:cNvGraphicFramePr>
          <p:nvPr/>
        </p:nvGraphicFramePr>
        <p:xfrm>
          <a:off x="1187624" y="3356992"/>
          <a:ext cx="22336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Εξίσωση" r:id="rId6" imgW="1168400" imgH="469900" progId="Equation.3">
                  <p:embed/>
                </p:oleObj>
              </mc:Choice>
              <mc:Fallback>
                <p:oleObj name="Εξίσωση" r:id="rId6" imgW="1168400" imgH="4699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356992"/>
                        <a:ext cx="2233612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3"/>
          <p:cNvGraphicFramePr>
            <a:graphicFrameLocks noChangeAspect="1"/>
          </p:cNvGraphicFramePr>
          <p:nvPr/>
        </p:nvGraphicFramePr>
        <p:xfrm>
          <a:off x="1691680" y="5157192"/>
          <a:ext cx="100806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Εξίσωση" r:id="rId8" imgW="495085" imgH="393529" progId="Equation.3">
                  <p:embed/>
                </p:oleObj>
              </mc:Choice>
              <mc:Fallback>
                <p:oleObj name="Εξίσωση" r:id="rId8" imgW="495085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157192"/>
                        <a:ext cx="1008062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14"/>
          <p:cNvGraphicFramePr>
            <a:graphicFrameLocks noChangeAspect="1"/>
          </p:cNvGraphicFramePr>
          <p:nvPr/>
        </p:nvGraphicFramePr>
        <p:xfrm>
          <a:off x="5652120" y="4293096"/>
          <a:ext cx="21590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Εξίσωση" r:id="rId10" imgW="799753" imgH="393529" progId="Equation.3">
                  <p:embed/>
                </p:oleObj>
              </mc:Choice>
              <mc:Fallback>
                <p:oleObj name="Εξίσωση" r:id="rId10" imgW="799753" imgH="39352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293096"/>
                        <a:ext cx="2159000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4788024" y="5373216"/>
            <a:ext cx="396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Υπολογισμός διαμέτρου σύγκρουσης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(4)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387676" cy="296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1500174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Μη-ιδανική συμπεριφορά των αερίων (5)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002587" cy="2376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err="1" smtClean="0"/>
              <a:t>PV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 P </a:t>
            </a:r>
            <a:r>
              <a:rPr lang="el-GR" sz="2000" dirty="0" smtClean="0">
                <a:sym typeface="Symbol" pitchFamily="18" charset="2"/>
              </a:rPr>
              <a:t>: για την εξίσωση </a:t>
            </a:r>
            <a:r>
              <a:rPr lang="en-US" sz="2000" dirty="0" err="1" smtClean="0">
                <a:sym typeface="Symbol" pitchFamily="18" charset="2"/>
              </a:rPr>
              <a:t>PV</a:t>
            </a:r>
            <a:r>
              <a:rPr lang="en-US" sz="2000" baseline="-25000" dirty="0" err="1" smtClean="0"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 = RT + </a:t>
            </a:r>
            <a:r>
              <a:rPr lang="en-US" sz="2000" dirty="0" err="1" smtClean="0">
                <a:sym typeface="Symbol" pitchFamily="18" charset="2"/>
              </a:rPr>
              <a:t>bP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l-GR" sz="2000" dirty="0" smtClean="0">
                <a:sym typeface="Symbol" pitchFamily="18" charset="2"/>
              </a:rPr>
              <a:t>όπου </a:t>
            </a:r>
            <a:r>
              <a:rPr lang="en-US" sz="2000" dirty="0" smtClean="0">
                <a:sym typeface="Symbol" pitchFamily="18" charset="2"/>
              </a:rPr>
              <a:t>b &gt; 0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Επαλήθευση μόνο για το </a:t>
            </a:r>
            <a:r>
              <a:rPr lang="en-US" sz="2000" dirty="0" smtClean="0">
                <a:sym typeface="Symbol" pitchFamily="18" charset="2"/>
              </a:rPr>
              <a:t>Ne </a:t>
            </a:r>
            <a:r>
              <a:rPr lang="el-GR" sz="2000" dirty="0" smtClean="0">
                <a:sym typeface="Symbol" pitchFamily="18" charset="2"/>
              </a:rPr>
              <a:t>όχι για το </a:t>
            </a:r>
            <a:r>
              <a:rPr lang="en-US" sz="2000" dirty="0" smtClean="0">
                <a:sym typeface="Symbol" pitchFamily="18" charset="2"/>
              </a:rPr>
              <a:t>O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, CO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l-GR" sz="2000" dirty="0" smtClean="0">
                <a:sym typeface="Symbol" pitchFamily="18" charset="2"/>
              </a:rPr>
              <a:t>όπου </a:t>
            </a:r>
            <a:r>
              <a:rPr lang="en-US" sz="2000" dirty="0" smtClean="0">
                <a:sym typeface="Symbol" pitchFamily="18" charset="2"/>
              </a:rPr>
              <a:t>b &lt; 0</a:t>
            </a:r>
          </a:p>
          <a:p>
            <a:pPr eaLnBrk="1" hangingPunct="1">
              <a:buFontTx/>
              <a:buNone/>
            </a:pPr>
            <a:endParaRPr lang="en-US" sz="1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Άρση του περιορισμού για τις ελκτικές δυνάμεις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Ολική ελκτική δύναμη ~ (Ν</a:t>
            </a:r>
            <a:r>
              <a:rPr lang="el-GR" sz="2000" baseline="30000" dirty="0" smtClean="0">
                <a:sym typeface="Symbol" pitchFamily="18" charset="2"/>
              </a:rPr>
              <a:t>*</a:t>
            </a:r>
            <a:r>
              <a:rPr lang="el-GR" sz="2000" dirty="0" smtClean="0">
                <a:sym typeface="Symbol" pitchFamily="18" charset="2"/>
              </a:rPr>
              <a:t>)</a:t>
            </a:r>
            <a:r>
              <a:rPr lang="el-GR" sz="2000" baseline="30000" dirty="0" smtClean="0">
                <a:sym typeface="Symbol" pitchFamily="18" charset="2"/>
              </a:rPr>
              <a:t>2</a:t>
            </a:r>
            <a:r>
              <a:rPr lang="el-GR" sz="2000" dirty="0" smtClean="0">
                <a:sym typeface="Symbol" pitchFamily="18" charset="2"/>
              </a:rPr>
              <a:t>   Ν</a:t>
            </a:r>
            <a:r>
              <a:rPr lang="el-GR" sz="2000" baseline="30000" dirty="0" smtClean="0">
                <a:sym typeface="Symbol" pitchFamily="18" charset="2"/>
              </a:rPr>
              <a:t>*</a:t>
            </a:r>
            <a:r>
              <a:rPr lang="el-GR" sz="2000" dirty="0" smtClean="0">
                <a:sym typeface="Symbol" pitchFamily="18" charset="2"/>
              </a:rPr>
              <a:t> = Ν</a:t>
            </a:r>
            <a:r>
              <a:rPr lang="el-GR" sz="2000" baseline="-25000" dirty="0" smtClean="0">
                <a:sym typeface="Symbol" pitchFamily="18" charset="2"/>
              </a:rPr>
              <a:t>Α</a:t>
            </a:r>
            <a:r>
              <a:rPr lang="el-GR" sz="2000" dirty="0" smtClean="0">
                <a:sym typeface="Symbol" pitchFamily="18" charset="2"/>
              </a:rPr>
              <a:t>/</a:t>
            </a:r>
            <a:r>
              <a:rPr lang="en-US" sz="2000" dirty="0" err="1" smtClean="0">
                <a:sym typeface="Symbol" pitchFamily="18" charset="2"/>
              </a:rPr>
              <a:t>V</a:t>
            </a:r>
            <a:r>
              <a:rPr lang="en-US" sz="2000" baseline="-25000" dirty="0" err="1" smtClean="0">
                <a:sym typeface="Symbol" pitchFamily="18" charset="2"/>
              </a:rPr>
              <a:t>m</a:t>
            </a:r>
            <a:endParaRPr lang="en-US" sz="2000" baseline="-25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a</a:t>
            </a:r>
            <a:r>
              <a:rPr lang="el-GR" sz="2000" dirty="0" smtClean="0">
                <a:sym typeface="Symbol" pitchFamily="18" charset="2"/>
              </a:rPr>
              <a:t> : συντελεστής αναλογίας</a:t>
            </a:r>
            <a:endParaRPr lang="en-US" sz="2000" dirty="0" smtClean="0">
              <a:sym typeface="Symbol" pitchFamily="18" charset="2"/>
            </a:endParaRPr>
          </a:p>
        </p:txBody>
      </p:sp>
      <p:graphicFrame>
        <p:nvGraphicFramePr>
          <p:cNvPr id="28674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20072" y="3356992"/>
          <a:ext cx="24368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Εξίσωση" r:id="rId3" imgW="990600" imgH="889000" progId="Equation.3">
                  <p:embed/>
                </p:oleObj>
              </mc:Choice>
              <mc:Fallback>
                <p:oleObj name="Εξίσωση" r:id="rId3" imgW="990600" imgH="8890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356992"/>
                        <a:ext cx="2436813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00113" y="3357563"/>
            <a:ext cx="3019425" cy="2868612"/>
          </a:xfrm>
          <a:noFill/>
        </p:spPr>
      </p:pic>
      <p:sp>
        <p:nvSpPr>
          <p:cNvPr id="8" name="7 - TextBox"/>
          <p:cNvSpPr txBox="1"/>
          <p:nvPr/>
        </p:nvSpPr>
        <p:spPr>
          <a:xfrm>
            <a:off x="4860032" y="5661248"/>
            <a:ext cx="375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Εξίσωση </a:t>
            </a:r>
            <a:r>
              <a:rPr lang="en-US" sz="2000" dirty="0" smtClean="0"/>
              <a:t>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Waals (VDW)</a:t>
            </a:r>
            <a:endParaRPr lang="el-GR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791369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Van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Waals (1)</a:t>
            </a:r>
            <a:endParaRPr lang="el-GR" sz="2400" b="1" dirty="0" smtClean="0"/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7920880" cy="122413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Σταθερά </a:t>
            </a:r>
            <a:r>
              <a:rPr lang="en-US" sz="1800" dirty="0" smtClean="0"/>
              <a:t>a</a:t>
            </a:r>
            <a:r>
              <a:rPr lang="el-GR" sz="1800" dirty="0" smtClean="0"/>
              <a:t> : συνδέεται με τις ελκτικές δυνάμεις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 ευκολία υγροποίησης αυξάνει με την τιμή της </a:t>
            </a:r>
            <a:r>
              <a:rPr lang="en-US" sz="1800" dirty="0" smtClean="0"/>
              <a:t>a</a:t>
            </a:r>
            <a:r>
              <a:rPr lang="el-GR" sz="1800" dirty="0" smtClean="0"/>
              <a:t> (ΝΗ</a:t>
            </a:r>
            <a:r>
              <a:rPr lang="el-GR" sz="1800" baseline="-25000" dirty="0" smtClean="0"/>
              <a:t>3</a:t>
            </a:r>
            <a:r>
              <a:rPr lang="el-GR" sz="1800" dirty="0" smtClean="0"/>
              <a:t>, 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Σταθερά </a:t>
            </a:r>
            <a:r>
              <a:rPr lang="en-US" sz="1800" dirty="0" smtClean="0"/>
              <a:t>b </a:t>
            </a:r>
            <a:r>
              <a:rPr lang="el-GR" sz="1800" dirty="0" smtClean="0"/>
              <a:t>: μέτρο του όγκου των μορίων</a:t>
            </a:r>
          </a:p>
        </p:txBody>
      </p:sp>
      <p:graphicFrame>
        <p:nvGraphicFramePr>
          <p:cNvPr id="2969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7944" y="2564904"/>
          <a:ext cx="3024188" cy="279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Εξίσωση" r:id="rId3" imgW="1524000" imgH="1371600" progId="Equation.3">
                  <p:embed/>
                </p:oleObj>
              </mc:Choice>
              <mc:Fallback>
                <p:oleObj name="Εξίσωση" r:id="rId3" imgW="1524000" imgH="13716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564904"/>
                        <a:ext cx="3024188" cy="2794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99592" y="4653136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Εξίσωση </a:t>
            </a:r>
            <a:r>
              <a:rPr lang="en-US" dirty="0" smtClean="0"/>
              <a:t>VDW </a:t>
            </a:r>
            <a:r>
              <a:rPr lang="el-GR" dirty="0" smtClean="0"/>
              <a:t>για </a:t>
            </a:r>
            <a:r>
              <a:rPr lang="en-US" dirty="0" smtClean="0"/>
              <a:t>n moles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90" name="Group 58"/>
          <p:cNvGraphicFramePr>
            <a:graphicFrameLocks noGrp="1"/>
          </p:cNvGraphicFramePr>
          <p:nvPr>
            <p:ph type="tbl" idx="1"/>
          </p:nvPr>
        </p:nvGraphicFramePr>
        <p:xfrm>
          <a:off x="683568" y="1052736"/>
          <a:ext cx="7777162" cy="5029200"/>
        </p:xfrm>
        <a:graphic>
          <a:graphicData uri="http://schemas.openxmlformats.org/drawingml/2006/table">
            <a:tbl>
              <a:tblPr/>
              <a:tblGrid>
                <a:gridCol w="2592387"/>
                <a:gridCol w="2592388"/>
                <a:gridCol w="2592387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Αέριο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/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.atm.mol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endParaRPr kumimoji="0" lang="el-G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100b /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.mol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el-GR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0.03412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2.370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0.2107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1.709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0.2444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2.661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1.360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3.183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1.390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3.913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1.485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3.985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2.253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4.278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3.592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4.267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4.170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35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3.707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611560" y="404664"/>
            <a:ext cx="855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Σταθερές της εξίσωσης </a:t>
            </a:r>
            <a:r>
              <a:rPr lang="en-US" sz="2400" b="1" dirty="0" smtClean="0"/>
              <a:t>Van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Waals </a:t>
            </a:r>
            <a:r>
              <a:rPr lang="el-GR" sz="2400" b="1" dirty="0" smtClean="0"/>
              <a:t>για ορισμένα αέρια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Van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Waals (2)</a:t>
            </a:r>
            <a:endParaRPr lang="el-GR" sz="2400" b="1" dirty="0" smtClean="0"/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7786687" cy="1181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Χαμηλές πιέσεις : </a:t>
            </a:r>
            <a:r>
              <a:rPr lang="en-US" sz="2000" smtClean="0"/>
              <a:t>P</a:t>
            </a:r>
            <a:r>
              <a:rPr lang="en-US" sz="2000" baseline="30000" smtClean="0"/>
              <a:t>2</a:t>
            </a:r>
            <a:r>
              <a:rPr lang="en-US" sz="2000" smtClean="0"/>
              <a:t> </a:t>
            </a:r>
            <a:r>
              <a:rPr lang="en-US" sz="2000" smtClean="0">
                <a:sym typeface="Symbol" pitchFamily="18" charset="2"/>
              </a:rPr>
              <a:t> 0</a:t>
            </a:r>
          </a:p>
          <a:p>
            <a:pPr marL="0" indent="0" eaLnBrk="1" hangingPunct="1">
              <a:buFontTx/>
              <a:buNone/>
            </a:pPr>
            <a:r>
              <a:rPr lang="el-GR" sz="2000" smtClean="0">
                <a:sym typeface="Symbol" pitchFamily="18" charset="2"/>
              </a:rPr>
              <a:t>Αλλαγή κλίσης – ανταγωνισμός όρων </a:t>
            </a:r>
            <a:r>
              <a:rPr lang="en-US" sz="2000" smtClean="0">
                <a:sym typeface="Symbol" pitchFamily="18" charset="2"/>
              </a:rPr>
              <a:t>b </a:t>
            </a:r>
            <a:r>
              <a:rPr lang="el-GR" sz="2000" smtClean="0">
                <a:sym typeface="Symbol" pitchFamily="18" charset="2"/>
              </a:rPr>
              <a:t>και </a:t>
            </a:r>
            <a:r>
              <a:rPr lang="en-US" sz="2000" smtClean="0">
                <a:sym typeface="Symbol" pitchFamily="18" charset="2"/>
              </a:rPr>
              <a:t>a</a:t>
            </a:r>
          </a:p>
        </p:txBody>
      </p:sp>
      <p:graphicFrame>
        <p:nvGraphicFramePr>
          <p:cNvPr id="30722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75656" y="2420888"/>
          <a:ext cx="4176712" cy="26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Εξίσωση" r:id="rId3" imgW="2159000" imgH="1346200" progId="Equation.3">
                  <p:embed/>
                </p:oleObj>
              </mc:Choice>
              <mc:Fallback>
                <p:oleObj name="Εξίσωση" r:id="rId3" imgW="2159000" imgH="13462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20888"/>
                        <a:ext cx="4176712" cy="260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1475656" y="5373216"/>
            <a:ext cx="602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PV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= RT + BP   </a:t>
            </a:r>
            <a:r>
              <a:rPr lang="el-GR" dirty="0" smtClean="0"/>
              <a:t>παράμετρος Β = </a:t>
            </a:r>
            <a:r>
              <a:rPr lang="en-US" dirty="0" smtClean="0"/>
              <a:t>f(</a:t>
            </a:r>
            <a:r>
              <a:rPr lang="el-GR" dirty="0" smtClean="0"/>
              <a:t>φύση αερίου, </a:t>
            </a:r>
            <a:r>
              <a:rPr lang="en-US" dirty="0" smtClean="0"/>
              <a:t>T)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9027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Van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Waals (3)</a:t>
            </a:r>
            <a:endParaRPr lang="el-GR" sz="2400" b="1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5429256" y="2714620"/>
            <a:ext cx="345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b &gt; a/RT </a:t>
            </a:r>
            <a:r>
              <a:rPr lang="el-GR" dirty="0" smtClean="0"/>
              <a:t>: όγκος των μορίων</a:t>
            </a:r>
          </a:p>
          <a:p>
            <a:pPr marL="342900" indent="-342900">
              <a:buAutoNum type="alphaLcParenR"/>
            </a:pPr>
            <a:r>
              <a:rPr lang="en-US" dirty="0" smtClean="0"/>
              <a:t>b &lt; a/RT </a:t>
            </a:r>
            <a:r>
              <a:rPr lang="el-GR" dirty="0" smtClean="0"/>
              <a:t>: ελκτικές δυνάμεις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1800" dirty="0" smtClean="0"/>
              <a:t>Θεμελιώδεις έννοιες της κινητικής θεωρίας των αερίων</a:t>
            </a:r>
          </a:p>
          <a:p>
            <a:pPr eaLnBrk="1" hangingPunct="1"/>
            <a:r>
              <a:rPr lang="el-GR" sz="1800" dirty="0" smtClean="0"/>
              <a:t>Θεωρητικοί Νόμοι</a:t>
            </a:r>
          </a:p>
          <a:p>
            <a:pPr eaLnBrk="1" hangingPunct="1"/>
            <a:r>
              <a:rPr lang="el-GR" sz="1800" dirty="0" smtClean="0"/>
              <a:t>Μηχανικοί βαθμοί ελευθερίας – Αρχή ισοκατανομής ενέργειας</a:t>
            </a:r>
          </a:p>
          <a:p>
            <a:pPr eaLnBrk="1" hangingPunct="1"/>
            <a:r>
              <a:rPr lang="el-GR" sz="1800" dirty="0" smtClean="0"/>
              <a:t>Κατανομή μοριακών ταχυτήτων κατά </a:t>
            </a:r>
            <a:r>
              <a:rPr lang="en-US" sz="1800" dirty="0" smtClean="0"/>
              <a:t>Maxwell-Boltzmann</a:t>
            </a:r>
          </a:p>
          <a:p>
            <a:pPr eaLnBrk="1" hangingPunct="1"/>
            <a:r>
              <a:rPr lang="el-GR" sz="1800" dirty="0" smtClean="0"/>
              <a:t>Συχνότητα συγκρούσεων</a:t>
            </a:r>
          </a:p>
          <a:p>
            <a:pPr eaLnBrk="1" hangingPunct="1"/>
            <a:r>
              <a:rPr lang="el-GR" sz="1800" dirty="0" smtClean="0"/>
              <a:t>Κινητική θεωρία των φαινομένων μεταφοράς</a:t>
            </a:r>
          </a:p>
          <a:p>
            <a:pPr eaLnBrk="1" hangingPunct="1"/>
            <a:r>
              <a:rPr lang="el-GR" sz="1800" dirty="0" smtClean="0"/>
              <a:t>Μη-ιδανική συμπεριφορά των αερίων</a:t>
            </a:r>
          </a:p>
          <a:p>
            <a:pPr eaLnBrk="1" hangingPunct="1"/>
            <a:r>
              <a:rPr lang="el-GR" sz="1800" dirty="0" smtClean="0"/>
              <a:t>Εξίσωση </a:t>
            </a:r>
            <a:r>
              <a:rPr lang="en-US" sz="1800" dirty="0" smtClean="0"/>
              <a:t>Van </a:t>
            </a:r>
            <a:r>
              <a:rPr lang="en-US" sz="1800" dirty="0" err="1" smtClean="0"/>
              <a:t>der</a:t>
            </a:r>
            <a:r>
              <a:rPr lang="en-US" sz="1800" dirty="0" smtClean="0"/>
              <a:t> Waals</a:t>
            </a:r>
            <a:endParaRPr lang="el-GR" sz="1800" dirty="0" smtClean="0"/>
          </a:p>
          <a:p>
            <a:pPr eaLnBrk="1" hangingPunct="1"/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635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Van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Waals 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l-GR" sz="2400" b="1" dirty="0" smtClean="0"/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8208963" cy="165596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Μεταβολή του όρου </a:t>
            </a:r>
            <a:r>
              <a:rPr lang="en-US" sz="2000" dirty="0" smtClean="0"/>
              <a:t>b-a/RT </a:t>
            </a:r>
            <a:r>
              <a:rPr lang="el-GR" sz="2000" dirty="0" smtClean="0"/>
              <a:t>με την θερμοκρασία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Θερμοκρασία </a:t>
            </a:r>
            <a:r>
              <a:rPr lang="en-US" sz="2000" dirty="0" smtClean="0"/>
              <a:t>Boyle</a:t>
            </a:r>
            <a:r>
              <a:rPr lang="el-GR" sz="2000" dirty="0" smtClean="0"/>
              <a:t>, Τ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= a /(</a:t>
            </a:r>
            <a:r>
              <a:rPr lang="en-US" sz="2000" dirty="0" err="1" smtClean="0"/>
              <a:t>Rb</a:t>
            </a:r>
            <a:r>
              <a:rPr lang="en-US" sz="20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Πραγματικά Αέρια </a:t>
            </a:r>
            <a:r>
              <a:rPr lang="el-GR" sz="2000" dirty="0" smtClean="0">
                <a:sym typeface="Symbol" pitchFamily="18" charset="2"/>
              </a:rPr>
              <a:t> Ιδανική συμπεριφορά για </a:t>
            </a:r>
            <a:r>
              <a:rPr lang="en-US" sz="2000" dirty="0" smtClean="0">
                <a:sym typeface="Symbol" pitchFamily="18" charset="2"/>
              </a:rPr>
              <a:t>P  0 </a:t>
            </a:r>
            <a:r>
              <a:rPr lang="el-GR" sz="2000" dirty="0" smtClean="0">
                <a:sym typeface="Symbol" pitchFamily="18" charset="2"/>
              </a:rPr>
              <a:t>και </a:t>
            </a:r>
            <a:r>
              <a:rPr lang="en-US" sz="2000" dirty="0" smtClean="0">
                <a:sym typeface="Symbol" pitchFamily="18" charset="2"/>
              </a:rPr>
              <a:t>T 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Μείωση της γενικότητας της εξίσωσης</a:t>
            </a:r>
            <a:endParaRPr lang="en-US" sz="1800" dirty="0" smtClean="0">
              <a:sym typeface="Symbol" pitchFamily="18" charset="2"/>
            </a:endParaRPr>
          </a:p>
        </p:txBody>
      </p:sp>
      <p:graphicFrame>
        <p:nvGraphicFramePr>
          <p:cNvPr id="3174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536" y="2924944"/>
          <a:ext cx="4536628" cy="168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Εξίσωση" r:id="rId3" imgW="2463800" imgH="914400" progId="Equation.3">
                  <p:embed/>
                </p:oleObj>
              </mc:Choice>
              <mc:Fallback>
                <p:oleObj name="Εξίσωση" r:id="rId3" imgW="2463800" imgH="9144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24944"/>
                        <a:ext cx="4536628" cy="1683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39" y="2492896"/>
            <a:ext cx="4104457" cy="28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Van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Waals (</a:t>
            </a:r>
            <a:r>
              <a:rPr lang="el-GR" sz="2400" b="1" dirty="0" smtClean="0"/>
              <a:t>5</a:t>
            </a:r>
            <a:r>
              <a:rPr lang="en-US" sz="2400" b="1" dirty="0" smtClean="0"/>
              <a:t>)</a:t>
            </a:r>
            <a:endParaRPr lang="el-GR" sz="24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443129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47664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Ισόθερμοι </a:t>
            </a:r>
            <a:r>
              <a:rPr lang="en-US" sz="2400" b="1" dirty="0" smtClean="0"/>
              <a:t>Van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Waals</a:t>
            </a:r>
            <a:endParaRPr lang="el-GR" sz="2400" b="1" dirty="0" smtClean="0"/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680644" cy="2736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Εξίσωση 3</a:t>
            </a:r>
            <a:r>
              <a:rPr lang="el-GR" sz="1800" baseline="30000" dirty="0" smtClean="0"/>
              <a:t>ου</a:t>
            </a:r>
            <a:r>
              <a:rPr lang="el-GR" sz="1800" dirty="0" smtClean="0"/>
              <a:t> βαθμού ως προς τον όγκο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Πραγματικές λύσεις : 3 ή 1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Μετασταθείς</a:t>
            </a:r>
            <a:r>
              <a:rPr lang="el-GR" sz="1800" dirty="0" smtClean="0"/>
              <a:t> Καταστάσεις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ΒΕ : </a:t>
            </a:r>
            <a:r>
              <a:rPr lang="el-GR" sz="1800" dirty="0" err="1" smtClean="0"/>
              <a:t>υπέρκορος</a:t>
            </a:r>
            <a:r>
              <a:rPr lang="el-GR" sz="1800" dirty="0" smtClean="0"/>
              <a:t> ατμός (συμπίεση χωρίς υγροποίηση)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ΓΗ : υγρό σε υπερθέρμανση (χωρίς σχηματισμό ατμού)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Επαναφορά στην ΒΖΓ (ισορροπία υγρού-ατμού)</a:t>
            </a:r>
          </a:p>
        </p:txBody>
      </p:sp>
      <p:graphicFrame>
        <p:nvGraphicFramePr>
          <p:cNvPr id="3277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6700" y="4437063"/>
          <a:ext cx="46180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Εξίσωση" r:id="rId3" imgW="2082800" imgH="431800" progId="Equation.3">
                  <p:embed/>
                </p:oleObj>
              </mc:Choice>
              <mc:Fallback>
                <p:oleObj name="Εξίσωση" r:id="rId3" imgW="2082800" imgH="4318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4437063"/>
                        <a:ext cx="4618038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94263" y="1196975"/>
            <a:ext cx="4249737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Αρχή συνέχειας των καταστάσεων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875"/>
            <a:ext cx="8640959" cy="324026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Κρίσιμο Σημείο : ίδιες πυκνότητες των φάσεων (αέριας – υγρής)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Απουσία διαχωριστικής επιφάνειας 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Ασυνεχής μετάβαση – ορατή διαχωριστική επιφάνεια στα τμήματα ΑΒ, ΓΔ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Βαθμιαία συνεχής μετάπτωση από υγρό σε ατμό και αντίστροφα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Μη σαφής διάκριση μεταξύ ατμού και υγρού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Κρίσιμο σημείο νερού ~ 360</a:t>
            </a:r>
            <a:r>
              <a:rPr lang="el-GR" sz="2000" dirty="0" smtClean="0">
                <a:sym typeface="Symbol"/>
              </a:rPr>
              <a:t></a:t>
            </a:r>
            <a:r>
              <a:rPr lang="en-US" sz="2000" dirty="0" smtClean="0">
                <a:sym typeface="Symbol"/>
              </a:rPr>
              <a:t>C, </a:t>
            </a:r>
            <a:r>
              <a:rPr lang="el-GR" sz="2000" dirty="0" smtClean="0">
                <a:sym typeface="Symbol"/>
              </a:rPr>
              <a:t>σημαντική διόγκωση της υδατικής φάσης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VDW </a:t>
            </a:r>
            <a:r>
              <a:rPr lang="el-GR" sz="2400" b="1" dirty="0" smtClean="0"/>
              <a:t>– Κρίσιμο σημείο</a:t>
            </a:r>
          </a:p>
        </p:txBody>
      </p:sp>
      <p:sp>
        <p:nvSpPr>
          <p:cNvPr id="337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537075" cy="2808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Εξίσωση </a:t>
            </a:r>
            <a:r>
              <a:rPr lang="en-US" sz="2000" dirty="0" smtClean="0"/>
              <a:t>VDW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Κρίσιμο σημείο : σημείο οριζόντιας καμπής </a:t>
            </a:r>
            <a:r>
              <a:rPr lang="el-GR" sz="1800" dirty="0" smtClean="0">
                <a:sym typeface="Symbol" pitchFamily="18" charset="2"/>
              </a:rPr>
              <a:t> α’ και β’ παράγωγοι ίσες με μηδέν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>
                <a:sym typeface="Symbol" pitchFamily="18" charset="2"/>
              </a:rPr>
              <a:t>Εφαρμογή για το κρίσιμο σημείο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>
                <a:sym typeface="Symbol" pitchFamily="18" charset="2"/>
              </a:rPr>
              <a:t>Προσδιορισμός </a:t>
            </a:r>
            <a:r>
              <a:rPr lang="en-US" sz="1800" dirty="0" smtClean="0">
                <a:sym typeface="Symbol" pitchFamily="18" charset="2"/>
              </a:rPr>
              <a:t>b </a:t>
            </a:r>
            <a:r>
              <a:rPr lang="el-GR" sz="1800" dirty="0" smtClean="0">
                <a:sym typeface="Symbol" pitchFamily="18" charset="2"/>
              </a:rPr>
              <a:t>: υπολογισμός της μοριακής διαμέτρου, σ (πολύ κοντά σε αντίστοιχες τιμές από μετρήσεις ιξώδους)</a:t>
            </a:r>
          </a:p>
        </p:txBody>
      </p:sp>
      <p:graphicFrame>
        <p:nvGraphicFramePr>
          <p:cNvPr id="33794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9338" y="981075"/>
          <a:ext cx="3744912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Εξίσωση" r:id="rId3" imgW="1892300" imgH="1435100" progId="Equation.3">
                  <p:embed/>
                </p:oleObj>
              </mc:Choice>
              <mc:Fallback>
                <p:oleObj name="Εξίσωση" r:id="rId3" imgW="1892300" imgH="14351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981075"/>
                        <a:ext cx="3744912" cy="284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35150" y="3789363"/>
          <a:ext cx="3816350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Εξίσωση" r:id="rId5" imgW="1943100" imgH="1257300" progId="Equation.3">
                  <p:embed/>
                </p:oleObj>
              </mc:Choice>
              <mc:Fallback>
                <p:oleObj name="Εξίσωση" r:id="rId5" imgW="1943100" imgH="12573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789363"/>
                        <a:ext cx="3816350" cy="246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VDW </a:t>
            </a:r>
            <a:r>
              <a:rPr lang="el-GR" sz="2400" b="1" dirty="0" smtClean="0"/>
              <a:t>– Νόμος Αντίστοιχων Καταστάσεων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4244975" cy="4929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Πρόβλεψη : για όλα τα αέρια ίδια τιμή του όρου 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c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)/(</a:t>
            </a:r>
            <a:r>
              <a:rPr lang="en-US" sz="2000" dirty="0" err="1" smtClean="0"/>
              <a:t>RT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Πραγματικά αέρια : περίπου σταθερή μικρότερη της θεωρητικής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0.305,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0.292,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0.292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0.272, 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0.276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Εξίσωση </a:t>
            </a:r>
            <a:r>
              <a:rPr lang="en-US" sz="2000" dirty="0" smtClean="0"/>
              <a:t>VDW </a:t>
            </a:r>
            <a:r>
              <a:rPr lang="el-GR" sz="2000" dirty="0" smtClean="0"/>
              <a:t>: όχι ακριβής στο κρίσιμο σημείο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Αντικατάσταση των </a:t>
            </a:r>
            <a:r>
              <a:rPr lang="el-GR" sz="2000" dirty="0" err="1" smtClean="0"/>
              <a:t>ανηγμένων</a:t>
            </a:r>
            <a:r>
              <a:rPr lang="el-GR" sz="2000" dirty="0" smtClean="0"/>
              <a:t> τιμών στην </a:t>
            </a:r>
            <a:r>
              <a:rPr lang="en-US" sz="2000" dirty="0" smtClean="0"/>
              <a:t>VDW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Μόνο τα </a:t>
            </a:r>
            <a:r>
              <a:rPr lang="el-GR" sz="2000" dirty="0" err="1" smtClean="0"/>
              <a:t>ανηγμένα</a:t>
            </a:r>
            <a:r>
              <a:rPr lang="el-GR" sz="2000" dirty="0" smtClean="0"/>
              <a:t> μεγέθη και ανεξάρτητη της φύσης του αερίου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Ομοιόμορφη συμπεριφορά</a:t>
            </a:r>
          </a:p>
        </p:txBody>
      </p:sp>
      <p:graphicFrame>
        <p:nvGraphicFramePr>
          <p:cNvPr id="3481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268760"/>
          <a:ext cx="4341812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Εξίσωση" r:id="rId3" imgW="2260600" imgH="2133600" progId="Equation.3">
                  <p:embed/>
                </p:oleObj>
              </mc:Choice>
              <mc:Fallback>
                <p:oleObj name="Εξίσωση" r:id="rId3" imgW="2260600" imgH="21336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8760"/>
                        <a:ext cx="4341812" cy="409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Συμπεράσματα για την εξίσωση </a:t>
            </a:r>
            <a:r>
              <a:rPr lang="en-US" sz="2400" b="1" dirty="0" smtClean="0"/>
              <a:t>VDW</a:t>
            </a:r>
            <a:endParaRPr lang="el-GR" sz="2400" b="1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Δεν είναι πολύ ακριβής στο κρίσιμο σημείο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Πρόβλεψη του κρίσιμου σημείου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Επακριβής πρόβλεψη της συμπεριφοράς των αερίων εκτός του κρίσιμου σημείου</a:t>
            </a:r>
          </a:p>
          <a:p>
            <a:pPr marL="609600" indent="-609600" eaLnBrk="1" hangingPunct="1">
              <a:buFontTx/>
              <a:buNone/>
            </a:pPr>
            <a:endParaRPr lang="el-GR" sz="2400" dirty="0" smtClean="0"/>
          </a:p>
          <a:p>
            <a:pPr marL="609600" indent="-609600" eaLnBrk="1" hangingPunct="1">
              <a:buFontTx/>
              <a:buNone/>
            </a:pPr>
            <a:r>
              <a:rPr lang="el-GR" sz="2000" b="1" dirty="0" smtClean="0"/>
              <a:t>ΣΥΓΧΡΟΝΕΣ ΚΑΤΑΣΤΑΤΙΚΕΣ ΕΞΙΣΩΣΕΙΣ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Όγκος των αερίων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Ελκτικές δυνάμεις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Εξάρτηση των δυνάμεων με την απόσταση ανάμεσα στα μόρια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36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b="1" dirty="0" smtClean="0"/>
              <a:t>«</a:t>
            </a:r>
            <a:r>
              <a:rPr lang="el-GR" b="1" dirty="0"/>
              <a:t>Κινητική Θεωρία των </a:t>
            </a:r>
            <a:r>
              <a:rPr lang="el-GR" b="1" dirty="0" smtClean="0"/>
              <a:t>Αερίων».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://eclass.upatras.gr/courses/PHA1611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74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8616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dirty="0" smtClean="0"/>
              <a:t>	</a:t>
            </a:r>
            <a:endParaRPr lang="en-US" sz="12800" dirty="0" smtClean="0"/>
          </a:p>
          <a:p>
            <a:pPr>
              <a:buNone/>
            </a:pPr>
            <a:r>
              <a:rPr lang="el-GR" sz="12800" dirty="0" smtClean="0"/>
              <a:t>Το </a:t>
            </a:r>
            <a:r>
              <a:rPr lang="el-GR" sz="12800" dirty="0" smtClean="0"/>
              <a:t>υλικό της παρουσίασης προέρχεται από το βιβλίο</a:t>
            </a:r>
            <a:r>
              <a:rPr lang="el-GR" sz="12800" dirty="0" smtClean="0"/>
              <a:t>:</a:t>
            </a:r>
            <a:r>
              <a:rPr lang="en-US" sz="12800" dirty="0" smtClean="0"/>
              <a:t> </a:t>
            </a:r>
          </a:p>
          <a:p>
            <a:pPr marL="0" indent="0" algn="ctr">
              <a:buNone/>
            </a:pPr>
            <a:r>
              <a:rPr lang="en-US" sz="12800" dirty="0"/>
              <a:t> </a:t>
            </a:r>
            <a:endParaRPr lang="el-GR" sz="12800" dirty="0"/>
          </a:p>
          <a:p>
            <a:pPr marL="0" indent="0" algn="ctr">
              <a:buNone/>
            </a:pPr>
            <a:r>
              <a:rPr lang="el-GR" sz="12800" dirty="0"/>
              <a:t>«ΦΥΣΙΚΟΧΗΜΕΙΑ – Βασική θεώρηση»</a:t>
            </a:r>
          </a:p>
          <a:p>
            <a:pPr marL="0" indent="0" algn="ctr">
              <a:buNone/>
            </a:pPr>
            <a:r>
              <a:rPr lang="el-GR" sz="12800" dirty="0"/>
              <a:t>Συγγραφέας : Ν.Α. ΚΑΤΣΑΝΟΣ</a:t>
            </a:r>
          </a:p>
          <a:p>
            <a:pPr marL="0" indent="0" algn="ctr">
              <a:buNone/>
            </a:pPr>
            <a:r>
              <a:rPr lang="el-GR" sz="12800" dirty="0"/>
              <a:t>Τρίτη Έκδοση – Συμπληρωμένη</a:t>
            </a:r>
          </a:p>
          <a:p>
            <a:pPr marL="0" indent="0">
              <a:buNone/>
            </a:pPr>
            <a:r>
              <a:rPr lang="el-GR" sz="12800" dirty="0"/>
              <a:t/>
            </a:r>
            <a:br>
              <a:rPr lang="el-GR" sz="12800" dirty="0"/>
            </a:br>
            <a:r>
              <a:rPr lang="el-GR" sz="12800" dirty="0"/>
              <a:t> </a:t>
            </a:r>
          </a:p>
          <a:p>
            <a:pPr>
              <a:buNone/>
            </a:pPr>
            <a:endParaRPr lang="el-GR" sz="128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80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04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Θεμελιώδεις έννοιες της κινητικής θεωρίας των αερίων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8856" cy="4525963"/>
          </a:xfrm>
          <a:noFill/>
        </p:spPr>
        <p:txBody>
          <a:bodyPr/>
          <a:lstStyle/>
          <a:p>
            <a:pPr marL="360363" indent="-360363" eaLnBrk="1" hangingPunct="1"/>
            <a:r>
              <a:rPr lang="el-GR" sz="2000" dirty="0" smtClean="0"/>
              <a:t>Μόρια – τυχαίες κινήσεις, ελαστικές κρούσεις</a:t>
            </a:r>
          </a:p>
          <a:p>
            <a:pPr marL="360363" indent="-360363" eaLnBrk="1" hangingPunct="1"/>
            <a:r>
              <a:rPr lang="el-GR" sz="2000" dirty="0" smtClean="0"/>
              <a:t>Μόνο μεταφορική κίνηση απουσία άλλων κινήσεων</a:t>
            </a:r>
          </a:p>
          <a:p>
            <a:pPr marL="360363" indent="-360363" eaLnBrk="1" hangingPunct="1"/>
            <a:r>
              <a:rPr lang="el-GR" sz="2000" dirty="0" smtClean="0"/>
              <a:t>Αμελητέος Όγκος</a:t>
            </a:r>
          </a:p>
          <a:p>
            <a:pPr marL="360363" indent="-360363" eaLnBrk="1" hangingPunct="1"/>
            <a:r>
              <a:rPr lang="el-GR" sz="2000" dirty="0" smtClean="0"/>
              <a:t>Αριθμός Μορίων, Ν</a:t>
            </a:r>
          </a:p>
          <a:p>
            <a:pPr marL="360363" indent="-360363" eaLnBrk="1" hangingPunct="1"/>
            <a:r>
              <a:rPr lang="el-GR" sz="2000" dirty="0" smtClean="0"/>
              <a:t>Μάζα μορίου, </a:t>
            </a:r>
            <a:r>
              <a:rPr lang="en-US" sz="2000" dirty="0" smtClean="0"/>
              <a:t>m</a:t>
            </a:r>
            <a:endParaRPr lang="el-GR" sz="2000" dirty="0" smtClean="0"/>
          </a:p>
          <a:p>
            <a:pPr marL="360363" indent="-360363" eaLnBrk="1" hangingPunct="1"/>
            <a:r>
              <a:rPr lang="el-GR" sz="2000" dirty="0" smtClean="0"/>
              <a:t>Ταχύτητα, </a:t>
            </a:r>
            <a:r>
              <a:rPr lang="en-US" sz="2000" dirty="0" smtClean="0"/>
              <a:t>c</a:t>
            </a:r>
            <a:endParaRPr lang="el-GR" sz="2000" dirty="0" smtClean="0"/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43504" y="3857628"/>
          <a:ext cx="288766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Εξίσωση" r:id="rId3" imgW="1066337" imgH="253890" progId="Equation.3">
                  <p:embed/>
                </p:oleObj>
              </mc:Choice>
              <mc:Fallback>
                <p:oleObj name="Εξίσωση" r:id="rId3" imgW="1066337" imgH="25389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3857628"/>
                        <a:ext cx="2887662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Θεωρητικοί Νόμοι</a:t>
            </a:r>
            <a:r>
              <a:rPr lang="en-US" sz="2400" b="1" dirty="0" smtClean="0"/>
              <a:t> (1)</a:t>
            </a:r>
            <a:endParaRPr lang="el-GR" sz="2400" b="1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7643812" cy="11521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P = f(</a:t>
            </a:r>
            <a:r>
              <a:rPr lang="en-US" sz="2000" dirty="0" err="1" smtClean="0"/>
              <a:t>N,m,c</a:t>
            </a:r>
            <a:r>
              <a:rPr lang="en-US" sz="2000" dirty="0" smtClean="0"/>
              <a:t>) – </a:t>
            </a:r>
            <a:r>
              <a:rPr lang="el-GR" sz="2000" dirty="0" smtClean="0"/>
              <a:t>Α’ νόμος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Υπολογισμός δύναμης που ασκεί ένα μόριο στο τοίχωμα</a:t>
            </a: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Κίνηση ενός μορίου κατά τον </a:t>
            </a:r>
            <a:r>
              <a:rPr lang="en-US" sz="1800" dirty="0" smtClean="0"/>
              <a:t>x</a:t>
            </a:r>
            <a:r>
              <a:rPr lang="el-GR" sz="1800" dirty="0" smtClean="0"/>
              <a:t>-άξονα (πλήρης διαδρομή)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5856" y="2420888"/>
          <a:ext cx="460851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Εξίσωση" r:id="rId3" imgW="2730500" imgH="635000" progId="Equation.3">
                  <p:embed/>
                </p:oleObj>
              </mc:Choice>
              <mc:Fallback>
                <p:oleObj name="Εξίσωση" r:id="rId3" imgW="2730500" imgH="6350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420888"/>
                        <a:ext cx="4608512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47864" y="3933056"/>
          <a:ext cx="4176712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Εξίσωση" r:id="rId5" imgW="2273300" imgH="889000" progId="Equation.3">
                  <p:embed/>
                </p:oleObj>
              </mc:Choice>
              <mc:Fallback>
                <p:oleObj name="Εξίσωση" r:id="rId5" imgW="2273300" imgH="8890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933056"/>
                        <a:ext cx="4176712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8 - Ευθεία γραμμή σύνδεσης"/>
          <p:cNvCxnSpPr/>
          <p:nvPr/>
        </p:nvCxnSpPr>
        <p:spPr>
          <a:xfrm>
            <a:off x="467544" y="2996952"/>
            <a:ext cx="0" cy="2592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2627784" y="2996952"/>
            <a:ext cx="0" cy="2592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539552" y="4077072"/>
            <a:ext cx="201622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331640" y="4149080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Ο</a:t>
            </a:r>
            <a:endParaRPr lang="el-GR" sz="1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467544" y="414908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Α</a:t>
            </a:r>
            <a:endParaRPr lang="el-GR" sz="1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2267744" y="4149080"/>
            <a:ext cx="331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Α’</a:t>
            </a:r>
            <a:endParaRPr lang="el-GR" sz="1400" dirty="0"/>
          </a:p>
        </p:txBody>
      </p:sp>
      <p:sp>
        <p:nvSpPr>
          <p:cNvPr id="16" name="15 - Πολλαπλασιασμός"/>
          <p:cNvSpPr/>
          <p:nvPr/>
        </p:nvSpPr>
        <p:spPr>
          <a:xfrm>
            <a:off x="1403648" y="4005064"/>
            <a:ext cx="216024" cy="144016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539552" y="5445224"/>
            <a:ext cx="201622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1475656" y="5517232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Θεωρητικοί Νόμοι</a:t>
            </a:r>
            <a:r>
              <a:rPr lang="en-US" sz="2400" b="1" dirty="0" smtClean="0"/>
              <a:t> (2)</a:t>
            </a:r>
            <a:endParaRPr lang="el-GR" sz="2400" b="1" dirty="0" smtClean="0"/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916238" y="1196975"/>
          <a:ext cx="29527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Εξίσωση" r:id="rId3" imgW="1257300" imgH="457200" progId="Equation.3">
                  <p:embed/>
                </p:oleObj>
              </mc:Choice>
              <mc:Fallback>
                <p:oleObj name="Εξίσωση" r:id="rId3" imgW="1257300" imgH="45720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6975"/>
                        <a:ext cx="29527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2557463"/>
          <a:ext cx="6408738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Εξίσωση" r:id="rId5" imgW="3479800" imgH="1905000" progId="Equation.3">
                  <p:embed/>
                </p:oleObj>
              </mc:Choice>
              <mc:Fallback>
                <p:oleObj name="Εξίσωση" r:id="rId5" imgW="3479800" imgH="19050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557463"/>
                        <a:ext cx="6408738" cy="350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Θεωρητικοί Νόμοι</a:t>
            </a:r>
            <a:r>
              <a:rPr lang="en-US" sz="2400" b="1" dirty="0" smtClean="0"/>
              <a:t> (3)</a:t>
            </a:r>
            <a:endParaRPr lang="el-GR" sz="2400" b="1" dirty="0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16100" y="1330325"/>
          <a:ext cx="5316538" cy="3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2400300" imgH="1778000" progId="Equation.3">
                  <p:embed/>
                </p:oleObj>
              </mc:Choice>
              <mc:Fallback>
                <p:oleObj name="Equation" r:id="rId3" imgW="2400300" imgH="17780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330325"/>
                        <a:ext cx="5316538" cy="393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79512" y="465313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Νόμος </a:t>
            </a:r>
            <a:r>
              <a:rPr lang="en-US" dirty="0" smtClean="0"/>
              <a:t>Boyle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907704" y="5373216"/>
            <a:ext cx="494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Εξάρτηση της ταχύτητας από την θερμοκρασία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2219</Words>
  <Application>Microsoft Office PowerPoint</Application>
  <PresentationFormat>On-screen Show (4:3)</PresentationFormat>
  <Paragraphs>406</Paragraphs>
  <Slides>60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Προεπιλεγμένη σχεδίαση</vt:lpstr>
      <vt:lpstr>Εξίσωση</vt:lpstr>
      <vt:lpstr>Equation</vt:lpstr>
      <vt:lpstr>Φυσικοχημεία</vt:lpstr>
      <vt:lpstr>Άδειες Χρήσης</vt:lpstr>
      <vt:lpstr>Χρηματοδότηση</vt:lpstr>
      <vt:lpstr>Σκοποί  ενότητας</vt:lpstr>
      <vt:lpstr>Περιεχόμενα ενότητας</vt:lpstr>
      <vt:lpstr>Θεμελιώδεις έννοιες της κινητικής θεωρίας των αερίων</vt:lpstr>
      <vt:lpstr>Θεωρητικοί Νόμοι (1)</vt:lpstr>
      <vt:lpstr>Θεωρητικοί Νόμοι (2)</vt:lpstr>
      <vt:lpstr>Θεωρητικοί Νόμοι (3)</vt:lpstr>
      <vt:lpstr>Θεωρητικοί Νόμοι (4)</vt:lpstr>
      <vt:lpstr>Θεωρητικοί Νόμοι (5)</vt:lpstr>
      <vt:lpstr>Προβλέψεις της Θεωρίας (1)</vt:lpstr>
      <vt:lpstr>Προβλέψεις της Θεωρίας (2)</vt:lpstr>
      <vt:lpstr>Μηχανικοί βαθμοί ελευθερίας – Αρχή ισοκατανομής ενέργειας</vt:lpstr>
      <vt:lpstr>Βαθμοί Ελευθερίας Περιστροφής (1)</vt:lpstr>
      <vt:lpstr>Βαθμοί Ελευθερίας Περιστροφής (2)</vt:lpstr>
      <vt:lpstr>Βαθμοί Ελευθερίας Δόνησης (1)</vt:lpstr>
      <vt:lpstr>Βαθμοί Ελευθερίας Δόνησης (2)</vt:lpstr>
      <vt:lpstr>Πολύπλοκες δονήσεις σε πολυατομικό μόριο (1)</vt:lpstr>
      <vt:lpstr>Πολύπλοκες δονήσεις σε πολυατομικό μόριο (2)</vt:lpstr>
      <vt:lpstr>Αρχή Ισοκατανομής της Ενέργειας</vt:lpstr>
      <vt:lpstr>PowerPoint Presentation</vt:lpstr>
      <vt:lpstr>Ανωμαλία Θερμοχωρητικοτήτων</vt:lpstr>
      <vt:lpstr>Κατανομή μοριακών ταχυτήτων κατά Maxwell-Boltzmann (1)</vt:lpstr>
      <vt:lpstr>Κατανομή μοριακών ταχυτήτων κατά Maxwell-Boltzmann (2)</vt:lpstr>
      <vt:lpstr>Κατανομή μοριακών ταχυτήτων κατά Maxwell-Boltzmann (3)</vt:lpstr>
      <vt:lpstr>Κατανομή μοριακών ταχυτήτων κατά Maxwell-Boltzmann (4)</vt:lpstr>
      <vt:lpstr>Κατανομή μοριακών ταχυτήτων κατά Maxwell-Boltzmann (5)</vt:lpstr>
      <vt:lpstr>Κατανομή μοριακών ταχυτήτων κατά Maxwell-Boltzmann (6)</vt:lpstr>
      <vt:lpstr>Συχνότητα Συγκρούσεων – Νόμος Graham (1)</vt:lpstr>
      <vt:lpstr>Συχνότητα Συγκρούσεων – Νόμος Graham (2)</vt:lpstr>
      <vt:lpstr>Συχνότητα Συγκρούσεων – Νόμος Graham (3)</vt:lpstr>
      <vt:lpstr>Συχνότητες συγκρούσεων μορίων (1)</vt:lpstr>
      <vt:lpstr>Συχνότητες συγκρούσεων μορίων (2)</vt:lpstr>
      <vt:lpstr>Συχνότητες συγκρούσεων μορίων (3)</vt:lpstr>
      <vt:lpstr>Συχνότητες συγκρούσεων μορίων (4)</vt:lpstr>
      <vt:lpstr>Συχνότητες συγκρούσεων μορίων (5)</vt:lpstr>
      <vt:lpstr>Μέση ελεύθερη διαδρομή</vt:lpstr>
      <vt:lpstr>Κινητική θεωρία των Φαινομένων Μεταφοράς (1)</vt:lpstr>
      <vt:lpstr>Κινητική θεωρία των Φαινομένων Μεταφοράς (2)</vt:lpstr>
      <vt:lpstr>Μη-ιδανική συμπεριφορά των αερίων (1)</vt:lpstr>
      <vt:lpstr>Μη-ιδανική συμπεριφορά των αερίων (2)</vt:lpstr>
      <vt:lpstr>Μη-ιδανική συμπεριφορά των αερίων (3)</vt:lpstr>
      <vt:lpstr>Μη-Ιδανική συμπεριφορά των αερίων (4)</vt:lpstr>
      <vt:lpstr>Μη-ιδανική συμπεριφορά των αερίων (5)</vt:lpstr>
      <vt:lpstr>Εξίσωση Van der Waals (1)</vt:lpstr>
      <vt:lpstr>PowerPoint Presentation</vt:lpstr>
      <vt:lpstr>Εξίσωση Van der Waals (2)</vt:lpstr>
      <vt:lpstr>Εξίσωση Van der Waals (3)</vt:lpstr>
      <vt:lpstr>Εξίσωση Van der Waals (4)</vt:lpstr>
      <vt:lpstr>Εξίσωση Van der Waals (5)</vt:lpstr>
      <vt:lpstr>Ισόθερμοι Van der Waals</vt:lpstr>
      <vt:lpstr>Αρχή συνέχειας των καταστάσεων</vt:lpstr>
      <vt:lpstr>Εξίσωση VDW – Κρίσιμο σημείο</vt:lpstr>
      <vt:lpstr>Εξίσωση VDW – Νόμος Αντίστοιχων Καταστάσεων</vt:lpstr>
      <vt:lpstr>Συμπεράσματα για την εξίσωση VDW</vt:lpstr>
      <vt:lpstr>Σημείωμα Αναφοράς</vt:lpstr>
      <vt:lpstr>Σημείωμα Χρήσης Έργων Τρίτων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Κινητική Θεωρία των Αερίων</dc:title>
  <dc:creator>Pavlos Klepetsanis</dc:creator>
  <cp:lastModifiedBy>admin</cp:lastModifiedBy>
  <cp:revision>111</cp:revision>
  <dcterms:created xsi:type="dcterms:W3CDTF">2007-10-13T11:45:09Z</dcterms:created>
  <dcterms:modified xsi:type="dcterms:W3CDTF">2015-03-31T06:56:31Z</dcterms:modified>
</cp:coreProperties>
</file>