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80" r:id="rId3"/>
    <p:sldId id="281" r:id="rId4"/>
    <p:sldId id="282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77" r:id="rId13"/>
    <p:sldId id="264" r:id="rId14"/>
    <p:sldId id="265" r:id="rId15"/>
    <p:sldId id="278" r:id="rId16"/>
    <p:sldId id="266" r:id="rId17"/>
    <p:sldId id="268" r:id="rId18"/>
    <p:sldId id="267" r:id="rId19"/>
    <p:sldId id="275" r:id="rId20"/>
    <p:sldId id="270" r:id="rId21"/>
    <p:sldId id="271" r:id="rId22"/>
    <p:sldId id="272" r:id="rId23"/>
    <p:sldId id="273" r:id="rId24"/>
    <p:sldId id="284" r:id="rId25"/>
    <p:sldId id="285" r:id="rId26"/>
    <p:sldId id="288" r:id="rId27"/>
    <p:sldId id="286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BAE3CA-84C5-41C7-A6C8-A343FDD104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22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2F18-A84D-4FED-9807-AFB11CB186C2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0CDF-FBEB-442E-BC13-9D19A24C8D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B804-6A8C-4DF7-B4F8-77847FD64B9B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4F25-5A8D-43BB-9B99-E9182F7D68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4D89-09BF-4E0B-B211-A1A5EF2D2B7D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1B87-B398-4595-BC28-ECC0183023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1375-9747-4CE2-936D-C5A8F9078B1E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95C5-CF1A-4823-879D-667CDB04B6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B461-F824-4E9A-ABB0-74ABA8EE522F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6EF8-B0D5-410A-9597-D62B85FB65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8BC55-7D0C-40DE-A372-B662A3190ED6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4610-75BB-4190-9D97-07C3EFB7CE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78DF-42FB-47E1-8F9F-5A448B08E448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EE27-1723-4F02-9A01-80BED5D2CF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40C2A-F706-4D0E-AA78-6E7B5632E3DA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BBAB-8754-478E-A2A4-45BBE3A789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5D45-165D-429D-8896-5603270E2793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493EA-DD6A-4F72-A7A2-71D9E08FE0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8719-CEA3-4BF9-8F98-E3917521D952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8B87-22FB-4A31-9D46-69DD396BBD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2021-109F-4F97-8DEF-A7AB42A5FA10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97DD-542D-440E-A1B8-5E41F557C1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E62B-8337-47E7-A8CF-6861CB708143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9AD5-64FC-491D-8853-C3E94FECDA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D758-CDA6-4DD4-B77D-E425D59D45B2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A58D-BF29-4B54-8B3B-7A54B9F98D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2868-BFA2-41E1-BFD7-B42BF065D59F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807F3-08B5-4526-8CC4-711D3E1A35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9AA76B1-ED0E-4204-890F-780FA689A934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Φυσικοχημεία : Κεφάλαιο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5C49D1-E4BC-4DE1-9FBD-A764937614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1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Φυσικοχημεία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>
                <a:latin typeface="Times New Roman" pitchFamily="18" charset="0"/>
              </a:rPr>
              <a:t>Εμπειρικές Ιδιότητες των </a:t>
            </a:r>
            <a:r>
              <a:rPr lang="el-GR" sz="2800" dirty="0" smtClean="0">
                <a:latin typeface="Times New Roman" pitchFamily="18" charset="0"/>
              </a:rPr>
              <a:t>Αερίων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Νόμος των μερικών πιέσεων του </a:t>
            </a:r>
            <a:r>
              <a:rPr lang="en-US" sz="2400" b="1" dirty="0" smtClean="0"/>
              <a:t>Dalton</a:t>
            </a:r>
            <a:endParaRPr lang="el-GR" sz="2400" b="1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736"/>
            <a:ext cx="7632700" cy="1181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Μερική Πίεση – Ολική Πίεση : άθροισμα μερικών πιέσεων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Ισχύει για μίγμα αερίων (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Γραμμομοριακό Κλάσμα συστατικού σε μίγμα,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(</a:t>
            </a:r>
            <a:r>
              <a:rPr lang="el-GR" sz="2000" dirty="0" smtClean="0"/>
              <a:t>τιμές &lt; 1)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2420888"/>
          <a:ext cx="3194055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Εξίσωση" r:id="rId3" imgW="1778000" imgH="1282700" progId="Equation.3">
                  <p:embed/>
                </p:oleObj>
              </mc:Choice>
              <mc:Fallback>
                <p:oleObj name="Εξίσωση" r:id="rId3" imgW="1778000" imgH="12827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20888"/>
                        <a:ext cx="3194055" cy="2304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508104" y="2780928"/>
          <a:ext cx="3046875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Εξίσωση" r:id="rId5" imgW="1600200" imgH="1701800" progId="Equation.3">
                  <p:embed/>
                </p:oleObj>
              </mc:Choice>
              <mc:Fallback>
                <p:oleObj name="Εξίσωση" r:id="rId5" imgW="1600200" imgH="170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780928"/>
                        <a:ext cx="3046875" cy="324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5220072" y="2420888"/>
            <a:ext cx="36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Αέρας : μίγμα Οξυγόνου - Αζώτου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(1)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08720"/>
            <a:ext cx="8280920" cy="144015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Αύξηση της ακρίβειας στις μετρήσεις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  </a:t>
            </a:r>
            <a:r>
              <a:rPr lang="el-GR" sz="1800" dirty="0" smtClean="0"/>
              <a:t>Αναθεώρηση νόμων / σχέσεων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PV </a:t>
            </a:r>
            <a:r>
              <a:rPr lang="el-GR" sz="1800" dirty="0" smtClean="0"/>
              <a:t>: ανεξάρτητο της πίεσης</a:t>
            </a:r>
            <a:r>
              <a:rPr lang="en-US" sz="1800" dirty="0" smtClean="0"/>
              <a:t> </a:t>
            </a:r>
            <a:r>
              <a:rPr lang="el-GR" sz="1800" dirty="0" smtClean="0"/>
              <a:t>(για τα ιδανικά αέρια) </a:t>
            </a:r>
            <a:r>
              <a:rPr lang="en-US" sz="1800" dirty="0" smtClean="0"/>
              <a:t>   </a:t>
            </a:r>
          </a:p>
          <a:p>
            <a:pPr marL="0" indent="0" eaLnBrk="1" hangingPunct="1">
              <a:buFontTx/>
              <a:buNone/>
            </a:pPr>
            <a:r>
              <a:rPr lang="el-GR" sz="2400" dirty="0" smtClean="0"/>
              <a:t>			</a:t>
            </a:r>
            <a:r>
              <a:rPr lang="en-US" sz="2400" dirty="0" err="1" smtClean="0"/>
              <a:t>PV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= RT + BP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Χαμηλές / Μέτριες πιέσεις</a:t>
            </a:r>
            <a:r>
              <a:rPr lang="en-US" sz="1800" dirty="0" smtClean="0"/>
              <a:t>  - </a:t>
            </a:r>
            <a:r>
              <a:rPr lang="el-GR" sz="1800" dirty="0" smtClean="0"/>
              <a:t>Β : αλληλεπιδράσεις ανάμεσα στα μόρια του αερίου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562600" cy="37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4403725" cy="107989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Καταστατικές εξισώσεις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Δυναμική εξίσωση</a:t>
            </a:r>
          </a:p>
        </p:txBody>
      </p:sp>
      <p:graphicFrame>
        <p:nvGraphicFramePr>
          <p:cNvPr id="38914" name="Object 6"/>
          <p:cNvGraphicFramePr>
            <a:graphicFrameLocks noChangeAspect="1"/>
          </p:cNvGraphicFramePr>
          <p:nvPr/>
        </p:nvGraphicFramePr>
        <p:xfrm>
          <a:off x="3857620" y="1071546"/>
          <a:ext cx="3281363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Εξίσωση" r:id="rId3" imgW="1816100" imgH="711200" progId="Equation.3">
                  <p:embed/>
                </p:oleObj>
              </mc:Choice>
              <mc:Fallback>
                <p:oleObj name="Εξίσωση" r:id="rId3" imgW="1816100" imgH="71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071546"/>
                        <a:ext cx="3281363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(2)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500306"/>
            <a:ext cx="575598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(3)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5"/>
            <a:ext cx="8501122" cy="235745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Β&lt;0 </a:t>
            </a:r>
            <a:r>
              <a:rPr lang="el-GR" sz="2000" dirty="0" smtClean="0">
                <a:sym typeface="Symbol" pitchFamily="18" charset="2"/>
              </a:rPr>
              <a:t> Β = 0  Β&gt;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Β = 0 : θερμοκρασία </a:t>
            </a:r>
            <a:r>
              <a:rPr lang="en-US" sz="2000" dirty="0" smtClean="0">
                <a:sym typeface="Symbol" pitchFamily="18" charset="2"/>
              </a:rPr>
              <a:t>Boyle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sym typeface="Symbol" pitchFamily="18" charset="2"/>
              </a:rPr>
              <a:t>(υπακούει στον νόμο του </a:t>
            </a:r>
            <a:r>
              <a:rPr lang="en-US" sz="1600" dirty="0" smtClean="0">
                <a:sym typeface="Symbol" pitchFamily="18" charset="2"/>
              </a:rPr>
              <a:t>Boyle </a:t>
            </a:r>
            <a:r>
              <a:rPr lang="el-GR" sz="1600" dirty="0" smtClean="0">
                <a:sym typeface="Symbol" pitchFamily="18" charset="2"/>
              </a:rPr>
              <a:t>για σχετικά ευρεία περιοχή πιέσεων)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sym typeface="Symbol" pitchFamily="18" charset="2"/>
              </a:rPr>
              <a:t>Αύξηση του αριθμού των όρων στις καταστατικές εξισώσεις  καλλίτερη προσαρμογή των πειραματικών δεδομένων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>
                <a:sym typeface="Symbol" pitchFamily="18" charset="2"/>
              </a:rPr>
              <a:t>Απόκλιση από την γενικότητα, εξάρτηση των όρων από τις ιδιότητες κάθε αερίου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71810"/>
            <a:ext cx="50363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(4)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143001"/>
            <a:ext cx="4038600" cy="214198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Παράγοντας συμπιεστότητας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Z = (</a:t>
            </a:r>
            <a:r>
              <a:rPr lang="en-US" sz="2000" dirty="0" err="1" smtClean="0"/>
              <a:t>PV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)/(RT)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Μεθάνιο, </a:t>
            </a:r>
            <a:r>
              <a:rPr lang="en-US" sz="1600" dirty="0" smtClean="0"/>
              <a:t>CH</a:t>
            </a:r>
            <a:r>
              <a:rPr lang="en-US" sz="1600" baseline="-25000" dirty="0" smtClean="0"/>
              <a:t>4</a:t>
            </a:r>
            <a:endParaRPr lang="el-GR" sz="1600" baseline="-250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Προσέγγιση στην συμπεριφορά ιδανικού αερίου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Θερμοκρασία </a:t>
            </a:r>
            <a:r>
              <a:rPr lang="en-US" sz="1600" dirty="0" smtClean="0"/>
              <a:t>Boyle</a:t>
            </a:r>
            <a:endParaRPr lang="el-GR" sz="1600" dirty="0" smtClean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71744"/>
            <a:ext cx="5283530" cy="36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43129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4766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(5)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Συμπύκνωση των Αερίων – Κρίσιμο Σημείο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Υγροποίηση : 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SO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S, NH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</a:t>
            </a:r>
            <a:r>
              <a:rPr lang="el-GR" sz="1800" dirty="0" smtClean="0"/>
              <a:t>σε αύξηση της πίεσης και μείωση της θερμοκρασίας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Μόνιμα αέρια : </a:t>
            </a:r>
            <a:r>
              <a:rPr lang="en-US" sz="1800" dirty="0" smtClean="0"/>
              <a:t>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</a:t>
            </a:r>
            <a:r>
              <a:rPr lang="el-GR" sz="1800" dirty="0" smtClean="0"/>
              <a:t>ευγενή αέρια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Αρχές υγροποίησης : </a:t>
            </a:r>
            <a:r>
              <a:rPr lang="en-US" sz="1800" dirty="0" smtClean="0"/>
              <a:t>T. ANDREWS (1869)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Ισόθερμοι</a:t>
            </a:r>
            <a:r>
              <a:rPr lang="en-US" sz="1800" dirty="0" smtClean="0"/>
              <a:t> ANDREWS </a:t>
            </a:r>
            <a:r>
              <a:rPr lang="el-GR" sz="1800" dirty="0" smtClean="0"/>
              <a:t>για το διοξείδιο του άνθρακα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Καμπύλη συνύπαρξης : περιλαμβάνει όλα τα οριζόντια τμήματα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Αναλογία υγρού/ατμού καθορίζεται από τα μήκη των ευθύγραμμων τμημάτων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 : κρίσιμο σημείο ή κρίσιμη κατάσταση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(κρίσιμος όγκος, κρίσιμη πίεση και κρίσιμη θερμοκρασία)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Διοξείδιο του Άνθρακα στο κρίσιμο σημείο : απομάκρυνση </a:t>
            </a:r>
            <a:r>
              <a:rPr lang="el-GR" sz="1600" dirty="0" err="1" smtClean="0"/>
              <a:t>καφεϊνης</a:t>
            </a:r>
            <a:r>
              <a:rPr lang="el-GR" sz="1600" dirty="0" smtClean="0"/>
              <a:t> από τον καφέ, ξηρός καθαρισμός, εκχύλιση οργανικών ενώσεων, </a:t>
            </a:r>
            <a:endParaRPr lang="en-US" sz="16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καθαρισμός </a:t>
            </a:r>
            <a:r>
              <a:rPr lang="el-GR" sz="1600" dirty="0" err="1" smtClean="0"/>
              <a:t>βιοδραστικών</a:t>
            </a:r>
            <a:r>
              <a:rPr lang="el-GR" sz="1600" dirty="0" smtClean="0"/>
              <a:t> ενώσεων</a:t>
            </a:r>
            <a:r>
              <a:rPr lang="en-US" sz="1600" dirty="0" smtClean="0"/>
              <a:t> (</a:t>
            </a:r>
            <a:r>
              <a:rPr lang="el-GR" sz="1600" dirty="0" smtClean="0"/>
              <a:t>αποφυγή θερμικής διάσπασης)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88914"/>
            <a:ext cx="6021388" cy="597639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Νόμος των αντίστοιχων καταστάσεων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5400600" cy="3600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Σημαντική απόκλιση από την ιδανική συμπεριφορά στο κρίσιμο σημείο - Επαναφορά της γενικότητας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Ανηγμένη</a:t>
            </a:r>
            <a:r>
              <a:rPr lang="el-GR" sz="1800" dirty="0" smtClean="0"/>
              <a:t> Πίεση,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R</a:t>
            </a: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Ανηγμένος</a:t>
            </a:r>
            <a:r>
              <a:rPr lang="el-GR" sz="1800" dirty="0" smtClean="0"/>
              <a:t> Όγκος, 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R</a:t>
            </a: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Ανηγμένη</a:t>
            </a:r>
            <a:r>
              <a:rPr lang="el-GR" sz="1800" dirty="0" smtClean="0"/>
              <a:t> Θερμοκρασία, 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aseline="-25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Αδιάστατα</a:t>
            </a:r>
            <a:r>
              <a:rPr lang="el-GR" sz="1800" dirty="0" smtClean="0"/>
              <a:t> μεγέθη, στο κρίσιμο σημείο ισούται με 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Παράγοντας </a:t>
            </a:r>
            <a:r>
              <a:rPr lang="en-US" sz="1800" dirty="0" smtClean="0"/>
              <a:t>C </a:t>
            </a:r>
            <a:r>
              <a:rPr lang="el-GR" sz="1800" dirty="0" smtClean="0"/>
              <a:t>περίπου σταθερός για όλα τα αέρια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16216" y="1340768"/>
          <a:ext cx="1185731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Εξίσωση" r:id="rId3" imgW="571252" imgH="1320227" progId="Equation.3">
                  <p:embed/>
                </p:oleObj>
              </mc:Choice>
              <mc:Fallback>
                <p:oleObj name="Εξίσωση" r:id="rId3" imgW="571252" imgH="1320227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340768"/>
                        <a:ext cx="1185731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4868863"/>
          <a:ext cx="60483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Εξίσωση" r:id="rId5" imgW="2857500" imgH="431800" progId="Equation.3">
                  <p:embed/>
                </p:oleObj>
              </mc:Choice>
              <mc:Fallback>
                <p:oleObj name="Εξίσωση" r:id="rId5" imgW="2857500" imgH="431800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68863"/>
                        <a:ext cx="604837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692697"/>
            <a:ext cx="8229600" cy="3593560"/>
          </a:xfrm>
        </p:spPr>
        <p:txBody>
          <a:bodyPr/>
          <a:lstStyle/>
          <a:p>
            <a:pPr algn="ctr">
              <a:buNone/>
            </a:pPr>
            <a:r>
              <a:rPr lang="el-GR" sz="2800" b="1" dirty="0" smtClean="0"/>
              <a:t>Νόμος των αντίστοιχων καταστάσεων</a:t>
            </a:r>
          </a:p>
          <a:p>
            <a:pPr marL="0" indent="0">
              <a:buNone/>
            </a:pPr>
            <a:endParaRPr lang="el-GR" sz="800" dirty="0" smtClean="0"/>
          </a:p>
          <a:p>
            <a:pPr marL="0" indent="0">
              <a:buNone/>
            </a:pPr>
            <a:r>
              <a:rPr lang="el-GR" sz="1800" dirty="0" smtClean="0"/>
              <a:t>Σε κάθε </a:t>
            </a:r>
            <a:r>
              <a:rPr lang="el-GR" sz="1800" dirty="0" err="1" smtClean="0"/>
              <a:t>ανηγμένη</a:t>
            </a:r>
            <a:r>
              <a:rPr lang="el-GR" sz="1800" dirty="0" smtClean="0"/>
              <a:t> θερμοκρασία μία καμπύλη περιγράφει την συμπεριφορά όλων των αερίων ανεξάρτητα από την φύση των – επαναφορά της γενικότητας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Ο </a:t>
            </a:r>
            <a:r>
              <a:rPr lang="el-GR" sz="1800" dirty="0" err="1" smtClean="0"/>
              <a:t>ανηγμένος</a:t>
            </a:r>
            <a:r>
              <a:rPr lang="el-GR" sz="1800" dirty="0" smtClean="0"/>
              <a:t> όγκος όλων των αερίων έχει την ίδια τιμή όταν τα αέρια βρίσκονται στην ίδια </a:t>
            </a:r>
            <a:r>
              <a:rPr lang="el-GR" sz="1800" dirty="0" err="1" smtClean="0"/>
              <a:t>ανηγμένη</a:t>
            </a:r>
            <a:r>
              <a:rPr lang="el-GR" sz="1800" dirty="0" smtClean="0"/>
              <a:t> θερμοκρασία και την ίδια </a:t>
            </a:r>
            <a:r>
              <a:rPr lang="el-GR" sz="1800" dirty="0" err="1" smtClean="0"/>
              <a:t>ανηγμένη</a:t>
            </a:r>
            <a:r>
              <a:rPr lang="el-GR" sz="1800" dirty="0" smtClean="0"/>
              <a:t> πίεση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Απλούστευση της περιγραφής της συμπεριφοράς των μη-ιδανικών αερίων</a:t>
            </a:r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100" dirty="0" smtClean="0"/>
          </a:p>
          <a:p>
            <a:pPr marL="0" indent="0">
              <a:buNone/>
            </a:pPr>
            <a:endParaRPr lang="el-G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Φαινόμενα Μεταφοράς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147050" cy="2692400"/>
          </a:xfrm>
        </p:spPr>
        <p:txBody>
          <a:bodyPr/>
          <a:lstStyle/>
          <a:p>
            <a:pPr eaLnBrk="1" hangingPunct="1"/>
            <a:r>
              <a:rPr lang="el-GR" sz="2000" dirty="0" smtClean="0"/>
              <a:t>Διάχυση</a:t>
            </a:r>
          </a:p>
          <a:p>
            <a:pPr eaLnBrk="1" hangingPunct="1"/>
            <a:r>
              <a:rPr lang="el-GR" sz="2000" dirty="0" smtClean="0"/>
              <a:t>Θερμική Αγωγιμότητα</a:t>
            </a:r>
          </a:p>
          <a:p>
            <a:pPr eaLnBrk="1" hangingPunct="1"/>
            <a:r>
              <a:rPr lang="el-GR" sz="2000" dirty="0" smtClean="0"/>
              <a:t>Ιξώδες των αερίων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Ρυθμός Μεταφοράς = (Σταθερά)(Κινητήρια Δύναμη)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Κινητήρια Δύναμη : παράγωγος (-θ</a:t>
            </a:r>
            <a:r>
              <a:rPr lang="en-US" sz="2000" dirty="0" smtClean="0"/>
              <a:t>Y</a:t>
            </a:r>
            <a:r>
              <a:rPr lang="el-GR" sz="2000" dirty="0" smtClean="0"/>
              <a:t>/θ</a:t>
            </a:r>
            <a:r>
              <a:rPr lang="en-US" sz="2000" dirty="0" smtClean="0"/>
              <a:t>x</a:t>
            </a:r>
            <a:r>
              <a:rPr lang="el-GR" sz="2000" dirty="0" smtClean="0"/>
              <a:t>),</a:t>
            </a:r>
            <a:r>
              <a:rPr lang="en-US" sz="2000" dirty="0" smtClean="0"/>
              <a:t> </a:t>
            </a:r>
            <a:r>
              <a:rPr lang="el-GR" sz="2000" dirty="0" smtClean="0"/>
              <a:t>πάντα θετική τιμή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Στην ισορροπία (-θ</a:t>
            </a:r>
            <a:r>
              <a:rPr lang="en-US" sz="2000" dirty="0" smtClean="0"/>
              <a:t>Y</a:t>
            </a:r>
            <a:r>
              <a:rPr lang="el-GR" sz="2000" dirty="0" smtClean="0"/>
              <a:t>/θ</a:t>
            </a:r>
            <a:r>
              <a:rPr lang="en-US" sz="2000" dirty="0" smtClean="0"/>
              <a:t>x</a:t>
            </a:r>
            <a:r>
              <a:rPr lang="el-GR" sz="2000" dirty="0" smtClean="0"/>
              <a:t>) = 0 : μηδενική ταχύτητα μεταφοράς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32138" y="4149725"/>
          <a:ext cx="20875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Εξίσωση" r:id="rId3" imgW="723586" imgH="393529" progId="Equation.3">
                  <p:embed/>
                </p:oleObj>
              </mc:Choice>
              <mc:Fallback>
                <p:oleObj name="Εξίσωση" r:id="rId3" imgW="723586" imgH="393529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149725"/>
                        <a:ext cx="2087562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Φαινόμενα Μεταφοράς - Διάχυση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06760" cy="481399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Πειραματικός προσδιορισμός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(μέτρηση της συγκέντρωσης έναντι του χρόνου)</a:t>
            </a:r>
          </a:p>
          <a:p>
            <a:pPr marL="0" indent="0" eaLnBrk="1" hangingPunct="1">
              <a:buFontTx/>
              <a:buNone/>
            </a:pPr>
            <a:r>
              <a:rPr lang="el-GR" sz="2000" dirty="0" err="1" smtClean="0"/>
              <a:t>Αυτοδιάχυση</a:t>
            </a:r>
            <a:r>
              <a:rPr lang="el-GR" sz="2000" dirty="0" smtClean="0"/>
              <a:t> </a:t>
            </a:r>
            <a:r>
              <a:rPr lang="el-GR" sz="1600" dirty="0" smtClean="0"/>
              <a:t>(χρήση ραδιενεργών ισοτόπων)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Α’ Νόμος </a:t>
            </a:r>
            <a:r>
              <a:rPr lang="en-US" sz="2000" dirty="0" err="1" smtClean="0"/>
              <a:t>Fick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Συντελεστής Διάχυσης, </a:t>
            </a:r>
            <a:r>
              <a:rPr lang="en-US" sz="2000" dirty="0" smtClean="0"/>
              <a:t>D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Μελέτες </a:t>
            </a:r>
            <a:r>
              <a:rPr lang="el-GR" sz="1800" dirty="0" err="1" smtClean="0"/>
              <a:t>διαλυτοποίησης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βιοδραστικών</a:t>
            </a:r>
            <a:r>
              <a:rPr lang="el-GR" sz="1800" dirty="0" smtClean="0"/>
              <a:t> ενώσεων από στερεές </a:t>
            </a:r>
            <a:r>
              <a:rPr lang="el-GR" sz="1800" dirty="0" err="1" smtClean="0"/>
              <a:t>φαρμακομορφές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Ροή μάζας (σε </a:t>
            </a:r>
            <a:r>
              <a:rPr lang="en-US" sz="1800" dirty="0" smtClean="0"/>
              <a:t>mol</a:t>
            </a:r>
            <a:r>
              <a:rPr lang="el-GR" sz="1800" dirty="0" smtClean="0"/>
              <a:t>) κατά την διεύθυνση </a:t>
            </a:r>
            <a:r>
              <a:rPr lang="en-US" sz="1800" dirty="0" smtClean="0"/>
              <a:t>x </a:t>
            </a:r>
            <a:r>
              <a:rPr lang="el-GR" sz="1800" dirty="0" smtClean="0"/>
              <a:t>ανά </a:t>
            </a:r>
            <a:r>
              <a:rPr lang="en-US" sz="1800" dirty="0" smtClean="0"/>
              <a:t>s </a:t>
            </a:r>
            <a:r>
              <a:rPr lang="el-GR" sz="1800" dirty="0" smtClean="0"/>
              <a:t>και ανά 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endParaRPr lang="el-GR" sz="1800" baseline="30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Διάχυση : αέρια &gt; υγρά &gt;&gt; στερεά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  <p:graphicFrame>
        <p:nvGraphicFramePr>
          <p:cNvPr id="717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14678" y="3429000"/>
          <a:ext cx="32813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Εξίσωση" r:id="rId3" imgW="1586811" imgH="393529" progId="Equation.3">
                  <p:embed/>
                </p:oleObj>
              </mc:Choice>
              <mc:Fallback>
                <p:oleObj name="Εξίσωση" r:id="rId3" imgW="1586811" imgH="393529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3429000"/>
                        <a:ext cx="3281362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Φαινόμενα Μεταφοράς - Θερμική Αγωγιμότητα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428736"/>
            <a:ext cx="7931150" cy="19002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Νόμος </a:t>
            </a:r>
            <a:r>
              <a:rPr lang="en-US" sz="2000" dirty="0" smtClean="0"/>
              <a:t>Fourier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Συντελεστής Θερμικής Αγωγιμότητας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(J.K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Ροή θερμότητας από περιοχή υψηλής θερμοκρασίας σε περιοχή χαμηλής θερμοκρασίας</a:t>
            </a:r>
            <a:r>
              <a:rPr lang="en-US" sz="2000" dirty="0" smtClean="0"/>
              <a:t> (</a:t>
            </a:r>
            <a:r>
              <a:rPr lang="el-GR" sz="2000" dirty="0" smtClean="0"/>
              <a:t>θ</a:t>
            </a:r>
            <a:r>
              <a:rPr lang="en-US" sz="2000" dirty="0" smtClean="0"/>
              <a:t>T/</a:t>
            </a:r>
            <a:r>
              <a:rPr lang="el-GR" sz="2000" dirty="0" smtClean="0"/>
              <a:t>θ</a:t>
            </a:r>
            <a:r>
              <a:rPr lang="en-US" sz="2000" dirty="0" smtClean="0"/>
              <a:t>x </a:t>
            </a:r>
            <a:r>
              <a:rPr lang="el-GR" sz="2000" dirty="0" smtClean="0"/>
              <a:t>&gt; 0)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Αύξηση της θερμοκρασίας κατά την διεύθυνση +</a:t>
            </a:r>
            <a:r>
              <a:rPr lang="en-US" sz="1800" dirty="0" smtClean="0"/>
              <a:t>x</a:t>
            </a:r>
            <a:endParaRPr lang="el-GR" sz="18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83768" y="3573016"/>
          <a:ext cx="4038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Εξίσωση" r:id="rId3" imgW="1435100" imgH="393700" progId="Equation.3">
                  <p:embed/>
                </p:oleObj>
              </mc:Choice>
              <mc:Fallback>
                <p:oleObj name="Εξίσωση" r:id="rId3" imgW="1435100" imgH="39370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573016"/>
                        <a:ext cx="4038600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Φαινόμενα Μεταφοράς - Ιξώδες των Αερίων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85860"/>
            <a:ext cx="8607330" cy="3230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Εσωτερική ιδιότητα του υλικού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l-GR" sz="2000" dirty="0" smtClean="0"/>
              <a:t>Εμφανίζεται όταν το ρευστό κινείται υπό την επίδραση εξωτερικής δύναμης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2000" dirty="0" smtClean="0"/>
              <a:t>Ιξώδες : Δύναμη Τριβής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2000" dirty="0" smtClean="0"/>
              <a:t>Νόμος της Ιξώδους Ροής του </a:t>
            </a:r>
            <a:r>
              <a:rPr lang="en-US" sz="2000" dirty="0" smtClean="0"/>
              <a:t>NEUTON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2000" dirty="0" smtClean="0"/>
              <a:t>Συντελεστής ιξώδους, </a:t>
            </a:r>
            <a:r>
              <a:rPr lang="en-US" sz="2000" dirty="0" smtClean="0"/>
              <a:t>n</a:t>
            </a:r>
            <a:r>
              <a:rPr lang="el-GR" sz="2000" dirty="0" smtClean="0"/>
              <a:t> </a:t>
            </a:r>
            <a:r>
              <a:rPr lang="en-US" sz="2000" dirty="0" smtClean="0"/>
              <a:t>(kg.m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2000" dirty="0" smtClean="0"/>
              <a:t>Αριθμός </a:t>
            </a:r>
            <a:r>
              <a:rPr lang="en-US" sz="2000" dirty="0" smtClean="0"/>
              <a:t>Reynolds </a:t>
            </a:r>
            <a:r>
              <a:rPr lang="el-GR" sz="2000" dirty="0" smtClean="0"/>
              <a:t>: Στρωτή / Τυρβώδης Ροή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2000" dirty="0" smtClean="0"/>
              <a:t>Προσδιορισμός ιδιοτήτων πολυμερών από μετρήσεις ιξώδους διαλυμάτων τους</a:t>
            </a:r>
            <a:r>
              <a:rPr lang="en-US" sz="2000" dirty="0" smtClean="0"/>
              <a:t> </a:t>
            </a:r>
            <a:r>
              <a:rPr lang="el-GR" sz="2000" dirty="0" smtClean="0"/>
              <a:t>με αύξουσα συγκέντρωση</a:t>
            </a:r>
          </a:p>
        </p:txBody>
      </p:sp>
      <p:graphicFrame>
        <p:nvGraphicFramePr>
          <p:cNvPr id="921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00338" y="4868863"/>
          <a:ext cx="32813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Εξίσωση" r:id="rId3" imgW="1320227" imgH="393529" progId="Equation.3">
                  <p:embed/>
                </p:oleObj>
              </mc:Choice>
              <mc:Fallback>
                <p:oleObj name="Εξίσωση" r:id="rId3" imgW="1320227" imgH="393529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3281362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b="1" dirty="0" smtClean="0"/>
              <a:t>«</a:t>
            </a:r>
            <a:r>
              <a:rPr lang="el-GR" b="1" dirty="0"/>
              <a:t>Εμπειρικές Ιδιότητες των </a:t>
            </a:r>
            <a:r>
              <a:rPr lang="el-GR" b="1" dirty="0" smtClean="0"/>
              <a:t>Αερίων»</a:t>
            </a:r>
            <a:r>
              <a:rPr lang="el-GR" dirty="0" smtClean="0"/>
              <a:t>. </a:t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://eclass.upatras.gr/courses/PHA1611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61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	</a:t>
            </a:r>
            <a:endParaRPr lang="en-US" sz="12800" dirty="0" smtClean="0"/>
          </a:p>
          <a:p>
            <a:pPr>
              <a:buNone/>
            </a:pPr>
            <a:r>
              <a:rPr lang="el-GR" sz="12800" dirty="0" smtClean="0"/>
              <a:t>Το </a:t>
            </a:r>
            <a:r>
              <a:rPr lang="el-GR" sz="12800" dirty="0" smtClean="0"/>
              <a:t>υλικό της παρουσίασης προέρχεται από το βιβλίο</a:t>
            </a:r>
            <a:r>
              <a:rPr lang="el-GR" sz="12800" dirty="0" smtClean="0"/>
              <a:t>:</a:t>
            </a:r>
            <a:r>
              <a:rPr lang="en-US" sz="12800" dirty="0" smtClean="0"/>
              <a:t> </a:t>
            </a:r>
          </a:p>
          <a:p>
            <a:pPr marL="0" indent="0" algn="ctr">
              <a:buNone/>
            </a:pPr>
            <a:r>
              <a:rPr lang="en-US" sz="12800" dirty="0"/>
              <a:t> </a:t>
            </a:r>
            <a:endParaRPr lang="el-GR" sz="12800" dirty="0"/>
          </a:p>
          <a:p>
            <a:pPr marL="0" indent="0" algn="ctr">
              <a:buNone/>
            </a:pPr>
            <a:r>
              <a:rPr lang="el-GR" sz="12800" dirty="0"/>
              <a:t>«ΦΥΣΙΚΟΧΗΜΕΙΑ – Βασική θεώρηση»</a:t>
            </a:r>
          </a:p>
          <a:p>
            <a:pPr marL="0" indent="0" algn="ctr">
              <a:buNone/>
            </a:pPr>
            <a:r>
              <a:rPr lang="el-GR" sz="12800" dirty="0"/>
              <a:t>Συγγραφέας : Ν.Α. ΚΑΤΣΑΝΟΣ</a:t>
            </a:r>
          </a:p>
          <a:p>
            <a:pPr marL="0" indent="0" algn="ctr">
              <a:buNone/>
            </a:pPr>
            <a:r>
              <a:rPr lang="el-GR" sz="12800" dirty="0"/>
              <a:t>Τρίτη Έκδοση – Συμπληρωμένη</a:t>
            </a:r>
          </a:p>
          <a:p>
            <a:pPr marL="0" indent="0">
              <a:buNone/>
            </a:pPr>
            <a:r>
              <a:rPr lang="el-GR" sz="12800" dirty="0"/>
              <a:t/>
            </a:r>
            <a:br>
              <a:rPr lang="el-GR" sz="12800" dirty="0"/>
            </a:br>
            <a:r>
              <a:rPr lang="el-GR" sz="12800" dirty="0"/>
              <a:t> </a:t>
            </a:r>
          </a:p>
          <a:p>
            <a:pPr>
              <a:buNone/>
            </a:pPr>
            <a:endParaRPr lang="el-GR" sz="128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1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2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1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dirty="0"/>
              <a:t>Ανακάλυψη των εμπειρικών ιδιοτήτων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 smtClean="0"/>
              <a:t>Πειράματα </a:t>
            </a:r>
            <a:r>
              <a:rPr lang="el-GR" dirty="0"/>
              <a:t>(προσχεδιασμένες παρατηρήσεις) – </a:t>
            </a:r>
            <a:r>
              <a:rPr lang="el-GR" dirty="0" smtClean="0"/>
              <a:t>Μετρήσεις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 smtClean="0"/>
              <a:t>Σύγκριση </a:t>
            </a:r>
            <a:r>
              <a:rPr lang="el-GR" dirty="0"/>
              <a:t>των πειραματικών μετρήσεων – γενίκευση σε προτάσεις / μαθηματικές σχέσεις</a:t>
            </a:r>
          </a:p>
          <a:p>
            <a:pPr eaLnBrk="1" hangingPunct="1">
              <a:buFontTx/>
              <a:buNone/>
            </a:pPr>
            <a:endParaRPr lang="el-GR" sz="2000" dirty="0"/>
          </a:p>
          <a:p>
            <a:pPr eaLnBrk="1" hangingPunct="1">
              <a:buFontTx/>
              <a:buNone/>
            </a:pPr>
            <a:endParaRPr lang="el-GR" sz="36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9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Συσχέτιση μεγεθών όγκου, πίεσης και θερμοκρασίας</a:t>
            </a:r>
            <a:r>
              <a:rPr lang="en-US" dirty="0"/>
              <a:t> </a:t>
            </a:r>
            <a:r>
              <a:rPr lang="el-GR" dirty="0"/>
              <a:t>(πειραματικά μετρήσιμα μεγέθη)</a:t>
            </a:r>
          </a:p>
          <a:p>
            <a:pPr eaLnBrk="1" hangingPunct="1"/>
            <a:r>
              <a:rPr lang="el-GR" dirty="0"/>
              <a:t>Επιλογή σταθερών μεγεθών</a:t>
            </a:r>
          </a:p>
          <a:p>
            <a:pPr eaLnBrk="1" hangingPunct="1"/>
            <a:r>
              <a:rPr lang="el-GR" dirty="0"/>
              <a:t>Εξαρτημένη – Ανεξάρτητη μεταβλητή</a:t>
            </a:r>
          </a:p>
          <a:p>
            <a:pPr eaLnBrk="1" hangingPunct="1"/>
            <a:r>
              <a:rPr lang="el-GR" dirty="0"/>
              <a:t>Ακρίβεια μετρήσεων</a:t>
            </a:r>
            <a:r>
              <a:rPr lang="en-US" dirty="0"/>
              <a:t> – </a:t>
            </a:r>
            <a:r>
              <a:rPr lang="el-GR" dirty="0"/>
              <a:t>ανάλογη της τεχνολογίας των οργάνων </a:t>
            </a:r>
            <a:r>
              <a:rPr lang="el-GR" dirty="0" smtClean="0"/>
              <a:t>μέτρησης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74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Νόμος του </a:t>
            </a:r>
            <a:r>
              <a:rPr lang="en-US" sz="2400" b="1" dirty="0" smtClean="0"/>
              <a:t>Boyle</a:t>
            </a:r>
            <a:endParaRPr lang="el-GR" sz="2400" b="1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74723"/>
            <a:ext cx="4360863" cy="223224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Πειραματική διάταξη (1662)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Ισόθερμοι (</a:t>
            </a:r>
            <a:r>
              <a:rPr lang="en-US" sz="1800" dirty="0" smtClean="0"/>
              <a:t>T = </a:t>
            </a:r>
            <a:r>
              <a:rPr lang="el-GR" sz="1800" dirty="0" smtClean="0"/>
              <a:t>σταθερή)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Όγκος : φθίνουσα συνάρτηση της πίεσης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PV = C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= f(T, </a:t>
            </a:r>
            <a:r>
              <a:rPr lang="el-GR" sz="1800" dirty="0" smtClean="0"/>
              <a:t>μάζα, αέριο)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Αποκλίσεις (~Τ, ~</a:t>
            </a:r>
            <a:r>
              <a:rPr lang="en-US" sz="1800" dirty="0" smtClean="0"/>
              <a:t>P(Hg), </a:t>
            </a:r>
            <a:r>
              <a:rPr lang="el-GR" sz="1800" dirty="0" smtClean="0"/>
              <a:t>αέρας)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400" dirty="0" smtClean="0"/>
              <a:t>Περίπου σταθερή θερμοκρασία, μικρή ακρίβεια στην μέτρηση του όγκου και της πίεσης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  <p:pic>
        <p:nvPicPr>
          <p:cNvPr id="1331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3356992"/>
            <a:ext cx="3311525" cy="2368550"/>
          </a:xfrm>
          <a:noFill/>
        </p:spPr>
      </p:pic>
      <p:pic>
        <p:nvPicPr>
          <p:cNvPr id="13319" name="Picture 2" descr="figure 01-05.jpg                                               0002E0C0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429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Νόμος </a:t>
            </a:r>
            <a:r>
              <a:rPr lang="en-US" sz="2400" b="1" dirty="0" smtClean="0"/>
              <a:t>Gay-Lussac</a:t>
            </a:r>
            <a:r>
              <a:rPr lang="el-GR" sz="2400" b="1" dirty="0" smtClean="0"/>
              <a:t> (1802)</a:t>
            </a:r>
            <a:r>
              <a:rPr lang="en-US" sz="2400" b="1" dirty="0" smtClean="0"/>
              <a:t> </a:t>
            </a:r>
            <a:r>
              <a:rPr lang="el-GR" sz="2400" b="1" dirty="0" smtClean="0"/>
              <a:t>- Νόμος του </a:t>
            </a:r>
            <a:r>
              <a:rPr lang="en-US" sz="2400" b="1" dirty="0" smtClean="0"/>
              <a:t>Charles</a:t>
            </a:r>
            <a:r>
              <a:rPr lang="el-GR" sz="2400" b="1" dirty="0" smtClean="0"/>
              <a:t> (1787)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143000"/>
            <a:ext cx="460851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Μεταβολή του όγκου με την θερμοκρασία (αύξηση)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V = V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+ C</a:t>
            </a:r>
            <a:r>
              <a:rPr lang="en-US" sz="1800" baseline="-25000" dirty="0" smtClean="0"/>
              <a:t>2</a:t>
            </a:r>
            <a:r>
              <a:rPr lang="el-GR" sz="1800" dirty="0" smtClean="0"/>
              <a:t>θ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C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l-GR" sz="1800" dirty="0" smtClean="0"/>
              <a:t>: μεταβολή του όγκου για </a:t>
            </a:r>
            <a:r>
              <a:rPr lang="el-GR" sz="1800" dirty="0" err="1" smtClean="0"/>
              <a:t>Δθ</a:t>
            </a:r>
            <a:r>
              <a:rPr lang="el-GR" sz="1800" dirty="0" smtClean="0"/>
              <a:t> = 1</a:t>
            </a:r>
            <a:r>
              <a:rPr lang="el-GR" sz="1800" baseline="30000" dirty="0" smtClean="0"/>
              <a:t>0</a:t>
            </a:r>
            <a:r>
              <a:rPr lang="en-US" sz="1800" dirty="0" smtClean="0"/>
              <a:t>C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Ισοβαρείς (</a:t>
            </a:r>
            <a:r>
              <a:rPr lang="en-US" sz="1800" dirty="0" smtClean="0"/>
              <a:t>P = </a:t>
            </a:r>
            <a:r>
              <a:rPr lang="el-GR" sz="1800" dirty="0" smtClean="0"/>
              <a:t>σταθερή)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a)</a:t>
            </a:r>
            <a:r>
              <a:rPr lang="el-GR" sz="1800" dirty="0" smtClean="0"/>
              <a:t> θ=0 : </a:t>
            </a:r>
            <a:r>
              <a:rPr lang="en-US" sz="1800" dirty="0" smtClean="0"/>
              <a:t>V = V</a:t>
            </a:r>
            <a:r>
              <a:rPr lang="en-US" sz="1800" baseline="-25000" dirty="0" smtClean="0"/>
              <a:t>0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b)</a:t>
            </a:r>
            <a:r>
              <a:rPr lang="el-GR" sz="1800" dirty="0" smtClean="0"/>
              <a:t> </a:t>
            </a:r>
            <a:r>
              <a:rPr lang="en-US" sz="1800" dirty="0" smtClean="0"/>
              <a:t>V=0 </a:t>
            </a:r>
            <a:r>
              <a:rPr lang="el-GR" sz="1800" dirty="0" smtClean="0"/>
              <a:t>: θ</a:t>
            </a:r>
            <a:r>
              <a:rPr lang="el-GR" sz="1800" baseline="-25000" dirty="0" smtClean="0"/>
              <a:t>0</a:t>
            </a:r>
            <a:r>
              <a:rPr lang="el-GR" sz="1800" dirty="0" smtClean="0"/>
              <a:t>=</a:t>
            </a:r>
            <a:r>
              <a:rPr lang="en-US" sz="1800" dirty="0" smtClean="0"/>
              <a:t>-V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/C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=-273</a:t>
            </a:r>
            <a:r>
              <a:rPr lang="en-US" sz="1800" dirty="0" smtClean="0">
                <a:sym typeface="Symbol" pitchFamily="18" charset="2"/>
              </a:rPr>
              <a:t>C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Ορισμός απόλυτης κλίμακας θερμοκρασιών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Τ = θ + 273,15 Κ</a:t>
            </a:r>
          </a:p>
          <a:p>
            <a:pPr marL="0" indent="0" algn="ctr" eaLnBrk="1" hangingPunct="1">
              <a:buFontTx/>
              <a:buNone/>
            </a:pPr>
            <a:r>
              <a:rPr lang="en-US" sz="1800" dirty="0" smtClean="0">
                <a:sym typeface="Symbol" pitchFamily="18" charset="2"/>
              </a:rPr>
              <a:t>V/T = C</a:t>
            </a:r>
            <a:r>
              <a:rPr lang="en-US" sz="1800" baseline="-25000" dirty="0" smtClean="0">
                <a:sym typeface="Symbol" pitchFamily="18" charset="2"/>
              </a:rPr>
              <a:t>2</a:t>
            </a:r>
            <a:r>
              <a:rPr lang="en-US" sz="1800" dirty="0" smtClean="0">
                <a:sym typeface="Symbol" pitchFamily="18" charset="2"/>
              </a:rPr>
              <a:t> = f(P,</a:t>
            </a:r>
            <a:r>
              <a:rPr lang="el-GR" sz="1800" dirty="0" smtClean="0">
                <a:sym typeface="Symbol" pitchFamily="18" charset="2"/>
              </a:rPr>
              <a:t>μάζα, αέριο)</a:t>
            </a:r>
            <a:endParaRPr lang="en-US" sz="1800" dirty="0" smtClean="0">
              <a:sym typeface="Symbol" pitchFamily="18" charset="2"/>
            </a:endParaRPr>
          </a:p>
        </p:txBody>
      </p:sp>
      <p:pic>
        <p:nvPicPr>
          <p:cNvPr id="14342" name="Picture 2" descr="figure 01-07.jpg                                               0002E0C0projects                       B63F1671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285875"/>
            <a:ext cx="30845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Συνδυασμός των νόμων </a:t>
            </a:r>
            <a:r>
              <a:rPr lang="en-US" sz="2400" b="1" dirty="0" smtClean="0"/>
              <a:t>Boyle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Gay-Lussac</a:t>
            </a:r>
            <a:endParaRPr lang="el-GR" sz="2400" b="1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330700" cy="21891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Ισόθερμος και Ισοβαρής μεταβολή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(</a:t>
            </a:r>
            <a:r>
              <a:rPr lang="en-US" sz="1800" smtClean="0"/>
              <a:t>P</a:t>
            </a:r>
            <a:r>
              <a:rPr lang="en-US" sz="1800" baseline="-25000" smtClean="0"/>
              <a:t>1</a:t>
            </a:r>
            <a:r>
              <a:rPr lang="en-US" sz="1800" smtClean="0"/>
              <a:t>,V</a:t>
            </a:r>
            <a:r>
              <a:rPr lang="en-US" sz="1800" baseline="-25000" smtClean="0"/>
              <a:t>1</a:t>
            </a:r>
            <a:r>
              <a:rPr lang="en-US" sz="1800" smtClean="0"/>
              <a:t>,T</a:t>
            </a:r>
            <a:r>
              <a:rPr lang="en-US" sz="1800" baseline="-25000" smtClean="0"/>
              <a:t>1</a:t>
            </a:r>
            <a:r>
              <a:rPr lang="en-US" sz="1800" smtClean="0"/>
              <a:t>) </a:t>
            </a:r>
            <a:r>
              <a:rPr lang="en-US" sz="1800" smtClean="0">
                <a:sym typeface="Symbol" pitchFamily="18" charset="2"/>
              </a:rPr>
              <a:t> </a:t>
            </a:r>
            <a:r>
              <a:rPr lang="el-GR" sz="1800" smtClean="0"/>
              <a:t>(</a:t>
            </a:r>
            <a:r>
              <a:rPr lang="en-US" sz="1800" smtClean="0"/>
              <a:t>P</a:t>
            </a:r>
            <a:r>
              <a:rPr lang="en-US" sz="1800" baseline="-25000" smtClean="0"/>
              <a:t>2</a:t>
            </a:r>
            <a:r>
              <a:rPr lang="en-US" sz="1800" smtClean="0"/>
              <a:t>,V</a:t>
            </a:r>
            <a:r>
              <a:rPr lang="en-US" sz="1800" baseline="-25000" smtClean="0"/>
              <a:t>2</a:t>
            </a:r>
            <a:r>
              <a:rPr lang="en-US" sz="1800" smtClean="0"/>
              <a:t>,T</a:t>
            </a:r>
            <a:r>
              <a:rPr lang="en-US" sz="1800" baseline="-25000" smtClean="0"/>
              <a:t>2</a:t>
            </a:r>
            <a:r>
              <a:rPr lang="en-US" sz="1800" smtClean="0"/>
              <a:t>) 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Μερική περίπτωση για σταθερό όγκο : ισόχωρος μεταβολή</a:t>
            </a:r>
            <a:endParaRPr lang="en-US" sz="1800" smtClean="0"/>
          </a:p>
          <a:p>
            <a:pPr marL="0" indent="0" eaLnBrk="1" hangingPunct="1"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None/>
            </a:pPr>
            <a:endParaRPr lang="en-US" sz="180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2725" y="1052513"/>
          <a:ext cx="31432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Εξίσωση" r:id="rId3" imgW="1574800" imgH="393700" progId="Equation.3">
                  <p:embed/>
                </p:oleObj>
              </mc:Choice>
              <mc:Fallback>
                <p:oleObj name="Εξίσωση" r:id="rId3" imgW="1574800" imgH="3937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2513"/>
                        <a:ext cx="31432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3716338"/>
          <a:ext cx="17859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Εξίσωση" r:id="rId5" imgW="799753" imgH="393529" progId="Equation.3">
                  <p:embed/>
                </p:oleObj>
              </mc:Choice>
              <mc:Fallback>
                <p:oleObj name="Εξίσωση" r:id="rId5" imgW="799753" imgH="393529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178593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2" descr="figure 01-08.jpg                                               0002E0C0projects                       B63F1671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1785938"/>
            <a:ext cx="29098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9281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Υπόθεση </a:t>
            </a:r>
            <a:r>
              <a:rPr lang="en-US" sz="2400" b="1" dirty="0" err="1" smtClean="0"/>
              <a:t>Avogardo</a:t>
            </a:r>
            <a:r>
              <a:rPr lang="en-US" sz="2400" b="1" dirty="0" smtClean="0"/>
              <a:t> – </a:t>
            </a:r>
            <a:r>
              <a:rPr lang="el-GR" sz="2400" b="1" dirty="0" smtClean="0"/>
              <a:t>Γενικός Νόμος Ιδανικών Αερίων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8640763" cy="39607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Υπόθεση </a:t>
            </a:r>
            <a:r>
              <a:rPr lang="en-US" sz="1800" dirty="0" err="1" smtClean="0"/>
              <a:t>Avogardo</a:t>
            </a:r>
            <a:r>
              <a:rPr lang="en-US" sz="1800" dirty="0" smtClean="0"/>
              <a:t> (</a:t>
            </a:r>
            <a:r>
              <a:rPr lang="el-GR" sz="1800" dirty="0" smtClean="0"/>
              <a:t>ίσοι όγκοι …)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Γενικός νόμος Ιδανικών Αερίων :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PV = </a:t>
            </a:r>
            <a:r>
              <a:rPr lang="en-US" sz="2400" dirty="0" err="1" smtClean="0"/>
              <a:t>nRT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l-GR" sz="1800" baseline="30000" dirty="0" smtClean="0"/>
              <a:t>Ορισμός ιδανικού αερίου - Εφαρμογή για τα πραγματικά αέρια σε χαμηλές πιέσεις και υψηλές θερμοκρασίες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Για ποσότητα αερίου ίση με 1 </a:t>
            </a:r>
            <a:r>
              <a:rPr lang="en-US" sz="1800" dirty="0" smtClean="0"/>
              <a:t>mol 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err="1" smtClean="0"/>
              <a:t>PV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= RT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Υπολογισμός της σταθεράς, </a:t>
            </a:r>
            <a:r>
              <a:rPr lang="en-US" sz="2000" dirty="0" smtClean="0"/>
              <a:t>R</a:t>
            </a:r>
            <a:r>
              <a:rPr lang="el-GR" sz="2000" dirty="0" smtClean="0"/>
              <a:t> </a:t>
            </a:r>
            <a:r>
              <a:rPr lang="el-GR" sz="1800" dirty="0" smtClean="0"/>
              <a:t>(από τις τιμές </a:t>
            </a:r>
            <a:r>
              <a:rPr lang="en-US" sz="1800" dirty="0" smtClean="0"/>
              <a:t>P, V </a:t>
            </a:r>
            <a:r>
              <a:rPr lang="el-GR" sz="1800" dirty="0" smtClean="0"/>
              <a:t>και Τ σε κανονικές συνθήκες)</a:t>
            </a:r>
            <a:endParaRPr lang="en-US" sz="1800" dirty="0" smtClean="0"/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R = (PV/</a:t>
            </a:r>
            <a:r>
              <a:rPr lang="en-US" sz="2400" dirty="0" err="1" smtClean="0"/>
              <a:t>nT</a:t>
            </a:r>
            <a:r>
              <a:rPr lang="en-US" sz="24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R = 0.08206 dm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.atm.K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.mol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= </a:t>
            </a:r>
            <a:r>
              <a:rPr lang="en-US" sz="1800" b="1" dirty="0" smtClean="0"/>
              <a:t>8.314 J.K</a:t>
            </a:r>
            <a:r>
              <a:rPr lang="en-US" sz="1800" b="1" baseline="30000" dirty="0" smtClean="0"/>
              <a:t>-1</a:t>
            </a:r>
            <a:r>
              <a:rPr lang="en-US" sz="1800" b="1" dirty="0" smtClean="0"/>
              <a:t>.mol</a:t>
            </a:r>
            <a:r>
              <a:rPr lang="en-US" sz="1800" b="1" baseline="30000" dirty="0" smtClean="0"/>
              <a:t>-1</a:t>
            </a:r>
            <a:r>
              <a:rPr lang="el-GR" sz="1800" b="1" baseline="30000" dirty="0" smtClean="0"/>
              <a:t> </a:t>
            </a:r>
            <a:r>
              <a:rPr lang="en-US" sz="1800" b="1" dirty="0" smtClean="0"/>
              <a:t>(SI)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   = 1.988 cal.K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.mol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= 8.314.10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 erg.K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.mol</a:t>
            </a:r>
            <a:r>
              <a:rPr lang="en-US" sz="1800" baseline="30000" dirty="0" smtClean="0"/>
              <a:t>-1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492500" y="981075"/>
          <a:ext cx="20161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Εξίσωση" r:id="rId3" imgW="863225" imgH="393529" progId="Equation.3">
                  <p:embed/>
                </p:oleObj>
              </mc:Choice>
              <mc:Fallback>
                <p:oleObj name="Εξίσωση" r:id="rId3" imgW="863225" imgH="393529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981075"/>
                        <a:ext cx="20161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1131</Words>
  <Application>Microsoft Office PowerPoint</Application>
  <PresentationFormat>On-screen Show (4:3)</PresentationFormat>
  <Paragraphs>188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Προεπιλεγμένη σχεδίαση</vt:lpstr>
      <vt:lpstr>Εξίσωση</vt:lpstr>
      <vt:lpstr>Φυσικοχημεία</vt:lpstr>
      <vt:lpstr>Άδειες Χρήσης</vt:lpstr>
      <vt:lpstr>Χρηματοδότηση</vt:lpstr>
      <vt:lpstr>Σκοποί  ενότητας</vt:lpstr>
      <vt:lpstr>Περιεχόμενα ενότητας</vt:lpstr>
      <vt:lpstr>Νόμος του Boyle</vt:lpstr>
      <vt:lpstr>Νόμος Gay-Lussac (1802) - Νόμος του Charles (1787)</vt:lpstr>
      <vt:lpstr>Συνδυασμός των νόμων Boyle και Gay-Lussac</vt:lpstr>
      <vt:lpstr>Υπόθεση Avogardo – Γενικός Νόμος Ιδανικών Αερίων</vt:lpstr>
      <vt:lpstr>Νόμος των μερικών πιέσεων του Dalton</vt:lpstr>
      <vt:lpstr>Μη-Ιδανική συμπεριφορά των αερίων (1)</vt:lpstr>
      <vt:lpstr>Μη-Ιδανική συμπεριφορά των αερίων (2)</vt:lpstr>
      <vt:lpstr>Μη-Ιδανική συμπεριφορά των αερίων (3)</vt:lpstr>
      <vt:lpstr>Μη-Ιδανική συμπεριφορά των αερίων (4)</vt:lpstr>
      <vt:lpstr>Μη-Ιδανική συμπεριφορά των αερίων (5)</vt:lpstr>
      <vt:lpstr>Συμπύκνωση των Αερίων – Κρίσιμο Σημείο</vt:lpstr>
      <vt:lpstr>PowerPoint Presentation</vt:lpstr>
      <vt:lpstr>Νόμος των αντίστοιχων καταστάσεων</vt:lpstr>
      <vt:lpstr>PowerPoint Presentation</vt:lpstr>
      <vt:lpstr>Φαινόμενα Μεταφοράς</vt:lpstr>
      <vt:lpstr>Φαινόμενα Μεταφοράς - Διάχυση</vt:lpstr>
      <vt:lpstr>Φαινόμενα Μεταφοράς - Θερμική Αγωγιμότητα</vt:lpstr>
      <vt:lpstr>Φαινόμενα Μεταφοράς - Ιξώδες των Αερίων</vt:lpstr>
      <vt:lpstr>Σημείωμα Αναφοράς</vt:lpstr>
      <vt:lpstr>Σημείωμα Χρήσης Έργων Τρίτων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Εμπειρικές Ιδιότητες των Αερίων</dc:title>
  <dc:creator>Pavlos Klepetsanis</dc:creator>
  <cp:lastModifiedBy>admin</cp:lastModifiedBy>
  <cp:revision>74</cp:revision>
  <cp:lastPrinted>2011-10-02T14:28:18Z</cp:lastPrinted>
  <dcterms:created xsi:type="dcterms:W3CDTF">2007-10-13T09:02:06Z</dcterms:created>
  <dcterms:modified xsi:type="dcterms:W3CDTF">2015-03-31T06:56:34Z</dcterms:modified>
</cp:coreProperties>
</file>