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9" r:id="rId2"/>
    <p:sldId id="280" r:id="rId3"/>
    <p:sldId id="281" r:id="rId4"/>
    <p:sldId id="282" r:id="rId5"/>
    <p:sldId id="283" r:id="rId6"/>
    <p:sldId id="289" r:id="rId7"/>
    <p:sldId id="258" r:id="rId8"/>
    <p:sldId id="259" r:id="rId9"/>
    <p:sldId id="260" r:id="rId10"/>
    <p:sldId id="290" r:id="rId11"/>
    <p:sldId id="261" r:id="rId12"/>
    <p:sldId id="262" r:id="rId13"/>
    <p:sldId id="263"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8" r:id="rId31"/>
    <p:sldId id="310" r:id="rId32"/>
    <p:sldId id="288" r:id="rId33"/>
    <p:sldId id="307" r:id="rId34"/>
    <p:sldId id="286" r:id="rId3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5D5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p:scale>
          <a:sx n="76" d="100"/>
          <a:sy n="76" d="100"/>
        </p:scale>
        <p:origin x="-1188" y="-78"/>
      </p:cViewPr>
      <p:guideLst>
        <p:guide orient="horz" pos="2160"/>
        <p:guide pos="2880"/>
      </p:guideLst>
    </p:cSldViewPr>
  </p:slideViewPr>
  <p:outlineViewPr>
    <p:cViewPr>
      <p:scale>
        <a:sx n="33" d="100"/>
        <a:sy n="33" d="100"/>
      </p:scale>
      <p:origin x="0" y="1191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BAE3CA-84C5-41C7-A6C8-A343FDD10491}" type="slidenum">
              <a:rPr lang="el-GR"/>
              <a:pPr>
                <a:defRPr/>
              </a:pPr>
              <a:t>‹#›</a:t>
            </a:fld>
            <a:endParaRPr lang="el-GR"/>
          </a:p>
        </p:txBody>
      </p:sp>
    </p:spTree>
    <p:extLst>
      <p:ext uri="{BB962C8B-B14F-4D97-AF65-F5344CB8AC3E}">
        <p14:creationId xmlns="" xmlns:p14="http://schemas.microsoft.com/office/powerpoint/2010/main" val="1510225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D2772F18-A84D-4FED-9807-AFB11CB186C2}" type="datetime1">
              <a:rPr lang="el-GR"/>
              <a:pPr>
                <a:defRPr/>
              </a:pPr>
              <a:t>7/9/2015</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6" name="Rectangle 6"/>
          <p:cNvSpPr>
            <a:spLocks noGrp="1" noChangeArrowheads="1"/>
          </p:cNvSpPr>
          <p:nvPr>
            <p:ph type="sldNum" sz="quarter" idx="12"/>
          </p:nvPr>
        </p:nvSpPr>
        <p:spPr>
          <a:ln/>
        </p:spPr>
        <p:txBody>
          <a:bodyPr/>
          <a:lstStyle>
            <a:lvl1pPr>
              <a:defRPr/>
            </a:lvl1pPr>
          </a:lstStyle>
          <a:p>
            <a:pPr>
              <a:defRPr/>
            </a:pPr>
            <a:fld id="{79070CDF-FBEB-442E-BC13-9D19A24C8D2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654BB804-6A8C-4DF7-B4F8-77847FD64B9B}" type="datetime1">
              <a:rPr lang="el-GR"/>
              <a:pPr>
                <a:defRPr/>
              </a:pPr>
              <a:t>7/9/2015</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6" name="Rectangle 6"/>
          <p:cNvSpPr>
            <a:spLocks noGrp="1" noChangeArrowheads="1"/>
          </p:cNvSpPr>
          <p:nvPr>
            <p:ph type="sldNum" sz="quarter" idx="12"/>
          </p:nvPr>
        </p:nvSpPr>
        <p:spPr>
          <a:ln/>
        </p:spPr>
        <p:txBody>
          <a:bodyPr/>
          <a:lstStyle>
            <a:lvl1pPr>
              <a:defRPr/>
            </a:lvl1pPr>
          </a:lstStyle>
          <a:p>
            <a:pPr>
              <a:defRPr/>
            </a:pPr>
            <a:fld id="{57C04F25-5A8D-43BB-9B99-E9182F7D68A6}"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EF344D89-09BF-4E0B-B211-A1A5EF2D2B7D}" type="datetime1">
              <a:rPr lang="el-GR"/>
              <a:pPr>
                <a:defRPr/>
              </a:pPr>
              <a:t>7/9/2015</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6" name="Rectangle 6"/>
          <p:cNvSpPr>
            <a:spLocks noGrp="1" noChangeArrowheads="1"/>
          </p:cNvSpPr>
          <p:nvPr>
            <p:ph type="sldNum" sz="quarter" idx="12"/>
          </p:nvPr>
        </p:nvSpPr>
        <p:spPr>
          <a:ln/>
        </p:spPr>
        <p:txBody>
          <a:bodyPr/>
          <a:lstStyle>
            <a:lvl1pPr>
              <a:defRPr/>
            </a:lvl1pPr>
          </a:lstStyle>
          <a:p>
            <a:pPr>
              <a:defRPr/>
            </a:pPr>
            <a:fld id="{85201B87-B398-4595-BC28-ECC01830239E}"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fld id="{86781375-9747-4CE2-936D-C5A8F9078B1E}" type="datetime1">
              <a:rPr lang="el-GR"/>
              <a:pPr>
                <a:defRPr/>
              </a:pPr>
              <a:t>7/9/2015</a:t>
            </a:fld>
            <a:endParaRPr lang="el-GR"/>
          </a:p>
        </p:txBody>
      </p:sp>
      <p:sp>
        <p:nvSpPr>
          <p:cNvPr id="7"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8" name="Rectangle 6"/>
          <p:cNvSpPr>
            <a:spLocks noGrp="1" noChangeArrowheads="1"/>
          </p:cNvSpPr>
          <p:nvPr>
            <p:ph type="sldNum" sz="quarter" idx="12"/>
          </p:nvPr>
        </p:nvSpPr>
        <p:spPr>
          <a:ln/>
        </p:spPr>
        <p:txBody>
          <a:bodyPr/>
          <a:lstStyle>
            <a:lvl1pPr>
              <a:defRPr/>
            </a:lvl1pPr>
          </a:lstStyle>
          <a:p>
            <a:pPr>
              <a:defRPr/>
            </a:pPr>
            <a:fld id="{1C1D95C5-CF1A-4823-879D-667CDB04B601}"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7A29B461-F824-4E9A-ABB0-74ABA8EE522F}" type="datetime1">
              <a:rPr lang="el-GR"/>
              <a:pPr>
                <a:defRPr/>
              </a:pPr>
              <a:t>7/9/2015</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7" name="Rectangle 6"/>
          <p:cNvSpPr>
            <a:spLocks noGrp="1" noChangeArrowheads="1"/>
          </p:cNvSpPr>
          <p:nvPr>
            <p:ph type="sldNum" sz="quarter" idx="12"/>
          </p:nvPr>
        </p:nvSpPr>
        <p:spPr>
          <a:ln/>
        </p:spPr>
        <p:txBody>
          <a:bodyPr/>
          <a:lstStyle>
            <a:lvl1pPr>
              <a:defRPr/>
            </a:lvl1pPr>
          </a:lstStyle>
          <a:p>
            <a:pPr>
              <a:defRPr/>
            </a:pPr>
            <a:fld id="{341B6EF8-B0D5-410A-9597-D62B85FB6515}"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21F8BC55-7D0C-40DE-A372-B662A3190ED6}" type="datetime1">
              <a:rPr lang="el-GR"/>
              <a:pPr>
                <a:defRPr/>
              </a:pPr>
              <a:t>7/9/2015</a:t>
            </a:fld>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5" name="Rectangle 6"/>
          <p:cNvSpPr>
            <a:spLocks noGrp="1" noChangeArrowheads="1"/>
          </p:cNvSpPr>
          <p:nvPr>
            <p:ph type="sldNum" sz="quarter" idx="12"/>
          </p:nvPr>
        </p:nvSpPr>
        <p:spPr>
          <a:ln/>
        </p:spPr>
        <p:txBody>
          <a:bodyPr/>
          <a:lstStyle>
            <a:lvl1pPr>
              <a:defRPr/>
            </a:lvl1pPr>
          </a:lstStyle>
          <a:p>
            <a:pPr>
              <a:defRPr/>
            </a:pPr>
            <a:fld id="{E27A4610-75BB-4190-9D97-07C3EFB7CEA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61B878DF-42FB-47E1-8F9F-5A448B08E448}" type="datetime1">
              <a:rPr lang="el-GR"/>
              <a:pPr>
                <a:defRPr/>
              </a:pPr>
              <a:t>7/9/2015</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6" name="Rectangle 6"/>
          <p:cNvSpPr>
            <a:spLocks noGrp="1" noChangeArrowheads="1"/>
          </p:cNvSpPr>
          <p:nvPr>
            <p:ph type="sldNum" sz="quarter" idx="12"/>
          </p:nvPr>
        </p:nvSpPr>
        <p:spPr>
          <a:ln/>
        </p:spPr>
        <p:txBody>
          <a:bodyPr/>
          <a:lstStyle>
            <a:lvl1pPr>
              <a:defRPr/>
            </a:lvl1pPr>
          </a:lstStyle>
          <a:p>
            <a:pPr>
              <a:defRPr/>
            </a:pPr>
            <a:fld id="{6760EE27-1723-4F02-9A01-80BED5D2CF9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6E940C2A-F706-4D0E-AA78-6E7B5632E3DA}" type="datetime1">
              <a:rPr lang="el-GR"/>
              <a:pPr>
                <a:defRPr/>
              </a:pPr>
              <a:t>7/9/2015</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6" name="Rectangle 6"/>
          <p:cNvSpPr>
            <a:spLocks noGrp="1" noChangeArrowheads="1"/>
          </p:cNvSpPr>
          <p:nvPr>
            <p:ph type="sldNum" sz="quarter" idx="12"/>
          </p:nvPr>
        </p:nvSpPr>
        <p:spPr>
          <a:ln/>
        </p:spPr>
        <p:txBody>
          <a:bodyPr/>
          <a:lstStyle>
            <a:lvl1pPr>
              <a:defRPr/>
            </a:lvl1pPr>
          </a:lstStyle>
          <a:p>
            <a:pPr>
              <a:defRPr/>
            </a:pPr>
            <a:fld id="{6613BBAB-8754-478E-A2A4-45BBE3A7897E}"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7CFC5D45-165D-429D-8896-5603270E2793}" type="datetime1">
              <a:rPr lang="el-GR"/>
              <a:pPr>
                <a:defRPr/>
              </a:pPr>
              <a:t>7/9/2015</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7" name="Rectangle 6"/>
          <p:cNvSpPr>
            <a:spLocks noGrp="1" noChangeArrowheads="1"/>
          </p:cNvSpPr>
          <p:nvPr>
            <p:ph type="sldNum" sz="quarter" idx="12"/>
          </p:nvPr>
        </p:nvSpPr>
        <p:spPr>
          <a:ln/>
        </p:spPr>
        <p:txBody>
          <a:bodyPr/>
          <a:lstStyle>
            <a:lvl1pPr>
              <a:defRPr/>
            </a:lvl1pPr>
          </a:lstStyle>
          <a:p>
            <a:pPr>
              <a:defRPr/>
            </a:pPr>
            <a:fld id="{C42493EA-DD6A-4F72-A7A2-71D9E08FE0A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4C818719-CEA3-4BF9-8F98-E3917521D952}" type="datetime1">
              <a:rPr lang="el-GR"/>
              <a:pPr>
                <a:defRPr/>
              </a:pPr>
              <a:t>7/9/2015</a:t>
            </a:fld>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9" name="Rectangle 6"/>
          <p:cNvSpPr>
            <a:spLocks noGrp="1" noChangeArrowheads="1"/>
          </p:cNvSpPr>
          <p:nvPr>
            <p:ph type="sldNum" sz="quarter" idx="12"/>
          </p:nvPr>
        </p:nvSpPr>
        <p:spPr>
          <a:ln/>
        </p:spPr>
        <p:txBody>
          <a:bodyPr/>
          <a:lstStyle>
            <a:lvl1pPr>
              <a:defRPr/>
            </a:lvl1pPr>
          </a:lstStyle>
          <a:p>
            <a:pPr>
              <a:defRPr/>
            </a:pPr>
            <a:fld id="{17C78B87-22FB-4A31-9D46-69DD396BBD0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18532021-109F-4F97-8DEF-A7AB42A5FA10}" type="datetime1">
              <a:rPr lang="el-GR"/>
              <a:pPr>
                <a:defRPr/>
              </a:pPr>
              <a:t>7/9/2015</a:t>
            </a:fld>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5" name="Rectangle 6"/>
          <p:cNvSpPr>
            <a:spLocks noGrp="1" noChangeArrowheads="1"/>
          </p:cNvSpPr>
          <p:nvPr>
            <p:ph type="sldNum" sz="quarter" idx="12"/>
          </p:nvPr>
        </p:nvSpPr>
        <p:spPr>
          <a:ln/>
        </p:spPr>
        <p:txBody>
          <a:bodyPr/>
          <a:lstStyle>
            <a:lvl1pPr>
              <a:defRPr/>
            </a:lvl1pPr>
          </a:lstStyle>
          <a:p>
            <a:pPr>
              <a:defRPr/>
            </a:pPr>
            <a:fld id="{7D6A97DD-542D-440E-A1B8-5E41F557C18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F1E62B-8337-47E7-A8CF-6861CB708143}" type="datetime1">
              <a:rPr lang="el-GR"/>
              <a:pPr>
                <a:defRPr/>
              </a:pPr>
              <a:t>7/9/2015</a:t>
            </a:fld>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4" name="Rectangle 6"/>
          <p:cNvSpPr>
            <a:spLocks noGrp="1" noChangeArrowheads="1"/>
          </p:cNvSpPr>
          <p:nvPr>
            <p:ph type="sldNum" sz="quarter" idx="12"/>
          </p:nvPr>
        </p:nvSpPr>
        <p:spPr>
          <a:ln/>
        </p:spPr>
        <p:txBody>
          <a:bodyPr/>
          <a:lstStyle>
            <a:lvl1pPr>
              <a:defRPr/>
            </a:lvl1pPr>
          </a:lstStyle>
          <a:p>
            <a:pPr>
              <a:defRPr/>
            </a:pPr>
            <a:fld id="{0DDC9AD5-64FC-491D-8853-C3E94FECDA1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B1F6D758-CDA6-4DD4-B77D-E425D59D45B2}" type="datetime1">
              <a:rPr lang="el-GR"/>
              <a:pPr>
                <a:defRPr/>
              </a:pPr>
              <a:t>7/9/2015</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7" name="Rectangle 6"/>
          <p:cNvSpPr>
            <a:spLocks noGrp="1" noChangeArrowheads="1"/>
          </p:cNvSpPr>
          <p:nvPr>
            <p:ph type="sldNum" sz="quarter" idx="12"/>
          </p:nvPr>
        </p:nvSpPr>
        <p:spPr>
          <a:ln/>
        </p:spPr>
        <p:txBody>
          <a:bodyPr/>
          <a:lstStyle>
            <a:lvl1pPr>
              <a:defRPr/>
            </a:lvl1pPr>
          </a:lstStyle>
          <a:p>
            <a:pPr>
              <a:defRPr/>
            </a:pPr>
            <a:fld id="{8759A58D-BF29-4B54-8B3B-7A54B9F98DA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12F92868-BFA2-41E1-BFD7-B42BF065D59F}" type="datetime1">
              <a:rPr lang="el-GR"/>
              <a:pPr>
                <a:defRPr/>
              </a:pPr>
              <a:t>7/9/2015</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Φυσικοχημεία : Κεφάλαιο 1</a:t>
            </a:r>
          </a:p>
        </p:txBody>
      </p:sp>
      <p:sp>
        <p:nvSpPr>
          <p:cNvPr id="7" name="Rectangle 6"/>
          <p:cNvSpPr>
            <a:spLocks noGrp="1" noChangeArrowheads="1"/>
          </p:cNvSpPr>
          <p:nvPr>
            <p:ph type="sldNum" sz="quarter" idx="12"/>
          </p:nvPr>
        </p:nvSpPr>
        <p:spPr>
          <a:ln/>
        </p:spPr>
        <p:txBody>
          <a:bodyPr/>
          <a:lstStyle>
            <a:lvl1pPr>
              <a:defRPr/>
            </a:lvl1pPr>
          </a:lstStyle>
          <a:p>
            <a:pPr>
              <a:defRPr/>
            </a:pPr>
            <a:fld id="{44C807F3-08B5-4526-8CC4-711D3E1A35D2}"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9AA76B1-ED0E-4204-890F-780FA689A934}" type="datetime1">
              <a:rPr lang="el-GR"/>
              <a:pPr>
                <a:defRPr/>
              </a:pPr>
              <a:t>7/9/2015</a:t>
            </a:fld>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l-GR"/>
              <a:t>Φυσικοχημεία : Κεφάλαιο 1</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5C49D1-E4BC-4DE1-9FBD-A7649376148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class.upatras.gr/courses/PHA161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Ενόργανη Ανάλυση </a:t>
            </a:r>
            <a:r>
              <a:rPr lang="en-US" dirty="0" smtClean="0"/>
              <a:t>I</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latin typeface="Calibri" pitchFamily="34" charset="0"/>
                <a:cs typeface="Calibri" pitchFamily="34" charset="0"/>
              </a:rPr>
              <a:t>Εισαγωγή στις Μεθόδους Χρωματογραφικού διαχωρισμού</a:t>
            </a:r>
            <a:endParaRPr lang="en-US" sz="2800" dirty="0" smtClean="0">
              <a:latin typeface="Calibri" pitchFamily="34" charset="0"/>
              <a:cs typeface="Calibri" pitchFamily="34" charset="0"/>
            </a:endParaRPr>
          </a:p>
          <a:p>
            <a:r>
              <a:rPr lang="el-GR" sz="2800" dirty="0" smtClean="0">
                <a:latin typeface="Calibri" pitchFamily="34" charset="0"/>
                <a:cs typeface="Calibri" pitchFamily="34" charset="0"/>
              </a:rPr>
              <a:t>Κοντογιάννης Χρίστος, Καθηγητής</a:t>
            </a:r>
          </a:p>
          <a:p>
            <a:r>
              <a:rPr lang="el-GR" sz="2800" dirty="0" smtClean="0">
                <a:latin typeface="Calibri" pitchFamily="34" charset="0"/>
                <a:cs typeface="Calibri" pitchFamily="34" charset="0"/>
              </a:rPr>
              <a:t>Τμήμα Φαρμακευτικής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35896" y="709667"/>
            <a:ext cx="4437830" cy="919133"/>
          </a:xfrm>
          <a:prstGeom prst="rect">
            <a:avLst/>
          </a:prstGeom>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25967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sp>
        <p:nvSpPr>
          <p:cNvPr id="5" name="4 - Θέση περιεχομένου"/>
          <p:cNvSpPr>
            <a:spLocks noGrp="1"/>
          </p:cNvSpPr>
          <p:nvPr>
            <p:ph sz="quarter" idx="3"/>
          </p:nvPr>
        </p:nvSpPr>
        <p:spPr>
          <a:xfrm>
            <a:off x="323528" y="6021288"/>
            <a:ext cx="4038600" cy="608931"/>
          </a:xfrm>
        </p:spPr>
        <p:txBody>
          <a:bodyPr/>
          <a:lstStyle/>
          <a:p>
            <a:r>
              <a:rPr lang="en-US" sz="1600" dirty="0" smtClean="0"/>
              <a:t>http://chemwiki.ucdavis.edu/@api/deki/files/12385/Figure12.09.jpg</a:t>
            </a:r>
            <a:endParaRPr lang="en-US" sz="1600" dirty="0"/>
          </a:p>
        </p:txBody>
      </p:sp>
      <p:pic>
        <p:nvPicPr>
          <p:cNvPr id="73729" name="Picture 1" descr="C:\Users\pc4\Desktop\Figure12.09.jpg"/>
          <p:cNvPicPr>
            <a:picLocks noChangeAspect="1" noChangeArrowheads="1"/>
          </p:cNvPicPr>
          <p:nvPr/>
        </p:nvPicPr>
        <p:blipFill>
          <a:blip r:embed="rId2" cstate="print"/>
          <a:srcRect/>
          <a:stretch>
            <a:fillRect/>
          </a:stretch>
        </p:blipFill>
        <p:spPr bwMode="auto">
          <a:xfrm>
            <a:off x="2123728" y="1916832"/>
            <a:ext cx="5369004" cy="35764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107950" y="274638"/>
            <a:ext cx="8928100" cy="796908"/>
          </a:xfrm>
        </p:spPr>
        <p:txBody>
          <a:bodyPr/>
          <a:lstStyle/>
          <a:p>
            <a:pPr eaLnBrk="1" hangingPunct="1"/>
            <a:r>
              <a:rPr lang="el-GR" sz="3200" b="1" dirty="0" smtClean="0">
                <a:latin typeface="Calibri" pitchFamily="34" charset="0"/>
                <a:cs typeface="Calibri" pitchFamily="34" charset="0"/>
              </a:rPr>
              <a:t>Ταχύτητα Μετακίνησης-Σχέση χρόνου συγκράτησης και σταθεράς κατανομής</a:t>
            </a:r>
          </a:p>
        </p:txBody>
      </p:sp>
      <p:sp>
        <p:nvSpPr>
          <p:cNvPr id="2054" name="Rectangle 3"/>
          <p:cNvSpPr>
            <a:spLocks noGrp="1" noChangeArrowheads="1"/>
          </p:cNvSpPr>
          <p:nvPr>
            <p:ph type="body" sz="half" idx="1"/>
          </p:nvPr>
        </p:nvSpPr>
        <p:spPr>
          <a:xfrm>
            <a:off x="323528" y="1412776"/>
            <a:ext cx="8640763" cy="4752528"/>
          </a:xfrm>
        </p:spPr>
        <p:txBody>
          <a:bodyPr/>
          <a:lstStyle/>
          <a:p>
            <a:pPr marL="0" indent="0" eaLnBrk="1" hangingPunct="1">
              <a:buFontTx/>
              <a:buNone/>
            </a:pPr>
            <a:r>
              <a:rPr lang="el-GR" sz="2000" dirty="0" smtClean="0"/>
              <a:t>Η ταχύτητα μετακίνησης μπορεί να εκφραστεί ως κλάσμα της ταχύτητας της κινητής φάσης:</a:t>
            </a:r>
            <a:endParaRPr lang="el-GR" sz="1600" dirty="0" smtClean="0"/>
          </a:p>
          <a:p>
            <a:pPr marL="0" indent="0" eaLnBrk="1" hangingPunct="1">
              <a:buFontTx/>
              <a:buNone/>
            </a:pPr>
            <a:endParaRPr lang="en-US" sz="1600" dirty="0" smtClean="0"/>
          </a:p>
          <a:p>
            <a:pPr marL="0" indent="0" eaLnBrk="1" hangingPunct="1">
              <a:buFontTx/>
              <a:buNone/>
            </a:pPr>
            <a:r>
              <a:rPr lang="el-GR" sz="2000" dirty="0" smtClean="0"/>
              <a:t>Το κλάσμα αυτό είναι ίσο με τον αριθμό των γραμμομορίων της ουσίας στην κινητή φάση προς τον ολικό όγκο των γραμμομορίων της ουσίας στη στήλη:   </a:t>
            </a:r>
          </a:p>
          <a:p>
            <a:pPr marL="0" indent="0" eaLnBrk="1" hangingPunct="1">
              <a:buFontTx/>
              <a:buNone/>
            </a:pPr>
            <a:endParaRPr lang="el-GR" sz="1800" dirty="0" smtClean="0"/>
          </a:p>
          <a:p>
            <a:pPr marL="0" indent="0" eaLnBrk="1" hangingPunct="1">
              <a:buFontTx/>
              <a:buNone/>
            </a:pPr>
            <a:r>
              <a:rPr lang="el-GR" sz="1800" dirty="0" smtClean="0"/>
              <a:t>Αντικαθιστώντας στην παραπάνω εξίσωση τα γραμμομόρια με τις συγκεντρώσεις επί τον όγκο προκύπτει:  </a:t>
            </a:r>
          </a:p>
          <a:p>
            <a:pPr marL="0" indent="0" eaLnBrk="1" hangingPunct="1">
              <a:buFontTx/>
              <a:buNone/>
            </a:pPr>
            <a:endParaRPr lang="el-GR" sz="1800" dirty="0" smtClean="0"/>
          </a:p>
          <a:p>
            <a:pPr marL="0" indent="0" eaLnBrk="1" hangingPunct="1">
              <a:buFontTx/>
              <a:buNone/>
            </a:pPr>
            <a:endParaRPr lang="el-GR" sz="1800" dirty="0" smtClean="0"/>
          </a:p>
          <a:p>
            <a:pPr marL="0" indent="0" eaLnBrk="1" hangingPunct="1">
              <a:buFontTx/>
              <a:buNone/>
            </a:pPr>
            <a:r>
              <a:rPr lang="el-GR" sz="1800" dirty="0" smtClean="0"/>
              <a:t>Αντικαθιστώντας ξανά από την εξίσωση 1:</a:t>
            </a:r>
            <a:r>
              <a:rPr lang="en-US" sz="1800" dirty="0" smtClean="0"/>
              <a:t>                                                    </a:t>
            </a:r>
            <a:r>
              <a:rPr lang="el-GR" sz="1800" dirty="0" smtClean="0"/>
              <a:t>(</a:t>
            </a:r>
            <a:r>
              <a:rPr lang="el-GR" sz="1800" dirty="0" err="1" smtClean="0"/>
              <a:t>εξ.4</a:t>
            </a:r>
            <a:r>
              <a:rPr lang="el-GR" sz="1800" dirty="0" smtClean="0"/>
              <a:t>)</a:t>
            </a:r>
          </a:p>
          <a:p>
            <a:pPr marL="0" indent="0" eaLnBrk="1" hangingPunct="1">
              <a:buFontTx/>
              <a:buNone/>
            </a:pPr>
            <a:endParaRPr lang="el-GR" sz="1800" dirty="0" smtClean="0"/>
          </a:p>
          <a:p>
            <a:pPr marL="0" indent="0" eaLnBrk="1" hangingPunct="1">
              <a:buFontTx/>
              <a:buNone/>
            </a:pPr>
            <a:r>
              <a:rPr lang="el-GR" sz="1800" dirty="0" smtClean="0"/>
              <a:t>Όπου </a:t>
            </a:r>
            <a:r>
              <a:rPr lang="en-US" sz="1800" dirty="0" smtClean="0"/>
              <a:t>k</a:t>
            </a:r>
            <a:r>
              <a:rPr lang="el-GR" sz="1800" dirty="0" smtClean="0"/>
              <a:t>΄ είναι </a:t>
            </a:r>
            <a:r>
              <a:rPr lang="el-GR" sz="1800" i="1" dirty="0" smtClean="0"/>
              <a:t>ο παράγοντας κατακράτησης </a:t>
            </a:r>
            <a:r>
              <a:rPr lang="el-GR" sz="1800" dirty="0" smtClean="0"/>
              <a:t>ο οποίος περιγράφει την μετανάστευση των διαλυμένων ουσιών στις στήλες.</a:t>
            </a:r>
            <a:endParaRPr lang="el-GR" sz="1800" i="1" dirty="0" smtClean="0"/>
          </a:p>
        </p:txBody>
      </p:sp>
      <p:sp>
        <p:nvSpPr>
          <p:cNvPr id="20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1"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3140968"/>
            <a:ext cx="4519887" cy="576064"/>
          </a:xfrm>
          <a:prstGeom prst="rect">
            <a:avLst/>
          </a:prstGeom>
          <a:noFill/>
        </p:spPr>
      </p:pic>
      <p:sp>
        <p:nvSpPr>
          <p:cNvPr id="206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3"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1844824"/>
            <a:ext cx="6063073" cy="288032"/>
          </a:xfrm>
          <a:prstGeom prst="rect">
            <a:avLst/>
          </a:prstGeom>
          <a:noFill/>
        </p:spPr>
      </p:pic>
      <p:sp>
        <p:nvSpPr>
          <p:cNvPr id="20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5"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59832" y="4077072"/>
            <a:ext cx="3399039" cy="591642"/>
          </a:xfrm>
          <a:prstGeom prst="rect">
            <a:avLst/>
          </a:prstGeom>
          <a:noFill/>
        </p:spPr>
      </p:pic>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69"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32040" y="4941168"/>
            <a:ext cx="2808312" cy="629666"/>
          </a:xfrm>
          <a:prstGeom prst="rect">
            <a:avLst/>
          </a:prstGeom>
          <a:noFill/>
        </p:spPr>
      </p:pic>
      <p:sp>
        <p:nvSpPr>
          <p:cNvPr id="20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457200" y="274638"/>
            <a:ext cx="8229600" cy="922114"/>
          </a:xfrm>
        </p:spPr>
        <p:txBody>
          <a:bodyPr/>
          <a:lstStyle/>
          <a:p>
            <a:pPr eaLnBrk="1" hangingPunct="1"/>
            <a:endParaRPr lang="el-GR" sz="2400" b="1" dirty="0" smtClean="0"/>
          </a:p>
        </p:txBody>
      </p:sp>
      <p:sp>
        <p:nvSpPr>
          <p:cNvPr id="9" name="8 - Θέση κειμένου"/>
          <p:cNvSpPr>
            <a:spLocks noGrp="1"/>
          </p:cNvSpPr>
          <p:nvPr>
            <p:ph type="body" sz="half" idx="1"/>
          </p:nvPr>
        </p:nvSpPr>
        <p:spPr>
          <a:xfrm>
            <a:off x="467544" y="1412776"/>
            <a:ext cx="8280920" cy="4525963"/>
          </a:xfrm>
        </p:spPr>
        <p:txBody>
          <a:bodyPr/>
          <a:lstStyle/>
          <a:p>
            <a:pPr>
              <a:buNone/>
            </a:pPr>
            <a:r>
              <a:rPr lang="el-GR" sz="2000" dirty="0" smtClean="0"/>
              <a:t>Η τιμή του </a:t>
            </a:r>
            <a:r>
              <a:rPr lang="en-US" sz="2000" dirty="0" smtClean="0"/>
              <a:t>k</a:t>
            </a:r>
            <a:r>
              <a:rPr lang="el-GR" sz="2000" dirty="0" smtClean="0"/>
              <a:t>΄ από ένα χρωματογράφημα μπορεί να υπολογιστεί αντικαθιστώντας τις εξισώσεις 2 και 3 στην 4:                             (</a:t>
            </a:r>
            <a:r>
              <a:rPr lang="el-GR" sz="2000" dirty="0" err="1" smtClean="0"/>
              <a:t>εξ.5</a:t>
            </a:r>
            <a:r>
              <a:rPr lang="el-GR" sz="2000" dirty="0" smtClean="0"/>
              <a:t>) </a:t>
            </a:r>
          </a:p>
          <a:p>
            <a:pPr>
              <a:buNone/>
            </a:pPr>
            <a:endParaRPr lang="el-GR" sz="2000" dirty="0" smtClean="0"/>
          </a:p>
          <a:p>
            <a:pPr>
              <a:buNone/>
            </a:pPr>
            <a:r>
              <a:rPr lang="el-GR" sz="2000" dirty="0" smtClean="0"/>
              <a:t>Τελικά προκύπτει η εξής σχέση:                       (</a:t>
            </a:r>
            <a:r>
              <a:rPr lang="el-GR" sz="2000" dirty="0" err="1" smtClean="0"/>
              <a:t>εξ.6</a:t>
            </a:r>
            <a:r>
              <a:rPr lang="el-GR" sz="2000" dirty="0" smtClean="0"/>
              <a:t>)    </a:t>
            </a:r>
            <a:endParaRPr lang="en-US" sz="2000" dirty="0" smtClean="0"/>
          </a:p>
          <a:p>
            <a:pPr>
              <a:buNone/>
            </a:pPr>
            <a:endParaRPr lang="en-US" sz="2000" dirty="0" smtClean="0"/>
          </a:p>
          <a:p>
            <a:pPr>
              <a:buNone/>
            </a:pPr>
            <a:r>
              <a:rPr lang="el-GR" sz="2000" dirty="0" smtClean="0"/>
              <a:t>Τιμή του παράγοντα κατακράτησης μιας ουσίας μικρότερη από τη μονάδα </a:t>
            </a:r>
            <a:r>
              <a:rPr lang="el-GR" sz="2000" dirty="0" smtClean="0">
                <a:sym typeface="Wingdings" pitchFamily="2" charset="2"/>
              </a:rPr>
              <a:t> Ταχεία έκλουση.</a:t>
            </a:r>
          </a:p>
          <a:p>
            <a:pPr>
              <a:buNone/>
            </a:pPr>
            <a:endParaRPr lang="el-GR" sz="2000" dirty="0" smtClean="0">
              <a:sym typeface="Wingdings" pitchFamily="2" charset="2"/>
            </a:endParaRPr>
          </a:p>
          <a:p>
            <a:pPr>
              <a:buNone/>
            </a:pPr>
            <a:r>
              <a:rPr lang="el-GR" sz="2000" dirty="0" smtClean="0"/>
              <a:t>Τιμή του παράγοντα κατακράτησης μιας ουσίας μεγαλύτερη από 20-30  </a:t>
            </a:r>
            <a:r>
              <a:rPr lang="el-GR" sz="2000" dirty="0" smtClean="0">
                <a:sym typeface="Wingdings" pitchFamily="2" charset="2"/>
              </a:rPr>
              <a:t> Υπερβολικά μεγάλοι χρόνοι έκλουσης.</a:t>
            </a:r>
          </a:p>
          <a:p>
            <a:pPr>
              <a:buNone/>
            </a:pPr>
            <a:r>
              <a:rPr lang="el-GR" sz="2000" dirty="0" smtClean="0">
                <a:sym typeface="Wingdings" pitchFamily="2" charset="2"/>
              </a:rPr>
              <a:t>Ιδανικές τιμές του παράγοντα 2-10.</a:t>
            </a:r>
            <a:endParaRPr lang="en-US" sz="2000" dirty="0"/>
          </a:p>
        </p:txBody>
      </p:sp>
      <p:sp>
        <p:nvSpPr>
          <p:cNvPr id="309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90" name="Picture 1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56176" y="1844824"/>
            <a:ext cx="1654338" cy="576064"/>
          </a:xfrm>
          <a:prstGeom prst="rect">
            <a:avLst/>
          </a:prstGeom>
          <a:noFill/>
        </p:spPr>
      </p:pic>
      <p:sp>
        <p:nvSpPr>
          <p:cNvPr id="309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92" name="Picture 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5976" y="2492896"/>
            <a:ext cx="1103474" cy="5040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57200" y="274638"/>
            <a:ext cx="8229600" cy="706090"/>
          </a:xfrm>
        </p:spPr>
        <p:txBody>
          <a:bodyPr/>
          <a:lstStyle/>
          <a:p>
            <a:pPr eaLnBrk="1" hangingPunct="1"/>
            <a:r>
              <a:rPr lang="el-GR" sz="2400" b="1" dirty="0" smtClean="0"/>
              <a:t>Παράγοντας εκλεκτικότητας-Σχετική συγκράτηση</a:t>
            </a:r>
          </a:p>
        </p:txBody>
      </p:sp>
      <p:sp>
        <p:nvSpPr>
          <p:cNvPr id="4102" name="Rectangle 3"/>
          <p:cNvSpPr>
            <a:spLocks noGrp="1" noChangeArrowheads="1"/>
          </p:cNvSpPr>
          <p:nvPr>
            <p:ph type="body" sz="half" idx="1"/>
          </p:nvPr>
        </p:nvSpPr>
        <p:spPr>
          <a:xfrm>
            <a:off x="323528" y="1124744"/>
            <a:ext cx="8568952" cy="5544616"/>
          </a:xfrm>
        </p:spPr>
        <p:txBody>
          <a:bodyPr/>
          <a:lstStyle/>
          <a:p>
            <a:pPr marL="0" indent="0" eaLnBrk="1" hangingPunct="1">
              <a:buFontTx/>
              <a:buNone/>
            </a:pPr>
            <a:r>
              <a:rPr lang="el-GR" sz="2000" dirty="0" smtClean="0"/>
              <a:t>Ως </a:t>
            </a:r>
            <a:r>
              <a:rPr lang="el-GR" sz="2000" i="1" dirty="0" smtClean="0"/>
              <a:t>παράγοντα εκλεκτικότητας </a:t>
            </a:r>
            <a:r>
              <a:rPr lang="el-GR" sz="2000" dirty="0" smtClean="0"/>
              <a:t>α, μιας στήλης για ουσίες Α και Β,</a:t>
            </a:r>
          </a:p>
          <a:p>
            <a:pPr marL="0" indent="0" eaLnBrk="1" hangingPunct="1">
              <a:buFontTx/>
              <a:buNone/>
            </a:pPr>
            <a:r>
              <a:rPr lang="el-GR" sz="2000" dirty="0" smtClean="0"/>
              <a:t> ορίζεται ο λόγος :                   , α&gt;1  (</a:t>
            </a:r>
            <a:r>
              <a:rPr lang="el-GR" sz="2000" dirty="0" err="1" smtClean="0"/>
              <a:t>εξ.7</a:t>
            </a:r>
            <a:r>
              <a:rPr lang="el-GR" sz="2000" dirty="0" smtClean="0"/>
              <a:t>)</a:t>
            </a:r>
          </a:p>
          <a:p>
            <a:pPr marL="0" indent="0" eaLnBrk="1" hangingPunct="1">
              <a:buFontTx/>
              <a:buNone/>
            </a:pPr>
            <a:endParaRPr lang="el-GR" sz="2000" dirty="0" smtClean="0"/>
          </a:p>
          <a:p>
            <a:pPr marL="0" indent="0" eaLnBrk="1" hangingPunct="1">
              <a:buFontTx/>
              <a:buNone/>
            </a:pPr>
            <a:r>
              <a:rPr lang="el-GR" sz="2000" dirty="0" smtClean="0"/>
              <a:t>Όπου Κ</a:t>
            </a:r>
            <a:r>
              <a:rPr lang="el-GR" sz="2000" baseline="-25000" dirty="0" smtClean="0"/>
              <a:t>Β</a:t>
            </a:r>
            <a:r>
              <a:rPr lang="el-GR" sz="2000" dirty="0" smtClean="0"/>
              <a:t> είναι η σταθερά κατανομής για την ισχυρότερα κατακρατούμενη ουσία Β  και Κ</a:t>
            </a:r>
            <a:r>
              <a:rPr lang="el-GR" sz="2000" baseline="-25000" dirty="0" smtClean="0"/>
              <a:t>Α</a:t>
            </a:r>
            <a:r>
              <a:rPr lang="el-GR" sz="2000" dirty="0" smtClean="0"/>
              <a:t> σταθερά κατανομής για την ασθενέστερα κατακρατούμενη ουσία Α.</a:t>
            </a:r>
          </a:p>
          <a:p>
            <a:pPr marL="0" indent="0" eaLnBrk="1" hangingPunct="1">
              <a:buFontTx/>
              <a:buNone/>
            </a:pPr>
            <a:endParaRPr lang="el-GR" sz="2000" dirty="0" smtClean="0"/>
          </a:p>
          <a:p>
            <a:pPr marL="0" indent="0" eaLnBrk="1" hangingPunct="1">
              <a:buFontTx/>
              <a:buNone/>
            </a:pPr>
            <a:r>
              <a:rPr lang="el-GR" sz="2000" dirty="0" smtClean="0"/>
              <a:t>Επίσης ο παράγοντας εκλεκτικότητας μπορεί να εκφραστεί ως ο λόγος των αντιστοιχών παραγόντων κατακράτησης των δύο ουσιών:       </a:t>
            </a:r>
          </a:p>
          <a:p>
            <a:pPr marL="0" indent="0" eaLnBrk="1" hangingPunct="1">
              <a:buFontTx/>
              <a:buNone/>
            </a:pPr>
            <a:r>
              <a:rPr lang="el-GR" sz="2000" dirty="0" smtClean="0"/>
              <a:t>                      (</a:t>
            </a:r>
            <a:r>
              <a:rPr lang="el-GR" sz="2000" dirty="0" err="1" smtClean="0"/>
              <a:t>εξ.8</a:t>
            </a:r>
            <a:r>
              <a:rPr lang="el-GR" sz="2000" dirty="0" smtClean="0"/>
              <a:t>)</a:t>
            </a:r>
          </a:p>
          <a:p>
            <a:pPr marL="0" indent="0" eaLnBrk="1" hangingPunct="1">
              <a:buFontTx/>
              <a:buNone/>
            </a:pPr>
            <a:endParaRPr lang="el-GR" sz="2000" dirty="0" smtClean="0"/>
          </a:p>
          <a:p>
            <a:pPr marL="0" indent="0" eaLnBrk="1" hangingPunct="1">
              <a:buFontTx/>
              <a:buNone/>
            </a:pPr>
            <a:r>
              <a:rPr lang="el-GR" sz="2000" dirty="0" smtClean="0"/>
              <a:t>Από τις εξισώσεις 6 και 8 προκύπτει ένα μέγεθος, </a:t>
            </a:r>
            <a:r>
              <a:rPr lang="el-GR" sz="2000" i="1" dirty="0" smtClean="0"/>
              <a:t>η σχετική συγκράτηση </a:t>
            </a:r>
            <a:r>
              <a:rPr lang="el-GR" sz="2000" dirty="0" smtClean="0"/>
              <a:t>η οποία επιτρέπει τον προσδιορισμό της τιμής του α από τα δεδομένα του χρωματογραφήματος :                             (</a:t>
            </a:r>
            <a:r>
              <a:rPr lang="el-GR" sz="2000" dirty="0" err="1" smtClean="0"/>
              <a:t>εξ.9</a:t>
            </a:r>
            <a:r>
              <a:rPr lang="el-GR" sz="2000" dirty="0" smtClean="0"/>
              <a:t>)</a:t>
            </a:r>
          </a:p>
          <a:p>
            <a:pPr marL="0" indent="0" eaLnBrk="1" hangingPunct="1">
              <a:buFontTx/>
              <a:buNone/>
            </a:pPr>
            <a:endParaRPr lang="el-GR" sz="2000" dirty="0" smtClean="0"/>
          </a:p>
          <a:p>
            <a:pPr marL="0" indent="0" eaLnBrk="1" hangingPunct="1">
              <a:buFontTx/>
              <a:buNone/>
            </a:pPr>
            <a:endParaRPr lang="el-GR" sz="2000" dirty="0" smtClean="0"/>
          </a:p>
          <a:p>
            <a:pPr marL="0" indent="0" eaLnBrk="1" hangingPunct="1">
              <a:buFontTx/>
              <a:buNone/>
            </a:pPr>
            <a:endParaRPr lang="el-GR" sz="2000" dirty="0" smtClean="0"/>
          </a:p>
          <a:p>
            <a:pPr marL="0" indent="0" eaLnBrk="1" hangingPunct="1">
              <a:buFontTx/>
              <a:buNone/>
            </a:pPr>
            <a:endParaRPr lang="el-GR" sz="2000" dirty="0" smtClean="0"/>
          </a:p>
          <a:p>
            <a:pPr marL="0" indent="0" eaLnBrk="1" hangingPunct="1">
              <a:buFontTx/>
              <a:buNone/>
            </a:pPr>
            <a:endParaRPr lang="el-GR" sz="2000" dirty="0" smtClean="0"/>
          </a:p>
          <a:p>
            <a:pPr marL="0" indent="0" eaLnBrk="1" hangingPunct="1">
              <a:buFontTx/>
              <a:buNone/>
            </a:pPr>
            <a:endParaRPr lang="el-GR" sz="2000" dirty="0" smtClean="0"/>
          </a:p>
          <a:p>
            <a:pPr marL="0" indent="0" eaLnBrk="1" hangingPunct="1">
              <a:buFontTx/>
              <a:buNone/>
            </a:pPr>
            <a:endParaRPr lang="el-GR" sz="2000" dirty="0" smtClean="0"/>
          </a:p>
          <a:p>
            <a:pPr marL="0" indent="0" eaLnBrk="1" hangingPunct="1">
              <a:buFontTx/>
              <a:buNone/>
            </a:pPr>
            <a:endParaRPr lang="el-GR" sz="2000" dirty="0" smtClean="0"/>
          </a:p>
          <a:p>
            <a:pPr marL="0" indent="0" eaLnBrk="1" hangingPunct="1">
              <a:buFontTx/>
              <a:buNone/>
            </a:pPr>
            <a:endParaRPr lang="el-GR" sz="1800" dirty="0" smtClean="0"/>
          </a:p>
          <a:p>
            <a:pPr marL="0" indent="0" eaLnBrk="1" hangingPunct="1">
              <a:buFontTx/>
              <a:buNone/>
            </a:pPr>
            <a:endParaRPr lang="el-GR" sz="1800" dirty="0" smtClean="0"/>
          </a:p>
          <a:p>
            <a:pPr marL="0" indent="0" eaLnBrk="1" hangingPunct="1">
              <a:buFontTx/>
              <a:buNone/>
            </a:pPr>
            <a:endParaRPr lang="el-GR" sz="1800" dirty="0" smtClean="0"/>
          </a:p>
          <a:p>
            <a:pPr marL="0" indent="0" eaLnBrk="1" hangingPunct="1">
              <a:buFontTx/>
              <a:buNone/>
            </a:pPr>
            <a:endParaRPr lang="el-GR" sz="1800" dirty="0" smtClean="0"/>
          </a:p>
          <a:p>
            <a:pPr marL="0" indent="0" eaLnBrk="1" hangingPunct="1">
              <a:buFontTx/>
              <a:buNone/>
            </a:pPr>
            <a:endParaRPr lang="el-GR" sz="1800" dirty="0" smtClean="0"/>
          </a:p>
          <a:p>
            <a:pPr marL="0" indent="0" eaLnBrk="1" hangingPunct="1">
              <a:buFontTx/>
              <a:buNone/>
            </a:pPr>
            <a:endParaRPr lang="el-GR" sz="1800" dirty="0" smtClean="0"/>
          </a:p>
          <a:p>
            <a:pPr marL="0" indent="0" eaLnBrk="1" hangingPunct="1">
              <a:buFontTx/>
              <a:buNone/>
            </a:pPr>
            <a:endParaRPr lang="el-GR" sz="1800" dirty="0" smtClean="0"/>
          </a:p>
        </p:txBody>
      </p:sp>
      <p:sp>
        <p:nvSpPr>
          <p:cNvPr id="60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3057" y="1484784"/>
            <a:ext cx="682180" cy="576064"/>
          </a:xfrm>
          <a:prstGeom prst="rect">
            <a:avLst/>
          </a:prstGeom>
          <a:noFill/>
        </p:spPr>
      </p:pic>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1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600" y="4221088"/>
            <a:ext cx="792087" cy="576064"/>
          </a:xfrm>
          <a:prstGeom prst="rect">
            <a:avLst/>
          </a:prstGeom>
          <a:noFill/>
        </p:spPr>
      </p:pic>
      <p:sp>
        <p:nvSpPr>
          <p:cNvPr id="60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2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47864" y="5661248"/>
            <a:ext cx="1227829" cy="5040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lstStyle/>
          <a:p>
            <a:r>
              <a:rPr lang="el-GR" sz="3200" b="1" dirty="0" smtClean="0">
                <a:latin typeface="Calibri" pitchFamily="34" charset="0"/>
                <a:cs typeface="Calibri" pitchFamily="34" charset="0"/>
              </a:rPr>
              <a:t>Διεύρυνση ζώνης και αποδοτικότητα στήλης</a:t>
            </a:r>
            <a:endParaRPr lang="en-US" sz="3200" dirty="0">
              <a:latin typeface="Calibri" pitchFamily="34" charset="0"/>
              <a:cs typeface="Calibri" pitchFamily="34" charset="0"/>
            </a:endParaRPr>
          </a:p>
        </p:txBody>
      </p:sp>
      <p:sp>
        <p:nvSpPr>
          <p:cNvPr id="10" name="9 - Ορθογώνιο"/>
          <p:cNvSpPr/>
          <p:nvPr/>
        </p:nvSpPr>
        <p:spPr>
          <a:xfrm>
            <a:off x="4429124" y="1214422"/>
            <a:ext cx="4572032" cy="5016758"/>
          </a:xfrm>
          <a:prstGeom prst="rect">
            <a:avLst/>
          </a:prstGeom>
        </p:spPr>
        <p:txBody>
          <a:bodyPr wrap="square">
            <a:spAutoFit/>
          </a:bodyPr>
          <a:lstStyle/>
          <a:p>
            <a:r>
              <a:rPr lang="el-GR" sz="2000" dirty="0" smtClean="0">
                <a:latin typeface="Calibri" pitchFamily="34" charset="0"/>
                <a:cs typeface="Calibri" pitchFamily="34" charset="0"/>
              </a:rPr>
              <a:t>(α) Ιδανική συμπεριφορά</a:t>
            </a:r>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pPr>
              <a:buFont typeface="Wingdings" pitchFamily="2" charset="2"/>
              <a:buChar char="Ø"/>
            </a:pPr>
            <a:r>
              <a:rPr lang="el-GR" sz="2000" dirty="0" smtClean="0">
                <a:latin typeface="Calibri" pitchFamily="34" charset="0"/>
                <a:cs typeface="Calibri" pitchFamily="34" charset="0"/>
              </a:rPr>
              <a:t>Οξείες, συμμετρικές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κορυφές</a:t>
            </a:r>
          </a:p>
          <a:p>
            <a:pPr>
              <a:buFont typeface="Wingdings" pitchFamily="2" charset="2"/>
              <a:buChar char="Ø"/>
            </a:pPr>
            <a:r>
              <a:rPr lang="el-GR" sz="2000" dirty="0" smtClean="0">
                <a:latin typeface="Calibri" pitchFamily="34" charset="0"/>
                <a:cs typeface="Calibri" pitchFamily="34" charset="0"/>
              </a:rPr>
              <a:t> Καλός διαχωρισμός</a:t>
            </a:r>
            <a:endParaRPr lang="en-US" sz="2000" dirty="0" smtClean="0">
              <a:latin typeface="Calibri" pitchFamily="34" charset="0"/>
              <a:cs typeface="Calibri" pitchFamily="34" charset="0"/>
            </a:endParaRPr>
          </a:p>
          <a:p>
            <a:pPr>
              <a:buFont typeface="Wingdings" pitchFamily="2" charset="2"/>
              <a:buChar char="Ø"/>
            </a:pPr>
            <a:endParaRPr lang="en-US" sz="2000" dirty="0" smtClean="0">
              <a:latin typeface="Calibri" pitchFamily="34" charset="0"/>
              <a:cs typeface="Calibri" pitchFamily="34" charset="0"/>
            </a:endParaRPr>
          </a:p>
          <a:p>
            <a:r>
              <a:rPr lang="el-GR" sz="2000" dirty="0" smtClean="0">
                <a:latin typeface="Calibri" pitchFamily="34" charset="0"/>
                <a:cs typeface="Calibri" pitchFamily="34" charset="0"/>
              </a:rPr>
              <a:t>(β) Μη-ιδανική συμπεριφορά</a:t>
            </a:r>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pPr>
              <a:buFont typeface="Wingdings" pitchFamily="2" charset="2"/>
              <a:buChar char="Ø"/>
            </a:pPr>
            <a:r>
              <a:rPr lang="el-GR" sz="2000" dirty="0" smtClean="0">
                <a:latin typeface="Calibri" pitchFamily="34" charset="0"/>
                <a:cs typeface="Calibri" pitchFamily="34" charset="0"/>
              </a:rPr>
              <a:t>Διεύρυνση κορυφών</a:t>
            </a:r>
          </a:p>
          <a:p>
            <a:pPr>
              <a:buFont typeface="Wingdings" pitchFamily="2" charset="2"/>
              <a:buChar char="Ø"/>
            </a:pPr>
            <a:r>
              <a:rPr lang="el-GR" sz="2000" dirty="0" smtClean="0">
                <a:latin typeface="Calibri" pitchFamily="34" charset="0"/>
                <a:cs typeface="Calibri" pitchFamily="34" charset="0"/>
              </a:rPr>
              <a:t> Κακός διαχωρισμός</a:t>
            </a:r>
            <a:endParaRPr lang="en-US" sz="2000" dirty="0" smtClean="0">
              <a:latin typeface="Calibri" pitchFamily="34" charset="0"/>
              <a:cs typeface="Calibri" pitchFamily="34" charset="0"/>
            </a:endParaRPr>
          </a:p>
          <a:p>
            <a:pPr>
              <a:buFont typeface="Wingdings" pitchFamily="2" charset="2"/>
              <a:buChar char="Ø"/>
            </a:pPr>
            <a:endParaRPr lang="en-US" sz="2000" dirty="0" smtClean="0">
              <a:latin typeface="Calibri" pitchFamily="34" charset="0"/>
              <a:cs typeface="Calibri" pitchFamily="34" charset="0"/>
            </a:endParaRPr>
          </a:p>
          <a:p>
            <a:pPr>
              <a:buFont typeface="Wingdings" pitchFamily="2" charset="2"/>
              <a:buChar char="v"/>
            </a:pPr>
            <a:r>
              <a:rPr lang="el-GR" sz="2000" dirty="0" smtClean="0">
                <a:latin typeface="Calibri" pitchFamily="34" charset="0"/>
                <a:cs typeface="Calibri" pitchFamily="34" charset="0"/>
              </a:rPr>
              <a:t>Η θεωρία της ταχύτητας της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χρωματογραφίας ερμηνεύει</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επιτυχώς και με ποσοτικό</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τρόπο τα σχήματα των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κορυφών και την επίδραση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διαφόρων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πειραματικών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μεταβλητών στο εύρος τους</a:t>
            </a:r>
            <a:endParaRPr lang="en-US" sz="2000" dirty="0">
              <a:latin typeface="Calibri" pitchFamily="34" charset="0"/>
              <a:cs typeface="Calibri" pitchFamily="34" charset="0"/>
            </a:endParaRPr>
          </a:p>
        </p:txBody>
      </p:sp>
      <p:pic>
        <p:nvPicPr>
          <p:cNvPr id="71683" name="Picture 3" descr="C:\Users\Fotis\Desktop\χρωμα2.png"/>
          <p:cNvPicPr>
            <a:picLocks noChangeAspect="1" noChangeArrowheads="1"/>
          </p:cNvPicPr>
          <p:nvPr/>
        </p:nvPicPr>
        <p:blipFill>
          <a:blip r:embed="rId2" cstate="print"/>
          <a:srcRect/>
          <a:stretch>
            <a:fillRect/>
          </a:stretch>
        </p:blipFill>
        <p:spPr bwMode="auto">
          <a:xfrm>
            <a:off x="214282" y="1263252"/>
            <a:ext cx="3929090" cy="4666078"/>
          </a:xfrm>
          <a:prstGeom prst="rect">
            <a:avLst/>
          </a:prstGeom>
          <a:noFill/>
        </p:spPr>
      </p:pic>
      <p:sp>
        <p:nvSpPr>
          <p:cNvPr id="13" name="12 - Ορθογώνιο"/>
          <p:cNvSpPr/>
          <p:nvPr/>
        </p:nvSpPr>
        <p:spPr>
          <a:xfrm>
            <a:off x="824649" y="5929330"/>
            <a:ext cx="2818657" cy="307777"/>
          </a:xfrm>
          <a:prstGeom prst="rect">
            <a:avLst/>
          </a:prstGeom>
          <a:ln>
            <a:solidFill>
              <a:srgbClr val="0070C0"/>
            </a:solidFill>
          </a:ln>
        </p:spPr>
        <p:txBody>
          <a:bodyPr wrap="none">
            <a:spAutoFit/>
          </a:bodyPr>
          <a:lstStyle/>
          <a:p>
            <a:r>
              <a:rPr lang="el-GR" sz="1400" dirty="0" smtClean="0">
                <a:latin typeface="Calibri" pitchFamily="34" charset="0"/>
                <a:cs typeface="Calibri" pitchFamily="34" charset="0"/>
              </a:rPr>
              <a:t>Διεύρυνση των κορυφών έκλουσης</a:t>
            </a:r>
            <a:endParaRPr lang="en-US" sz="1400"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582594"/>
          </a:xfrm>
        </p:spPr>
        <p:txBody>
          <a:bodyPr/>
          <a:lstStyle/>
          <a:p>
            <a:r>
              <a:rPr lang="el-GR" sz="3200" b="1" dirty="0" smtClean="0">
                <a:latin typeface="Calibri" pitchFamily="34" charset="0"/>
                <a:cs typeface="Calibri" pitchFamily="34" charset="0"/>
              </a:rPr>
              <a:t>Σχήμα χρωματογραφικών κορυφών</a:t>
            </a:r>
            <a:endParaRPr lang="en-US" sz="3200" b="1" dirty="0">
              <a:latin typeface="Calibri" pitchFamily="34" charset="0"/>
              <a:cs typeface="Calibri" pitchFamily="34" charset="0"/>
            </a:endParaRPr>
          </a:p>
        </p:txBody>
      </p:sp>
      <p:sp>
        <p:nvSpPr>
          <p:cNvPr id="8" name="7 - Ορθογώνιο"/>
          <p:cNvSpPr/>
          <p:nvPr/>
        </p:nvSpPr>
        <p:spPr>
          <a:xfrm>
            <a:off x="4500562" y="714356"/>
            <a:ext cx="4500594" cy="4708981"/>
          </a:xfrm>
          <a:prstGeom prst="rect">
            <a:avLst/>
          </a:prstGeom>
        </p:spPr>
        <p:txBody>
          <a:bodyPr wrap="square">
            <a:spAutoFit/>
          </a:bodyPr>
          <a:lstStyle/>
          <a:p>
            <a:pPr>
              <a:lnSpc>
                <a:spcPct val="150000"/>
              </a:lnSpc>
              <a:buFont typeface="Wingdings" pitchFamily="2" charset="2"/>
              <a:buChar char="q"/>
            </a:pPr>
            <a:r>
              <a:rPr lang="el-GR" sz="2000" dirty="0" smtClean="0">
                <a:latin typeface="Calibri" pitchFamily="34" charset="0"/>
                <a:cs typeface="Calibri" pitchFamily="34" charset="0"/>
              </a:rPr>
              <a:t>Διαπιστώνεται  ομοιότητα των κορυφών ενός χρωματογραφήματος με τις καμπύλες κανονικής κατανομής σφαλμάτων (καμπύλες </a:t>
            </a:r>
            <a:r>
              <a:rPr lang="en-US" sz="2000" dirty="0" smtClean="0">
                <a:latin typeface="Calibri" pitchFamily="34" charset="0"/>
                <a:cs typeface="Calibri" pitchFamily="34" charset="0"/>
              </a:rPr>
              <a:t>Gauss</a:t>
            </a:r>
            <a:r>
              <a:rPr lang="el-GR" sz="2000" dirty="0" smtClean="0">
                <a:latin typeface="Calibri" pitchFamily="34" charset="0"/>
                <a:cs typeface="Calibri" pitchFamily="34" charset="0"/>
              </a:rPr>
              <a:t>).</a:t>
            </a:r>
          </a:p>
          <a:p>
            <a:pPr>
              <a:lnSpc>
                <a:spcPct val="150000"/>
              </a:lnSpc>
              <a:buFont typeface="Wingdings" pitchFamily="2" charset="2"/>
              <a:buChar char="q"/>
            </a:pPr>
            <a:r>
              <a:rPr lang="el-GR" sz="2000" dirty="0" smtClean="0">
                <a:latin typeface="Calibri" pitchFamily="34" charset="0"/>
                <a:cs typeface="Calibri" pitchFamily="34" charset="0"/>
              </a:rPr>
              <a:t>Κατά τρόπο ανάλογο με την ερμηνεία των καμπυλών Gauss, η μορφή μιας χρωματογραφικής ζώνης μπορεί να αποδοθεί στον προσθετικό συνδυασμό τυχαίων κινήσεων τεράστιου αριθμού μορίων της διαλυμένης ουσίας.</a:t>
            </a:r>
            <a:endParaRPr lang="en-US" sz="2000" dirty="0">
              <a:latin typeface="Calibri" pitchFamily="34" charset="0"/>
              <a:cs typeface="Calibri" pitchFamily="34" charset="0"/>
            </a:endParaRPr>
          </a:p>
        </p:txBody>
      </p:sp>
      <p:sp>
        <p:nvSpPr>
          <p:cNvPr id="9" name="8 - Ορθογώνιο"/>
          <p:cNvSpPr/>
          <p:nvPr/>
        </p:nvSpPr>
        <p:spPr>
          <a:xfrm>
            <a:off x="214282" y="3714752"/>
            <a:ext cx="4214842" cy="584775"/>
          </a:xfrm>
          <a:prstGeom prst="rect">
            <a:avLst/>
          </a:prstGeom>
          <a:ln>
            <a:solidFill>
              <a:srgbClr val="0070C0"/>
            </a:solidFill>
          </a:ln>
        </p:spPr>
        <p:txBody>
          <a:bodyPr wrap="square">
            <a:spAutoFit/>
          </a:bodyPr>
          <a:lstStyle/>
          <a:p>
            <a:r>
              <a:rPr lang="el-GR" sz="1600" dirty="0" smtClean="0">
                <a:latin typeface="Calibri" pitchFamily="34" charset="0"/>
                <a:cs typeface="Calibri" pitchFamily="34" charset="0"/>
              </a:rPr>
              <a:t>Κατανομές συγκέντρωσης των ζωνών των ουσιών Α και Β τις χρονικές στιγμές </a:t>
            </a:r>
            <a:r>
              <a:rPr lang="en-US" sz="1600" dirty="0" smtClean="0">
                <a:latin typeface="Calibri" pitchFamily="34" charset="0"/>
                <a:cs typeface="Calibri" pitchFamily="34" charset="0"/>
              </a:rPr>
              <a:t>t1 </a:t>
            </a:r>
            <a:r>
              <a:rPr lang="el-GR" sz="1600" dirty="0" smtClean="0">
                <a:latin typeface="Calibri" pitchFamily="34" charset="0"/>
                <a:cs typeface="Calibri" pitchFamily="34" charset="0"/>
              </a:rPr>
              <a:t>και </a:t>
            </a:r>
            <a:r>
              <a:rPr lang="en-US" sz="1600" dirty="0" smtClean="0">
                <a:latin typeface="Calibri" pitchFamily="34" charset="0"/>
                <a:cs typeface="Calibri" pitchFamily="34" charset="0"/>
              </a:rPr>
              <a:t>t2.</a:t>
            </a:r>
            <a:r>
              <a:rPr lang="el-GR" sz="1600" dirty="0" smtClean="0">
                <a:latin typeface="Calibri" pitchFamily="34" charset="0"/>
                <a:cs typeface="Calibri" pitchFamily="34" charset="0"/>
              </a:rPr>
              <a:t> </a:t>
            </a:r>
            <a:endParaRPr lang="en-US" sz="1600" dirty="0">
              <a:latin typeface="Calibri" pitchFamily="34" charset="0"/>
              <a:cs typeface="Calibri" pitchFamily="34" charset="0"/>
            </a:endParaRPr>
          </a:p>
        </p:txBody>
      </p:sp>
      <p:pic>
        <p:nvPicPr>
          <p:cNvPr id="72706" name="Picture 2"/>
          <p:cNvPicPr>
            <a:picLocks noChangeAspect="1" noChangeArrowheads="1"/>
          </p:cNvPicPr>
          <p:nvPr/>
        </p:nvPicPr>
        <p:blipFill>
          <a:blip r:embed="rId2" cstate="print"/>
          <a:srcRect/>
          <a:stretch>
            <a:fillRect/>
          </a:stretch>
        </p:blipFill>
        <p:spPr bwMode="auto">
          <a:xfrm>
            <a:off x="214282" y="928670"/>
            <a:ext cx="4214842" cy="2728914"/>
          </a:xfrm>
          <a:prstGeom prst="rect">
            <a:avLst/>
          </a:prstGeom>
          <a:noFill/>
          <a:ln w="9525">
            <a:noFill/>
            <a:miter lim="800000"/>
            <a:headEnd/>
            <a:tailEnd/>
          </a:ln>
          <a:effectLst/>
        </p:spPr>
      </p:pic>
      <p:sp>
        <p:nvSpPr>
          <p:cNvPr id="11" name="10 - Ορθογώνιο"/>
          <p:cNvSpPr/>
          <p:nvPr/>
        </p:nvSpPr>
        <p:spPr>
          <a:xfrm>
            <a:off x="0" y="5514819"/>
            <a:ext cx="9144000" cy="1200329"/>
          </a:xfrm>
          <a:prstGeom prst="rect">
            <a:avLst/>
          </a:prstGeom>
        </p:spPr>
        <p:txBody>
          <a:bodyPr wrap="square">
            <a:spAutoFit/>
          </a:bodyPr>
          <a:lstStyle/>
          <a:p>
            <a:pPr>
              <a:buFont typeface="Wingdings" pitchFamily="2" charset="2"/>
              <a:buChar char="q"/>
            </a:pPr>
            <a:r>
              <a:rPr lang="el-GR" dirty="0" smtClean="0">
                <a:latin typeface="Calibri" pitchFamily="34" charset="0"/>
                <a:cs typeface="Calibri" pitchFamily="34" charset="0"/>
              </a:rPr>
              <a:t>Το εύρος της ζώνης αυξάνει καθώς αυτή κινείται προς την έξοδο της στήλης, επειδή παρέχεται περισσότερος χρόνος για να συμβεί αυτή η διεύρυνση. Το εύρος της ζώνης είναι:</a:t>
            </a:r>
          </a:p>
          <a:p>
            <a:r>
              <a:rPr lang="el-GR" dirty="0" smtClean="0">
                <a:latin typeface="Calibri" pitchFamily="34" charset="0"/>
                <a:cs typeface="Calibri" pitchFamily="34" charset="0"/>
              </a:rPr>
              <a:t>o </a:t>
            </a:r>
            <a:r>
              <a:rPr lang="el-GR" i="1" dirty="0" smtClean="0">
                <a:latin typeface="Calibri" pitchFamily="34" charset="0"/>
                <a:cs typeface="Calibri" pitchFamily="34" charset="0"/>
              </a:rPr>
              <a:t>απευθείας ανάλογο προς το χρόνο παραμονής της ουσίας στη στήλη</a:t>
            </a:r>
          </a:p>
          <a:p>
            <a:r>
              <a:rPr lang="el-GR" dirty="0" smtClean="0">
                <a:latin typeface="Calibri" pitchFamily="34" charset="0"/>
                <a:cs typeface="Calibri" pitchFamily="34" charset="0"/>
              </a:rPr>
              <a:t>o </a:t>
            </a:r>
            <a:r>
              <a:rPr lang="el-GR" i="1" dirty="0" smtClean="0">
                <a:latin typeface="Calibri" pitchFamily="34" charset="0"/>
                <a:cs typeface="Calibri" pitchFamily="34" charset="0"/>
              </a:rPr>
              <a:t>αντιστρόφως ανάλογο προς την ταχύτητα ροής της κινητής φάσης</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725470"/>
          </a:xfrm>
        </p:spPr>
        <p:txBody>
          <a:bodyPr/>
          <a:lstStyle/>
          <a:p>
            <a:r>
              <a:rPr lang="el-GR" sz="3200" b="1" dirty="0" smtClean="0">
                <a:latin typeface="Calibri" pitchFamily="34" charset="0"/>
                <a:cs typeface="Calibri" pitchFamily="34" charset="0"/>
              </a:rPr>
              <a:t>Σχήμα χρωματογραφικών κορυφών</a:t>
            </a:r>
            <a:endParaRPr lang="en-US" sz="3200" dirty="0"/>
          </a:p>
        </p:txBody>
      </p:sp>
      <p:sp>
        <p:nvSpPr>
          <p:cNvPr id="3" name="2 - Ορθογώνιο"/>
          <p:cNvSpPr/>
          <p:nvPr/>
        </p:nvSpPr>
        <p:spPr>
          <a:xfrm>
            <a:off x="500034" y="1242373"/>
            <a:ext cx="8143932" cy="4401205"/>
          </a:xfrm>
          <a:prstGeom prst="rect">
            <a:avLst/>
          </a:prstGeom>
        </p:spPr>
        <p:txBody>
          <a:bodyPr wrap="square">
            <a:spAutoFit/>
          </a:bodyPr>
          <a:lstStyle/>
          <a:p>
            <a:pPr>
              <a:lnSpc>
                <a:spcPct val="200000"/>
              </a:lnSpc>
              <a:buFont typeface="Wingdings" pitchFamily="2" charset="2"/>
              <a:buChar char="q"/>
            </a:pPr>
            <a:r>
              <a:rPr lang="el-GR" sz="2000" dirty="0" smtClean="0">
                <a:latin typeface="Calibri" pitchFamily="34" charset="0"/>
                <a:cs typeface="Calibri" pitchFamily="34" charset="0"/>
              </a:rPr>
              <a:t>Σε ορισμένες περιπτώσεις, οι</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χρωματογραφικές κορυφές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χαρακτηρίζονται</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από την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εμφάνιση ουράς ή από την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εμφάνιση μετώπου.</a:t>
            </a:r>
            <a:endParaRPr lang="en-US" sz="2000" dirty="0" smtClean="0">
              <a:latin typeface="Calibri" pitchFamily="34" charset="0"/>
              <a:cs typeface="Calibri" pitchFamily="34" charset="0"/>
            </a:endParaRPr>
          </a:p>
          <a:p>
            <a:pPr>
              <a:lnSpc>
                <a:spcPct val="200000"/>
              </a:lnSpc>
              <a:buFont typeface="Wingdings" pitchFamily="2" charset="2"/>
              <a:buChar char="q"/>
            </a:pPr>
            <a:r>
              <a:rPr lang="el-GR" sz="2000" dirty="0" smtClean="0">
                <a:latin typeface="Calibri" pitchFamily="34" charset="0"/>
                <a:cs typeface="Calibri" pitchFamily="34" charset="0"/>
              </a:rPr>
              <a:t>Κοινή αιτία των παραμορφώσεων αυτών είναι μια μη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γραμμική σταθερά κατανομής.</a:t>
            </a:r>
            <a:endParaRPr lang="en-US" sz="2000" dirty="0" smtClean="0">
              <a:latin typeface="Calibri" pitchFamily="34" charset="0"/>
              <a:cs typeface="Calibri" pitchFamily="34" charset="0"/>
            </a:endParaRPr>
          </a:p>
          <a:p>
            <a:pPr>
              <a:lnSpc>
                <a:spcPct val="200000"/>
              </a:lnSpc>
              <a:buFont typeface="Wingdings" pitchFamily="2" charset="2"/>
              <a:buChar char="q"/>
            </a:pPr>
            <a:r>
              <a:rPr lang="el-GR" sz="2000" dirty="0" smtClean="0">
                <a:latin typeface="Calibri" pitchFamily="34" charset="0"/>
                <a:cs typeface="Calibri" pitchFamily="34" charset="0"/>
              </a:rPr>
              <a:t>Οι παραμορφώσεις αυτές είναι</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ανεπιθύμητες, επειδή κατά</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κανόνα</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οδηγούν σε κακούς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διαχωρισμούς και λιγότερο</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επαναλήψιμους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χρόνους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έκλουσης.</a:t>
            </a: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868346"/>
          </a:xfrm>
        </p:spPr>
        <p:txBody>
          <a:bodyPr/>
          <a:lstStyle/>
          <a:p>
            <a:r>
              <a:rPr lang="el-GR" sz="3200" b="1" dirty="0" smtClean="0">
                <a:latin typeface="Calibri" pitchFamily="34" charset="0"/>
                <a:cs typeface="Calibri" pitchFamily="34" charset="0"/>
              </a:rPr>
              <a:t>Μέθοδοι περιγραφής της αποδοτικότητας</a:t>
            </a:r>
            <a:endParaRPr lang="en-US" sz="3200" dirty="0">
              <a:latin typeface="Calibri" pitchFamily="34" charset="0"/>
              <a:cs typeface="Calibri" pitchFamily="34" charset="0"/>
            </a:endParaRPr>
          </a:p>
        </p:txBody>
      </p:sp>
      <p:sp>
        <p:nvSpPr>
          <p:cNvPr id="8" name="7 - Ορθογώνιο"/>
          <p:cNvSpPr/>
          <p:nvPr/>
        </p:nvSpPr>
        <p:spPr>
          <a:xfrm>
            <a:off x="285720" y="1000108"/>
            <a:ext cx="8715404" cy="5170646"/>
          </a:xfrm>
          <a:prstGeom prst="rect">
            <a:avLst/>
          </a:prstGeom>
        </p:spPr>
        <p:txBody>
          <a:bodyPr wrap="square">
            <a:spAutoFit/>
          </a:bodyPr>
          <a:lstStyle/>
          <a:p>
            <a:pPr>
              <a:lnSpc>
                <a:spcPct val="150000"/>
              </a:lnSpc>
              <a:buFont typeface="Wingdings" pitchFamily="2" charset="2"/>
              <a:buChar char="q"/>
            </a:pPr>
            <a:r>
              <a:rPr lang="el-GR" sz="2000" dirty="0" smtClean="0">
                <a:latin typeface="Calibri" pitchFamily="34" charset="0"/>
                <a:cs typeface="Calibri" pitchFamily="34" charset="0"/>
              </a:rPr>
              <a:t>Για την ποσοτική περιγραφή της αποδοτικότητας μιας χρωματογραφικής</a:t>
            </a:r>
          </a:p>
          <a:p>
            <a:pPr>
              <a:lnSpc>
                <a:spcPct val="150000"/>
              </a:lnSpc>
            </a:pPr>
            <a:r>
              <a:rPr lang="el-GR" sz="2000" dirty="0" smtClean="0">
                <a:latin typeface="Calibri" pitchFamily="34" charset="0"/>
                <a:cs typeface="Calibri" pitchFamily="34" charset="0"/>
              </a:rPr>
              <a:t>στήλης χρησιμοποιούνται δύο συγγενείς όροι:</a:t>
            </a:r>
          </a:p>
          <a:p>
            <a:pPr>
              <a:lnSpc>
                <a:spcPct val="150000"/>
              </a:lnSpc>
            </a:pPr>
            <a:r>
              <a:rPr lang="el-GR" sz="2000" dirty="0" smtClean="0">
                <a:latin typeface="Calibri" pitchFamily="34" charset="0"/>
                <a:cs typeface="Calibri" pitchFamily="34" charset="0"/>
              </a:rPr>
              <a:t> το ύψος της πλάκας, </a:t>
            </a:r>
            <a:r>
              <a:rPr lang="el-GR" sz="2000" i="1" dirty="0" smtClean="0">
                <a:latin typeface="Calibri" pitchFamily="34" charset="0"/>
                <a:cs typeface="Calibri" pitchFamily="34" charset="0"/>
              </a:rPr>
              <a:t>Η, και</a:t>
            </a:r>
            <a:r>
              <a:rPr lang="en-US" sz="2000" i="1" dirty="0" smtClean="0">
                <a:latin typeface="Calibri" pitchFamily="34" charset="0"/>
                <a:cs typeface="Calibri" pitchFamily="34" charset="0"/>
              </a:rPr>
              <a:t> </a:t>
            </a:r>
            <a:r>
              <a:rPr lang="el-GR" sz="2000" dirty="0" smtClean="0">
                <a:latin typeface="Calibri" pitchFamily="34" charset="0"/>
                <a:cs typeface="Calibri" pitchFamily="34" charset="0"/>
              </a:rPr>
              <a:t>ο αριθμός των πλακών, </a:t>
            </a:r>
            <a:r>
              <a:rPr lang="el-GR" sz="2000" i="1" dirty="0" smtClean="0">
                <a:latin typeface="Calibri" pitchFamily="34" charset="0"/>
                <a:cs typeface="Calibri" pitchFamily="34" charset="0"/>
              </a:rPr>
              <a:t>Ν.</a:t>
            </a:r>
            <a:endParaRPr lang="en-US" sz="2000" i="1" dirty="0" smtClean="0">
              <a:latin typeface="Calibri" pitchFamily="34" charset="0"/>
              <a:cs typeface="Calibri" pitchFamily="34" charset="0"/>
            </a:endParaRPr>
          </a:p>
          <a:p>
            <a:pPr>
              <a:lnSpc>
                <a:spcPct val="150000"/>
              </a:lnSpc>
            </a:pPr>
            <a:r>
              <a:rPr lang="el-GR" sz="2000" dirty="0" smtClean="0">
                <a:latin typeface="Calibri" pitchFamily="34" charset="0"/>
                <a:cs typeface="Calibri" pitchFamily="34" charset="0"/>
              </a:rPr>
              <a:t>Οι δύο όροι συνδέονται με τη σχέση:</a:t>
            </a:r>
          </a:p>
          <a:p>
            <a:pPr>
              <a:lnSpc>
                <a:spcPct val="150000"/>
              </a:lnSpc>
            </a:pPr>
            <a:r>
              <a:rPr lang="el-GR" sz="2000" dirty="0" smtClean="0">
                <a:latin typeface="Calibri" pitchFamily="34" charset="0"/>
                <a:cs typeface="Calibri" pitchFamily="34" charset="0"/>
              </a:rPr>
              <a:t>Όπου </a:t>
            </a:r>
            <a:r>
              <a:rPr lang="el-GR" sz="2000" i="1" dirty="0" smtClean="0">
                <a:latin typeface="Calibri" pitchFamily="34" charset="0"/>
                <a:cs typeface="Calibri" pitchFamily="34" charset="0"/>
              </a:rPr>
              <a:t>L είναι το μήκος του πληρωμένου τμήματος της στήλης</a:t>
            </a:r>
            <a:endParaRPr lang="en-US" sz="2000" i="1" dirty="0" smtClean="0">
              <a:latin typeface="Calibri" pitchFamily="34" charset="0"/>
              <a:cs typeface="Calibri" pitchFamily="34" charset="0"/>
            </a:endParaRPr>
          </a:p>
          <a:p>
            <a:pPr>
              <a:lnSpc>
                <a:spcPct val="150000"/>
              </a:lnSpc>
              <a:buFont typeface="Wingdings" pitchFamily="2" charset="2"/>
              <a:buChar char="q"/>
            </a:pPr>
            <a:r>
              <a:rPr lang="el-GR" sz="2000" dirty="0" smtClean="0">
                <a:latin typeface="Calibri" pitchFamily="34" charset="0"/>
                <a:cs typeface="Calibri" pitchFamily="34" charset="0"/>
              </a:rPr>
              <a:t>Η δημιουργία των όρων </a:t>
            </a:r>
            <a:r>
              <a:rPr lang="el-GR" sz="2000" i="1" dirty="0" smtClean="0">
                <a:latin typeface="Calibri" pitchFamily="34" charset="0"/>
                <a:cs typeface="Calibri" pitchFamily="34" charset="0"/>
              </a:rPr>
              <a:t>Η και Ν από τους </a:t>
            </a:r>
            <a:r>
              <a:rPr lang="el-GR" sz="2000" i="1" dirty="0" err="1" smtClean="0">
                <a:latin typeface="Calibri" pitchFamily="34" charset="0"/>
                <a:cs typeface="Calibri" pitchFamily="34" charset="0"/>
              </a:rPr>
              <a:t>Martin</a:t>
            </a:r>
            <a:r>
              <a:rPr lang="el-GR" sz="2000" i="1" dirty="0" smtClean="0">
                <a:latin typeface="Calibri" pitchFamily="34" charset="0"/>
                <a:cs typeface="Calibri" pitchFamily="34" charset="0"/>
              </a:rPr>
              <a:t> και</a:t>
            </a:r>
            <a:r>
              <a:rPr lang="en-US" sz="2000" i="1" dirty="0" smtClean="0">
                <a:latin typeface="Calibri" pitchFamily="34" charset="0"/>
                <a:cs typeface="Calibri" pitchFamily="34" charset="0"/>
              </a:rPr>
              <a:t> </a:t>
            </a:r>
            <a:r>
              <a:rPr lang="el-GR" sz="2000" dirty="0" err="1" smtClean="0">
                <a:latin typeface="Calibri" pitchFamily="34" charset="0"/>
                <a:cs typeface="Calibri" pitchFamily="34" charset="0"/>
              </a:rPr>
              <a:t>Synge</a:t>
            </a:r>
            <a:r>
              <a:rPr lang="el-GR" sz="2000" dirty="0" smtClean="0">
                <a:latin typeface="Calibri" pitchFamily="34" charset="0"/>
                <a:cs typeface="Calibri" pitchFamily="34" charset="0"/>
              </a:rPr>
              <a:t> έγινε</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θεωρώντας την χρωματογραφική στήλη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ως ανάλογη με την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αποστακτική στήλη (κλασματική</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απόσταξη), η οποία αποτελείται από έναν αριθμό</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διακριτών αλλά ασυνεχών στενών θαλάμων που</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ονομάζονται </a:t>
            </a:r>
            <a:r>
              <a:rPr lang="el-GR" sz="2000" i="1" dirty="0" smtClean="0">
                <a:latin typeface="Calibri" pitchFamily="34" charset="0"/>
                <a:cs typeface="Calibri" pitchFamily="34" charset="0"/>
              </a:rPr>
              <a:t>θεωρητικές πλάκες</a:t>
            </a:r>
            <a:r>
              <a:rPr lang="el-GR" sz="2000" dirty="0" smtClean="0">
                <a:latin typeface="Calibri" pitchFamily="34" charset="0"/>
                <a:cs typeface="Calibri" pitchFamily="34" charset="0"/>
              </a:rPr>
              <a:t>.</a:t>
            </a:r>
            <a:endParaRPr lang="en-US" sz="2000" dirty="0" smtClean="0">
              <a:latin typeface="Calibri" pitchFamily="34" charset="0"/>
              <a:cs typeface="Calibri" pitchFamily="34" charset="0"/>
            </a:endParaRPr>
          </a:p>
          <a:p>
            <a:pPr>
              <a:lnSpc>
                <a:spcPct val="150000"/>
              </a:lnSpc>
              <a:buFont typeface="Wingdings" pitchFamily="2" charset="2"/>
              <a:buChar char="q"/>
            </a:pP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Κίνηση των ουσιών προς την έξοδο της στήλης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θεωρείται ως βήμα προς βήμα μεταφορά της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εξισορροπημένης κινητής φάσης από τη μία πλάκα</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στην άλλη.</a:t>
            </a:r>
            <a:endParaRPr lang="en-US" sz="2000" dirty="0">
              <a:latin typeface="Calibri" pitchFamily="34" charset="0"/>
              <a:cs typeface="Calibri" pitchFamily="34" charset="0"/>
            </a:endParaRP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49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1" y="2418386"/>
            <a:ext cx="642942" cy="54864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796908"/>
          </a:xfrm>
        </p:spPr>
        <p:txBody>
          <a:bodyPr/>
          <a:lstStyle/>
          <a:p>
            <a:r>
              <a:rPr lang="el-GR" sz="3200" b="1" dirty="0" smtClean="0">
                <a:latin typeface="Calibri" pitchFamily="34" charset="0"/>
                <a:cs typeface="Calibri" pitchFamily="34" charset="0"/>
              </a:rPr>
              <a:t>Η θεωρία των πλακών – Ύψος πλάκας</a:t>
            </a:r>
            <a:endParaRPr lang="en-US" sz="3200" b="1" dirty="0">
              <a:latin typeface="Calibri" pitchFamily="34" charset="0"/>
              <a:cs typeface="Calibri" pitchFamily="34" charset="0"/>
            </a:endParaRPr>
          </a:p>
        </p:txBody>
      </p:sp>
      <p:sp>
        <p:nvSpPr>
          <p:cNvPr id="8" name="7 - Ορθογώνιο"/>
          <p:cNvSpPr/>
          <p:nvPr/>
        </p:nvSpPr>
        <p:spPr>
          <a:xfrm>
            <a:off x="357158" y="857232"/>
            <a:ext cx="8501122" cy="1891287"/>
          </a:xfrm>
          <a:prstGeom prst="rect">
            <a:avLst/>
          </a:prstGeom>
        </p:spPr>
        <p:txBody>
          <a:bodyPr wrap="square">
            <a:spAutoFit/>
          </a:bodyPr>
          <a:lstStyle/>
          <a:p>
            <a:pPr>
              <a:lnSpc>
                <a:spcPct val="150000"/>
              </a:lnSpc>
              <a:buFont typeface="Wingdings" pitchFamily="2" charset="2"/>
              <a:buChar char="q"/>
            </a:pPr>
            <a:r>
              <a:rPr lang="el-GR" sz="2000" dirty="0" smtClean="0">
                <a:latin typeface="Calibri" pitchFamily="34" charset="0"/>
                <a:cs typeface="Calibri" pitchFamily="34" charset="0"/>
              </a:rPr>
              <a:t>Το εύρος μιας καμπύλης Gauss συνδέεται άμεσα με την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τυπική απόκλιση </a:t>
            </a:r>
            <a:r>
              <a:rPr lang="el-GR" sz="2000" i="1" dirty="0" smtClean="0">
                <a:latin typeface="Calibri" pitchFamily="34" charset="0"/>
                <a:cs typeface="Calibri" pitchFamily="34" charset="0"/>
              </a:rPr>
              <a:t>σ ή τη μεταβλητότητα σ</a:t>
            </a:r>
            <a:r>
              <a:rPr lang="el-GR" sz="2000" i="1" baseline="30000" dirty="0" smtClean="0">
                <a:latin typeface="Calibri" pitchFamily="34" charset="0"/>
                <a:cs typeface="Calibri" pitchFamily="34" charset="0"/>
              </a:rPr>
              <a:t>2</a:t>
            </a:r>
            <a:r>
              <a:rPr lang="el-GR" sz="2000" i="1" dirty="0" smtClean="0">
                <a:latin typeface="Calibri" pitchFamily="34" charset="0"/>
                <a:cs typeface="Calibri" pitchFamily="34" charset="0"/>
              </a:rPr>
              <a:t> των</a:t>
            </a:r>
            <a:r>
              <a:rPr lang="en-US" sz="2000" i="1" dirty="0" smtClean="0">
                <a:latin typeface="Calibri" pitchFamily="34" charset="0"/>
                <a:cs typeface="Calibri" pitchFamily="34" charset="0"/>
              </a:rPr>
              <a:t> </a:t>
            </a:r>
            <a:r>
              <a:rPr lang="el-GR" sz="2000" dirty="0" smtClean="0">
                <a:latin typeface="Calibri" pitchFamily="34" charset="0"/>
                <a:cs typeface="Calibri" pitchFamily="34" charset="0"/>
              </a:rPr>
              <a:t>μετρήσεων. Λόγω ομοιότητας των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χρωματογραφικών ζωνών με τις καμπύλες Gauss, είναι βολικός ο ορισμός της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αποδοτικότητας μιας στήλης σε μεταβλητότητα ανά</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μονάδα μήκους της στήλης.</a:t>
            </a:r>
            <a:endParaRPr lang="en-US" sz="2000" dirty="0">
              <a:latin typeface="Calibri" pitchFamily="34" charset="0"/>
              <a:cs typeface="Calibri" pitchFamily="34" charset="0"/>
            </a:endParaRPr>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43702" y="2262666"/>
            <a:ext cx="1362074" cy="594830"/>
          </a:xfrm>
          <a:prstGeom prst="rect">
            <a:avLst/>
          </a:prstGeom>
          <a:noFill/>
        </p:spPr>
      </p:pic>
      <p:sp>
        <p:nvSpPr>
          <p:cNvPr id="11" name="10 - Ορθογώνιο"/>
          <p:cNvSpPr/>
          <p:nvPr/>
        </p:nvSpPr>
        <p:spPr>
          <a:xfrm>
            <a:off x="357158" y="2714620"/>
            <a:ext cx="4500594" cy="4247317"/>
          </a:xfrm>
          <a:prstGeom prst="rect">
            <a:avLst/>
          </a:prstGeom>
        </p:spPr>
        <p:txBody>
          <a:bodyPr wrap="square">
            <a:spAutoFit/>
          </a:bodyPr>
          <a:lstStyle/>
          <a:p>
            <a:pPr>
              <a:lnSpc>
                <a:spcPct val="150000"/>
              </a:lnSpc>
              <a:buFont typeface="Wingdings" pitchFamily="2" charset="2"/>
              <a:buChar char="q"/>
            </a:pPr>
            <a:r>
              <a:rPr lang="el-GR" sz="2000" dirty="0" smtClean="0">
                <a:latin typeface="Calibri" pitchFamily="34" charset="0"/>
                <a:cs typeface="Calibri" pitchFamily="34" charset="0"/>
              </a:rPr>
              <a:t>Το </a:t>
            </a:r>
            <a:r>
              <a:rPr lang="el-GR" sz="2000" i="1" dirty="0" smtClean="0">
                <a:latin typeface="Calibri" pitchFamily="34" charset="0"/>
                <a:cs typeface="Calibri" pitchFamily="34" charset="0"/>
              </a:rPr>
              <a:t>Η αντιστοιχεί σε γραμμική</a:t>
            </a:r>
            <a:r>
              <a:rPr lang="en-US" sz="2000" i="1" dirty="0" smtClean="0">
                <a:latin typeface="Calibri" pitchFamily="34" charset="0"/>
                <a:cs typeface="Calibri" pitchFamily="34" charset="0"/>
              </a:rPr>
              <a:t> </a:t>
            </a:r>
            <a:r>
              <a:rPr lang="el-GR" sz="2000" dirty="0" smtClean="0">
                <a:latin typeface="Calibri" pitchFamily="34" charset="0"/>
                <a:cs typeface="Calibri" pitchFamily="34" charset="0"/>
              </a:rPr>
              <a:t>απόσταση (στην έξοδο της στήλης)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το οποίο περιέχει κλάσμα του</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αναλύτη που βρίσκεται μεταξύ των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θέσεων </a:t>
            </a:r>
            <a:r>
              <a:rPr lang="en-US" sz="2000" i="1" dirty="0" smtClean="0">
                <a:latin typeface="Calibri" pitchFamily="34" charset="0"/>
                <a:cs typeface="Calibri" pitchFamily="34" charset="0"/>
              </a:rPr>
              <a:t>L-</a:t>
            </a:r>
            <a:r>
              <a:rPr lang="el-GR" sz="2000" i="1" dirty="0" smtClean="0">
                <a:latin typeface="Calibri" pitchFamily="34" charset="0"/>
                <a:cs typeface="Calibri" pitchFamily="34" charset="0"/>
              </a:rPr>
              <a:t>σ και </a:t>
            </a:r>
            <a:r>
              <a:rPr lang="en-US" sz="2000" i="1" dirty="0" smtClean="0">
                <a:latin typeface="Calibri" pitchFamily="34" charset="0"/>
                <a:cs typeface="Calibri" pitchFamily="34" charset="0"/>
              </a:rPr>
              <a:t>L.</a:t>
            </a:r>
          </a:p>
          <a:p>
            <a:pPr>
              <a:lnSpc>
                <a:spcPct val="150000"/>
              </a:lnSpc>
              <a:buFont typeface="Wingdings" pitchFamily="2" charset="2"/>
              <a:buChar char="q"/>
            </a:pPr>
            <a:r>
              <a:rPr lang="el-GR" sz="2000" dirty="0" smtClean="0">
                <a:latin typeface="Calibri" pitchFamily="34" charset="0"/>
                <a:cs typeface="Calibri" pitchFamily="34" charset="0"/>
              </a:rPr>
              <a:t>Το εμβαδόν κάτω από την καμπύλη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που αντιστοιχεί στην περιοχή αυτή</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είναι το 34% του συνολικού.</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Άρα, στο Η περιέχεται το 34% της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ποσότητας του</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αναλύτη.</a:t>
            </a:r>
            <a:endParaRPr lang="en-US" sz="2000" dirty="0">
              <a:latin typeface="Calibri" pitchFamily="34" charset="0"/>
              <a:cs typeface="Calibri" pitchFamily="34" charset="0"/>
            </a:endParaRPr>
          </a:p>
        </p:txBody>
      </p:sp>
      <p:pic>
        <p:nvPicPr>
          <p:cNvPr id="71683" name="imagerId69"/>
          <p:cNvPicPr>
            <a:picLocks noChangeAspect="1" noChangeArrowheads="1"/>
          </p:cNvPicPr>
          <p:nvPr/>
        </p:nvPicPr>
        <p:blipFill>
          <a:blip r:embed="rId3" cstate="print"/>
          <a:srcRect/>
          <a:stretch>
            <a:fillRect/>
          </a:stretch>
        </p:blipFill>
        <p:spPr bwMode="auto">
          <a:xfrm>
            <a:off x="4786314" y="2928960"/>
            <a:ext cx="4286248" cy="3428998"/>
          </a:xfrm>
          <a:prstGeom prst="rect">
            <a:avLst/>
          </a:prstGeom>
          <a:solidFill>
            <a:schemeClr val="accent1"/>
          </a:solidFill>
          <a:ln>
            <a:solidFill>
              <a:schemeClr val="accent6"/>
            </a:solidFill>
          </a:ln>
        </p:spPr>
      </p:pic>
      <p:sp>
        <p:nvSpPr>
          <p:cNvPr id="14" name="13 - Ορθογώνιο"/>
          <p:cNvSpPr/>
          <p:nvPr/>
        </p:nvSpPr>
        <p:spPr>
          <a:xfrm>
            <a:off x="5658291" y="6488668"/>
            <a:ext cx="2557047" cy="338554"/>
          </a:xfrm>
          <a:prstGeom prst="rect">
            <a:avLst/>
          </a:prstGeom>
          <a:ln>
            <a:solidFill>
              <a:schemeClr val="accent2"/>
            </a:solidFill>
          </a:ln>
        </p:spPr>
        <p:txBody>
          <a:bodyPr wrap="none">
            <a:spAutoFit/>
          </a:bodyPr>
          <a:lstStyle/>
          <a:p>
            <a:r>
              <a:rPr lang="el-GR" sz="1600" dirty="0" smtClean="0">
                <a:latin typeface="Calibri" pitchFamily="34" charset="0"/>
                <a:cs typeface="Calibri" pitchFamily="34" charset="0"/>
              </a:rPr>
              <a:t>Ορισμός του ύψους πλάκας</a:t>
            </a:r>
            <a:endParaRPr 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725470"/>
          </a:xfrm>
        </p:spPr>
        <p:txBody>
          <a:bodyPr/>
          <a:lstStyle/>
          <a:p>
            <a:r>
              <a:rPr lang="el-GR" sz="3200" b="1" dirty="0" smtClean="0">
                <a:latin typeface="Calibri" pitchFamily="34" charset="0"/>
                <a:cs typeface="Calibri" pitchFamily="34" charset="0"/>
              </a:rPr>
              <a:t>Βελτιστοποίηση της απόδοσης της στήλης</a:t>
            </a:r>
            <a:endParaRPr lang="en-US" sz="3200" dirty="0">
              <a:latin typeface="Calibri" pitchFamily="34" charset="0"/>
              <a:cs typeface="Calibri" pitchFamily="34" charset="0"/>
            </a:endParaRPr>
          </a:p>
        </p:txBody>
      </p:sp>
      <p:sp>
        <p:nvSpPr>
          <p:cNvPr id="8" name="7 - Ορθογώνιο"/>
          <p:cNvSpPr/>
          <p:nvPr/>
        </p:nvSpPr>
        <p:spPr>
          <a:xfrm>
            <a:off x="142844" y="714356"/>
            <a:ext cx="5857916" cy="6093976"/>
          </a:xfrm>
          <a:prstGeom prst="rect">
            <a:avLst/>
          </a:prstGeom>
        </p:spPr>
        <p:txBody>
          <a:bodyPr wrap="square">
            <a:spAutoFit/>
          </a:bodyPr>
          <a:lstStyle/>
          <a:p>
            <a:pPr>
              <a:lnSpc>
                <a:spcPct val="150000"/>
              </a:lnSpc>
              <a:buFont typeface="Wingdings" pitchFamily="2" charset="2"/>
              <a:buChar char="q"/>
            </a:pPr>
            <a:r>
              <a:rPr lang="el-GR" sz="2000" dirty="0" smtClean="0">
                <a:latin typeface="Calibri" pitchFamily="34" charset="0"/>
                <a:cs typeface="Calibri" pitchFamily="34" charset="0"/>
              </a:rPr>
              <a:t>Ένας χρωματογραφικός διαχωρισμός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βελτιστοποιείται με ρύθμιση των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πειραματικών συνθηκών έτσι, ώστε τα</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συστατικά του δείγματος να</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διαχωρίζονται καθαρά και στο</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συντομότερο δυνατό χρονικό διάστημα.</a:t>
            </a:r>
            <a:endParaRPr lang="en-US" sz="2000" dirty="0" smtClean="0">
              <a:latin typeface="Calibri" pitchFamily="34" charset="0"/>
              <a:cs typeface="Calibri" pitchFamily="34" charset="0"/>
            </a:endParaRPr>
          </a:p>
          <a:p>
            <a:pPr>
              <a:lnSpc>
                <a:spcPct val="150000"/>
              </a:lnSpc>
              <a:buFont typeface="Wingdings" pitchFamily="2" charset="2"/>
              <a:buChar char="q"/>
            </a:pPr>
            <a:r>
              <a:rPr lang="el-GR" sz="2000" dirty="0" smtClean="0">
                <a:latin typeface="Calibri" pitchFamily="34" charset="0"/>
                <a:cs typeface="Calibri" pitchFamily="34" charset="0"/>
              </a:rPr>
              <a:t>Επιτυγχάνεται με:</a:t>
            </a:r>
            <a:endParaRPr lang="en-US" sz="2000" dirty="0" smtClean="0">
              <a:latin typeface="Calibri" pitchFamily="34" charset="0"/>
              <a:cs typeface="Calibri" pitchFamily="34" charset="0"/>
            </a:endParaRPr>
          </a:p>
          <a:p>
            <a:pPr>
              <a:lnSpc>
                <a:spcPct val="150000"/>
              </a:lnSpc>
            </a:pPr>
            <a:r>
              <a:rPr lang="el-GR" sz="2000" dirty="0" smtClean="0">
                <a:latin typeface="Calibri" pitchFamily="34" charset="0"/>
                <a:cs typeface="Calibri" pitchFamily="34" charset="0"/>
              </a:rPr>
              <a:t>(α) Μείωση της διεύρυνσης των ζωνών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(έλεγχος των κινητικών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μεταβλητών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που αυξάνουν το ύψος της πλάκας).</a:t>
            </a:r>
          </a:p>
          <a:p>
            <a:pPr>
              <a:lnSpc>
                <a:spcPct val="150000"/>
              </a:lnSpc>
            </a:pPr>
            <a:r>
              <a:rPr lang="el-GR" sz="2000" dirty="0" smtClean="0">
                <a:latin typeface="Calibri" pitchFamily="34" charset="0"/>
                <a:cs typeface="Calibri" pitchFamily="34" charset="0"/>
              </a:rPr>
              <a:t>(β) Μεταβολή των σχετικών ταχυτήτων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μετανάστευσης των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συστατικών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(έλεγχος μεταβλητών που επιδρούν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στους παράγοντες κατακράτησης και</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εκλεκτικότητας).</a:t>
            </a:r>
            <a:endParaRPr lang="en-US" sz="2000" dirty="0">
              <a:latin typeface="Calibri" pitchFamily="34" charset="0"/>
              <a:cs typeface="Calibri" pitchFamily="34" charset="0"/>
            </a:endParaRPr>
          </a:p>
        </p:txBody>
      </p:sp>
      <p:pic>
        <p:nvPicPr>
          <p:cNvPr id="72706" name="imagerId119"/>
          <p:cNvPicPr>
            <a:picLocks noChangeAspect="1" noChangeArrowheads="1"/>
          </p:cNvPicPr>
          <p:nvPr/>
        </p:nvPicPr>
        <p:blipFill>
          <a:blip r:embed="rId2" cstate="print"/>
          <a:srcRect/>
          <a:stretch>
            <a:fillRect/>
          </a:stretch>
        </p:blipFill>
        <p:spPr bwMode="auto">
          <a:xfrm>
            <a:off x="5786446" y="2022492"/>
            <a:ext cx="3280113" cy="3335334"/>
          </a:xfrm>
          <a:prstGeom prst="rect">
            <a:avLst/>
          </a:prstGeom>
          <a:noFill/>
          <a:ln>
            <a:solidFill>
              <a:schemeClr val="accent6"/>
            </a:solidFill>
          </a:ln>
        </p:spPr>
      </p:pic>
      <p:sp>
        <p:nvSpPr>
          <p:cNvPr id="10" name="9 - Ορθογώνιο"/>
          <p:cNvSpPr/>
          <p:nvPr/>
        </p:nvSpPr>
        <p:spPr>
          <a:xfrm>
            <a:off x="6143636" y="5500702"/>
            <a:ext cx="2643238" cy="830997"/>
          </a:xfrm>
          <a:prstGeom prst="rect">
            <a:avLst/>
          </a:prstGeom>
          <a:ln>
            <a:solidFill>
              <a:schemeClr val="accent6"/>
            </a:solidFill>
          </a:ln>
        </p:spPr>
        <p:txBody>
          <a:bodyPr wrap="square">
            <a:spAutoFit/>
          </a:bodyPr>
          <a:lstStyle/>
          <a:p>
            <a:r>
              <a:rPr lang="el-GR" sz="1600" dirty="0" smtClean="0">
                <a:latin typeface="Calibri" pitchFamily="34" charset="0"/>
                <a:cs typeface="Calibri" pitchFamily="34" charset="0"/>
              </a:rPr>
              <a:t>Απεικόνιση βελτιώσεων που</a:t>
            </a:r>
            <a:r>
              <a:rPr lang="en-US" sz="1600" dirty="0" smtClean="0">
                <a:latin typeface="Calibri" pitchFamily="34" charset="0"/>
                <a:cs typeface="Calibri" pitchFamily="34" charset="0"/>
              </a:rPr>
              <a:t> </a:t>
            </a:r>
            <a:r>
              <a:rPr lang="el-GR" sz="1600" dirty="0" smtClean="0">
                <a:latin typeface="Calibri" pitchFamily="34" charset="0"/>
                <a:cs typeface="Calibri" pitchFamily="34" charset="0"/>
              </a:rPr>
              <a:t>μπορεί να εφαρμοστούν στο</a:t>
            </a:r>
            <a:r>
              <a:rPr lang="en-US" sz="1600" dirty="0" smtClean="0">
                <a:latin typeface="Calibri" pitchFamily="34" charset="0"/>
                <a:cs typeface="Calibri" pitchFamily="34" charset="0"/>
              </a:rPr>
              <a:t> </a:t>
            </a:r>
            <a:r>
              <a:rPr lang="el-GR" sz="1600" dirty="0" smtClean="0">
                <a:latin typeface="Calibri" pitchFamily="34" charset="0"/>
                <a:cs typeface="Calibri" pitchFamily="34" charset="0"/>
              </a:rPr>
              <a:t>διαχωρισμό δύο συστατικών</a:t>
            </a:r>
            <a:endParaRPr lang="en-US" sz="1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t>Άδειες Χρήσης</a:t>
            </a:r>
            <a:endParaRPr lang="el-GR" b="1"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4710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83716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sz="3200" b="1" dirty="0" smtClean="0">
                <a:latin typeface="Calibri" pitchFamily="34" charset="0"/>
                <a:cs typeface="Calibri" pitchFamily="34" charset="0"/>
              </a:rPr>
              <a:t>Διαχωριστική ικανότητα στήλης</a:t>
            </a:r>
            <a:endParaRPr lang="en-US" sz="3200" dirty="0">
              <a:latin typeface="Calibri" pitchFamily="34" charset="0"/>
              <a:cs typeface="Calibri" pitchFamily="34" charset="0"/>
            </a:endParaRPr>
          </a:p>
        </p:txBody>
      </p:sp>
      <p:sp>
        <p:nvSpPr>
          <p:cNvPr id="8" name="7 - Ορθογώνιο"/>
          <p:cNvSpPr/>
          <p:nvPr/>
        </p:nvSpPr>
        <p:spPr>
          <a:xfrm>
            <a:off x="357158" y="1000108"/>
            <a:ext cx="8572560" cy="1477328"/>
          </a:xfrm>
          <a:prstGeom prst="rect">
            <a:avLst/>
          </a:prstGeom>
        </p:spPr>
        <p:txBody>
          <a:bodyPr wrap="square">
            <a:spAutoFit/>
          </a:bodyPr>
          <a:lstStyle/>
          <a:p>
            <a:pPr>
              <a:lnSpc>
                <a:spcPct val="150000"/>
              </a:lnSpc>
              <a:buFont typeface="Wingdings" pitchFamily="2" charset="2"/>
              <a:buChar char="q"/>
            </a:pPr>
            <a:r>
              <a:rPr lang="el-GR" sz="2000" dirty="0" smtClean="0">
                <a:latin typeface="Calibri" pitchFamily="34" charset="0"/>
                <a:cs typeface="Calibri" pitchFamily="34" charset="0"/>
              </a:rPr>
              <a:t>Η διαχωριστική ικανότητα μιας στήλης αποτελεί ένα μέτρο της ικανότητάς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της να διαχωρίσει δύο αναλύτες.</a:t>
            </a:r>
            <a:endParaRPr lang="en-US" sz="2000" b="1" dirty="0" smtClean="0">
              <a:latin typeface="Calibri" pitchFamily="34" charset="0"/>
              <a:cs typeface="Calibri" pitchFamily="34" charset="0"/>
            </a:endParaRPr>
          </a:p>
          <a:p>
            <a:pPr>
              <a:lnSpc>
                <a:spcPct val="150000"/>
              </a:lnSpc>
            </a:pPr>
            <a:endParaRPr lang="en-US" sz="2000" b="1" dirty="0" smtClean="0"/>
          </a:p>
        </p:txBody>
      </p:sp>
      <p:sp>
        <p:nvSpPr>
          <p:cNvPr id="737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3742" name="Picture 1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14745" y="1500174"/>
            <a:ext cx="4143403" cy="612577"/>
          </a:xfrm>
          <a:prstGeom prst="rect">
            <a:avLst/>
          </a:prstGeom>
          <a:noFill/>
        </p:spPr>
      </p:pic>
      <p:sp>
        <p:nvSpPr>
          <p:cNvPr id="26" name="25 - Ορθογώνιο"/>
          <p:cNvSpPr/>
          <p:nvPr/>
        </p:nvSpPr>
        <p:spPr>
          <a:xfrm>
            <a:off x="357158" y="2344088"/>
            <a:ext cx="4000528" cy="3276282"/>
          </a:xfrm>
          <a:prstGeom prst="rect">
            <a:avLst/>
          </a:prstGeom>
        </p:spPr>
        <p:txBody>
          <a:bodyPr wrap="square">
            <a:spAutoFit/>
          </a:bodyPr>
          <a:lstStyle/>
          <a:p>
            <a:pPr>
              <a:lnSpc>
                <a:spcPct val="150000"/>
              </a:lnSpc>
              <a:buFont typeface="Wingdings" pitchFamily="2" charset="2"/>
              <a:buChar char="q"/>
            </a:pPr>
            <a:r>
              <a:rPr lang="el-GR" sz="2000" dirty="0" smtClean="0">
                <a:latin typeface="Calibri" pitchFamily="34" charset="0"/>
                <a:cs typeface="Calibri" pitchFamily="34" charset="0"/>
              </a:rPr>
              <a:t>Εάν η διαχωριστική ικανότητα</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είναι 1,0 (1,5) το ποσοστό</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κάλυψης των κορυφών είναι 4%</a:t>
            </a:r>
            <a:r>
              <a:rPr lang="en-US" sz="2000" dirty="0" smtClean="0">
                <a:latin typeface="Calibri" pitchFamily="34" charset="0"/>
                <a:cs typeface="Calibri" pitchFamily="34" charset="0"/>
              </a:rPr>
              <a:t> (0,3%). </a:t>
            </a:r>
            <a:r>
              <a:rPr lang="el-GR" sz="2000" dirty="0" smtClean="0">
                <a:latin typeface="Calibri" pitchFamily="34" charset="0"/>
                <a:cs typeface="Calibri" pitchFamily="34" charset="0"/>
              </a:rPr>
              <a:t>Η διαχωριστική ικανότητα</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αυξάνεται με αύξηση του</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μήκους της στήλης με</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παράλληλη αύξηση του χρόνου</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διαχωρισμού.</a:t>
            </a:r>
            <a:endParaRPr lang="en-US" sz="2000" dirty="0">
              <a:latin typeface="Calibri" pitchFamily="34" charset="0"/>
              <a:cs typeface="Calibri" pitchFamily="34" charset="0"/>
            </a:endParaRPr>
          </a:p>
        </p:txBody>
      </p:sp>
      <p:pic>
        <p:nvPicPr>
          <p:cNvPr id="73745" name="Picture 17"/>
          <p:cNvPicPr>
            <a:picLocks noChangeAspect="1" noChangeArrowheads="1"/>
          </p:cNvPicPr>
          <p:nvPr/>
        </p:nvPicPr>
        <p:blipFill>
          <a:blip r:embed="rId3" cstate="print"/>
          <a:srcRect/>
          <a:stretch>
            <a:fillRect/>
          </a:stretch>
        </p:blipFill>
        <p:spPr bwMode="auto">
          <a:xfrm>
            <a:off x="4160267" y="2214554"/>
            <a:ext cx="4912327" cy="3974209"/>
          </a:xfrm>
          <a:prstGeom prst="rect">
            <a:avLst/>
          </a:prstGeom>
          <a:noFill/>
          <a:ln w="9525">
            <a:solidFill>
              <a:schemeClr val="accent6"/>
            </a:solidFill>
            <a:miter lim="800000"/>
            <a:headEnd/>
            <a:tailEnd/>
          </a:ln>
          <a:effectLst/>
        </p:spPr>
      </p:pic>
      <p:sp>
        <p:nvSpPr>
          <p:cNvPr id="28" name="27 - Ορθογώνιο"/>
          <p:cNvSpPr/>
          <p:nvPr/>
        </p:nvSpPr>
        <p:spPr>
          <a:xfrm>
            <a:off x="4929190" y="6263366"/>
            <a:ext cx="3357586" cy="523220"/>
          </a:xfrm>
          <a:prstGeom prst="rect">
            <a:avLst/>
          </a:prstGeom>
          <a:ln>
            <a:solidFill>
              <a:schemeClr val="accent6"/>
            </a:solidFill>
          </a:ln>
        </p:spPr>
        <p:txBody>
          <a:bodyPr wrap="square">
            <a:spAutoFit/>
          </a:bodyPr>
          <a:lstStyle/>
          <a:p>
            <a:r>
              <a:rPr lang="el-GR" sz="1400" dirty="0" smtClean="0">
                <a:latin typeface="Calibri" pitchFamily="34" charset="0"/>
                <a:cs typeface="Calibri" pitchFamily="34" charset="0"/>
              </a:rPr>
              <a:t>Διαχωρισμοί κορυφών με τρεις</a:t>
            </a:r>
            <a:r>
              <a:rPr lang="en-US" sz="1400" dirty="0" smtClean="0">
                <a:latin typeface="Calibri" pitchFamily="34" charset="0"/>
                <a:cs typeface="Calibri" pitchFamily="34" charset="0"/>
              </a:rPr>
              <a:t> </a:t>
            </a:r>
            <a:r>
              <a:rPr lang="el-GR" sz="1400" dirty="0" smtClean="0">
                <a:latin typeface="Calibri" pitchFamily="34" charset="0"/>
                <a:cs typeface="Calibri" pitchFamily="34" charset="0"/>
              </a:rPr>
              <a:t>διαφορετικές</a:t>
            </a:r>
            <a:r>
              <a:rPr lang="en-US" sz="1400" dirty="0" smtClean="0">
                <a:latin typeface="Calibri" pitchFamily="34" charset="0"/>
                <a:cs typeface="Calibri" pitchFamily="34" charset="0"/>
              </a:rPr>
              <a:t> </a:t>
            </a:r>
            <a:r>
              <a:rPr lang="el-GR" sz="1400" dirty="0" smtClean="0">
                <a:latin typeface="Calibri" pitchFamily="34" charset="0"/>
                <a:cs typeface="Calibri" pitchFamily="34" charset="0"/>
              </a:rPr>
              <a:t>διαχωριστικές ικανότητες</a:t>
            </a:r>
            <a:endParaRPr lang="en-US" sz="1400" dirty="0">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143000"/>
          </a:xfrm>
        </p:spPr>
        <p:txBody>
          <a:bodyPr/>
          <a:lstStyle/>
          <a:p>
            <a:r>
              <a:rPr lang="el-GR" sz="3200" b="1" dirty="0" smtClean="0">
                <a:latin typeface="Calibri" pitchFamily="34" charset="0"/>
                <a:cs typeface="Calibri" pitchFamily="34" charset="0"/>
              </a:rPr>
              <a:t>Εφαρμογές της χρωματογραφίας</a:t>
            </a:r>
            <a:r>
              <a:rPr lang="en-US" sz="3200" b="1" dirty="0" smtClean="0">
                <a:latin typeface="Calibri" pitchFamily="34" charset="0"/>
                <a:cs typeface="Calibri" pitchFamily="34" charset="0"/>
              </a:rPr>
              <a:t>-</a:t>
            </a:r>
            <a:r>
              <a:rPr lang="el-GR" sz="3200" b="1" dirty="0" smtClean="0">
                <a:latin typeface="Calibri" pitchFamily="34" charset="0"/>
                <a:cs typeface="Calibri" pitchFamily="34" charset="0"/>
              </a:rPr>
              <a:t>Ποιοτική ανάλυση</a:t>
            </a:r>
            <a:endParaRPr lang="en-US" sz="3200" dirty="0">
              <a:latin typeface="Calibri" pitchFamily="34" charset="0"/>
              <a:cs typeface="Calibri" pitchFamily="34" charset="0"/>
            </a:endParaRPr>
          </a:p>
        </p:txBody>
      </p:sp>
      <p:sp>
        <p:nvSpPr>
          <p:cNvPr id="8" name="7 - Ορθογώνιο"/>
          <p:cNvSpPr/>
          <p:nvPr/>
        </p:nvSpPr>
        <p:spPr>
          <a:xfrm>
            <a:off x="357158" y="1142984"/>
            <a:ext cx="8572560" cy="4401205"/>
          </a:xfrm>
          <a:prstGeom prst="rect">
            <a:avLst/>
          </a:prstGeom>
        </p:spPr>
        <p:txBody>
          <a:bodyPr wrap="square">
            <a:spAutoFit/>
          </a:bodyPr>
          <a:lstStyle/>
          <a:p>
            <a:pPr>
              <a:lnSpc>
                <a:spcPct val="200000"/>
              </a:lnSpc>
              <a:buFont typeface="Wingdings" pitchFamily="2" charset="2"/>
              <a:buChar char="q"/>
            </a:pPr>
            <a:r>
              <a:rPr lang="el-GR" sz="2000" dirty="0" smtClean="0">
                <a:latin typeface="Calibri" pitchFamily="34" charset="0"/>
                <a:cs typeface="Calibri" pitchFamily="34" charset="0"/>
              </a:rPr>
              <a:t>Η χρωματογραφία αποτελεί σήμερα την κυριότερη τεχνική διαχωρισμού</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συγγενών χημικών ουσιών. Χρησιμοποιείται τόσο για την ποιοτική</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ταυτοποίηση όσο και για τον ποσοτικό προσδιορισμό των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διαχωριζομένων ουσιών.</a:t>
            </a:r>
            <a:endParaRPr lang="en-US" sz="2000" dirty="0" smtClean="0">
              <a:latin typeface="Calibri" pitchFamily="34" charset="0"/>
              <a:cs typeface="Calibri" pitchFamily="34" charset="0"/>
            </a:endParaRPr>
          </a:p>
          <a:p>
            <a:pPr>
              <a:lnSpc>
                <a:spcPct val="200000"/>
              </a:lnSpc>
              <a:buFont typeface="Wingdings" pitchFamily="2" charset="2"/>
              <a:buChar char="q"/>
            </a:pPr>
            <a:r>
              <a:rPr lang="el-GR" sz="2000" dirty="0" smtClean="0">
                <a:latin typeface="Calibri" pitchFamily="34" charset="0"/>
                <a:cs typeface="Calibri" pitchFamily="34" charset="0"/>
              </a:rPr>
              <a:t>Από ένα χρωματογράφημα μπορεί να ληφθεί μόνο ένα είδος ποιοτικής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πληροφορίας για κάθε ουσία σε ένα δείγμα, ο χρόνος κατακράτησης.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Πρόσθετα δεδομένα μπορούν να ληφθούν με χρήση διαφόρων κινητών και στατικών φάσεων και σε διάφορες θερμοκρασίες έκλουσης.</a:t>
            </a:r>
            <a:endParaRPr lang="en-US" sz="2000" dirty="0" smtClean="0">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lstStyle/>
          <a:p>
            <a:r>
              <a:rPr lang="el-GR" sz="3200" b="1" dirty="0" smtClean="0">
                <a:latin typeface="Calibri" pitchFamily="34" charset="0"/>
                <a:cs typeface="Calibri" pitchFamily="34" charset="0"/>
              </a:rPr>
              <a:t>Εφαρμογές της χρωματογραφίας</a:t>
            </a:r>
            <a:r>
              <a:rPr lang="en-US" sz="3200" b="1" dirty="0" smtClean="0">
                <a:latin typeface="Calibri" pitchFamily="34" charset="0"/>
                <a:cs typeface="Calibri" pitchFamily="34" charset="0"/>
              </a:rPr>
              <a:t>-</a:t>
            </a:r>
            <a:r>
              <a:rPr lang="el-GR" sz="3200" b="1" dirty="0" smtClean="0">
                <a:latin typeface="Calibri" pitchFamily="34" charset="0"/>
                <a:cs typeface="Calibri" pitchFamily="34" charset="0"/>
              </a:rPr>
              <a:t>Ποιοτική ανάλυση</a:t>
            </a:r>
            <a:endParaRPr lang="en-US" sz="3200" b="1" dirty="0"/>
          </a:p>
        </p:txBody>
      </p:sp>
      <p:sp>
        <p:nvSpPr>
          <p:cNvPr id="8" name="7 - Ορθογώνιο"/>
          <p:cNvSpPr/>
          <p:nvPr/>
        </p:nvSpPr>
        <p:spPr>
          <a:xfrm>
            <a:off x="642910" y="1385249"/>
            <a:ext cx="8072494" cy="4401205"/>
          </a:xfrm>
          <a:prstGeom prst="rect">
            <a:avLst/>
          </a:prstGeom>
        </p:spPr>
        <p:txBody>
          <a:bodyPr wrap="square">
            <a:spAutoFit/>
          </a:bodyPr>
          <a:lstStyle/>
          <a:p>
            <a:pPr>
              <a:lnSpc>
                <a:spcPct val="200000"/>
              </a:lnSpc>
              <a:buFont typeface="Wingdings" pitchFamily="2" charset="2"/>
              <a:buChar char="q"/>
            </a:pPr>
            <a:r>
              <a:rPr lang="el-GR" sz="2000" dirty="0" smtClean="0">
                <a:latin typeface="Calibri" pitchFamily="34" charset="0"/>
                <a:cs typeface="Calibri" pitchFamily="34" charset="0"/>
              </a:rPr>
              <a:t>Η πληροφόρηση είναι πολύ περιορισμένη σε σχέση με αυτή που λαμβάνεται π.χ. με χρήση φασματοσκοπικών ή φασματογραφικών μεθόδων.</a:t>
            </a:r>
          </a:p>
          <a:p>
            <a:pPr>
              <a:lnSpc>
                <a:spcPct val="200000"/>
              </a:lnSpc>
              <a:buFont typeface="Wingdings" pitchFamily="2" charset="2"/>
              <a:buChar char="q"/>
            </a:pPr>
            <a:r>
              <a:rPr lang="el-GR" sz="2000" dirty="0" smtClean="0">
                <a:latin typeface="Calibri" pitchFamily="34" charset="0"/>
                <a:cs typeface="Calibri" pitchFamily="34" charset="0"/>
              </a:rPr>
              <a:t>Γενικά, η επιβεβαίωση της ταυτότητας των ουσιών απαιτεί περαιτέρω φασματοσκοπική ή χημική εξέταση των συστατικών.</a:t>
            </a:r>
          </a:p>
          <a:p>
            <a:pPr>
              <a:lnSpc>
                <a:spcPct val="200000"/>
              </a:lnSpc>
              <a:buFont typeface="Wingdings" pitchFamily="2" charset="2"/>
              <a:buChar char="q"/>
            </a:pPr>
            <a:r>
              <a:rPr lang="el-GR" sz="2000" dirty="0" smtClean="0">
                <a:latin typeface="Calibri" pitchFamily="34" charset="0"/>
                <a:cs typeface="Calibri" pitchFamily="34" charset="0"/>
              </a:rPr>
              <a:t> Τα χρωματογραφήματα δεν οδηγούν σε θετική ταυτοποίηση των ουσιών σε ένα δείγμα. Αποτελούν όμως ένδειξη της απουσίας ορισμένων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ενώσεων.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lstStyle/>
          <a:p>
            <a:r>
              <a:rPr lang="el-GR" sz="3200" b="1" dirty="0" smtClean="0">
                <a:latin typeface="Calibri" pitchFamily="34" charset="0"/>
                <a:cs typeface="Calibri" pitchFamily="34" charset="0"/>
              </a:rPr>
              <a:t>Ποσοτική ανάλυση</a:t>
            </a:r>
            <a:endParaRPr lang="en-US" sz="3200" dirty="0">
              <a:latin typeface="Calibri" pitchFamily="34" charset="0"/>
              <a:cs typeface="Calibri" pitchFamily="34" charset="0"/>
            </a:endParaRPr>
          </a:p>
        </p:txBody>
      </p:sp>
      <p:sp>
        <p:nvSpPr>
          <p:cNvPr id="8" name="7 - Ορθογώνιο"/>
          <p:cNvSpPr/>
          <p:nvPr/>
        </p:nvSpPr>
        <p:spPr>
          <a:xfrm>
            <a:off x="428596" y="1142984"/>
            <a:ext cx="8501122" cy="5016758"/>
          </a:xfrm>
          <a:prstGeom prst="rect">
            <a:avLst/>
          </a:prstGeom>
        </p:spPr>
        <p:txBody>
          <a:bodyPr wrap="square">
            <a:spAutoFit/>
          </a:bodyPr>
          <a:lstStyle/>
          <a:p>
            <a:pPr>
              <a:lnSpc>
                <a:spcPct val="200000"/>
              </a:lnSpc>
              <a:buFont typeface="Wingdings" pitchFamily="2" charset="2"/>
              <a:buChar char="q"/>
            </a:pPr>
            <a:r>
              <a:rPr lang="el-GR" sz="2000" dirty="0" smtClean="0">
                <a:latin typeface="Calibri" pitchFamily="34" charset="0"/>
                <a:cs typeface="Calibri" pitchFamily="34" charset="0"/>
              </a:rPr>
              <a:t>Η ποσοτική χρωματογραφία στήλης βασίζεται σε σύγκριση του ύψους ή της επιφάνειας της κορυφής του αναλύτη με τις αντίστοιχες κορυφές ενός ή περισσότερων προτύπων. Με κατάλληλο έλεγχο των συνθηκών, οι παράμετροι αυτές μεταβάλλονται γραμμικά με τη συγκέντρωση.</a:t>
            </a:r>
          </a:p>
          <a:p>
            <a:pPr>
              <a:lnSpc>
                <a:spcPct val="200000"/>
              </a:lnSpc>
              <a:buFont typeface="Wingdings" pitchFamily="2" charset="2"/>
              <a:buChar char="Ø"/>
            </a:pPr>
            <a:r>
              <a:rPr lang="el-GR" sz="2000" b="1" dirty="0" smtClean="0">
                <a:latin typeface="Calibri" pitchFamily="34" charset="0"/>
                <a:cs typeface="Calibri" pitchFamily="34" charset="0"/>
              </a:rPr>
              <a:t>Αναλύσεις που βασίζονται στο ύψος της κορυφής</a:t>
            </a:r>
          </a:p>
          <a:p>
            <a:pPr>
              <a:lnSpc>
                <a:spcPct val="200000"/>
              </a:lnSpc>
              <a:buFont typeface="Wingdings" pitchFamily="2" charset="2"/>
              <a:buChar char="§"/>
            </a:pPr>
            <a:r>
              <a:rPr lang="el-GR" sz="2000" dirty="0" smtClean="0">
                <a:latin typeface="Calibri" pitchFamily="34" charset="0"/>
                <a:cs typeface="Calibri" pitchFamily="34" charset="0"/>
              </a:rPr>
              <a:t>Το ύψος μιας χρωματογραφικής κορυφής υπολογίζεται με μέτρηση της κατακόρυφης απόστασης από το υψηλότερο σημείο της κορυφής στη γραμμή βάσης.</a:t>
            </a: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sz="3200" b="1" dirty="0" smtClean="0">
                <a:latin typeface="Calibri" pitchFamily="34" charset="0"/>
                <a:cs typeface="Calibri" pitchFamily="34" charset="0"/>
              </a:rPr>
              <a:t>Ποσοτική ανάλυση</a:t>
            </a:r>
            <a:endParaRPr lang="en-US" sz="3200" dirty="0"/>
          </a:p>
        </p:txBody>
      </p:sp>
      <p:sp>
        <p:nvSpPr>
          <p:cNvPr id="8" name="7 - Ορθογώνιο"/>
          <p:cNvSpPr/>
          <p:nvPr/>
        </p:nvSpPr>
        <p:spPr>
          <a:xfrm>
            <a:off x="428596" y="1142984"/>
            <a:ext cx="7929618" cy="4315027"/>
          </a:xfrm>
          <a:prstGeom prst="rect">
            <a:avLst/>
          </a:prstGeom>
        </p:spPr>
        <p:txBody>
          <a:bodyPr wrap="square">
            <a:spAutoFit/>
          </a:bodyPr>
          <a:lstStyle/>
          <a:p>
            <a:pPr>
              <a:lnSpc>
                <a:spcPct val="200000"/>
              </a:lnSpc>
              <a:buFont typeface="Wingdings" pitchFamily="2" charset="2"/>
              <a:buChar char="q"/>
            </a:pPr>
            <a:r>
              <a:rPr lang="el-GR" sz="2000" dirty="0" smtClean="0">
                <a:latin typeface="Calibri" pitchFamily="34" charset="0"/>
                <a:cs typeface="Calibri" pitchFamily="34" charset="0"/>
              </a:rPr>
              <a:t>Το ύψος της κορυφής είναι αντιστρόφως ανάλογο προς το εύρος της. Ορθά αποτελέσματα λαμβάνονται μόνο όταν οι συνθήκες μέτρησης δεν προκαλούν μεταβολή στο εύρος των κορυφών κατά το χρονικό διάστημα μέτρησης αγνώστων και προτύπων.</a:t>
            </a:r>
          </a:p>
          <a:p>
            <a:pPr>
              <a:lnSpc>
                <a:spcPct val="200000"/>
              </a:lnSpc>
              <a:buFont typeface="Wingdings" pitchFamily="2" charset="2"/>
              <a:buChar char="ü"/>
            </a:pPr>
            <a:r>
              <a:rPr lang="el-GR" sz="2000" dirty="0" smtClean="0">
                <a:latin typeface="Calibri" pitchFamily="34" charset="0"/>
                <a:cs typeface="Calibri" pitchFamily="34" charset="0"/>
              </a:rPr>
              <a:t> Θερμοκρασία στήλης</a:t>
            </a:r>
          </a:p>
          <a:p>
            <a:pPr>
              <a:lnSpc>
                <a:spcPct val="200000"/>
              </a:lnSpc>
              <a:buFont typeface="Wingdings" pitchFamily="2" charset="2"/>
              <a:buChar char="ü"/>
            </a:pPr>
            <a:r>
              <a:rPr lang="el-GR" sz="2000" dirty="0" smtClean="0">
                <a:latin typeface="Calibri" pitchFamily="34" charset="0"/>
                <a:cs typeface="Calibri" pitchFamily="34" charset="0"/>
              </a:rPr>
              <a:t> Ταχύτητα ροής της κινητής φάσης</a:t>
            </a:r>
          </a:p>
          <a:p>
            <a:pPr>
              <a:lnSpc>
                <a:spcPct val="200000"/>
              </a:lnSpc>
              <a:buFont typeface="Wingdings" pitchFamily="2" charset="2"/>
              <a:buChar char="ü"/>
            </a:pPr>
            <a:r>
              <a:rPr lang="el-GR" sz="2000" dirty="0" smtClean="0">
                <a:latin typeface="Calibri" pitchFamily="34" charset="0"/>
                <a:cs typeface="Calibri" pitchFamily="34" charset="0"/>
              </a:rPr>
              <a:t> Ταχύτητα έγχυσης του δείγματος</a:t>
            </a:r>
            <a:endParaRPr lang="en-US" sz="2000" dirty="0">
              <a:latin typeface="Calibri" pitchFamily="34" charset="0"/>
              <a:cs typeface="Calibri" pitchFamily="34" charset="0"/>
            </a:endParaRPr>
          </a:p>
        </p:txBody>
      </p:sp>
      <p:pic>
        <p:nvPicPr>
          <p:cNvPr id="74754" name="Picture 2"/>
          <p:cNvPicPr>
            <a:picLocks noChangeAspect="1" noChangeArrowheads="1"/>
          </p:cNvPicPr>
          <p:nvPr/>
        </p:nvPicPr>
        <p:blipFill>
          <a:blip r:embed="rId2" cstate="print"/>
          <a:srcRect/>
          <a:stretch>
            <a:fillRect/>
          </a:stretch>
        </p:blipFill>
        <p:spPr bwMode="auto">
          <a:xfrm>
            <a:off x="5214942" y="3071810"/>
            <a:ext cx="2928958" cy="3234497"/>
          </a:xfrm>
          <a:prstGeom prst="rect">
            <a:avLst/>
          </a:prstGeom>
          <a:noFill/>
          <a:ln w="9525">
            <a:solidFill>
              <a:srgbClr val="0070C0"/>
            </a:solid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14290"/>
            <a:ext cx="8229600" cy="582594"/>
          </a:xfrm>
        </p:spPr>
        <p:txBody>
          <a:bodyPr/>
          <a:lstStyle/>
          <a:p>
            <a:r>
              <a:rPr lang="el-GR" sz="3200" b="1" dirty="0" smtClean="0">
                <a:latin typeface="Calibri" pitchFamily="34" charset="0"/>
                <a:cs typeface="Calibri" pitchFamily="34" charset="0"/>
              </a:rPr>
              <a:t>Ποσοτική ανάλυση</a:t>
            </a:r>
            <a:endParaRPr lang="en-US" sz="3200" dirty="0"/>
          </a:p>
        </p:txBody>
      </p:sp>
      <p:sp>
        <p:nvSpPr>
          <p:cNvPr id="9" name="8 - Ορθογώνιο"/>
          <p:cNvSpPr/>
          <p:nvPr/>
        </p:nvSpPr>
        <p:spPr>
          <a:xfrm>
            <a:off x="357158" y="928670"/>
            <a:ext cx="5857916" cy="5724644"/>
          </a:xfrm>
          <a:prstGeom prst="rect">
            <a:avLst/>
          </a:prstGeom>
        </p:spPr>
        <p:txBody>
          <a:bodyPr wrap="square">
            <a:spAutoFit/>
          </a:bodyPr>
          <a:lstStyle/>
          <a:p>
            <a:pPr>
              <a:buFont typeface="Wingdings" pitchFamily="2" charset="2"/>
              <a:buChar char="Ø"/>
            </a:pPr>
            <a:r>
              <a:rPr lang="el-GR" b="1" dirty="0" smtClean="0"/>
              <a:t>Αναλύσεις που βασίζονται στην επιφάνεια των κορυφών</a:t>
            </a:r>
          </a:p>
          <a:p>
            <a:pPr>
              <a:lnSpc>
                <a:spcPct val="150000"/>
              </a:lnSpc>
              <a:buFont typeface="Wingdings" pitchFamily="2" charset="2"/>
              <a:buChar char="q"/>
            </a:pPr>
            <a:r>
              <a:rPr lang="el-GR" sz="2000" dirty="0" smtClean="0">
                <a:latin typeface="Calibri" pitchFamily="34" charset="0"/>
                <a:cs typeface="Calibri" pitchFamily="34" charset="0"/>
              </a:rPr>
              <a:t>Οι επιφάνειες των κορυφών είναι ανεξάρτητες από διευρύνσεις οι οποίες οφείλονται στη μεταβολή των πειραματικών συνθηκών. Επομένως, αποτελούν προτιμότερη αναλυτική παράμετρο σε σχέση με τα ύψη των κορυφών.</a:t>
            </a:r>
          </a:p>
          <a:p>
            <a:pPr>
              <a:lnSpc>
                <a:spcPct val="150000"/>
              </a:lnSpc>
              <a:buFont typeface="Wingdings" pitchFamily="2" charset="2"/>
              <a:buChar char="q"/>
            </a:pPr>
            <a:r>
              <a:rPr lang="el-GR" sz="2000" dirty="0" smtClean="0">
                <a:latin typeface="Calibri" pitchFamily="34" charset="0"/>
                <a:cs typeface="Calibri" pitchFamily="34" charset="0"/>
              </a:rPr>
              <a:t>Τα σύγχρονα όργανα χρωματογραφίας είναι εξοπλισμένα με ψηφιακούς ηλεκτρονικούς ολοκληρωτές, με τους οποίους είναι εφικτός ο ακριβής υπολογισμός της επιφάνειας κάθε κορυφής.</a:t>
            </a:r>
          </a:p>
          <a:p>
            <a:pPr>
              <a:lnSpc>
                <a:spcPct val="150000"/>
              </a:lnSpc>
            </a:pPr>
            <a:r>
              <a:rPr lang="el-GR" sz="2000" dirty="0" smtClean="0">
                <a:latin typeface="Calibri" pitchFamily="34" charset="0"/>
                <a:cs typeface="Calibri" pitchFamily="34" charset="0"/>
              </a:rPr>
              <a:t>Όταν δεν υπάρχει ολοκληρωτής, ο υπολογισμός μπορεί να γίνει με το χέρι</a:t>
            </a:r>
            <a:endParaRPr lang="en-US" sz="2000" dirty="0">
              <a:latin typeface="Calibri" pitchFamily="34" charset="0"/>
              <a:cs typeface="Calibri" pitchFamily="34" charset="0"/>
            </a:endParaRPr>
          </a:p>
        </p:txBody>
      </p:sp>
      <p:sp>
        <p:nvSpPr>
          <p:cNvPr id="11" name="10 - Ορθογώνιο"/>
          <p:cNvSpPr/>
          <p:nvPr/>
        </p:nvSpPr>
        <p:spPr>
          <a:xfrm>
            <a:off x="6715140" y="5517232"/>
            <a:ext cx="2214578" cy="646331"/>
          </a:xfrm>
          <a:prstGeom prst="rect">
            <a:avLst/>
          </a:prstGeom>
          <a:ln>
            <a:solidFill>
              <a:schemeClr val="accent6"/>
            </a:solidFill>
          </a:ln>
        </p:spPr>
        <p:txBody>
          <a:bodyPr wrap="square">
            <a:spAutoFit/>
          </a:bodyPr>
          <a:lstStyle/>
          <a:p>
            <a:r>
              <a:rPr lang="en-US" i="1" dirty="0" smtClean="0">
                <a:latin typeface="Calibri" pitchFamily="34" charset="0"/>
                <a:cs typeface="Calibri" pitchFamily="34" charset="0"/>
              </a:rPr>
              <a:t>A = ∫ </a:t>
            </a:r>
            <a:r>
              <a:rPr lang="en-US" i="1" dirty="0" err="1" smtClean="0">
                <a:latin typeface="Calibri" pitchFamily="34" charset="0"/>
                <a:cs typeface="Calibri" pitchFamily="34" charset="0"/>
              </a:rPr>
              <a:t>R⋅dt</a:t>
            </a:r>
            <a:endParaRPr lang="en-US" i="1" dirty="0" smtClean="0">
              <a:latin typeface="Calibri" pitchFamily="34" charset="0"/>
              <a:cs typeface="Calibri" pitchFamily="34" charset="0"/>
            </a:endParaRPr>
          </a:p>
          <a:p>
            <a:r>
              <a:rPr lang="el-GR" i="1" dirty="0" smtClean="0">
                <a:latin typeface="Calibri" pitchFamily="34" charset="0"/>
                <a:cs typeface="Calibri" pitchFamily="34" charset="0"/>
              </a:rPr>
              <a:t>Α=</a:t>
            </a:r>
            <a:r>
              <a:rPr lang="en-US" i="1" dirty="0" smtClean="0">
                <a:latin typeface="Calibri" pitchFamily="34" charset="0"/>
                <a:cs typeface="Calibri" pitchFamily="34" charset="0"/>
              </a:rPr>
              <a:t> (</a:t>
            </a:r>
            <a:r>
              <a:rPr lang="el-GR" i="1" dirty="0" smtClean="0">
                <a:latin typeface="Calibri" pitchFamily="34" charset="0"/>
                <a:cs typeface="Calibri" pitchFamily="34" charset="0"/>
              </a:rPr>
              <a:t>Βάση</a:t>
            </a:r>
            <a:r>
              <a:rPr lang="en-US" i="1" dirty="0" smtClean="0">
                <a:latin typeface="Calibri" pitchFamily="34" charset="0"/>
                <a:cs typeface="Calibri" pitchFamily="34" charset="0"/>
              </a:rPr>
              <a:t> X</a:t>
            </a:r>
            <a:r>
              <a:rPr lang="el-GR" i="1" dirty="0" smtClean="0">
                <a:latin typeface="Calibri" pitchFamily="34" charset="0"/>
                <a:cs typeface="Calibri" pitchFamily="34" charset="0"/>
              </a:rPr>
              <a:t> Ύψος</a:t>
            </a:r>
            <a:r>
              <a:rPr lang="en-US" i="1" dirty="0" smtClean="0">
                <a:latin typeface="Calibri" pitchFamily="34" charset="0"/>
                <a:cs typeface="Calibri" pitchFamily="34" charset="0"/>
              </a:rPr>
              <a:t> )/2</a:t>
            </a:r>
            <a:endParaRPr lang="en-US" dirty="0">
              <a:latin typeface="Calibri" pitchFamily="34" charset="0"/>
              <a:cs typeface="Calibri" pitchFamily="34" charset="0"/>
            </a:endParaRPr>
          </a:p>
        </p:txBody>
      </p:sp>
      <p:pic>
        <p:nvPicPr>
          <p:cNvPr id="60418" name="Picture 2" descr="C:\Users\pc4\Desktop\Untitled57.png"/>
          <p:cNvPicPr>
            <a:picLocks noChangeAspect="1" noChangeArrowheads="1"/>
          </p:cNvPicPr>
          <p:nvPr/>
        </p:nvPicPr>
        <p:blipFill>
          <a:blip r:embed="rId2" cstate="print"/>
          <a:srcRect/>
          <a:stretch>
            <a:fillRect/>
          </a:stretch>
        </p:blipFill>
        <p:spPr bwMode="auto">
          <a:xfrm>
            <a:off x="5940152" y="2348880"/>
            <a:ext cx="3087579" cy="2808311"/>
          </a:xfrm>
          <a:prstGeom prst="rect">
            <a:avLst/>
          </a:prstGeom>
          <a:noFill/>
          <a:ln>
            <a:solidFill>
              <a:srgbClr val="0070C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274638"/>
            <a:ext cx="8229600" cy="725470"/>
          </a:xfrm>
        </p:spPr>
        <p:txBody>
          <a:bodyPr/>
          <a:lstStyle/>
          <a:p>
            <a:r>
              <a:rPr lang="el-GR" sz="3200" b="1" dirty="0" smtClean="0">
                <a:latin typeface="Calibri" pitchFamily="34" charset="0"/>
                <a:cs typeface="Calibri" pitchFamily="34" charset="0"/>
              </a:rPr>
              <a:t>Ποσοτική ανάλυση</a:t>
            </a:r>
            <a:endParaRPr lang="en-US" sz="3200" dirty="0"/>
          </a:p>
        </p:txBody>
      </p:sp>
      <p:sp>
        <p:nvSpPr>
          <p:cNvPr id="9" name="8 - Ορθογώνιο"/>
          <p:cNvSpPr/>
          <p:nvPr/>
        </p:nvSpPr>
        <p:spPr>
          <a:xfrm>
            <a:off x="785786" y="1000108"/>
            <a:ext cx="4143403" cy="369332"/>
          </a:xfrm>
          <a:prstGeom prst="rect">
            <a:avLst/>
          </a:prstGeom>
        </p:spPr>
        <p:txBody>
          <a:bodyPr wrap="square">
            <a:spAutoFit/>
          </a:bodyPr>
          <a:lstStyle/>
          <a:p>
            <a:pPr>
              <a:buFont typeface="Wingdings" pitchFamily="2" charset="2"/>
              <a:buChar char="Ø"/>
            </a:pPr>
            <a:r>
              <a:rPr lang="el-GR" b="1" dirty="0" smtClean="0"/>
              <a:t>Βαθμονόμηση και πρότυπα</a:t>
            </a:r>
            <a:endParaRPr lang="en-US" dirty="0"/>
          </a:p>
        </p:txBody>
      </p:sp>
      <p:sp>
        <p:nvSpPr>
          <p:cNvPr id="10" name="9 - Ορθογώνιο"/>
          <p:cNvSpPr/>
          <p:nvPr/>
        </p:nvSpPr>
        <p:spPr>
          <a:xfrm>
            <a:off x="428596" y="1357298"/>
            <a:ext cx="8429684" cy="1891287"/>
          </a:xfrm>
          <a:prstGeom prst="rect">
            <a:avLst/>
          </a:prstGeom>
        </p:spPr>
        <p:txBody>
          <a:bodyPr wrap="square">
            <a:spAutoFit/>
          </a:bodyPr>
          <a:lstStyle/>
          <a:p>
            <a:pPr>
              <a:lnSpc>
                <a:spcPct val="150000"/>
              </a:lnSpc>
              <a:buFont typeface="Wingdings" pitchFamily="2" charset="2"/>
              <a:buChar char="q"/>
            </a:pPr>
            <a:r>
              <a:rPr lang="el-GR" sz="2000" dirty="0" smtClean="0">
                <a:latin typeface="Calibri" pitchFamily="34" charset="0"/>
                <a:cs typeface="Calibri" pitchFamily="34" charset="0"/>
              </a:rPr>
              <a:t>Η πιο άμεση και απλή μέθοδος για ποσοτική χρωματογραφική ανάλυση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είναι η χρήση μιας σειράς πρότυπων διαλυμάτων με σύνθεση που</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προσεγγίζει την σύνθεση των αγνώστων. Σημαντικότερη πηγή σφάλματος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αποτελεί 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αβεβαιότητα στον όγκο του δείγματος.</a:t>
            </a:r>
            <a:r>
              <a:rPr lang="en-US" sz="2000" dirty="0" smtClean="0">
                <a:latin typeface="Calibri" pitchFamily="34" charset="0"/>
                <a:cs typeface="Calibri" pitchFamily="34" charset="0"/>
              </a:rPr>
              <a:t> </a:t>
            </a:r>
            <a:endParaRPr lang="en-US" sz="2000" dirty="0">
              <a:latin typeface="Calibri" pitchFamily="34" charset="0"/>
              <a:cs typeface="Calibri" pitchFamily="34" charset="0"/>
            </a:endParaRPr>
          </a:p>
        </p:txBody>
      </p:sp>
      <p:sp>
        <p:nvSpPr>
          <p:cNvPr id="11" name="10 - Ορθογώνιο"/>
          <p:cNvSpPr/>
          <p:nvPr/>
        </p:nvSpPr>
        <p:spPr>
          <a:xfrm>
            <a:off x="857224" y="3214686"/>
            <a:ext cx="3871894" cy="369332"/>
          </a:xfrm>
          <a:prstGeom prst="rect">
            <a:avLst/>
          </a:prstGeom>
        </p:spPr>
        <p:txBody>
          <a:bodyPr wrap="none">
            <a:spAutoFit/>
          </a:bodyPr>
          <a:lstStyle/>
          <a:p>
            <a:pPr>
              <a:buFont typeface="Wingdings" pitchFamily="2" charset="2"/>
              <a:buChar char="Ø"/>
            </a:pPr>
            <a:r>
              <a:rPr lang="el-GR" b="1" dirty="0" smtClean="0"/>
              <a:t>Λήψη καμπύλης βαθμονόμησης</a:t>
            </a:r>
            <a:endParaRPr lang="en-US" dirty="0"/>
          </a:p>
        </p:txBody>
      </p:sp>
      <p:sp>
        <p:nvSpPr>
          <p:cNvPr id="12" name="11 - Ορθογώνιο"/>
          <p:cNvSpPr/>
          <p:nvPr/>
        </p:nvSpPr>
        <p:spPr>
          <a:xfrm>
            <a:off x="214282" y="3571876"/>
            <a:ext cx="5500726" cy="3170099"/>
          </a:xfrm>
          <a:prstGeom prst="rect">
            <a:avLst/>
          </a:prstGeom>
        </p:spPr>
        <p:txBody>
          <a:bodyPr wrap="square">
            <a:spAutoFit/>
          </a:bodyPr>
          <a:lstStyle/>
          <a:p>
            <a:r>
              <a:rPr lang="el-GR" sz="2000" dirty="0" smtClean="0">
                <a:latin typeface="Calibri" pitchFamily="34" charset="0"/>
                <a:cs typeface="Calibri" pitchFamily="34" charset="0"/>
              </a:rPr>
              <a:t>(α) Εισάγεται στο όργανο σειρά</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πρότυπων διαλυμάτων με</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ακριβώς γνωστές συγκεντρώσεις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του αναλύτη και καταγράφεται 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ένδειξη του οργάνου.</a:t>
            </a:r>
          </a:p>
          <a:p>
            <a:r>
              <a:rPr lang="el-GR" sz="2000" dirty="0" smtClean="0">
                <a:latin typeface="Calibri" pitchFamily="34" charset="0"/>
                <a:cs typeface="Calibri" pitchFamily="34" charset="0"/>
              </a:rPr>
              <a:t>(β) Ακολουθεί διόρθωση των ενδείξεων ως προς το τυφλό.</a:t>
            </a:r>
          </a:p>
          <a:p>
            <a:r>
              <a:rPr lang="el-GR" sz="2000" dirty="0" smtClean="0">
                <a:latin typeface="Calibri" pitchFamily="34" charset="0"/>
                <a:cs typeface="Calibri" pitchFamily="34" charset="0"/>
              </a:rPr>
              <a:t>(γ) Τα δεδομένα χρησιμοποιούνται</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για τη σχεδίαση διαγράμματος της</a:t>
            </a:r>
          </a:p>
          <a:p>
            <a:r>
              <a:rPr lang="el-GR" sz="2000" dirty="0" smtClean="0">
                <a:latin typeface="Calibri" pitchFamily="34" charset="0"/>
                <a:cs typeface="Calibri" pitchFamily="34" charset="0"/>
              </a:rPr>
              <a:t>διορθωμένης ένδειξης ως προς τη</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συγκέντρωση του αναλύτη.</a:t>
            </a:r>
            <a:endParaRPr lang="en-US" sz="2000" dirty="0">
              <a:latin typeface="Calibri" pitchFamily="34" charset="0"/>
              <a:cs typeface="Calibri" pitchFamily="34" charset="0"/>
            </a:endParaRPr>
          </a:p>
        </p:txBody>
      </p:sp>
      <p:pic>
        <p:nvPicPr>
          <p:cNvPr id="76802" name="Picture 2"/>
          <p:cNvPicPr>
            <a:picLocks noChangeAspect="1" noChangeArrowheads="1"/>
          </p:cNvPicPr>
          <p:nvPr/>
        </p:nvPicPr>
        <p:blipFill>
          <a:blip r:embed="rId2" cstate="print"/>
          <a:srcRect/>
          <a:stretch>
            <a:fillRect/>
          </a:stretch>
        </p:blipFill>
        <p:spPr bwMode="auto">
          <a:xfrm>
            <a:off x="5670514" y="2830181"/>
            <a:ext cx="3330642" cy="3027711"/>
          </a:xfrm>
          <a:prstGeom prst="rect">
            <a:avLst/>
          </a:prstGeom>
          <a:noFill/>
          <a:ln w="9525">
            <a:solidFill>
              <a:schemeClr val="accent6"/>
            </a:solidFill>
            <a:miter lim="800000"/>
            <a:headEnd/>
            <a:tailEnd/>
          </a:ln>
          <a:effectLst/>
        </p:spPr>
      </p:pic>
      <p:sp>
        <p:nvSpPr>
          <p:cNvPr id="76803" name="Rectangle 3"/>
          <p:cNvSpPr>
            <a:spLocks noChangeArrowheads="1"/>
          </p:cNvSpPr>
          <p:nvPr/>
        </p:nvSpPr>
        <p:spPr bwMode="auto">
          <a:xfrm>
            <a:off x="5929322" y="5934670"/>
            <a:ext cx="2857520" cy="830997"/>
          </a:xfrm>
          <a:prstGeom prst="rect">
            <a:avLst/>
          </a:prstGeom>
          <a:noFill/>
          <a:ln w="9525">
            <a:solidFill>
              <a:schemeClr val="accent6"/>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92275" algn="l"/>
              </a:tabLst>
            </a:pPr>
            <a:r>
              <a:rPr kumimoji="0" lang="en-US" altLang="zh-CN" sz="1600" i="1" u="none" strike="noStrike" cap="none" normalizeH="0" baseline="0" dirty="0" smtClean="0">
                <a:ln>
                  <a:noFill/>
                </a:ln>
                <a:effectLst/>
                <a:latin typeface="Calibri" pitchFamily="34" charset="0"/>
                <a:ea typeface="SimSun" pitchFamily="2" charset="-122"/>
                <a:cs typeface="Calibri" pitchFamily="34" charset="0"/>
              </a:rPr>
              <a:t>Cm</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a:t>
            </a:r>
            <a:r>
              <a:rPr kumimoji="0" lang="en-US" altLang="zh-CN" sz="1600" i="0" u="none" strike="noStrike" cap="none" normalizeH="0" baseline="0" dirty="0" smtClean="0">
                <a:ln>
                  <a:noFill/>
                </a:ln>
                <a:effectLst/>
                <a:latin typeface="Calibri" pitchFamily="34" charset="0"/>
                <a:ea typeface="SimSun" pitchFamily="2" charset="-122"/>
                <a:cs typeface="Calibri" pitchFamily="34" charset="0"/>
              </a:rPr>
              <a:t> </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Όριο</a:t>
            </a:r>
            <a:r>
              <a:rPr kumimoji="0" lang="en-US" altLang="zh-CN" sz="1600" i="0" u="none" strike="noStrike" cap="none" normalizeH="0" baseline="0" dirty="0" smtClean="0">
                <a:ln>
                  <a:noFill/>
                </a:ln>
                <a:effectLst/>
                <a:latin typeface="Calibri" pitchFamily="34" charset="0"/>
                <a:ea typeface="SimSun" pitchFamily="2" charset="-122"/>
                <a:cs typeface="Calibri" pitchFamily="34" charset="0"/>
              </a:rPr>
              <a:t> </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ανίχνευσης</a:t>
            </a:r>
            <a:endParaRPr kumimoji="0" lang="en-US" altLang="zh-CN" sz="1600"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92275" algn="l"/>
              </a:tabLst>
            </a:pPr>
            <a:r>
              <a:rPr kumimoji="0" lang="en-US" altLang="zh-CN" sz="1600" i="1" u="none" strike="noStrike" cap="none" normalizeH="0" baseline="0" dirty="0" smtClean="0">
                <a:ln>
                  <a:noFill/>
                </a:ln>
                <a:effectLst/>
                <a:latin typeface="Calibri" pitchFamily="34" charset="0"/>
                <a:ea typeface="SimSun" pitchFamily="2" charset="-122"/>
                <a:cs typeface="Calibri" pitchFamily="34" charset="0"/>
              </a:rPr>
              <a:t>LOQ</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a:t>
            </a:r>
            <a:r>
              <a:rPr kumimoji="0" lang="en-US" altLang="zh-CN" sz="1600" i="0" u="none" strike="noStrike" cap="none" normalizeH="0" baseline="0" dirty="0" smtClean="0">
                <a:ln>
                  <a:noFill/>
                </a:ln>
                <a:effectLst/>
                <a:latin typeface="Calibri" pitchFamily="34" charset="0"/>
                <a:ea typeface="SimSun" pitchFamily="2" charset="-122"/>
                <a:cs typeface="Calibri" pitchFamily="34" charset="0"/>
              </a:rPr>
              <a:t> </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Όριο</a:t>
            </a:r>
            <a:r>
              <a:rPr kumimoji="0" lang="en-US" altLang="zh-CN" sz="1600" i="0" u="none" strike="noStrike" cap="none" normalizeH="0" baseline="0" dirty="0" smtClean="0">
                <a:ln>
                  <a:noFill/>
                </a:ln>
                <a:effectLst/>
                <a:latin typeface="Calibri" pitchFamily="34" charset="0"/>
                <a:ea typeface="SimSun" pitchFamily="2" charset="-122"/>
                <a:cs typeface="Calibri" pitchFamily="34" charset="0"/>
              </a:rPr>
              <a:t> </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ποσοτικοποίησης</a:t>
            </a:r>
            <a:endParaRPr kumimoji="0" lang="en-US" altLang="zh-CN" sz="1600"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92275" algn="l"/>
              </a:tabLst>
            </a:pPr>
            <a:r>
              <a:rPr kumimoji="0" lang="en-US" altLang="zh-CN" sz="1600" i="1" u="none" strike="noStrike" cap="none" normalizeH="0" baseline="0" dirty="0" smtClean="0">
                <a:ln>
                  <a:noFill/>
                </a:ln>
                <a:effectLst/>
                <a:latin typeface="Calibri" pitchFamily="34" charset="0"/>
                <a:ea typeface="SimSun" pitchFamily="2" charset="-122"/>
                <a:cs typeface="Calibri" pitchFamily="34" charset="0"/>
              </a:rPr>
              <a:t>LOL</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a:t>
            </a:r>
            <a:r>
              <a:rPr kumimoji="0" lang="en-US" altLang="zh-CN" sz="1600" i="0" u="none" strike="noStrike" cap="none" normalizeH="0" baseline="0" dirty="0" smtClean="0">
                <a:ln>
                  <a:noFill/>
                </a:ln>
                <a:effectLst/>
                <a:latin typeface="Calibri" pitchFamily="34" charset="0"/>
                <a:ea typeface="SimSun" pitchFamily="2" charset="-122"/>
                <a:cs typeface="Calibri" pitchFamily="34" charset="0"/>
              </a:rPr>
              <a:t> </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Όριο</a:t>
            </a:r>
            <a:r>
              <a:rPr kumimoji="0" lang="en-US" altLang="zh-CN" sz="1600" i="0" u="none" strike="noStrike" cap="none" normalizeH="0" baseline="0" dirty="0" smtClean="0">
                <a:ln>
                  <a:noFill/>
                </a:ln>
                <a:effectLst/>
                <a:latin typeface="Calibri" pitchFamily="34" charset="0"/>
                <a:ea typeface="SimSun" pitchFamily="2" charset="-122"/>
                <a:cs typeface="Calibri" pitchFamily="34" charset="0"/>
              </a:rPr>
              <a:t> </a:t>
            </a:r>
            <a:r>
              <a:rPr kumimoji="0" lang="el-GR" altLang="zh-CN" sz="1600" i="0" u="none" strike="noStrike" cap="none" normalizeH="0" baseline="0" dirty="0" smtClean="0">
                <a:ln>
                  <a:noFill/>
                </a:ln>
                <a:effectLst/>
                <a:latin typeface="Calibri" pitchFamily="34" charset="0"/>
                <a:ea typeface="SimSun" pitchFamily="2" charset="-122"/>
                <a:cs typeface="Calibri" pitchFamily="34" charset="0"/>
              </a:rPr>
              <a:t>γραμμικότητας</a:t>
            </a:r>
            <a:endParaRPr kumimoji="0" lang="el-GR" altLang="zh-CN" sz="1600" i="0" u="none" strike="noStrike" cap="none" normalizeH="0" baseline="0" dirty="0" smtClean="0">
              <a:ln>
                <a:noFill/>
              </a:ln>
              <a:effectLst/>
              <a:latin typeface="Calibri" pitchFamily="34" charset="0"/>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457200" y="71414"/>
            <a:ext cx="8229600" cy="642942"/>
          </a:xfrm>
        </p:spPr>
        <p:txBody>
          <a:bodyPr/>
          <a:lstStyle/>
          <a:p>
            <a:r>
              <a:rPr lang="el-GR" sz="3200" b="1" dirty="0" smtClean="0">
                <a:latin typeface="Calibri" pitchFamily="34" charset="0"/>
                <a:cs typeface="Calibri" pitchFamily="34" charset="0"/>
              </a:rPr>
              <a:t>Ποσοτική ανάλυση</a:t>
            </a:r>
            <a:endParaRPr lang="en-US" sz="3200" dirty="0"/>
          </a:p>
        </p:txBody>
      </p:sp>
      <p:sp>
        <p:nvSpPr>
          <p:cNvPr id="9" name="8 - Ορθογώνιο"/>
          <p:cNvSpPr/>
          <p:nvPr/>
        </p:nvSpPr>
        <p:spPr>
          <a:xfrm>
            <a:off x="785786" y="1000108"/>
            <a:ext cx="3867084" cy="369332"/>
          </a:xfrm>
          <a:prstGeom prst="rect">
            <a:avLst/>
          </a:prstGeom>
        </p:spPr>
        <p:txBody>
          <a:bodyPr wrap="none">
            <a:spAutoFit/>
          </a:bodyPr>
          <a:lstStyle/>
          <a:p>
            <a:pPr>
              <a:buFont typeface="Wingdings" pitchFamily="2" charset="2"/>
              <a:buChar char="Ø"/>
            </a:pPr>
            <a:r>
              <a:rPr lang="el-GR" b="1" dirty="0" smtClean="0"/>
              <a:t>Μέθοδος εσωτερικού προτύπου</a:t>
            </a:r>
            <a:endParaRPr lang="en-US" dirty="0"/>
          </a:p>
        </p:txBody>
      </p:sp>
      <p:sp>
        <p:nvSpPr>
          <p:cNvPr id="10" name="9 - Ορθογώνιο"/>
          <p:cNvSpPr/>
          <p:nvPr/>
        </p:nvSpPr>
        <p:spPr>
          <a:xfrm>
            <a:off x="642910" y="1500174"/>
            <a:ext cx="8072494" cy="4401205"/>
          </a:xfrm>
          <a:prstGeom prst="rect">
            <a:avLst/>
          </a:prstGeom>
        </p:spPr>
        <p:txBody>
          <a:bodyPr wrap="square">
            <a:spAutoFit/>
          </a:bodyPr>
          <a:lstStyle/>
          <a:p>
            <a:pPr>
              <a:lnSpc>
                <a:spcPct val="200000"/>
              </a:lnSpc>
              <a:buFont typeface="Wingdings" pitchFamily="2" charset="2"/>
              <a:buChar char="q"/>
            </a:pPr>
            <a:r>
              <a:rPr lang="el-GR" sz="2000" dirty="0" smtClean="0">
                <a:latin typeface="Calibri" pitchFamily="34" charset="0"/>
                <a:cs typeface="Calibri" pitchFamily="34" charset="0"/>
              </a:rPr>
              <a:t>Οι αβεβαιότητες που εισάγονται κατά την έγχυση του δείγματος μειώνονται δραστικά με τη χρήση εσωτερικών προτύπων.</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Σύμφωνα με τη μέθοδο αυτή, μια προσεκτικά μετρημένη ποσότητα μιας</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ουσίας, που αποτελεί το εσωτερικό πρότυπο, προστίθεται σε κάθε πρότυπο</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διάλυμα και σε κάθε δείγμα.</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Ως αναλυτική παράμετρος χρησιμοποιείται ο λόγος της επιφάνειας ή ύψους της κορυφής του αναλύτη προς την αντίστοιχη του εσωτερικού προτύπου.</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654032"/>
          </a:xfrm>
        </p:spPr>
        <p:txBody>
          <a:bodyPr/>
          <a:lstStyle/>
          <a:p>
            <a:r>
              <a:rPr lang="el-GR" sz="3200" b="1" dirty="0" smtClean="0">
                <a:latin typeface="Calibri" pitchFamily="34" charset="0"/>
                <a:cs typeface="Calibri" pitchFamily="34" charset="0"/>
              </a:rPr>
              <a:t>Ποσοτική ανάλυση</a:t>
            </a:r>
            <a:endParaRPr lang="en-US" sz="3200" dirty="0"/>
          </a:p>
        </p:txBody>
      </p:sp>
      <p:sp>
        <p:nvSpPr>
          <p:cNvPr id="8" name="7 - Ορθογώνιο"/>
          <p:cNvSpPr/>
          <p:nvPr/>
        </p:nvSpPr>
        <p:spPr>
          <a:xfrm>
            <a:off x="642910" y="1097593"/>
            <a:ext cx="8143932" cy="4315027"/>
          </a:xfrm>
          <a:prstGeom prst="rect">
            <a:avLst/>
          </a:prstGeom>
        </p:spPr>
        <p:txBody>
          <a:bodyPr wrap="square">
            <a:spAutoFit/>
          </a:bodyPr>
          <a:lstStyle/>
          <a:p>
            <a:pPr>
              <a:lnSpc>
                <a:spcPct val="200000"/>
              </a:lnSpc>
              <a:buFont typeface="Wingdings" pitchFamily="2" charset="2"/>
              <a:buChar char="q"/>
            </a:pPr>
            <a:r>
              <a:rPr lang="el-GR" sz="2000" dirty="0" smtClean="0">
                <a:latin typeface="Calibri" pitchFamily="34" charset="0"/>
                <a:cs typeface="Calibri" pitchFamily="34" charset="0"/>
              </a:rPr>
              <a:t>Για να είναι επιτυχής η μέθοδος, είναι απαραίτητο:</a:t>
            </a:r>
          </a:p>
          <a:p>
            <a:pPr>
              <a:lnSpc>
                <a:spcPct val="200000"/>
              </a:lnSpc>
            </a:pPr>
            <a:r>
              <a:rPr lang="el-GR" sz="2000" dirty="0" smtClean="0">
                <a:latin typeface="Calibri" pitchFamily="34" charset="0"/>
                <a:cs typeface="Calibri" pitchFamily="34" charset="0"/>
              </a:rPr>
              <a:t>(α) η κορυφή του εσωτερικού προτύπου να διαχωρίζεται καλά από τις κορυφές των άλλων συστατικών του δείγματος (Rs&gt;1,25)</a:t>
            </a:r>
          </a:p>
          <a:p>
            <a:pPr>
              <a:lnSpc>
                <a:spcPct val="200000"/>
              </a:lnSpc>
            </a:pPr>
            <a:r>
              <a:rPr lang="el-GR" sz="2000" dirty="0" smtClean="0">
                <a:latin typeface="Calibri" pitchFamily="34" charset="0"/>
                <a:cs typeface="Calibri" pitchFamily="34" charset="0"/>
              </a:rPr>
              <a:t>(β) Η κορυφή του προτύπου να μην απέχει πολύ από την κορυφή του</a:t>
            </a:r>
          </a:p>
          <a:p>
            <a:pPr>
              <a:lnSpc>
                <a:spcPct val="200000"/>
              </a:lnSpc>
            </a:pPr>
            <a:r>
              <a:rPr lang="el-GR" sz="2000" dirty="0" smtClean="0">
                <a:latin typeface="Calibri" pitchFamily="34" charset="0"/>
                <a:cs typeface="Calibri" pitchFamily="34" charset="0"/>
              </a:rPr>
              <a:t>αναλύτη.</a:t>
            </a:r>
          </a:p>
          <a:p>
            <a:pPr>
              <a:lnSpc>
                <a:spcPct val="200000"/>
              </a:lnSpc>
              <a:buFont typeface="Wingdings" pitchFamily="2" charset="2"/>
              <a:buChar char="q"/>
            </a:pPr>
            <a:r>
              <a:rPr lang="el-GR" sz="2000" dirty="0" smtClean="0">
                <a:latin typeface="Calibri" pitchFamily="34" charset="0"/>
                <a:cs typeface="Calibri" pitchFamily="34" charset="0"/>
              </a:rPr>
              <a:t>Με κατάλληλο εσωτερικό πρότυπο, μπορούν να επιτευχθούν σχετικές</a:t>
            </a:r>
          </a:p>
          <a:p>
            <a:pPr>
              <a:lnSpc>
                <a:spcPct val="200000"/>
              </a:lnSpc>
            </a:pPr>
            <a:r>
              <a:rPr lang="el-GR" sz="2000" dirty="0" smtClean="0">
                <a:latin typeface="Calibri" pitchFamily="34" charset="0"/>
                <a:cs typeface="Calibri" pitchFamily="34" charset="0"/>
              </a:rPr>
              <a:t>επαναληψιμότητες καλύτερες από 1%.</a:t>
            </a:r>
            <a:endParaRPr lang="en-US" sz="2000" dirty="0">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lstStyle/>
          <a:p>
            <a:r>
              <a:rPr lang="el-GR" sz="3200" b="1" dirty="0" smtClean="0">
                <a:latin typeface="Calibri" pitchFamily="34" charset="0"/>
                <a:cs typeface="Calibri" pitchFamily="34" charset="0"/>
              </a:rPr>
              <a:t>Ποσοτική ανάλυση</a:t>
            </a:r>
            <a:endParaRPr lang="en-US" sz="3200" dirty="0"/>
          </a:p>
        </p:txBody>
      </p:sp>
      <p:sp>
        <p:nvSpPr>
          <p:cNvPr id="8" name="7 - Ορθογώνιο"/>
          <p:cNvSpPr/>
          <p:nvPr/>
        </p:nvSpPr>
        <p:spPr>
          <a:xfrm>
            <a:off x="357158" y="1000108"/>
            <a:ext cx="8572560" cy="5016758"/>
          </a:xfrm>
          <a:prstGeom prst="rect">
            <a:avLst/>
          </a:prstGeom>
        </p:spPr>
        <p:txBody>
          <a:bodyPr wrap="square">
            <a:spAutoFit/>
          </a:bodyPr>
          <a:lstStyle/>
          <a:p>
            <a:pPr>
              <a:lnSpc>
                <a:spcPct val="200000"/>
              </a:lnSpc>
              <a:buFont typeface="Wingdings" pitchFamily="2" charset="2"/>
              <a:buChar char="q"/>
            </a:pPr>
            <a:r>
              <a:rPr lang="el-GR" sz="2000" dirty="0" smtClean="0">
                <a:latin typeface="Calibri" pitchFamily="34" charset="0"/>
                <a:cs typeface="Calibri" pitchFamily="34" charset="0"/>
              </a:rPr>
              <a:t>Η απόκριση των ανιχνευτών (λόγος σήματος προς ποσότητα) είναι συνήθως διαφορετική για κάθε ουσία του δείγματος. Επομένως, για τον ποσοτικό προσδιορισμό μιας ουσίας απαιτείται η γνώση του συντελεστή μοριακής απόκρισης του ανιχνευτή:  </a:t>
            </a:r>
            <a:r>
              <a:rPr lang="en-US" sz="2000" dirty="0" smtClean="0">
                <a:latin typeface="Calibri" pitchFamily="34" charset="0"/>
                <a:cs typeface="Calibri" pitchFamily="34" charset="0"/>
              </a:rPr>
              <a:t>R (</a:t>
            </a:r>
            <a:r>
              <a:rPr lang="el-GR" sz="2000" dirty="0" smtClean="0">
                <a:latin typeface="Calibri" pitchFamily="34" charset="0"/>
                <a:cs typeface="Calibri" pitchFamily="34" charset="0"/>
              </a:rPr>
              <a:t>εμβαδόν/</a:t>
            </a:r>
            <a:r>
              <a:rPr lang="en-US" sz="2000" dirty="0" smtClean="0">
                <a:latin typeface="Calibri" pitchFamily="34" charset="0"/>
                <a:cs typeface="Calibri" pitchFamily="34" charset="0"/>
              </a:rPr>
              <a:t>mol)</a:t>
            </a:r>
            <a:endParaRPr lang="el-GR" sz="2000" dirty="0" smtClean="0">
              <a:latin typeface="Calibri" pitchFamily="34" charset="0"/>
              <a:cs typeface="Calibri" pitchFamily="34" charset="0"/>
            </a:endParaRPr>
          </a:p>
          <a:p>
            <a:pPr>
              <a:lnSpc>
                <a:spcPct val="200000"/>
              </a:lnSpc>
              <a:buFont typeface="Wingdings" pitchFamily="2" charset="2"/>
              <a:buChar char="q"/>
            </a:pPr>
            <a:r>
              <a:rPr lang="el-GR" sz="2000" dirty="0" smtClean="0">
                <a:latin typeface="Calibri" pitchFamily="34" charset="0"/>
                <a:cs typeface="Calibri" pitchFamily="34" charset="0"/>
              </a:rPr>
              <a:t>Η ποσότητα της ουσίας που </a:t>
            </a:r>
            <a:r>
              <a:rPr lang="el-GR" sz="2000" dirty="0" err="1" smtClean="0">
                <a:latin typeface="Calibri" pitchFamily="34" charset="0"/>
                <a:cs typeface="Calibri" pitchFamily="34" charset="0"/>
              </a:rPr>
              <a:t>εκλούεται</a:t>
            </a:r>
            <a:r>
              <a:rPr lang="el-GR" sz="2000" dirty="0" smtClean="0">
                <a:latin typeface="Calibri" pitchFamily="34" charset="0"/>
                <a:cs typeface="Calibri" pitchFamily="34" charset="0"/>
              </a:rPr>
              <a:t> δίνοντας κορυφή με εμβαδόν Α υπολογίζεται απλά, ως εξής: </a:t>
            </a:r>
            <a:endParaRPr lang="el-GR" sz="2000" b="1" dirty="0" smtClean="0">
              <a:latin typeface="Calibri" pitchFamily="34" charset="0"/>
              <a:cs typeface="Calibri" pitchFamily="34" charset="0"/>
            </a:endParaRPr>
          </a:p>
          <a:p>
            <a:pPr>
              <a:lnSpc>
                <a:spcPct val="200000"/>
              </a:lnSpc>
              <a:buFont typeface="Wingdings" pitchFamily="2" charset="2"/>
              <a:buChar char="q"/>
            </a:pPr>
            <a:r>
              <a:rPr lang="el-GR" sz="2000" dirty="0" smtClean="0">
                <a:latin typeface="Calibri" pitchFamily="34" charset="0"/>
                <a:cs typeface="Calibri" pitchFamily="34" charset="0"/>
              </a:rPr>
              <a:t>Όταν το χρωματογράφημα αντιπροσωπεύει όλα τα συστατικά του δείγματος, ισχύει</a:t>
            </a:r>
            <a:r>
              <a:rPr lang="el-GR" sz="2000" b="1" dirty="0" smtClean="0"/>
              <a:t>:</a:t>
            </a:r>
            <a:endParaRPr lang="en-US" sz="2000" dirty="0">
              <a:latin typeface="Calibri" pitchFamily="34" charset="0"/>
              <a:cs typeface="Calibri" pitchFamily="34" charset="0"/>
            </a:endParaRPr>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89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43306" y="4214818"/>
            <a:ext cx="1428750" cy="619125"/>
          </a:xfrm>
          <a:prstGeom prst="rect">
            <a:avLst/>
          </a:prstGeom>
          <a:noFill/>
        </p:spPr>
      </p:pic>
      <p:sp>
        <p:nvSpPr>
          <p:cNvPr id="809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090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14546" y="5643578"/>
            <a:ext cx="4457700" cy="685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403648" y="5157192"/>
            <a:ext cx="6480048" cy="1542288"/>
          </a:xfrm>
          <a:prstGeom prst="rect">
            <a:avLst/>
          </a:prstGeom>
          <a:noFill/>
        </p:spPr>
      </p:pic>
    </p:spTree>
    <p:extLst>
      <p:ext uri="{BB962C8B-B14F-4D97-AF65-F5344CB8AC3E}">
        <p14:creationId xmlns="" xmlns:p14="http://schemas.microsoft.com/office/powerpoint/2010/main" val="1194132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lstStyle/>
          <a:p>
            <a:r>
              <a:rPr lang="el-GR" b="1" dirty="0" smtClean="0"/>
              <a:t>Βιβλιογραφία</a:t>
            </a:r>
            <a:endParaRPr lang="en-US" b="1" dirty="0"/>
          </a:p>
        </p:txBody>
      </p:sp>
      <p:sp>
        <p:nvSpPr>
          <p:cNvPr id="4" name="3 - Ορθογώνιο"/>
          <p:cNvSpPr/>
          <p:nvPr/>
        </p:nvSpPr>
        <p:spPr>
          <a:xfrm>
            <a:off x="1371600" y="1600200"/>
            <a:ext cx="6553200" cy="1938992"/>
          </a:xfrm>
          <a:prstGeom prst="rect">
            <a:avLst/>
          </a:prstGeom>
        </p:spPr>
        <p:txBody>
          <a:bodyPr wrap="square">
            <a:spAutoFit/>
          </a:bodyPr>
          <a:lstStyle/>
          <a:p>
            <a:pPr>
              <a:buFont typeface="Wingdings" pitchFamily="2" charset="2"/>
              <a:buChar char="v"/>
            </a:pPr>
            <a:r>
              <a:rPr lang="el-GR" sz="2000" dirty="0" smtClean="0"/>
              <a:t>Το υλικό της παρουσίασης προέρχεται από το εξής σύγγραμμα:</a:t>
            </a:r>
            <a:r>
              <a:rPr lang="en-US" sz="2000" dirty="0" smtClean="0"/>
              <a:t> </a:t>
            </a:r>
            <a:endParaRPr lang="el-GR" sz="2000" dirty="0" smtClean="0"/>
          </a:p>
          <a:p>
            <a:endParaRPr lang="el-GR" sz="2000" dirty="0" smtClean="0"/>
          </a:p>
          <a:p>
            <a:r>
              <a:rPr lang="el-GR" sz="2000" dirty="0" smtClean="0"/>
              <a:t>&lt;&lt;</a:t>
            </a:r>
            <a:r>
              <a:rPr lang="en-US" sz="2000" i="1" dirty="0" smtClean="0"/>
              <a:t>PRINCIPLES OF INSTRUMENTAL ANALYSIS</a:t>
            </a:r>
            <a:r>
              <a:rPr lang="el-GR" sz="2000" i="1" dirty="0" smtClean="0"/>
              <a:t>&gt;&gt;,</a:t>
            </a:r>
            <a:r>
              <a:rPr lang="en-US" sz="2000" i="1" dirty="0" smtClean="0"/>
              <a:t> Sixth Edition, authors</a:t>
            </a:r>
            <a:r>
              <a:rPr lang="el-GR" sz="2000" i="1" dirty="0" smtClean="0"/>
              <a:t>:</a:t>
            </a:r>
            <a:r>
              <a:rPr lang="en-US" sz="2000" i="1" dirty="0" smtClean="0"/>
              <a:t> Douglas A. </a:t>
            </a:r>
            <a:r>
              <a:rPr lang="en-US" sz="2000" i="1" dirty="0" err="1" smtClean="0"/>
              <a:t>Skoog</a:t>
            </a:r>
            <a:r>
              <a:rPr lang="en-US" sz="2000" i="1" dirty="0" smtClean="0"/>
              <a:t>, F. James Holler, and Stanley R. Crouch</a:t>
            </a:r>
            <a:endParaRPr 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latin typeface="Calibri" pitchFamily="34" charset="0"/>
              </a:rPr>
              <a:t>Σημείωμα Αναφοράς</a:t>
            </a:r>
            <a:endParaRPr lang="el-GR" sz="4400" b="1" dirty="0">
              <a:latin typeface="Calibri" pitchFamily="34" charset="0"/>
            </a:endParaRPr>
          </a:p>
        </p:txBody>
      </p:sp>
      <p:sp>
        <p:nvSpPr>
          <p:cNvPr id="3" name="2 - Θέση περιεχομένου"/>
          <p:cNvSpPr>
            <a:spLocks noGrp="1"/>
          </p:cNvSpPr>
          <p:nvPr>
            <p:ph idx="1"/>
          </p:nvPr>
        </p:nvSpPr>
        <p:spPr>
          <a:xfrm>
            <a:off x="971600" y="1700808"/>
            <a:ext cx="7776864" cy="3600400"/>
          </a:xfrm>
        </p:spPr>
        <p:txBody>
          <a:bodyPr>
            <a:normAutofit fontScale="92500" lnSpcReduction="20000"/>
          </a:bodyPr>
          <a:lstStyle/>
          <a:p>
            <a:pPr>
              <a:buNone/>
              <a:defRPr/>
            </a:pPr>
            <a:r>
              <a:rPr lang="el-GR" dirty="0" err="1" smtClean="0">
                <a:latin typeface="Calibri" pitchFamily="34" charset="0"/>
              </a:rPr>
              <a:t>Copyright</a:t>
            </a:r>
            <a:r>
              <a:rPr lang="el-GR" dirty="0" smtClean="0">
                <a:latin typeface="Calibri" pitchFamily="34" charset="0"/>
              </a:rPr>
              <a:t> </a:t>
            </a:r>
            <a:r>
              <a:rPr lang="el-GR" dirty="0">
                <a:latin typeface="Calibri" pitchFamily="34" charset="0"/>
              </a:rPr>
              <a:t>Πανεπιστήμιο Πατρών</a:t>
            </a:r>
            <a:r>
              <a:rPr lang="en-US" dirty="0" smtClean="0">
                <a:latin typeface="Calibri" pitchFamily="34" charset="0"/>
              </a:rPr>
              <a:t>,</a:t>
            </a:r>
            <a:endParaRPr lang="el-GR" dirty="0" smtClean="0">
              <a:latin typeface="Calibri" pitchFamily="34" charset="0"/>
            </a:endParaRPr>
          </a:p>
          <a:p>
            <a:pPr>
              <a:buNone/>
              <a:defRPr/>
            </a:pPr>
            <a:r>
              <a:rPr lang="el-GR" dirty="0" smtClean="0">
                <a:latin typeface="Calibri" pitchFamily="34" charset="0"/>
              </a:rPr>
              <a:t>Κοντογιάννης Χρίστος </a:t>
            </a:r>
          </a:p>
          <a:p>
            <a:pPr>
              <a:buNone/>
              <a:defRPr/>
            </a:pPr>
            <a:r>
              <a:rPr lang="el-GR" b="1" dirty="0" smtClean="0">
                <a:latin typeface="Calibri" pitchFamily="34" charset="0"/>
              </a:rPr>
              <a:t>«</a:t>
            </a:r>
            <a:r>
              <a:rPr lang="el-GR" b="1" dirty="0" smtClean="0">
                <a:latin typeface="Calibri" pitchFamily="34" charset="0"/>
                <a:cs typeface="Calibri" pitchFamily="34" charset="0"/>
              </a:rPr>
              <a:t>Εισαγωγή στις Μεθόδους Χρωματογραφικού </a:t>
            </a:r>
            <a:r>
              <a:rPr lang="el-GR" b="1" dirty="0" smtClean="0">
                <a:latin typeface="Calibri" pitchFamily="34" charset="0"/>
                <a:cs typeface="Calibri" pitchFamily="34" charset="0"/>
              </a:rPr>
              <a:t>διαχωρισμού</a:t>
            </a:r>
            <a:r>
              <a:rPr lang="el-GR" b="1" dirty="0" smtClean="0">
                <a:latin typeface="Calibri" pitchFamily="34" charset="0"/>
              </a:rPr>
              <a:t>»</a:t>
            </a:r>
            <a:r>
              <a:rPr lang="el-GR" dirty="0" smtClean="0">
                <a:latin typeface="Calibri" pitchFamily="34" charset="0"/>
              </a:rPr>
              <a:t>. </a:t>
            </a:r>
            <a:endParaRPr lang="el-GR" dirty="0">
              <a:latin typeface="Calibri" pitchFamily="34" charset="0"/>
            </a:endParaRPr>
          </a:p>
          <a:p>
            <a:pPr>
              <a:buNone/>
              <a:defRPr/>
            </a:pPr>
            <a:r>
              <a:rPr lang="el-GR" dirty="0" smtClean="0">
                <a:latin typeface="Calibri" pitchFamily="34" charset="0"/>
              </a:rPr>
              <a:t>Έκδοση</a:t>
            </a:r>
            <a:r>
              <a:rPr lang="el-GR" dirty="0">
                <a:latin typeface="Calibri" pitchFamily="34" charset="0"/>
              </a:rPr>
              <a:t>: 1.0. Πάτρα </a:t>
            </a:r>
            <a:r>
              <a:rPr lang="el-GR" dirty="0" smtClean="0">
                <a:latin typeface="Calibri" pitchFamily="34" charset="0"/>
              </a:rPr>
              <a:t>2015. </a:t>
            </a:r>
          </a:p>
          <a:p>
            <a:pPr>
              <a:buNone/>
              <a:defRPr/>
            </a:pPr>
            <a:endParaRPr lang="el-GR" dirty="0"/>
          </a:p>
          <a:p>
            <a:pPr>
              <a:buNone/>
              <a:defRPr/>
            </a:pPr>
            <a:r>
              <a:rPr lang="el-GR" dirty="0" smtClean="0"/>
              <a:t>  </a:t>
            </a:r>
            <a:r>
              <a:rPr lang="el-GR" dirty="0" smtClean="0">
                <a:latin typeface="Calibri" pitchFamily="34" charset="0"/>
              </a:rPr>
              <a:t>Διαθέσιμο </a:t>
            </a:r>
            <a:r>
              <a:rPr lang="el-GR" dirty="0">
                <a:latin typeface="Calibri" pitchFamily="34" charset="0"/>
              </a:rPr>
              <a:t>από τη δικτυακή </a:t>
            </a:r>
            <a:r>
              <a:rPr lang="el-GR" dirty="0" smtClean="0">
                <a:latin typeface="Calibri" pitchFamily="34" charset="0"/>
              </a:rPr>
              <a:t>διεύθυνση: </a:t>
            </a:r>
            <a:r>
              <a:rPr lang="en-US" dirty="0" smtClean="0">
                <a:latin typeface="Calibri" pitchFamily="34" charset="0"/>
                <a:hlinkClick r:id="rId2"/>
              </a:rPr>
              <a:t>https</a:t>
            </a:r>
            <a:r>
              <a:rPr lang="en-US" dirty="0">
                <a:latin typeface="Calibri" pitchFamily="34" charset="0"/>
                <a:hlinkClick r:id="rId2"/>
              </a:rPr>
              <a:t>://</a:t>
            </a:r>
            <a:r>
              <a:rPr lang="en-US" dirty="0" smtClean="0">
                <a:latin typeface="Calibri" pitchFamily="34" charset="0"/>
                <a:hlinkClick r:id="rId2"/>
              </a:rPr>
              <a:t>eclass.upatras.gr/courses/PHA161</a:t>
            </a:r>
            <a:r>
              <a:rPr lang="el-GR" dirty="0" smtClean="0">
                <a:latin typeface="Calibri" pitchFamily="34" charset="0"/>
                <a:hlinkClick r:id="rId2"/>
              </a:rPr>
              <a:t>0</a:t>
            </a:r>
            <a:r>
              <a:rPr lang="en-US" dirty="0" smtClean="0">
                <a:latin typeface="Calibri" pitchFamily="34" charset="0"/>
                <a:hlinkClick r:id="rId2"/>
              </a:rPr>
              <a:t>/</a:t>
            </a:r>
            <a:r>
              <a:rPr lang="el-GR" dirty="0" smtClean="0">
                <a:latin typeface="Calibri" pitchFamily="34" charset="0"/>
              </a:rPr>
              <a:t> </a:t>
            </a:r>
            <a:endParaRPr lang="el-GR" dirty="0">
              <a:latin typeface="Calibri" pitchFamily="34" charset="0"/>
            </a:endParaRPr>
          </a:p>
        </p:txBody>
      </p:sp>
    </p:spTree>
    <p:extLst>
      <p:ext uri="{BB962C8B-B14F-4D97-AF65-F5344CB8AC3E}">
        <p14:creationId xmlns="" xmlns:p14="http://schemas.microsoft.com/office/powerpoint/2010/main" val="287493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785395"/>
          </a:xfrm>
        </p:spPr>
        <p:txBody>
          <a:bodyPr/>
          <a:lstStyle/>
          <a:p>
            <a:pPr>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 xmlns:p14="http://schemas.microsoft.com/office/powerpoint/2010/main" val="407228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Διατήρηση Σημειωμάτων</a:t>
            </a:r>
            <a:endParaRPr lang="en-US" b="1" dirty="0"/>
          </a:p>
        </p:txBody>
      </p:sp>
      <p:sp>
        <p:nvSpPr>
          <p:cNvPr id="4" name="3 - Ορθογώνιο"/>
          <p:cNvSpPr/>
          <p:nvPr/>
        </p:nvSpPr>
        <p:spPr>
          <a:xfrm>
            <a:off x="914400" y="1371600"/>
            <a:ext cx="7467600" cy="3139321"/>
          </a:xfrm>
          <a:prstGeom prst="rect">
            <a:avLst/>
          </a:prstGeom>
        </p:spPr>
        <p:txBody>
          <a:bodyPr wrap="square">
            <a:spAutoFit/>
          </a:bodyPr>
          <a:lstStyle/>
          <a:p>
            <a:endParaRPr lang="en-US" dirty="0" smtClean="0"/>
          </a:p>
          <a:p>
            <a:r>
              <a:rPr lang="el-GR" sz="2000" dirty="0" smtClean="0"/>
              <a:t>Οποιαδήποτε αναπαραγωγή ή διασκευή του υλικού θα πρέπει να συμπεριλαμβάνει: </a:t>
            </a:r>
          </a:p>
          <a:p>
            <a:endParaRPr lang="el-GR" sz="2000" dirty="0" smtClean="0"/>
          </a:p>
          <a:p>
            <a:pPr>
              <a:buFont typeface="Wingdings" pitchFamily="2" charset="2"/>
              <a:buChar char="§"/>
            </a:pPr>
            <a:r>
              <a:rPr lang="el-GR" sz="2000" dirty="0" smtClean="0"/>
              <a:t>το Σημείωμα Αναφοράς </a:t>
            </a:r>
          </a:p>
          <a:p>
            <a:pPr>
              <a:buFont typeface="Wingdings" pitchFamily="2" charset="2"/>
              <a:buChar char="§"/>
            </a:pPr>
            <a:r>
              <a:rPr lang="el-GR" sz="2000" dirty="0" smtClean="0"/>
              <a:t>το Σημείωμα Αδειοδότησης </a:t>
            </a:r>
          </a:p>
          <a:p>
            <a:pPr>
              <a:buFont typeface="Wingdings" pitchFamily="2" charset="2"/>
              <a:buChar char="§"/>
            </a:pPr>
            <a:r>
              <a:rPr lang="el-GR" sz="2000" dirty="0" smtClean="0"/>
              <a:t>τη δήλωση Διατήρησης Σημειωμάτων </a:t>
            </a:r>
          </a:p>
          <a:p>
            <a:pPr>
              <a:buFont typeface="Wingdings" pitchFamily="2" charset="2"/>
              <a:buChar char="§"/>
            </a:pPr>
            <a:r>
              <a:rPr lang="el-GR" sz="2000" dirty="0" smtClean="0"/>
              <a:t>το Σημείωμα Χρήσης Έργων Τρίτων (εφόσον υπάρχει) </a:t>
            </a:r>
          </a:p>
          <a:p>
            <a:endParaRPr lang="en-US" sz="2000" dirty="0" smtClean="0"/>
          </a:p>
          <a:p>
            <a:r>
              <a:rPr lang="el-GR" sz="2000" dirty="0" smtClean="0"/>
              <a:t>μαζί με τους συνοδευόμενους υπερσυνδέσμους. </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0" y="5901363"/>
            <a:ext cx="990600" cy="956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7382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Σκοπός  ενότητας</a:t>
            </a:r>
            <a:endParaRPr lang="el-GR" b="1" dirty="0"/>
          </a:p>
        </p:txBody>
      </p:sp>
      <p:sp>
        <p:nvSpPr>
          <p:cNvPr id="3" name="Content Placeholder 2"/>
          <p:cNvSpPr>
            <a:spLocks noGrp="1"/>
          </p:cNvSpPr>
          <p:nvPr>
            <p:ph idx="1"/>
          </p:nvPr>
        </p:nvSpPr>
        <p:spPr/>
        <p:txBody>
          <a:bodyPr/>
          <a:lstStyle/>
          <a:p>
            <a:pPr eaLnBrk="1" hangingPunct="1">
              <a:buFontTx/>
              <a:buNone/>
            </a:pPr>
            <a:r>
              <a:rPr lang="el-GR" dirty="0" smtClean="0"/>
              <a:t>Γενική Περιγραφή της Χρωματογραφίας</a:t>
            </a:r>
          </a:p>
          <a:p>
            <a:pPr eaLnBrk="1" hangingPunct="1">
              <a:buFontTx/>
              <a:buNone/>
            </a:pPr>
            <a:endParaRPr lang="el-GR" dirty="0"/>
          </a:p>
          <a:p>
            <a:pPr marL="457200" indent="-457200" eaLnBrk="1" hangingPunct="1">
              <a:buFont typeface="+mj-lt"/>
              <a:buAutoNum type="arabicPeriod"/>
            </a:pPr>
            <a:r>
              <a:rPr lang="el-GR" dirty="0" smtClean="0"/>
              <a:t>Βασικές έννοιες και ορισμοί </a:t>
            </a:r>
          </a:p>
          <a:p>
            <a:pPr eaLnBrk="1" hangingPunct="1">
              <a:buFontTx/>
              <a:buNone/>
            </a:pPr>
            <a:endParaRPr lang="el-GR" sz="2000" dirty="0"/>
          </a:p>
          <a:p>
            <a:pPr eaLnBrk="1" hangingPunct="1">
              <a:buFontTx/>
              <a:buNone/>
            </a:pPr>
            <a:endParaRPr lang="el-GR" sz="3600" dirty="0"/>
          </a:p>
          <a:p>
            <a:pPr marL="0" indent="0">
              <a:buNone/>
            </a:pPr>
            <a:endParaRPr lang="el-GR" dirty="0"/>
          </a:p>
        </p:txBody>
      </p:sp>
    </p:spTree>
    <p:extLst>
      <p:ext uri="{BB962C8B-B14F-4D97-AF65-F5344CB8AC3E}">
        <p14:creationId xmlns="" xmlns:p14="http://schemas.microsoft.com/office/powerpoint/2010/main" val="1309749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Περιεχόμενα ενότητας</a:t>
            </a:r>
            <a:endParaRPr lang="el-GR" b="1" dirty="0"/>
          </a:p>
        </p:txBody>
      </p:sp>
      <p:sp>
        <p:nvSpPr>
          <p:cNvPr id="5" name="4 - Ορθογώνιο"/>
          <p:cNvSpPr/>
          <p:nvPr/>
        </p:nvSpPr>
        <p:spPr>
          <a:xfrm>
            <a:off x="428596" y="1500174"/>
            <a:ext cx="8477577" cy="4401205"/>
          </a:xfrm>
          <a:prstGeom prst="rect">
            <a:avLst/>
          </a:prstGeom>
        </p:spPr>
        <p:txBody>
          <a:bodyPr wrap="none">
            <a:spAutoFit/>
          </a:bodyPr>
          <a:lstStyle/>
          <a:p>
            <a:pPr>
              <a:buFont typeface="Wingdings" pitchFamily="2" charset="2"/>
              <a:buChar char="v"/>
            </a:pPr>
            <a:r>
              <a:rPr lang="el-GR" sz="2000" dirty="0" smtClean="0">
                <a:latin typeface="Calibri" pitchFamily="34" charset="0"/>
                <a:cs typeface="Calibri" pitchFamily="34" charset="0"/>
              </a:rPr>
              <a:t>Ορισμός Χρωματογραφίας</a:t>
            </a:r>
          </a:p>
          <a:p>
            <a:pPr>
              <a:buFont typeface="Wingdings" pitchFamily="2" charset="2"/>
              <a:buChar char="v"/>
            </a:pPr>
            <a:r>
              <a:rPr lang="el-GR" sz="2000" dirty="0" smtClean="0">
                <a:latin typeface="Calibri" pitchFamily="34" charset="0"/>
                <a:cs typeface="Calibri" pitchFamily="34" charset="0"/>
              </a:rPr>
              <a:t>Είδη Χρωματογραφίας</a:t>
            </a:r>
          </a:p>
          <a:p>
            <a:pPr>
              <a:buFont typeface="Wingdings" pitchFamily="2" charset="2"/>
              <a:buChar char="v"/>
            </a:pPr>
            <a:r>
              <a:rPr lang="el-GR" sz="2000" dirty="0" smtClean="0">
                <a:latin typeface="Calibri" pitchFamily="34" charset="0"/>
                <a:cs typeface="Calibri" pitchFamily="34" charset="0"/>
              </a:rPr>
              <a:t>Σταθερά Κατανομής</a:t>
            </a:r>
          </a:p>
          <a:p>
            <a:pPr>
              <a:buFont typeface="Wingdings" pitchFamily="2" charset="2"/>
              <a:buChar char="v"/>
            </a:pPr>
            <a:r>
              <a:rPr lang="el-GR" sz="2000" dirty="0" smtClean="0">
                <a:latin typeface="Calibri" pitchFamily="34" charset="0"/>
                <a:cs typeface="Calibri" pitchFamily="34" charset="0"/>
              </a:rPr>
              <a:t>Χρόνος Συγκράτησης</a:t>
            </a:r>
          </a:p>
          <a:p>
            <a:pPr>
              <a:buFont typeface="Wingdings" pitchFamily="2" charset="2"/>
              <a:buChar char="v"/>
            </a:pPr>
            <a:r>
              <a:rPr lang="el-GR" sz="2000" dirty="0" smtClean="0">
                <a:latin typeface="Calibri" pitchFamily="34" charset="0"/>
                <a:cs typeface="Calibri" pitchFamily="34" charset="0"/>
              </a:rPr>
              <a:t>Ταχύτητα Μετακίνησης-Σχέση χρόνου συγκράτησης και σταθεράς κατανομής</a:t>
            </a:r>
          </a:p>
          <a:p>
            <a:pPr>
              <a:buFont typeface="Wingdings" pitchFamily="2" charset="2"/>
              <a:buChar char="v"/>
            </a:pPr>
            <a:r>
              <a:rPr lang="el-GR" sz="2000" dirty="0" smtClean="0">
                <a:latin typeface="Calibri" pitchFamily="34" charset="0"/>
                <a:cs typeface="Calibri" pitchFamily="34" charset="0"/>
              </a:rPr>
              <a:t>Παράγοντας εκλεκτικότητας-Σχετική συγκράτηση</a:t>
            </a:r>
          </a:p>
          <a:p>
            <a:pPr>
              <a:buFont typeface="Wingdings" pitchFamily="2" charset="2"/>
              <a:buChar char="v"/>
            </a:pPr>
            <a:r>
              <a:rPr lang="el-GR" sz="2000" dirty="0" smtClean="0">
                <a:latin typeface="Calibri" pitchFamily="34" charset="0"/>
                <a:cs typeface="Calibri" pitchFamily="34" charset="0"/>
              </a:rPr>
              <a:t>Διεύρυνση ζώνης και αποδοτικότητα στήλης</a:t>
            </a:r>
          </a:p>
          <a:p>
            <a:pPr>
              <a:buFont typeface="Wingdings" pitchFamily="2" charset="2"/>
              <a:buChar char="v"/>
            </a:pPr>
            <a:r>
              <a:rPr lang="el-GR" sz="2000" dirty="0" smtClean="0">
                <a:latin typeface="Calibri" pitchFamily="34" charset="0"/>
                <a:cs typeface="Calibri" pitchFamily="34" charset="0"/>
              </a:rPr>
              <a:t>Σχήμα χρωματογραφικών κορυφών</a:t>
            </a:r>
          </a:p>
          <a:p>
            <a:pPr>
              <a:buFont typeface="Wingdings" pitchFamily="2" charset="2"/>
              <a:buChar char="v"/>
            </a:pPr>
            <a:r>
              <a:rPr lang="el-GR" sz="2000" dirty="0" smtClean="0">
                <a:latin typeface="Calibri" pitchFamily="34" charset="0"/>
                <a:cs typeface="Calibri" pitchFamily="34" charset="0"/>
              </a:rPr>
              <a:t>Μέθοδοι περιγραφής της αποδοτικότητας</a:t>
            </a:r>
          </a:p>
          <a:p>
            <a:pPr>
              <a:buFont typeface="Wingdings" pitchFamily="2" charset="2"/>
              <a:buChar char="v"/>
            </a:pPr>
            <a:r>
              <a:rPr lang="el-GR" sz="2000" dirty="0" smtClean="0">
                <a:latin typeface="Calibri" pitchFamily="34" charset="0"/>
                <a:cs typeface="Calibri" pitchFamily="34" charset="0"/>
              </a:rPr>
              <a:t>Η θεωρία των πλακών – Ύψος πλάκας</a:t>
            </a:r>
          </a:p>
          <a:p>
            <a:pPr>
              <a:buFont typeface="Wingdings" pitchFamily="2" charset="2"/>
              <a:buChar char="v"/>
            </a:pPr>
            <a:r>
              <a:rPr lang="el-GR" sz="2000" dirty="0" smtClean="0">
                <a:latin typeface="Calibri" pitchFamily="34" charset="0"/>
                <a:cs typeface="Calibri" pitchFamily="34" charset="0"/>
              </a:rPr>
              <a:t>Βελτιστοποίηση της απόδοσης της στήλης</a:t>
            </a:r>
          </a:p>
          <a:p>
            <a:pPr>
              <a:buFont typeface="Wingdings" pitchFamily="2" charset="2"/>
              <a:buChar char="v"/>
            </a:pPr>
            <a:r>
              <a:rPr lang="el-GR" sz="2000" dirty="0" smtClean="0">
                <a:latin typeface="Calibri" pitchFamily="34" charset="0"/>
                <a:cs typeface="Calibri" pitchFamily="34" charset="0"/>
              </a:rPr>
              <a:t>Διαχωριστική ικανότητα στήλης</a:t>
            </a:r>
          </a:p>
          <a:p>
            <a:pPr>
              <a:buFont typeface="Wingdings" pitchFamily="2" charset="2"/>
              <a:buChar char="v"/>
            </a:pPr>
            <a:r>
              <a:rPr lang="el-GR" sz="2000" dirty="0" smtClean="0">
                <a:latin typeface="Calibri" pitchFamily="34" charset="0"/>
                <a:cs typeface="Calibri" pitchFamily="34" charset="0"/>
              </a:rPr>
              <a:t>Εφαρμογές της χρωματογραφίας</a:t>
            </a:r>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Ποιοτική ανάλυση</a:t>
            </a:r>
          </a:p>
          <a:p>
            <a:pPr>
              <a:buFont typeface="Wingdings" pitchFamily="2" charset="2"/>
              <a:buChar char="v"/>
            </a:pPr>
            <a:r>
              <a:rPr lang="el-GR" sz="2000" dirty="0" smtClean="0">
                <a:latin typeface="Calibri" pitchFamily="34" charset="0"/>
                <a:cs typeface="Calibri" pitchFamily="34" charset="0"/>
              </a:rPr>
              <a:t>Ποσοτική ανάλυση</a:t>
            </a:r>
            <a:endParaRPr lang="en-US" sz="2000" dirty="0">
              <a:latin typeface="Calibri" pitchFamily="34" charset="0"/>
              <a:cs typeface="Calibri" pitchFamily="34" charset="0"/>
            </a:endParaRPr>
          </a:p>
        </p:txBody>
      </p:sp>
    </p:spTree>
    <p:extLst>
      <p:ext uri="{BB962C8B-B14F-4D97-AF65-F5344CB8AC3E}">
        <p14:creationId xmlns="" xmlns:p14="http://schemas.microsoft.com/office/powerpoint/2010/main" val="3477452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400" b="1" dirty="0" smtClean="0"/>
              <a:t>Ορισμός Χρωματογραφίας</a:t>
            </a:r>
            <a:endParaRPr lang="en-US" sz="2400" b="1" dirty="0"/>
          </a:p>
        </p:txBody>
      </p:sp>
      <p:sp>
        <p:nvSpPr>
          <p:cNvPr id="3" name="2 - Θέση περιεχομένου"/>
          <p:cNvSpPr>
            <a:spLocks noGrp="1"/>
          </p:cNvSpPr>
          <p:nvPr>
            <p:ph idx="1"/>
          </p:nvPr>
        </p:nvSpPr>
        <p:spPr>
          <a:xfrm>
            <a:off x="457200" y="1600201"/>
            <a:ext cx="8229600" cy="4493096"/>
          </a:xfrm>
        </p:spPr>
        <p:txBody>
          <a:bodyPr/>
          <a:lstStyle/>
          <a:p>
            <a:pPr>
              <a:buFont typeface="Wingdings" pitchFamily="2" charset="2"/>
              <a:buChar char="Ø"/>
            </a:pPr>
            <a:r>
              <a:rPr lang="el-GR" sz="2000" dirty="0" smtClean="0">
                <a:latin typeface="Calibri" pitchFamily="34" charset="0"/>
                <a:cs typeface="Calibri" pitchFamily="34" charset="0"/>
              </a:rPr>
              <a:t>Με τον όρο </a:t>
            </a:r>
            <a:r>
              <a:rPr lang="el-GR" sz="2000" i="1" dirty="0" smtClean="0">
                <a:latin typeface="Calibri" pitchFamily="34" charset="0"/>
                <a:cs typeface="Calibri" pitchFamily="34" charset="0"/>
              </a:rPr>
              <a:t>χρωματογραφία</a:t>
            </a:r>
            <a:r>
              <a:rPr lang="el-GR" sz="2000" dirty="0" smtClean="0">
                <a:latin typeface="Calibri" pitchFamily="34" charset="0"/>
                <a:cs typeface="Calibri" pitchFamily="34" charset="0"/>
              </a:rPr>
              <a:t> περιγράφουμε ένα σύνολο τεχνικών και μεθόδων, οι οποίες μας επιτρέπουν τον διαχωρισμό ουσιών από σύνθετα μείγματα. </a:t>
            </a:r>
          </a:p>
          <a:p>
            <a:pPr>
              <a:buNone/>
            </a:pPr>
            <a:r>
              <a:rPr lang="el-GR" sz="2000" dirty="0" smtClean="0">
                <a:latin typeface="Calibri" pitchFamily="34" charset="0"/>
                <a:cs typeface="Calibri" pitchFamily="34" charset="0"/>
              </a:rPr>
              <a:t>Το δείγμα κινείται σε μια </a:t>
            </a:r>
            <a:r>
              <a:rPr lang="el-GR" sz="2000" i="1" dirty="0" smtClean="0">
                <a:latin typeface="Calibri" pitchFamily="34" charset="0"/>
                <a:cs typeface="Calibri" pitchFamily="34" charset="0"/>
              </a:rPr>
              <a:t>κινητή φάση</a:t>
            </a:r>
            <a:r>
              <a:rPr lang="el-GR" sz="2000" dirty="0" smtClean="0">
                <a:latin typeface="Calibri" pitchFamily="34" charset="0"/>
                <a:cs typeface="Calibri" pitchFamily="34" charset="0"/>
              </a:rPr>
              <a:t>, η οποία μπορεί είναι ένα αέριο, ένα υγρό ή ένα υπερκρίσιμο ρευστό.</a:t>
            </a:r>
          </a:p>
          <a:p>
            <a:pPr>
              <a:buNone/>
            </a:pPr>
            <a:r>
              <a:rPr lang="el-GR" sz="2000" dirty="0" smtClean="0">
                <a:latin typeface="Calibri" pitchFamily="34" charset="0"/>
                <a:cs typeface="Calibri" pitchFamily="34" charset="0"/>
              </a:rPr>
              <a:t>Η κινητή φάση εξαναγκάζεται να διέλθει από μια </a:t>
            </a:r>
            <a:r>
              <a:rPr lang="el-GR" sz="2000" i="1" dirty="0" smtClean="0">
                <a:latin typeface="Calibri" pitchFamily="34" charset="0"/>
                <a:cs typeface="Calibri" pitchFamily="34" charset="0"/>
              </a:rPr>
              <a:t>στατική φάση</a:t>
            </a:r>
            <a:r>
              <a:rPr lang="el-GR" sz="2000" dirty="0" smtClean="0">
                <a:latin typeface="Calibri" pitchFamily="34" charset="0"/>
                <a:cs typeface="Calibri" pitchFamily="34" charset="0"/>
              </a:rPr>
              <a:t>, η οποία βρίσκεται σε στήλη ή σε μια στερεά επιφάνεια.</a:t>
            </a:r>
          </a:p>
          <a:p>
            <a:pPr>
              <a:buNone/>
            </a:pPr>
            <a:r>
              <a:rPr lang="el-GR" sz="2000" dirty="0" smtClean="0">
                <a:latin typeface="Calibri" pitchFamily="34" charset="0"/>
                <a:cs typeface="Calibri" pitchFamily="34" charset="0"/>
              </a:rPr>
              <a:t>Τα συστατικά τα οποία υφίστανται ισχυρότερη κατακράτηση από τη στατική φάση κινούνται αργά κατά τη ροή της κινητής φάσης.</a:t>
            </a:r>
          </a:p>
          <a:p>
            <a:pPr>
              <a:buNone/>
            </a:pPr>
            <a:r>
              <a:rPr lang="el-GR" sz="2000" dirty="0" smtClean="0">
                <a:latin typeface="Calibri" pitchFamily="34" charset="0"/>
                <a:cs typeface="Calibri" pitchFamily="34" charset="0"/>
              </a:rPr>
              <a:t>Όσα συστατικά κατακρατούνται ασθενέστερα από τη στατική φάση, κινούνται ταχύτερα.</a:t>
            </a:r>
          </a:p>
          <a:p>
            <a:pPr>
              <a:buFont typeface="Wingdings" pitchFamily="2" charset="2"/>
              <a:buChar char="Ø"/>
            </a:pPr>
            <a:r>
              <a:rPr lang="el-GR" sz="2000" dirty="0" smtClean="0">
                <a:latin typeface="Calibri" pitchFamily="34" charset="0"/>
                <a:cs typeface="Calibri" pitchFamily="34" charset="0"/>
              </a:rPr>
              <a:t>Ως αποτέλεσμα τα συστατικά ενός δείγματος διαχωρίζονται καταλαμβάνοντας το καθένα ξεχωριστές ζώνες.  </a:t>
            </a:r>
          </a:p>
          <a:p>
            <a:pPr>
              <a:buNone/>
            </a:pPr>
            <a:r>
              <a:rPr lang="el-GR" sz="2000" dirty="0" smtClean="0">
                <a:latin typeface="Calibri" pitchFamily="34" charset="0"/>
                <a:cs typeface="Calibri" pitchFamily="34" charset="0"/>
              </a:rPr>
              <a:t> </a:t>
            </a:r>
          </a:p>
          <a:p>
            <a:pPr>
              <a:buNone/>
            </a:pPr>
            <a:endParaRPr lang="el-GR" sz="2000" dirty="0" smtClean="0"/>
          </a:p>
          <a:p>
            <a:pPr>
              <a:buFont typeface="Wingdings" pitchFamily="2" charset="2"/>
              <a:buChar char="Ø"/>
            </a:pPr>
            <a:endParaRPr lang="en-US" sz="2000" dirty="0"/>
          </a:p>
        </p:txBody>
      </p:sp>
      <p:sp>
        <p:nvSpPr>
          <p:cNvPr id="5" name="4 - Θέση αριθμού διαφάνειας"/>
          <p:cNvSpPr>
            <a:spLocks noGrp="1"/>
          </p:cNvSpPr>
          <p:nvPr>
            <p:ph type="sldNum" sz="quarter" idx="12"/>
          </p:nvPr>
        </p:nvSpPr>
        <p:spPr/>
        <p:txBody>
          <a:bodyPr/>
          <a:lstStyle/>
          <a:p>
            <a:pPr>
              <a:defRPr/>
            </a:pPr>
            <a:fld id="{6760EE27-1723-4F02-9A01-80BED5D2CF97}" type="slidenum">
              <a:rPr lang="el-GR" smtClean="0"/>
              <a:pPr>
                <a:defRPr/>
              </a:pPr>
              <a:t>6</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457200" y="274638"/>
            <a:ext cx="8229600" cy="773112"/>
          </a:xfrm>
        </p:spPr>
        <p:txBody>
          <a:bodyPr/>
          <a:lstStyle/>
          <a:p>
            <a:pPr eaLnBrk="1" hangingPunct="1"/>
            <a:r>
              <a:rPr lang="el-GR" sz="2400" b="1" dirty="0" smtClean="0"/>
              <a:t>Είδη Χρωματογραφίας</a:t>
            </a:r>
          </a:p>
        </p:txBody>
      </p:sp>
      <p:sp>
        <p:nvSpPr>
          <p:cNvPr id="13317" name="Rectangle 5"/>
          <p:cNvSpPr>
            <a:spLocks noGrp="1" noChangeArrowheads="1"/>
          </p:cNvSpPr>
          <p:nvPr>
            <p:ph type="body" sz="half" idx="1"/>
          </p:nvPr>
        </p:nvSpPr>
        <p:spPr>
          <a:xfrm>
            <a:off x="395536" y="1074722"/>
            <a:ext cx="4896544" cy="4514518"/>
          </a:xfrm>
        </p:spPr>
        <p:txBody>
          <a:bodyPr/>
          <a:lstStyle/>
          <a:p>
            <a:pPr marL="457200" indent="-457200" eaLnBrk="1" hangingPunct="1">
              <a:buFont typeface="+mj-lt"/>
              <a:buAutoNum type="arabicPeriod"/>
            </a:pPr>
            <a:r>
              <a:rPr lang="el-GR" sz="2000" dirty="0" smtClean="0">
                <a:latin typeface="Calibri" pitchFamily="34" charset="0"/>
                <a:cs typeface="Calibri" pitchFamily="34" charset="0"/>
              </a:rPr>
              <a:t>Χρωματογραφία Υγρού-Στερεού (Προσρόφησης)</a:t>
            </a:r>
          </a:p>
          <a:p>
            <a:pPr marL="457200" indent="-457200" eaLnBrk="1" hangingPunct="1">
              <a:buFont typeface="+mj-lt"/>
              <a:buAutoNum type="arabicPeriod"/>
            </a:pPr>
            <a:r>
              <a:rPr lang="el-GR" sz="2000" dirty="0" smtClean="0">
                <a:latin typeface="Calibri" pitchFamily="34" charset="0"/>
                <a:cs typeface="Calibri" pitchFamily="34" charset="0"/>
              </a:rPr>
              <a:t>Χρωματογραφία Υγρού-Υγρού (Κατανομής)</a:t>
            </a:r>
          </a:p>
          <a:p>
            <a:pPr marL="457200" indent="-457200" eaLnBrk="1" hangingPunct="1">
              <a:buFont typeface="+mj-lt"/>
              <a:buAutoNum type="arabicPeriod"/>
            </a:pPr>
            <a:r>
              <a:rPr lang="el-GR" sz="2000" dirty="0" smtClean="0">
                <a:latin typeface="Calibri" pitchFamily="34" charset="0"/>
                <a:cs typeface="Calibri" pitchFamily="34" charset="0"/>
              </a:rPr>
              <a:t>Χρωματογραφία Αερίου-Στερεου</a:t>
            </a:r>
          </a:p>
          <a:p>
            <a:pPr marL="457200" indent="-457200" eaLnBrk="1" hangingPunct="1">
              <a:buFont typeface="+mj-lt"/>
              <a:buAutoNum type="arabicPeriod"/>
            </a:pPr>
            <a:r>
              <a:rPr lang="el-GR" sz="2000" dirty="0" smtClean="0">
                <a:latin typeface="Calibri" pitchFamily="34" charset="0"/>
                <a:cs typeface="Calibri" pitchFamily="34" charset="0"/>
              </a:rPr>
              <a:t>Χρωματογραφία Αερίου-Υγρού (Αέριας Φάσης)</a:t>
            </a:r>
          </a:p>
          <a:p>
            <a:pPr marL="457200" indent="-457200" eaLnBrk="1" hangingPunct="1">
              <a:buFont typeface="+mj-lt"/>
              <a:buAutoNum type="arabicPeriod"/>
            </a:pPr>
            <a:r>
              <a:rPr lang="el-GR" sz="2000" dirty="0" smtClean="0">
                <a:latin typeface="Calibri" pitchFamily="34" charset="0"/>
                <a:cs typeface="Calibri" pitchFamily="34" charset="0"/>
              </a:rPr>
              <a:t>Χρωματογραφία Ιοντοανταλλαγής</a:t>
            </a:r>
          </a:p>
          <a:p>
            <a:pPr marL="457200" indent="-457200" eaLnBrk="1" hangingPunct="1">
              <a:buFont typeface="+mj-lt"/>
              <a:buAutoNum type="arabicPeriod"/>
            </a:pPr>
            <a:r>
              <a:rPr lang="el-GR" sz="2000" dirty="0" smtClean="0">
                <a:latin typeface="Calibri" pitchFamily="34" charset="0"/>
                <a:cs typeface="Calibri" pitchFamily="34" charset="0"/>
              </a:rPr>
              <a:t>Χρωματογραφία σε Χαρτί</a:t>
            </a:r>
          </a:p>
          <a:p>
            <a:pPr marL="457200" indent="-457200" eaLnBrk="1" hangingPunct="1">
              <a:buFont typeface="+mj-lt"/>
              <a:buAutoNum type="arabicPeriod"/>
            </a:pPr>
            <a:r>
              <a:rPr lang="el-GR" sz="2000" dirty="0" smtClean="0">
                <a:latin typeface="Calibri" pitchFamily="34" charset="0"/>
                <a:cs typeface="Calibri" pitchFamily="34" charset="0"/>
              </a:rPr>
              <a:t>Χρωματογραφία Λεπτής Στοιβάδας</a:t>
            </a:r>
          </a:p>
          <a:p>
            <a:pPr marL="457200" indent="-457200" eaLnBrk="1" hangingPunct="1">
              <a:buFont typeface="+mj-lt"/>
              <a:buAutoNum type="arabicPeriod"/>
            </a:pPr>
            <a:r>
              <a:rPr lang="en-US" sz="2000" dirty="0" smtClean="0">
                <a:latin typeface="Calibri" pitchFamily="34" charset="0"/>
                <a:cs typeface="Calibri" pitchFamily="34" charset="0"/>
              </a:rPr>
              <a:t>Gel Filtration</a:t>
            </a:r>
          </a:p>
          <a:p>
            <a:pPr marL="457200" indent="-457200" eaLnBrk="1" hangingPunct="1">
              <a:buFont typeface="+mj-lt"/>
              <a:buAutoNum type="arabicPeriod"/>
            </a:pPr>
            <a:r>
              <a:rPr lang="el-GR" sz="2000" dirty="0" smtClean="0">
                <a:latin typeface="Calibri" pitchFamily="34" charset="0"/>
                <a:cs typeface="Calibri" pitchFamily="34" charset="0"/>
              </a:rPr>
              <a:t>Ηλεκτροφόρηση Συνεχούς Ζώνης</a:t>
            </a:r>
          </a:p>
        </p:txBody>
      </p:sp>
      <p:sp>
        <p:nvSpPr>
          <p:cNvPr id="7" name="6 - Θέση περιεχομένου"/>
          <p:cNvSpPr>
            <a:spLocks noGrp="1"/>
          </p:cNvSpPr>
          <p:nvPr>
            <p:ph sz="quarter" idx="2"/>
          </p:nvPr>
        </p:nvSpPr>
        <p:spPr>
          <a:xfrm>
            <a:off x="179512" y="6165304"/>
            <a:ext cx="5940152" cy="523220"/>
          </a:xfrm>
        </p:spPr>
        <p:txBody>
          <a:bodyPr wrap="square">
            <a:spAutoFit/>
          </a:bodyPr>
          <a:lstStyle/>
          <a:p>
            <a:pPr>
              <a:buNone/>
            </a:pPr>
            <a:r>
              <a:rPr lang="en-US" sz="1400" dirty="0" smtClean="0"/>
              <a:t> http://organicchemistrysite.blogspot.gr/2013/08/column-chromatography.html</a:t>
            </a:r>
            <a:endParaRPr lang="en-US" sz="1400" dirty="0"/>
          </a:p>
        </p:txBody>
      </p:sp>
      <p:sp>
        <p:nvSpPr>
          <p:cNvPr id="9" name="Rectangle 5"/>
          <p:cNvSpPr txBox="1">
            <a:spLocks noChangeArrowheads="1"/>
          </p:cNvSpPr>
          <p:nvPr/>
        </p:nvSpPr>
        <p:spPr bwMode="auto">
          <a:xfrm>
            <a:off x="5364088" y="4869160"/>
            <a:ext cx="3635896" cy="720080"/>
          </a:xfrm>
          <a:prstGeom prst="rect">
            <a:avLst/>
          </a:prstGeom>
          <a:noFill/>
          <a:ln w="952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tabLst/>
              <a:defRPr/>
            </a:pPr>
            <a:r>
              <a:rPr lang="el-GR" sz="1400" kern="0" dirty="0" smtClean="0">
                <a:solidFill>
                  <a:srgbClr val="FF5D5D"/>
                </a:solidFill>
                <a:latin typeface="+mn-lt"/>
              </a:rPr>
              <a:t>Διαχωρισμός ενός μείγματος 3 συστατικών σε μια απλή χρωματογραφική στήλη έκλουσης</a:t>
            </a:r>
            <a:endParaRPr kumimoji="0" lang="el-GR" sz="1400" b="0" i="0" u="none" strike="noStrike" kern="0" cap="none" spc="0" normalizeH="0" baseline="0" noProof="0" dirty="0" smtClean="0">
              <a:ln>
                <a:noFill/>
              </a:ln>
              <a:solidFill>
                <a:srgbClr val="FF5D5D"/>
              </a:solidFill>
              <a:effectLst/>
              <a:uLnTx/>
              <a:uFillTx/>
              <a:latin typeface="+mn-lt"/>
              <a:ea typeface="+mn-ea"/>
              <a:cs typeface="+mn-cs"/>
            </a:endParaRPr>
          </a:p>
        </p:txBody>
      </p:sp>
      <p:pic>
        <p:nvPicPr>
          <p:cNvPr id="31747" name="Picture 3" descr="C:\Users\pc4\Desktop\la_16_07.jpeg"/>
          <p:cNvPicPr>
            <a:picLocks noChangeAspect="1" noChangeArrowheads="1"/>
          </p:cNvPicPr>
          <p:nvPr/>
        </p:nvPicPr>
        <p:blipFill>
          <a:blip r:embed="rId2" cstate="print"/>
          <a:srcRect/>
          <a:stretch>
            <a:fillRect/>
          </a:stretch>
        </p:blipFill>
        <p:spPr bwMode="auto">
          <a:xfrm>
            <a:off x="5364088" y="1268760"/>
            <a:ext cx="3600400" cy="3397908"/>
          </a:xfrm>
          <a:prstGeom prst="rect">
            <a:avLst/>
          </a:prstGeom>
          <a:noFill/>
          <a:ln>
            <a:solidFill>
              <a:srgbClr val="C000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274638"/>
            <a:ext cx="8229600" cy="796925"/>
          </a:xfrm>
        </p:spPr>
        <p:txBody>
          <a:bodyPr/>
          <a:lstStyle/>
          <a:p>
            <a:pPr eaLnBrk="1" hangingPunct="1"/>
            <a:r>
              <a:rPr lang="el-GR" sz="2400" b="1" dirty="0" smtClean="0"/>
              <a:t>Σταθερά Κατανομής</a:t>
            </a:r>
          </a:p>
        </p:txBody>
      </p:sp>
      <p:sp>
        <p:nvSpPr>
          <p:cNvPr id="14341" name="Rectangle 5"/>
          <p:cNvSpPr>
            <a:spLocks noGrp="1" noChangeArrowheads="1"/>
          </p:cNvSpPr>
          <p:nvPr>
            <p:ph type="body" sz="half" idx="1"/>
          </p:nvPr>
        </p:nvSpPr>
        <p:spPr>
          <a:xfrm>
            <a:off x="214312" y="1143000"/>
            <a:ext cx="8678167" cy="5310336"/>
          </a:xfrm>
        </p:spPr>
        <p:txBody>
          <a:bodyPr/>
          <a:lstStyle/>
          <a:p>
            <a:pPr marL="0" indent="0" eaLnBrk="1" hangingPunct="1">
              <a:buFont typeface="Wingdings" pitchFamily="2" charset="2"/>
              <a:buChar char="q"/>
            </a:pPr>
            <a:r>
              <a:rPr lang="el-GR" sz="2000" dirty="0" smtClean="0">
                <a:latin typeface="Calibri" pitchFamily="34" charset="0"/>
                <a:cs typeface="Calibri" pitchFamily="34" charset="0"/>
              </a:rPr>
              <a:t>Η σχετική ταχύτητα έκλουσης επηρεάζει την αποδοτικότητα μιας χρωματογραφικής στήλης η οποία χρησιμοποιείται στο διαχωρισμό δυο ουσιών ενός μείγματος.</a:t>
            </a:r>
          </a:p>
          <a:p>
            <a:pPr marL="0" indent="0" eaLnBrk="1" hangingPunct="1">
              <a:buFont typeface="Wingdings" pitchFamily="2" charset="2"/>
              <a:buChar char="q"/>
            </a:pPr>
            <a:r>
              <a:rPr lang="el-GR" sz="2000" dirty="0" smtClean="0">
                <a:latin typeface="Calibri" pitchFamily="34" charset="0"/>
                <a:cs typeface="Calibri" pitchFamily="34" charset="0"/>
              </a:rPr>
              <a:t>Η ταχύτητα με τη σειρά της εξαρτάται από τη τιμή της σταθεράς ισορροπίας της αντίδρασης μέσω της οποίας οι ουσίες κατανέμονται μεταξύ κινητής και στατικής φάσης.</a:t>
            </a:r>
          </a:p>
          <a:p>
            <a:pPr marL="0" indent="0" eaLnBrk="1" hangingPunct="1">
              <a:buFont typeface="Wingdings" pitchFamily="2" charset="2"/>
              <a:buChar char="q"/>
            </a:pPr>
            <a:r>
              <a:rPr lang="el-GR" sz="2000" dirty="0" smtClean="0">
                <a:latin typeface="Calibri" pitchFamily="34" charset="0"/>
                <a:cs typeface="Calibri" pitchFamily="34" charset="0"/>
              </a:rPr>
              <a:t>Η σταθερά ισορροπίας Κ μεταξύ κινητής και ακίνητης φάσης ονομάζεται </a:t>
            </a:r>
            <a:r>
              <a:rPr lang="el-GR" sz="2000" i="1" dirty="0" smtClean="0">
                <a:latin typeface="Calibri" pitchFamily="34" charset="0"/>
                <a:cs typeface="Calibri" pitchFamily="34" charset="0"/>
              </a:rPr>
              <a:t>σταθερά κατανομής </a:t>
            </a:r>
            <a:r>
              <a:rPr lang="el-GR" sz="2000" dirty="0" smtClean="0">
                <a:latin typeface="Calibri" pitchFamily="34" charset="0"/>
                <a:cs typeface="Calibri" pitchFamily="34" charset="0"/>
              </a:rPr>
              <a:t>ή </a:t>
            </a:r>
            <a:r>
              <a:rPr lang="el-GR" sz="2000" i="1" dirty="0" smtClean="0">
                <a:latin typeface="Calibri" pitchFamily="34" charset="0"/>
                <a:cs typeface="Calibri" pitchFamily="34" charset="0"/>
              </a:rPr>
              <a:t>λόγος καταμερισμού</a:t>
            </a:r>
            <a:r>
              <a:rPr lang="el-GR" sz="2000" dirty="0" smtClean="0">
                <a:latin typeface="Calibri" pitchFamily="34" charset="0"/>
                <a:cs typeface="Calibri" pitchFamily="34" charset="0"/>
              </a:rPr>
              <a:t> και ορίζεται ως εξής:</a:t>
            </a:r>
          </a:p>
          <a:p>
            <a:pPr marL="0" indent="0" eaLnBrk="1" hangingPunct="1">
              <a:buFontTx/>
              <a:buNone/>
            </a:pPr>
            <a:endParaRPr lang="el-GR" sz="2000" dirty="0" smtClean="0"/>
          </a:p>
          <a:p>
            <a:pPr marL="0" indent="0" eaLnBrk="1" hangingPunct="1">
              <a:buFontTx/>
              <a:buNone/>
            </a:pPr>
            <a:endParaRPr lang="el-GR" sz="2000" dirty="0" smtClean="0"/>
          </a:p>
          <a:p>
            <a:pPr marL="0" indent="0" algn="ctr" eaLnBrk="1" hangingPunct="1">
              <a:buFontTx/>
              <a:buNone/>
            </a:pPr>
            <a:r>
              <a:rPr lang="el-GR" sz="2000" dirty="0" smtClean="0"/>
              <a:t>                                 (εξίσωση 1)</a:t>
            </a:r>
          </a:p>
          <a:p>
            <a:pPr marL="0" indent="0" eaLnBrk="1" hangingPunct="1">
              <a:buFontTx/>
              <a:buNone/>
            </a:pPr>
            <a:endParaRPr lang="el-GR" sz="2000" dirty="0" smtClean="0"/>
          </a:p>
          <a:p>
            <a:pPr marL="0" indent="0" eaLnBrk="1" hangingPunct="1">
              <a:buFontTx/>
              <a:buNone/>
            </a:pPr>
            <a:r>
              <a:rPr lang="el-GR" sz="1800" dirty="0" smtClean="0">
                <a:latin typeface="Calibri" pitchFamily="34" charset="0"/>
                <a:cs typeface="Calibri" pitchFamily="34" charset="0"/>
              </a:rPr>
              <a:t>Όπου </a:t>
            </a:r>
            <a:r>
              <a:rPr lang="en-US" sz="1800" dirty="0" smtClean="0">
                <a:latin typeface="Calibri" pitchFamily="34" charset="0"/>
                <a:cs typeface="Calibri" pitchFamily="34" charset="0"/>
              </a:rPr>
              <a:t>C</a:t>
            </a:r>
            <a:r>
              <a:rPr lang="en-US" sz="1800" baseline="-25000" dirty="0" smtClean="0">
                <a:latin typeface="Calibri" pitchFamily="34" charset="0"/>
                <a:cs typeface="Calibri" pitchFamily="34" charset="0"/>
              </a:rPr>
              <a:t>S</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η γραμμομοριακή συγκέντρωση της ουσίας στη στατική φάση </a:t>
            </a:r>
            <a:r>
              <a:rPr lang="en-US" sz="1800" dirty="0" smtClean="0">
                <a:latin typeface="Calibri" pitchFamily="34" charset="0"/>
                <a:cs typeface="Calibri" pitchFamily="34" charset="0"/>
              </a:rPr>
              <a:t>(S)</a:t>
            </a:r>
            <a:endParaRPr lang="el-GR" sz="1800" dirty="0" smtClean="0">
              <a:latin typeface="Calibri" pitchFamily="34" charset="0"/>
              <a:cs typeface="Calibri" pitchFamily="34" charset="0"/>
            </a:endParaRPr>
          </a:p>
          <a:p>
            <a:pPr marL="0" indent="0" eaLnBrk="1" hangingPunct="1">
              <a:buFontTx/>
              <a:buNone/>
            </a:pPr>
            <a:r>
              <a:rPr lang="en-US" sz="1800" dirty="0" smtClean="0">
                <a:latin typeface="Calibri" pitchFamily="34" charset="0"/>
                <a:cs typeface="Calibri" pitchFamily="34" charset="0"/>
              </a:rPr>
              <a:t>C</a:t>
            </a:r>
            <a:r>
              <a:rPr lang="en-US" sz="1800" baseline="-25000" dirty="0" smtClean="0">
                <a:latin typeface="Calibri" pitchFamily="34" charset="0"/>
                <a:cs typeface="Calibri" pitchFamily="34" charset="0"/>
              </a:rPr>
              <a:t>M</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η γραμμομοριακή συγκέντρωση της ουσίας στην κινητή φάση (Μ)</a:t>
            </a:r>
            <a:r>
              <a:rPr lang="en-US" sz="1800" dirty="0" smtClean="0">
                <a:latin typeface="Calibri" pitchFamily="34" charset="0"/>
                <a:cs typeface="Calibri" pitchFamily="34" charset="0"/>
              </a:rPr>
              <a:t>     </a:t>
            </a:r>
            <a:endParaRPr lang="el-GR" sz="1800" dirty="0" smtClean="0">
              <a:latin typeface="Calibri" pitchFamily="34" charset="0"/>
              <a:cs typeface="Calibri" pitchFamily="34" charset="0"/>
            </a:endParaRPr>
          </a:p>
        </p:txBody>
      </p:sp>
      <p:graphicFrame>
        <p:nvGraphicFramePr>
          <p:cNvPr id="30721" name="Object 1"/>
          <p:cNvGraphicFramePr>
            <a:graphicFrameLocks noGrp="1" noChangeAspect="1"/>
          </p:cNvGraphicFramePr>
          <p:nvPr/>
        </p:nvGraphicFramePr>
        <p:xfrm>
          <a:off x="3787775" y="4149725"/>
          <a:ext cx="1268413" cy="914400"/>
        </p:xfrm>
        <a:graphic>
          <a:graphicData uri="http://schemas.openxmlformats.org/presentationml/2006/ole">
            <p:oleObj spid="_x0000_s30721" name="Equation" r:id="rId3" imgW="545760" imgH="39348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457200" y="274639"/>
            <a:ext cx="8229600" cy="582594"/>
          </a:xfrm>
        </p:spPr>
        <p:txBody>
          <a:bodyPr/>
          <a:lstStyle/>
          <a:p>
            <a:pPr eaLnBrk="1" hangingPunct="1"/>
            <a:r>
              <a:rPr lang="el-GR" sz="3200" b="1" dirty="0" smtClean="0">
                <a:latin typeface="Calibri" pitchFamily="34" charset="0"/>
                <a:cs typeface="Calibri" pitchFamily="34" charset="0"/>
              </a:rPr>
              <a:t>Χρόνος Συγκράτησης</a:t>
            </a:r>
          </a:p>
        </p:txBody>
      </p:sp>
      <p:sp>
        <p:nvSpPr>
          <p:cNvPr id="1031" name="Rectangle 3"/>
          <p:cNvSpPr>
            <a:spLocks noGrp="1" noChangeArrowheads="1"/>
          </p:cNvSpPr>
          <p:nvPr>
            <p:ph type="body" sz="half" idx="1"/>
          </p:nvPr>
        </p:nvSpPr>
        <p:spPr>
          <a:xfrm>
            <a:off x="428596" y="1071546"/>
            <a:ext cx="8497192" cy="5400948"/>
          </a:xfrm>
        </p:spPr>
        <p:txBody>
          <a:bodyPr/>
          <a:lstStyle/>
          <a:p>
            <a:pPr marL="0" indent="0" eaLnBrk="1" hangingPunct="1">
              <a:buFontTx/>
              <a:buNone/>
            </a:pPr>
            <a:r>
              <a:rPr lang="el-GR" sz="2000" dirty="0" smtClean="0"/>
              <a:t>Ως </a:t>
            </a:r>
            <a:r>
              <a:rPr lang="el-GR" sz="2000" i="1" dirty="0" smtClean="0"/>
              <a:t>χρόνος συγκράτησης </a:t>
            </a:r>
            <a:r>
              <a:rPr lang="el-GR" sz="2000" dirty="0" smtClean="0"/>
              <a:t>ονομάζεται ο χρόνος που μεσολαβεί από την έγχυση του δείγματος μέχρι τη στιγμή που η κορυφή της ουσίας φτάσει στον ανιχνευτή και ορίζεται ως εξής:</a:t>
            </a:r>
            <a:r>
              <a:rPr lang="en-US" sz="2000" dirty="0" smtClean="0"/>
              <a:t> </a:t>
            </a:r>
            <a:endParaRPr lang="el-GR" sz="2000" dirty="0" smtClean="0"/>
          </a:p>
          <a:p>
            <a:pPr marL="0" indent="0" eaLnBrk="1" hangingPunct="1">
              <a:buFontTx/>
              <a:buNone/>
            </a:pPr>
            <a:endParaRPr lang="el-GR" sz="2000" dirty="0" smtClean="0"/>
          </a:p>
          <a:p>
            <a:pPr marL="0" indent="0" algn="ctr" eaLnBrk="1" hangingPunct="1">
              <a:buFontTx/>
              <a:buNone/>
            </a:pPr>
            <a:r>
              <a:rPr lang="el-GR" sz="2000" dirty="0" smtClean="0"/>
              <a:t>                                      (εξ. 2)</a:t>
            </a:r>
          </a:p>
          <a:p>
            <a:pPr marL="0" indent="0" eaLnBrk="1" hangingPunct="1">
              <a:buFontTx/>
              <a:buNone/>
            </a:pPr>
            <a:r>
              <a:rPr lang="el-GR" sz="2000" dirty="0" smtClean="0"/>
              <a:t>Όπου </a:t>
            </a:r>
            <a:r>
              <a:rPr lang="en-US" sz="2000" dirty="0" smtClean="0"/>
              <a:t>L: </a:t>
            </a:r>
            <a:r>
              <a:rPr lang="el-GR" sz="2000" dirty="0" smtClean="0"/>
              <a:t>το μήκος της πληρωμένης στήλης, </a:t>
            </a:r>
            <a:r>
              <a:rPr lang="en-US" sz="2000" dirty="0" smtClean="0"/>
              <a:t>v: </a:t>
            </a:r>
            <a:r>
              <a:rPr lang="el-GR" sz="2000" dirty="0" smtClean="0"/>
              <a:t>η μέση γραμμική ταχύτητα μετακίνησης της ουσίας.</a:t>
            </a:r>
          </a:p>
          <a:p>
            <a:pPr marL="0" indent="0" eaLnBrk="1" hangingPunct="1">
              <a:buFontTx/>
              <a:buNone/>
            </a:pPr>
            <a:r>
              <a:rPr lang="el-GR" sz="2000" dirty="0" smtClean="0"/>
              <a:t>Το δείγμα ή η κινητή φάση μπορεί να περιέχουν μια ουσία η οποία δεν κατακρατείται.</a:t>
            </a:r>
          </a:p>
          <a:p>
            <a:pPr marL="0" indent="0" eaLnBrk="1" hangingPunct="1">
              <a:buFontTx/>
              <a:buNone/>
            </a:pPr>
            <a:r>
              <a:rPr lang="el-GR" sz="2000" dirty="0" smtClean="0"/>
              <a:t>Ως νεκρός χρόνος ονομάζεται ο χρόνος που μεσολαβεί ώστε να φτάσει στον ανιχνευτή η μη κατακρατούμενη ουσία και ορίζεται ως εξής:</a:t>
            </a:r>
          </a:p>
          <a:p>
            <a:pPr marL="0" indent="0" eaLnBrk="1" hangingPunct="1">
              <a:buFontTx/>
              <a:buNone/>
            </a:pPr>
            <a:endParaRPr lang="el-GR" sz="2000" dirty="0" smtClean="0"/>
          </a:p>
          <a:p>
            <a:pPr marL="0" indent="0" algn="ctr" eaLnBrk="1" hangingPunct="1">
              <a:buFontTx/>
              <a:buNone/>
            </a:pPr>
            <a:r>
              <a:rPr lang="el-GR" sz="2000" dirty="0" smtClean="0"/>
              <a:t>                                       (εξ. 3)</a:t>
            </a:r>
          </a:p>
          <a:p>
            <a:pPr marL="0" indent="0" eaLnBrk="1" hangingPunct="1">
              <a:buFontTx/>
              <a:buNone/>
            </a:pPr>
            <a:r>
              <a:rPr lang="el-GR" sz="2000" dirty="0" smtClean="0"/>
              <a:t>Όπου </a:t>
            </a:r>
            <a:r>
              <a:rPr lang="en-US" sz="2000" dirty="0" smtClean="0"/>
              <a:t>L: </a:t>
            </a:r>
            <a:r>
              <a:rPr lang="el-GR" sz="2000" dirty="0" smtClean="0"/>
              <a:t>το μήκος της πληρωμένης στήλης, </a:t>
            </a:r>
            <a:r>
              <a:rPr lang="en-US" sz="2000" dirty="0" smtClean="0"/>
              <a:t>u</a:t>
            </a:r>
            <a:r>
              <a:rPr lang="el-GR" sz="2000" dirty="0" smtClean="0"/>
              <a:t>: η μέση γραμμική ταχύτητα κίνησης των μορίων της κινητής φάσης.</a:t>
            </a:r>
          </a:p>
          <a:p>
            <a:pPr marL="0" indent="0" eaLnBrk="1" hangingPunct="1">
              <a:buFontTx/>
              <a:buNone/>
            </a:pPr>
            <a:endParaRPr lang="en-US" sz="2000" dirty="0" smtClean="0"/>
          </a:p>
          <a:p>
            <a:pPr marL="0" indent="0" eaLnBrk="1" hangingPunct="1">
              <a:buFontTx/>
              <a:buNone/>
            </a:pPr>
            <a:endParaRPr lang="el-GR" sz="1800" dirty="0" smtClean="0"/>
          </a:p>
          <a:p>
            <a:pPr marL="0" indent="0" eaLnBrk="1" hangingPunct="1">
              <a:buFontTx/>
              <a:buNone/>
            </a:pPr>
            <a:endParaRPr lang="el-GR" sz="1800" dirty="0" smtClean="0"/>
          </a:p>
          <a:p>
            <a:pPr marL="0" indent="0" eaLnBrk="1" hangingPunct="1">
              <a:buFontTx/>
              <a:buNone/>
            </a:pPr>
            <a:endParaRPr lang="en-US" sz="1800" dirty="0" smtClean="0"/>
          </a:p>
          <a:p>
            <a:pPr marL="0" indent="0" eaLnBrk="1" hangingPunct="1">
              <a:buFontTx/>
              <a:buNone/>
            </a:pPr>
            <a:endParaRPr lang="en-US" sz="1800" dirty="0" smtClean="0"/>
          </a:p>
          <a:p>
            <a:pPr marL="0" indent="0" eaLnBrk="1" hangingPunct="1">
              <a:buFontTx/>
              <a:buNone/>
            </a:pPr>
            <a:endParaRPr lang="en-US" sz="1800" dirty="0" smtClean="0"/>
          </a:p>
          <a:p>
            <a:pPr marL="0" indent="0" eaLnBrk="1" hangingPunct="1">
              <a:buFontTx/>
              <a:buNone/>
            </a:pPr>
            <a:endParaRPr lang="en-US" sz="1800" dirty="0" smtClean="0"/>
          </a:p>
          <a:p>
            <a:pPr marL="0" indent="0" eaLnBrk="1" hangingPunct="1">
              <a:buFontTx/>
              <a:buNone/>
            </a:pPr>
            <a:endParaRPr lang="en-US" sz="1800" dirty="0" smtClean="0"/>
          </a:p>
        </p:txBody>
      </p:sp>
      <p:graphicFrame>
        <p:nvGraphicFramePr>
          <p:cNvPr id="1026" name="Object 4"/>
          <p:cNvGraphicFramePr>
            <a:graphicFrameLocks noGrp="1" noChangeAspect="1"/>
          </p:cNvGraphicFramePr>
          <p:nvPr>
            <p:ph sz="quarter" idx="2"/>
          </p:nvPr>
        </p:nvGraphicFramePr>
        <p:xfrm>
          <a:off x="4283968" y="5013176"/>
          <a:ext cx="938212" cy="785812"/>
        </p:xfrm>
        <a:graphic>
          <a:graphicData uri="http://schemas.openxmlformats.org/presentationml/2006/ole">
            <p:oleObj spid="_x0000_s1040" name="Equation" r:id="rId3" imgW="469800" imgH="393480" progId="Equation.3">
              <p:embed/>
            </p:oleObj>
          </a:graphicData>
        </a:graphic>
      </p:graphicFrame>
      <p:graphicFrame>
        <p:nvGraphicFramePr>
          <p:cNvPr id="1027" name="Object 6"/>
          <p:cNvGraphicFramePr>
            <a:graphicFrameLocks noGrp="1" noChangeAspect="1"/>
          </p:cNvGraphicFramePr>
          <p:nvPr>
            <p:ph sz="quarter" idx="3"/>
          </p:nvPr>
        </p:nvGraphicFramePr>
        <p:xfrm>
          <a:off x="4139952" y="2132856"/>
          <a:ext cx="908050" cy="879475"/>
        </p:xfrm>
        <a:graphic>
          <a:graphicData uri="http://schemas.openxmlformats.org/presentationml/2006/ole">
            <p:oleObj spid="_x0000_s1041" name="Equation" r:id="rId4" imgW="406080" imgH="39348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2502</TotalTime>
  <Words>2325</Words>
  <Application>Microsoft Office PowerPoint</Application>
  <PresentationFormat>Προβολή στην οθόνη (4:3)</PresentationFormat>
  <Paragraphs>260</Paragraphs>
  <Slides>34</Slides>
  <Notes>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34</vt:i4>
      </vt:variant>
    </vt:vector>
  </HeadingPairs>
  <TitlesOfParts>
    <vt:vector size="36" baseType="lpstr">
      <vt:lpstr>Προεπιλεγμένη σχεδίαση</vt:lpstr>
      <vt:lpstr>Equation</vt:lpstr>
      <vt:lpstr>Ενόργανη Ανάλυση I</vt:lpstr>
      <vt:lpstr>Άδειες Χρήσης</vt:lpstr>
      <vt:lpstr>Χρηματοδότηση</vt:lpstr>
      <vt:lpstr>Σκοπός  ενότητας</vt:lpstr>
      <vt:lpstr>Περιεχόμενα ενότητας</vt:lpstr>
      <vt:lpstr>Ορισμός Χρωματογραφίας</vt:lpstr>
      <vt:lpstr>Είδη Χρωματογραφίας</vt:lpstr>
      <vt:lpstr>Σταθερά Κατανομής</vt:lpstr>
      <vt:lpstr>Χρόνος Συγκράτησης</vt:lpstr>
      <vt:lpstr>Διαφάνεια 10</vt:lpstr>
      <vt:lpstr>Ταχύτητα Μετακίνησης-Σχέση χρόνου συγκράτησης και σταθεράς κατανομής</vt:lpstr>
      <vt:lpstr>Διαφάνεια 12</vt:lpstr>
      <vt:lpstr>Παράγοντας εκλεκτικότητας-Σχετική συγκράτηση</vt:lpstr>
      <vt:lpstr>Διεύρυνση ζώνης και αποδοτικότητα στήλης</vt:lpstr>
      <vt:lpstr>Σχήμα χρωματογραφικών κορυφών</vt:lpstr>
      <vt:lpstr>Σχήμα χρωματογραφικών κορυφών</vt:lpstr>
      <vt:lpstr>Μέθοδοι περιγραφής της αποδοτικότητας</vt:lpstr>
      <vt:lpstr>Η θεωρία των πλακών – Ύψος πλάκας</vt:lpstr>
      <vt:lpstr>Βελτιστοποίηση της απόδοσης της στήλης</vt:lpstr>
      <vt:lpstr>Διαχωριστική ικανότητα στήλης</vt:lpstr>
      <vt:lpstr>Εφαρμογές της χρωματογραφίας-Ποιοτική ανάλυση</vt:lpstr>
      <vt:lpstr>Εφαρμογές της χρωματογραφίας-Ποιοτική ανάλυση</vt:lpstr>
      <vt:lpstr>Ποσοτική ανάλυση</vt:lpstr>
      <vt:lpstr>Ποσοτική ανάλυση</vt:lpstr>
      <vt:lpstr>Ποσοτική ανάλυση</vt:lpstr>
      <vt:lpstr>Ποσοτική ανάλυση</vt:lpstr>
      <vt:lpstr>Ποσοτική ανάλυση</vt:lpstr>
      <vt:lpstr>Ποσοτική ανάλυση</vt:lpstr>
      <vt:lpstr>Ποσοτική ανάλυση</vt:lpstr>
      <vt:lpstr>Βιβλιογραφία</vt:lpstr>
      <vt:lpstr>Σημείωμα Αναφοράς</vt:lpstr>
      <vt:lpstr>Σημείωμα Αδειοδότησης</vt:lpstr>
      <vt:lpstr>Διατήρηση Σημειωμάτων</vt:lpstr>
      <vt:lpstr>Τέλος Ενότητας</vt:lpstr>
    </vt:vector>
  </TitlesOfParts>
  <Company>UoP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Εμπειρικές Ιδιότητες των Αερίων</dc:title>
  <dc:creator>Pavlos Klepetsanis</dc:creator>
  <cp:lastModifiedBy>pc4</cp:lastModifiedBy>
  <cp:revision>236</cp:revision>
  <cp:lastPrinted>2011-10-02T14:28:18Z</cp:lastPrinted>
  <dcterms:created xsi:type="dcterms:W3CDTF">2007-10-13T09:02:06Z</dcterms:created>
  <dcterms:modified xsi:type="dcterms:W3CDTF">2015-09-07T09:14:18Z</dcterms:modified>
</cp:coreProperties>
</file>