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02" r:id="rId2"/>
    <p:sldId id="257" r:id="rId3"/>
    <p:sldId id="258" r:id="rId4"/>
    <p:sldId id="259" r:id="rId5"/>
    <p:sldId id="260" r:id="rId6"/>
    <p:sldId id="261" r:id="rId7"/>
    <p:sldId id="299" r:id="rId8"/>
    <p:sldId id="300" r:id="rId9"/>
    <p:sldId id="301" r:id="rId10"/>
    <p:sldId id="273" r:id="rId11"/>
    <p:sldId id="292" r:id="rId12"/>
    <p:sldId id="293" r:id="rId13"/>
    <p:sldId id="294" r:id="rId14"/>
    <p:sldId id="295" r:id="rId15"/>
    <p:sldId id="296" r:id="rId16"/>
    <p:sldId id="297" r:id="rId17"/>
    <p:sldId id="298"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172DBC-10EF-4193-BB60-C514C0A1D54A}" v="185" dt="2021-02-07T18:34:32.3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32" autoAdjust="0"/>
    <p:restoredTop sz="94660"/>
  </p:normalViewPr>
  <p:slideViewPr>
    <p:cSldViewPr snapToGrid="0">
      <p:cViewPr varScale="1">
        <p:scale>
          <a:sx n="72" d="100"/>
          <a:sy n="72" d="100"/>
        </p:scale>
        <p:origin x="57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Φαρμακοπούλου Ιγνατία" userId="bfd8f4ec-3c6c-4821-b714-1c9d89c8cd33" providerId="ADAL" clId="{76172DBC-10EF-4193-BB60-C514C0A1D54A}"/>
    <pc:docChg chg="undo custSel addSld delSld modSld">
      <pc:chgData name="Φαρμακοπούλου Ιγνατία" userId="bfd8f4ec-3c6c-4821-b714-1c9d89c8cd33" providerId="ADAL" clId="{76172DBC-10EF-4193-BB60-C514C0A1D54A}" dt="2021-02-07T18:36:07.598" v="4031" actId="113"/>
      <pc:docMkLst>
        <pc:docMk/>
      </pc:docMkLst>
      <pc:sldChg chg="modSp mod">
        <pc:chgData name="Φαρμακοπούλου Ιγνατία" userId="bfd8f4ec-3c6c-4821-b714-1c9d89c8cd33" providerId="ADAL" clId="{76172DBC-10EF-4193-BB60-C514C0A1D54A}" dt="2021-02-07T18:27:46.422" v="3980" actId="113"/>
        <pc:sldMkLst>
          <pc:docMk/>
          <pc:sldMk cId="1685765878" sldId="256"/>
        </pc:sldMkLst>
        <pc:spChg chg="mod">
          <ac:chgData name="Φαρμακοπούλου Ιγνατία" userId="bfd8f4ec-3c6c-4821-b714-1c9d89c8cd33" providerId="ADAL" clId="{76172DBC-10EF-4193-BB60-C514C0A1D54A}" dt="2021-02-07T18:27:46.422" v="3980" actId="113"/>
          <ac:spMkLst>
            <pc:docMk/>
            <pc:sldMk cId="1685765878" sldId="256"/>
            <ac:spMk id="2" creationId="{2D4D3607-4B6D-47B2-93ED-3D98B35F4C9D}"/>
          </ac:spMkLst>
        </pc:spChg>
        <pc:spChg chg="mod">
          <ac:chgData name="Φαρμακοπούλου Ιγνατία" userId="bfd8f4ec-3c6c-4821-b714-1c9d89c8cd33" providerId="ADAL" clId="{76172DBC-10EF-4193-BB60-C514C0A1D54A}" dt="2021-02-07T11:26:45.225" v="445" actId="20577"/>
          <ac:spMkLst>
            <pc:docMk/>
            <pc:sldMk cId="1685765878" sldId="256"/>
            <ac:spMk id="3" creationId="{DE4A0ACE-DA1D-4EB0-9031-49E62AC49A41}"/>
          </ac:spMkLst>
        </pc:spChg>
      </pc:sldChg>
      <pc:sldChg chg="modSp new mod">
        <pc:chgData name="Φαρμακοπούλου Ιγνατία" userId="bfd8f4ec-3c6c-4821-b714-1c9d89c8cd33" providerId="ADAL" clId="{76172DBC-10EF-4193-BB60-C514C0A1D54A}" dt="2021-02-07T18:28:25.396" v="3984" actId="20577"/>
        <pc:sldMkLst>
          <pc:docMk/>
          <pc:sldMk cId="96394076" sldId="257"/>
        </pc:sldMkLst>
        <pc:spChg chg="mod">
          <ac:chgData name="Φαρμακοπούλου Ιγνατία" userId="bfd8f4ec-3c6c-4821-b714-1c9d89c8cd33" providerId="ADAL" clId="{76172DBC-10EF-4193-BB60-C514C0A1D54A}" dt="2021-02-07T18:28:25.396" v="3984" actId="20577"/>
          <ac:spMkLst>
            <pc:docMk/>
            <pc:sldMk cId="96394076" sldId="257"/>
            <ac:spMk id="2" creationId="{F4782416-4312-4372-8980-C402543E604E}"/>
          </ac:spMkLst>
        </pc:spChg>
        <pc:spChg chg="mod">
          <ac:chgData name="Φαρμακοπούλου Ιγνατία" userId="bfd8f4ec-3c6c-4821-b714-1c9d89c8cd33" providerId="ADAL" clId="{76172DBC-10EF-4193-BB60-C514C0A1D54A}" dt="2021-02-07T11:05:38.951" v="132" actId="5793"/>
          <ac:spMkLst>
            <pc:docMk/>
            <pc:sldMk cId="96394076" sldId="257"/>
            <ac:spMk id="3" creationId="{8339526F-3211-42EA-A309-48668058A646}"/>
          </ac:spMkLst>
        </pc:spChg>
      </pc:sldChg>
      <pc:sldChg chg="modSp new mod">
        <pc:chgData name="Φαρμακοπούλου Ιγνατία" userId="bfd8f4ec-3c6c-4821-b714-1c9d89c8cd33" providerId="ADAL" clId="{76172DBC-10EF-4193-BB60-C514C0A1D54A}" dt="2021-02-07T18:28:34.092" v="3988" actId="20577"/>
        <pc:sldMkLst>
          <pc:docMk/>
          <pc:sldMk cId="2931240186" sldId="258"/>
        </pc:sldMkLst>
        <pc:spChg chg="mod">
          <ac:chgData name="Φαρμακοπούλου Ιγνατία" userId="bfd8f4ec-3c6c-4821-b714-1c9d89c8cd33" providerId="ADAL" clId="{76172DBC-10EF-4193-BB60-C514C0A1D54A}" dt="2021-02-07T18:28:34.092" v="3988" actId="20577"/>
          <ac:spMkLst>
            <pc:docMk/>
            <pc:sldMk cId="2931240186" sldId="258"/>
            <ac:spMk id="2" creationId="{387E3D7A-2B2D-4CE8-A804-A98C813AA59B}"/>
          </ac:spMkLst>
        </pc:spChg>
        <pc:spChg chg="mod">
          <ac:chgData name="Φαρμακοπούλου Ιγνατία" userId="bfd8f4ec-3c6c-4821-b714-1c9d89c8cd33" providerId="ADAL" clId="{76172DBC-10EF-4193-BB60-C514C0A1D54A}" dt="2021-02-07T11:14:53.842" v="210" actId="255"/>
          <ac:spMkLst>
            <pc:docMk/>
            <pc:sldMk cId="2931240186" sldId="258"/>
            <ac:spMk id="3" creationId="{21887DC7-7BC7-4392-93D3-ACD2F7F89DF4}"/>
          </ac:spMkLst>
        </pc:spChg>
      </pc:sldChg>
      <pc:sldChg chg="modSp new mod">
        <pc:chgData name="Φαρμακοπούλου Ιγνατία" userId="bfd8f4ec-3c6c-4821-b714-1c9d89c8cd33" providerId="ADAL" clId="{76172DBC-10EF-4193-BB60-C514C0A1D54A}" dt="2021-02-07T18:28:44.493" v="3992" actId="20577"/>
        <pc:sldMkLst>
          <pc:docMk/>
          <pc:sldMk cId="1393515946" sldId="259"/>
        </pc:sldMkLst>
        <pc:spChg chg="mod">
          <ac:chgData name="Φαρμακοπούλου Ιγνατία" userId="bfd8f4ec-3c6c-4821-b714-1c9d89c8cd33" providerId="ADAL" clId="{76172DBC-10EF-4193-BB60-C514C0A1D54A}" dt="2021-02-07T18:28:44.493" v="3992" actId="20577"/>
          <ac:spMkLst>
            <pc:docMk/>
            <pc:sldMk cId="1393515946" sldId="259"/>
            <ac:spMk id="2" creationId="{39265FE7-0679-4F92-8E55-693B295FDF2F}"/>
          </ac:spMkLst>
        </pc:spChg>
        <pc:spChg chg="mod">
          <ac:chgData name="Φαρμακοπούλου Ιγνατία" userId="bfd8f4ec-3c6c-4821-b714-1c9d89c8cd33" providerId="ADAL" clId="{76172DBC-10EF-4193-BB60-C514C0A1D54A}" dt="2021-02-07T11:15:02.275" v="212" actId="27636"/>
          <ac:spMkLst>
            <pc:docMk/>
            <pc:sldMk cId="1393515946" sldId="259"/>
            <ac:spMk id="3" creationId="{8A45C543-32F1-4A6F-A048-9A0078F62536}"/>
          </ac:spMkLst>
        </pc:spChg>
      </pc:sldChg>
      <pc:sldChg chg="modSp new mod">
        <pc:chgData name="Φαρμακοπούλου Ιγνατία" userId="bfd8f4ec-3c6c-4821-b714-1c9d89c8cd33" providerId="ADAL" clId="{76172DBC-10EF-4193-BB60-C514C0A1D54A}" dt="2021-02-07T18:28:57.029" v="3996" actId="20577"/>
        <pc:sldMkLst>
          <pc:docMk/>
          <pc:sldMk cId="3011472727" sldId="260"/>
        </pc:sldMkLst>
        <pc:spChg chg="mod">
          <ac:chgData name="Φαρμακοπούλου Ιγνατία" userId="bfd8f4ec-3c6c-4821-b714-1c9d89c8cd33" providerId="ADAL" clId="{76172DBC-10EF-4193-BB60-C514C0A1D54A}" dt="2021-02-07T18:28:57.029" v="3996" actId="20577"/>
          <ac:spMkLst>
            <pc:docMk/>
            <pc:sldMk cId="3011472727" sldId="260"/>
            <ac:spMk id="2" creationId="{50A9166D-07F5-4EF8-84CD-E3EF3F85A2DE}"/>
          </ac:spMkLst>
        </pc:spChg>
        <pc:spChg chg="mod">
          <ac:chgData name="Φαρμακοπούλου Ιγνατία" userId="bfd8f4ec-3c6c-4821-b714-1c9d89c8cd33" providerId="ADAL" clId="{76172DBC-10EF-4193-BB60-C514C0A1D54A}" dt="2021-02-07T11:20:27.504" v="295" actId="5793"/>
          <ac:spMkLst>
            <pc:docMk/>
            <pc:sldMk cId="3011472727" sldId="260"/>
            <ac:spMk id="3" creationId="{EA91865F-A4D8-4562-8320-2EF85B6FD9F2}"/>
          </ac:spMkLst>
        </pc:spChg>
      </pc:sldChg>
      <pc:sldChg chg="modSp new mod">
        <pc:chgData name="Φαρμακοπούλου Ιγνατία" userId="bfd8f4ec-3c6c-4821-b714-1c9d89c8cd33" providerId="ADAL" clId="{76172DBC-10EF-4193-BB60-C514C0A1D54A}" dt="2021-02-07T18:29:07.169" v="4000" actId="20577"/>
        <pc:sldMkLst>
          <pc:docMk/>
          <pc:sldMk cId="2828039658" sldId="261"/>
        </pc:sldMkLst>
        <pc:spChg chg="mod">
          <ac:chgData name="Φαρμακοπούλου Ιγνατία" userId="bfd8f4ec-3c6c-4821-b714-1c9d89c8cd33" providerId="ADAL" clId="{76172DBC-10EF-4193-BB60-C514C0A1D54A}" dt="2021-02-07T18:29:07.169" v="4000" actId="20577"/>
          <ac:spMkLst>
            <pc:docMk/>
            <pc:sldMk cId="2828039658" sldId="261"/>
            <ac:spMk id="2" creationId="{ABF5517B-3A28-41B7-9625-4D4C1E9C60A1}"/>
          </ac:spMkLst>
        </pc:spChg>
        <pc:spChg chg="mod">
          <ac:chgData name="Φαρμακοπούλου Ιγνατία" userId="bfd8f4ec-3c6c-4821-b714-1c9d89c8cd33" providerId="ADAL" clId="{76172DBC-10EF-4193-BB60-C514C0A1D54A}" dt="2021-02-07T11:24:03.700" v="313" actId="27636"/>
          <ac:spMkLst>
            <pc:docMk/>
            <pc:sldMk cId="2828039658" sldId="261"/>
            <ac:spMk id="3" creationId="{FCC9D4DB-7F89-4520-917C-8F7CDB2D210B}"/>
          </ac:spMkLst>
        </pc:spChg>
      </pc:sldChg>
      <pc:sldChg chg="modSp new mod">
        <pc:chgData name="Φαρμακοπούλου Ιγνατία" userId="bfd8f4ec-3c6c-4821-b714-1c9d89c8cd33" providerId="ADAL" clId="{76172DBC-10EF-4193-BB60-C514C0A1D54A}" dt="2021-02-07T11:40:02.925" v="708" actId="14100"/>
        <pc:sldMkLst>
          <pc:docMk/>
          <pc:sldMk cId="31752828" sldId="262"/>
        </pc:sldMkLst>
        <pc:spChg chg="mod">
          <ac:chgData name="Φαρμακοπούλου Ιγνατία" userId="bfd8f4ec-3c6c-4821-b714-1c9d89c8cd33" providerId="ADAL" clId="{76172DBC-10EF-4193-BB60-C514C0A1D54A}" dt="2021-02-07T11:30:32.904" v="495" actId="113"/>
          <ac:spMkLst>
            <pc:docMk/>
            <pc:sldMk cId="31752828" sldId="262"/>
            <ac:spMk id="2" creationId="{65B11529-37D3-4BE4-B404-73FB3DBCEEBB}"/>
          </ac:spMkLst>
        </pc:spChg>
        <pc:spChg chg="mod">
          <ac:chgData name="Φαρμακοπούλου Ιγνατία" userId="bfd8f4ec-3c6c-4821-b714-1c9d89c8cd33" providerId="ADAL" clId="{76172DBC-10EF-4193-BB60-C514C0A1D54A}" dt="2021-02-07T11:40:02.925" v="708" actId="14100"/>
          <ac:spMkLst>
            <pc:docMk/>
            <pc:sldMk cId="31752828" sldId="262"/>
            <ac:spMk id="3" creationId="{B83F77E7-3E4F-4722-9E72-A269DDBAE68A}"/>
          </ac:spMkLst>
        </pc:spChg>
      </pc:sldChg>
      <pc:sldChg chg="modSp new mod">
        <pc:chgData name="Φαρμακοπούλου Ιγνατία" userId="bfd8f4ec-3c6c-4821-b714-1c9d89c8cd33" providerId="ADAL" clId="{76172DBC-10EF-4193-BB60-C514C0A1D54A}" dt="2021-02-07T11:39:54.989" v="707" actId="27636"/>
        <pc:sldMkLst>
          <pc:docMk/>
          <pc:sldMk cId="2244025810" sldId="263"/>
        </pc:sldMkLst>
        <pc:spChg chg="mod">
          <ac:chgData name="Φαρμακοπούλου Ιγνατία" userId="bfd8f4ec-3c6c-4821-b714-1c9d89c8cd33" providerId="ADAL" clId="{76172DBC-10EF-4193-BB60-C514C0A1D54A}" dt="2021-02-07T11:39:42.624" v="704" actId="122"/>
          <ac:spMkLst>
            <pc:docMk/>
            <pc:sldMk cId="2244025810" sldId="263"/>
            <ac:spMk id="2" creationId="{22D385B0-48ED-45D7-8765-ED664C27B45D}"/>
          </ac:spMkLst>
        </pc:spChg>
        <pc:spChg chg="mod">
          <ac:chgData name="Φαρμακοπούλου Ιγνατία" userId="bfd8f4ec-3c6c-4821-b714-1c9d89c8cd33" providerId="ADAL" clId="{76172DBC-10EF-4193-BB60-C514C0A1D54A}" dt="2021-02-07T11:39:54.989" v="707" actId="27636"/>
          <ac:spMkLst>
            <pc:docMk/>
            <pc:sldMk cId="2244025810" sldId="263"/>
            <ac:spMk id="3" creationId="{B32D5603-B3FF-4CCE-834B-4E815067FE2D}"/>
          </ac:spMkLst>
        </pc:spChg>
      </pc:sldChg>
      <pc:sldChg chg="modSp new mod">
        <pc:chgData name="Φαρμακοπούλου Ιγνατία" userId="bfd8f4ec-3c6c-4821-b714-1c9d89c8cd33" providerId="ADAL" clId="{76172DBC-10EF-4193-BB60-C514C0A1D54A}" dt="2021-02-07T16:14:28.664" v="2367" actId="20577"/>
        <pc:sldMkLst>
          <pc:docMk/>
          <pc:sldMk cId="3763389977" sldId="264"/>
        </pc:sldMkLst>
        <pc:spChg chg="mod">
          <ac:chgData name="Φαρμακοπούλου Ιγνατία" userId="bfd8f4ec-3c6c-4821-b714-1c9d89c8cd33" providerId="ADAL" clId="{76172DBC-10EF-4193-BB60-C514C0A1D54A}" dt="2021-02-07T16:14:28.664" v="2367" actId="20577"/>
          <ac:spMkLst>
            <pc:docMk/>
            <pc:sldMk cId="3763389977" sldId="264"/>
            <ac:spMk id="2" creationId="{3CFB4540-E320-42D4-A8B7-19E994C9BF2A}"/>
          </ac:spMkLst>
        </pc:spChg>
        <pc:spChg chg="mod">
          <ac:chgData name="Φαρμακοπούλου Ιγνατία" userId="bfd8f4ec-3c6c-4821-b714-1c9d89c8cd33" providerId="ADAL" clId="{76172DBC-10EF-4193-BB60-C514C0A1D54A}" dt="2021-02-07T16:05:59.531" v="2285" actId="20577"/>
          <ac:spMkLst>
            <pc:docMk/>
            <pc:sldMk cId="3763389977" sldId="264"/>
            <ac:spMk id="3" creationId="{8B4FF79B-0D7D-4798-8592-3BAD8DB65B2E}"/>
          </ac:spMkLst>
        </pc:spChg>
      </pc:sldChg>
      <pc:sldChg chg="modSp new mod">
        <pc:chgData name="Φαρμακοπούλου Ιγνατία" userId="bfd8f4ec-3c6c-4821-b714-1c9d89c8cd33" providerId="ADAL" clId="{76172DBC-10EF-4193-BB60-C514C0A1D54A}" dt="2021-02-07T11:53:08.181" v="1075" actId="20577"/>
        <pc:sldMkLst>
          <pc:docMk/>
          <pc:sldMk cId="2766689569" sldId="265"/>
        </pc:sldMkLst>
        <pc:spChg chg="mod">
          <ac:chgData name="Φαρμακοπούλου Ιγνατία" userId="bfd8f4ec-3c6c-4821-b714-1c9d89c8cd33" providerId="ADAL" clId="{76172DBC-10EF-4193-BB60-C514C0A1D54A}" dt="2021-02-07T11:53:08.181" v="1075" actId="20577"/>
          <ac:spMkLst>
            <pc:docMk/>
            <pc:sldMk cId="2766689569" sldId="265"/>
            <ac:spMk id="2" creationId="{C84B1278-481F-4B2A-8C9C-BE1B6D90A56A}"/>
          </ac:spMkLst>
        </pc:spChg>
        <pc:spChg chg="mod">
          <ac:chgData name="Φαρμακοπούλου Ιγνατία" userId="bfd8f4ec-3c6c-4821-b714-1c9d89c8cd33" providerId="ADAL" clId="{76172DBC-10EF-4193-BB60-C514C0A1D54A}" dt="2021-02-07T11:48:40.990" v="891" actId="27636"/>
          <ac:spMkLst>
            <pc:docMk/>
            <pc:sldMk cId="2766689569" sldId="265"/>
            <ac:spMk id="3" creationId="{4105C267-233F-4BD6-8427-75B234763B13}"/>
          </ac:spMkLst>
        </pc:spChg>
      </pc:sldChg>
      <pc:sldChg chg="modSp new mod">
        <pc:chgData name="Φαρμακοπούλου Ιγνατία" userId="bfd8f4ec-3c6c-4821-b714-1c9d89c8cd33" providerId="ADAL" clId="{76172DBC-10EF-4193-BB60-C514C0A1D54A}" dt="2021-02-07T11:59:46.765" v="1305" actId="20577"/>
        <pc:sldMkLst>
          <pc:docMk/>
          <pc:sldMk cId="2374644114" sldId="266"/>
        </pc:sldMkLst>
        <pc:spChg chg="mod">
          <ac:chgData name="Φαρμακοπούλου Ιγνατία" userId="bfd8f4ec-3c6c-4821-b714-1c9d89c8cd33" providerId="ADAL" clId="{76172DBC-10EF-4193-BB60-C514C0A1D54A}" dt="2021-02-07T11:59:46.765" v="1305" actId="20577"/>
          <ac:spMkLst>
            <pc:docMk/>
            <pc:sldMk cId="2374644114" sldId="266"/>
            <ac:spMk id="2" creationId="{3B6A82B6-7551-4822-96AB-8F41C39A1801}"/>
          </ac:spMkLst>
        </pc:spChg>
        <pc:spChg chg="mod">
          <ac:chgData name="Φαρμακοπούλου Ιγνατία" userId="bfd8f4ec-3c6c-4821-b714-1c9d89c8cd33" providerId="ADAL" clId="{76172DBC-10EF-4193-BB60-C514C0A1D54A}" dt="2021-02-07T11:57:48.556" v="1281" actId="20577"/>
          <ac:spMkLst>
            <pc:docMk/>
            <pc:sldMk cId="2374644114" sldId="266"/>
            <ac:spMk id="3" creationId="{5007DF7F-3178-44BC-ADE4-F84D482D8617}"/>
          </ac:spMkLst>
        </pc:spChg>
      </pc:sldChg>
      <pc:sldChg chg="modSp new mod">
        <pc:chgData name="Φαρμακοπούλου Ιγνατία" userId="bfd8f4ec-3c6c-4821-b714-1c9d89c8cd33" providerId="ADAL" clId="{76172DBC-10EF-4193-BB60-C514C0A1D54A}" dt="2021-02-07T17:48:05.710" v="3474" actId="20577"/>
        <pc:sldMkLst>
          <pc:docMk/>
          <pc:sldMk cId="1575802239" sldId="267"/>
        </pc:sldMkLst>
        <pc:spChg chg="mod">
          <ac:chgData name="Φαρμακοπούλου Ιγνατία" userId="bfd8f4ec-3c6c-4821-b714-1c9d89c8cd33" providerId="ADAL" clId="{76172DBC-10EF-4193-BB60-C514C0A1D54A}" dt="2021-02-07T12:02:56.842" v="1468" actId="20577"/>
          <ac:spMkLst>
            <pc:docMk/>
            <pc:sldMk cId="1575802239" sldId="267"/>
            <ac:spMk id="2" creationId="{4978C4B1-20BC-4E01-9C79-5389AB33FDEF}"/>
          </ac:spMkLst>
        </pc:spChg>
        <pc:spChg chg="mod">
          <ac:chgData name="Φαρμακοπούλου Ιγνατία" userId="bfd8f4ec-3c6c-4821-b714-1c9d89c8cd33" providerId="ADAL" clId="{76172DBC-10EF-4193-BB60-C514C0A1D54A}" dt="2021-02-07T17:48:05.710" v="3474" actId="20577"/>
          <ac:spMkLst>
            <pc:docMk/>
            <pc:sldMk cId="1575802239" sldId="267"/>
            <ac:spMk id="3" creationId="{0262065F-91D3-47D0-B1E6-E0E03920210A}"/>
          </ac:spMkLst>
        </pc:spChg>
      </pc:sldChg>
      <pc:sldChg chg="modSp new mod">
        <pc:chgData name="Φαρμακοπούλου Ιγνατία" userId="bfd8f4ec-3c6c-4821-b714-1c9d89c8cd33" providerId="ADAL" clId="{76172DBC-10EF-4193-BB60-C514C0A1D54A}" dt="2021-02-07T17:48:20.968" v="3476" actId="20577"/>
        <pc:sldMkLst>
          <pc:docMk/>
          <pc:sldMk cId="3019613017" sldId="268"/>
        </pc:sldMkLst>
        <pc:spChg chg="mod">
          <ac:chgData name="Φαρμακοπούλου Ιγνατία" userId="bfd8f4ec-3c6c-4821-b714-1c9d89c8cd33" providerId="ADAL" clId="{76172DBC-10EF-4193-BB60-C514C0A1D54A}" dt="2021-02-07T12:09:14.111" v="1552" actId="20577"/>
          <ac:spMkLst>
            <pc:docMk/>
            <pc:sldMk cId="3019613017" sldId="268"/>
            <ac:spMk id="2" creationId="{A0545EE8-78DA-45E3-AB16-F0873D379FD4}"/>
          </ac:spMkLst>
        </pc:spChg>
        <pc:spChg chg="mod">
          <ac:chgData name="Φαρμακοπούλου Ιγνατία" userId="bfd8f4ec-3c6c-4821-b714-1c9d89c8cd33" providerId="ADAL" clId="{76172DBC-10EF-4193-BB60-C514C0A1D54A}" dt="2021-02-07T17:48:20.968" v="3476" actId="20577"/>
          <ac:spMkLst>
            <pc:docMk/>
            <pc:sldMk cId="3019613017" sldId="268"/>
            <ac:spMk id="3" creationId="{B07C028C-863C-481A-880D-5716C486354F}"/>
          </ac:spMkLst>
        </pc:spChg>
      </pc:sldChg>
      <pc:sldChg chg="modSp new mod">
        <pc:chgData name="Φαρμακοπούλου Ιγνατία" userId="bfd8f4ec-3c6c-4821-b714-1c9d89c8cd33" providerId="ADAL" clId="{76172DBC-10EF-4193-BB60-C514C0A1D54A}" dt="2021-02-07T17:48:31.965" v="3477" actId="20577"/>
        <pc:sldMkLst>
          <pc:docMk/>
          <pc:sldMk cId="2515231956" sldId="269"/>
        </pc:sldMkLst>
        <pc:spChg chg="mod">
          <ac:chgData name="Φαρμακοπούλου Ιγνατία" userId="bfd8f4ec-3c6c-4821-b714-1c9d89c8cd33" providerId="ADAL" clId="{76172DBC-10EF-4193-BB60-C514C0A1D54A}" dt="2021-02-07T12:23:36.735" v="1750" actId="20577"/>
          <ac:spMkLst>
            <pc:docMk/>
            <pc:sldMk cId="2515231956" sldId="269"/>
            <ac:spMk id="2" creationId="{A535396C-6DC7-4D53-9F37-699E285688BB}"/>
          </ac:spMkLst>
        </pc:spChg>
        <pc:spChg chg="mod">
          <ac:chgData name="Φαρμακοπούλου Ιγνατία" userId="bfd8f4ec-3c6c-4821-b714-1c9d89c8cd33" providerId="ADAL" clId="{76172DBC-10EF-4193-BB60-C514C0A1D54A}" dt="2021-02-07T17:48:31.965" v="3477" actId="20577"/>
          <ac:spMkLst>
            <pc:docMk/>
            <pc:sldMk cId="2515231956" sldId="269"/>
            <ac:spMk id="3" creationId="{EF7D6325-6114-4D9D-916F-5866CAFE5334}"/>
          </ac:spMkLst>
        </pc:spChg>
      </pc:sldChg>
      <pc:sldChg chg="modSp new mod">
        <pc:chgData name="Φαρμακοπούλου Ιγνατία" userId="bfd8f4ec-3c6c-4821-b714-1c9d89c8cd33" providerId="ADAL" clId="{76172DBC-10EF-4193-BB60-C514C0A1D54A}" dt="2021-02-07T12:23:56.518" v="1756" actId="122"/>
        <pc:sldMkLst>
          <pc:docMk/>
          <pc:sldMk cId="3809160170" sldId="270"/>
        </pc:sldMkLst>
        <pc:spChg chg="mod">
          <ac:chgData name="Φαρμακοπούλου Ιγνατία" userId="bfd8f4ec-3c6c-4821-b714-1c9d89c8cd33" providerId="ADAL" clId="{76172DBC-10EF-4193-BB60-C514C0A1D54A}" dt="2021-02-07T12:23:56.518" v="1756" actId="122"/>
          <ac:spMkLst>
            <pc:docMk/>
            <pc:sldMk cId="3809160170" sldId="270"/>
            <ac:spMk id="2" creationId="{289634DF-53A0-4760-9976-D244B8F587EC}"/>
          </ac:spMkLst>
        </pc:spChg>
        <pc:spChg chg="mod">
          <ac:chgData name="Φαρμακοπούλου Ιγνατία" userId="bfd8f4ec-3c6c-4821-b714-1c9d89c8cd33" providerId="ADAL" clId="{76172DBC-10EF-4193-BB60-C514C0A1D54A}" dt="2021-02-07T12:23:21.163" v="1738" actId="113"/>
          <ac:spMkLst>
            <pc:docMk/>
            <pc:sldMk cId="3809160170" sldId="270"/>
            <ac:spMk id="3" creationId="{9FFB3AA0-D482-4892-804E-E10AB786E4C0}"/>
          </ac:spMkLst>
        </pc:spChg>
      </pc:sldChg>
      <pc:sldChg chg="modSp new mod">
        <pc:chgData name="Φαρμακοπούλου Ιγνατία" userId="bfd8f4ec-3c6c-4821-b714-1c9d89c8cd33" providerId="ADAL" clId="{76172DBC-10EF-4193-BB60-C514C0A1D54A}" dt="2021-02-07T12:26:52.294" v="1858" actId="113"/>
        <pc:sldMkLst>
          <pc:docMk/>
          <pc:sldMk cId="1395683780" sldId="271"/>
        </pc:sldMkLst>
        <pc:spChg chg="mod">
          <ac:chgData name="Φαρμακοπούλου Ιγνατία" userId="bfd8f4ec-3c6c-4821-b714-1c9d89c8cd33" providerId="ADAL" clId="{76172DBC-10EF-4193-BB60-C514C0A1D54A}" dt="2021-02-07T12:26:46.774" v="1857" actId="122"/>
          <ac:spMkLst>
            <pc:docMk/>
            <pc:sldMk cId="1395683780" sldId="271"/>
            <ac:spMk id="2" creationId="{7C31C977-F677-4606-B9C7-C14CE9AA5399}"/>
          </ac:spMkLst>
        </pc:spChg>
        <pc:spChg chg="mod">
          <ac:chgData name="Φαρμακοπούλου Ιγνατία" userId="bfd8f4ec-3c6c-4821-b714-1c9d89c8cd33" providerId="ADAL" clId="{76172DBC-10EF-4193-BB60-C514C0A1D54A}" dt="2021-02-07T12:26:52.294" v="1858" actId="113"/>
          <ac:spMkLst>
            <pc:docMk/>
            <pc:sldMk cId="1395683780" sldId="271"/>
            <ac:spMk id="3" creationId="{C69EF2C0-5CDB-4EDF-8E94-073082110CAC}"/>
          </ac:spMkLst>
        </pc:spChg>
      </pc:sldChg>
      <pc:sldChg chg="new del">
        <pc:chgData name="Φαρμακοπούλου Ιγνατία" userId="bfd8f4ec-3c6c-4821-b714-1c9d89c8cd33" providerId="ADAL" clId="{76172DBC-10EF-4193-BB60-C514C0A1D54A}" dt="2021-02-07T12:23:45.316" v="1752" actId="680"/>
        <pc:sldMkLst>
          <pc:docMk/>
          <pc:sldMk cId="1949750664" sldId="271"/>
        </pc:sldMkLst>
      </pc:sldChg>
      <pc:sldChg chg="modSp new mod">
        <pc:chgData name="Φαρμακοπούλου Ιγνατία" userId="bfd8f4ec-3c6c-4821-b714-1c9d89c8cd33" providerId="ADAL" clId="{76172DBC-10EF-4193-BB60-C514C0A1D54A}" dt="2021-02-07T17:49:24.240" v="3482" actId="20577"/>
        <pc:sldMkLst>
          <pc:docMk/>
          <pc:sldMk cId="1443918230" sldId="272"/>
        </pc:sldMkLst>
        <pc:spChg chg="mod">
          <ac:chgData name="Φαρμακοπούλου Ιγνατία" userId="bfd8f4ec-3c6c-4821-b714-1c9d89c8cd33" providerId="ADAL" clId="{76172DBC-10EF-4193-BB60-C514C0A1D54A}" dt="2021-02-07T17:49:24.240" v="3482" actId="20577"/>
          <ac:spMkLst>
            <pc:docMk/>
            <pc:sldMk cId="1443918230" sldId="272"/>
            <ac:spMk id="2" creationId="{A15770F1-23C9-4171-BF43-B15C72C7082D}"/>
          </ac:spMkLst>
        </pc:spChg>
        <pc:spChg chg="mod">
          <ac:chgData name="Φαρμακοπούλου Ιγνατία" userId="bfd8f4ec-3c6c-4821-b714-1c9d89c8cd33" providerId="ADAL" clId="{76172DBC-10EF-4193-BB60-C514C0A1D54A}" dt="2021-02-07T13:05:16.792" v="1956" actId="113"/>
          <ac:spMkLst>
            <pc:docMk/>
            <pc:sldMk cId="1443918230" sldId="272"/>
            <ac:spMk id="3" creationId="{F0278F7E-409E-4DCC-A3AD-A3A99E18EEC1}"/>
          </ac:spMkLst>
        </pc:spChg>
      </pc:sldChg>
      <pc:sldChg chg="modSp new del mod">
        <pc:chgData name="Φαρμακοπούλου Ιγνατία" userId="bfd8f4ec-3c6c-4821-b714-1c9d89c8cd33" providerId="ADAL" clId="{76172DBC-10EF-4193-BB60-C514C0A1D54A}" dt="2021-02-07T18:33:34.216" v="4001" actId="2696"/>
        <pc:sldMkLst>
          <pc:docMk/>
          <pc:sldMk cId="1377554547" sldId="273"/>
        </pc:sldMkLst>
        <pc:spChg chg="mod">
          <ac:chgData name="Φαρμακοπούλου Ιγνατία" userId="bfd8f4ec-3c6c-4821-b714-1c9d89c8cd33" providerId="ADAL" clId="{76172DBC-10EF-4193-BB60-C514C0A1D54A}" dt="2021-02-07T17:10:42.442" v="3448" actId="113"/>
          <ac:spMkLst>
            <pc:docMk/>
            <pc:sldMk cId="1377554547" sldId="273"/>
            <ac:spMk id="2" creationId="{8AB47BE2-4556-4810-8F72-12F558CC8CC8}"/>
          </ac:spMkLst>
        </pc:spChg>
        <pc:spChg chg="mod">
          <ac:chgData name="Φαρμακοπούλου Ιγνατία" userId="bfd8f4ec-3c6c-4821-b714-1c9d89c8cd33" providerId="ADAL" clId="{76172DBC-10EF-4193-BB60-C514C0A1D54A}" dt="2021-02-07T17:10:48.186" v="3450" actId="113"/>
          <ac:spMkLst>
            <pc:docMk/>
            <pc:sldMk cId="1377554547" sldId="273"/>
            <ac:spMk id="3" creationId="{DF504C4A-25A1-4561-815C-88C09DD3B66C}"/>
          </ac:spMkLst>
        </pc:spChg>
      </pc:sldChg>
      <pc:sldChg chg="add">
        <pc:chgData name="Φαρμακοπούλου Ιγνατία" userId="bfd8f4ec-3c6c-4821-b714-1c9d89c8cd33" providerId="ADAL" clId="{76172DBC-10EF-4193-BB60-C514C0A1D54A}" dt="2021-02-07T18:33:58.366" v="4002"/>
        <pc:sldMkLst>
          <pc:docMk/>
          <pc:sldMk cId="2214865538" sldId="273"/>
        </pc:sldMkLst>
      </pc:sldChg>
      <pc:sldChg chg="modSp new mod">
        <pc:chgData name="Φαρμακοπούλου Ιγνατία" userId="bfd8f4ec-3c6c-4821-b714-1c9d89c8cd33" providerId="ADAL" clId="{76172DBC-10EF-4193-BB60-C514C0A1D54A}" dt="2021-02-07T17:49:46.003" v="3488" actId="113"/>
        <pc:sldMkLst>
          <pc:docMk/>
          <pc:sldMk cId="178790219" sldId="274"/>
        </pc:sldMkLst>
        <pc:spChg chg="mod">
          <ac:chgData name="Φαρμακοπούλου Ιγνατία" userId="bfd8f4ec-3c6c-4821-b714-1c9d89c8cd33" providerId="ADAL" clId="{76172DBC-10EF-4193-BB60-C514C0A1D54A}" dt="2021-02-07T17:49:32.485" v="3486" actId="20577"/>
          <ac:spMkLst>
            <pc:docMk/>
            <pc:sldMk cId="178790219" sldId="274"/>
            <ac:spMk id="2" creationId="{C2476B23-5234-4C94-8AA2-D31FEE9898F1}"/>
          </ac:spMkLst>
        </pc:spChg>
        <pc:spChg chg="mod">
          <ac:chgData name="Φαρμακοπούλου Ιγνατία" userId="bfd8f4ec-3c6c-4821-b714-1c9d89c8cd33" providerId="ADAL" clId="{76172DBC-10EF-4193-BB60-C514C0A1D54A}" dt="2021-02-07T17:49:46.003" v="3488" actId="113"/>
          <ac:spMkLst>
            <pc:docMk/>
            <pc:sldMk cId="178790219" sldId="274"/>
            <ac:spMk id="3" creationId="{4B07D4BD-FAAE-4F3D-A36B-40B56A6F675B}"/>
          </ac:spMkLst>
        </pc:spChg>
      </pc:sldChg>
      <pc:sldChg chg="modSp new mod">
        <pc:chgData name="Φαρμακοπούλου Ιγνατία" userId="bfd8f4ec-3c6c-4821-b714-1c9d89c8cd33" providerId="ADAL" clId="{76172DBC-10EF-4193-BB60-C514C0A1D54A}" dt="2021-02-07T15:46:17.155" v="2194" actId="20577"/>
        <pc:sldMkLst>
          <pc:docMk/>
          <pc:sldMk cId="2254752913" sldId="275"/>
        </pc:sldMkLst>
        <pc:spChg chg="mod">
          <ac:chgData name="Φαρμακοπούλου Ιγνατία" userId="bfd8f4ec-3c6c-4821-b714-1c9d89c8cd33" providerId="ADAL" clId="{76172DBC-10EF-4193-BB60-C514C0A1D54A}" dt="2021-02-07T15:36:06.670" v="2047" actId="113"/>
          <ac:spMkLst>
            <pc:docMk/>
            <pc:sldMk cId="2254752913" sldId="275"/>
            <ac:spMk id="2" creationId="{3F79D30E-80CC-4239-8687-56BC04841189}"/>
          </ac:spMkLst>
        </pc:spChg>
        <pc:spChg chg="mod">
          <ac:chgData name="Φαρμακοπούλου Ιγνατία" userId="bfd8f4ec-3c6c-4821-b714-1c9d89c8cd33" providerId="ADAL" clId="{76172DBC-10EF-4193-BB60-C514C0A1D54A}" dt="2021-02-07T15:46:17.155" v="2194" actId="20577"/>
          <ac:spMkLst>
            <pc:docMk/>
            <pc:sldMk cId="2254752913" sldId="275"/>
            <ac:spMk id="3" creationId="{D08C61BC-B402-44F9-9C31-9C2D2312A99B}"/>
          </ac:spMkLst>
        </pc:spChg>
      </pc:sldChg>
      <pc:sldChg chg="modSp new mod">
        <pc:chgData name="Φαρμακοπούλου Ιγνατία" userId="bfd8f4ec-3c6c-4821-b714-1c9d89c8cd33" providerId="ADAL" clId="{76172DBC-10EF-4193-BB60-C514C0A1D54A}" dt="2021-02-07T17:45:11.310" v="3462" actId="20577"/>
        <pc:sldMkLst>
          <pc:docMk/>
          <pc:sldMk cId="555842784" sldId="276"/>
        </pc:sldMkLst>
        <pc:spChg chg="mod">
          <ac:chgData name="Φαρμακοπούλου Ιγνατία" userId="bfd8f4ec-3c6c-4821-b714-1c9d89c8cd33" providerId="ADAL" clId="{76172DBC-10EF-4193-BB60-C514C0A1D54A}" dt="2021-02-07T16:42:30.528" v="2736" actId="20577"/>
          <ac:spMkLst>
            <pc:docMk/>
            <pc:sldMk cId="555842784" sldId="276"/>
            <ac:spMk id="2" creationId="{87604ADF-40D4-4408-BAAE-5F84F20D6C31}"/>
          </ac:spMkLst>
        </pc:spChg>
        <pc:spChg chg="mod">
          <ac:chgData name="Φαρμακοπούλου Ιγνατία" userId="bfd8f4ec-3c6c-4821-b714-1c9d89c8cd33" providerId="ADAL" clId="{76172DBC-10EF-4193-BB60-C514C0A1D54A}" dt="2021-02-07T17:45:11.310" v="3462" actId="20577"/>
          <ac:spMkLst>
            <pc:docMk/>
            <pc:sldMk cId="555842784" sldId="276"/>
            <ac:spMk id="3" creationId="{870E1B79-7F94-48DE-A6AC-48CCC54F45AB}"/>
          </ac:spMkLst>
        </pc:spChg>
      </pc:sldChg>
      <pc:sldChg chg="modSp new mod">
        <pc:chgData name="Φαρμακοπούλου Ιγνατία" userId="bfd8f4ec-3c6c-4821-b714-1c9d89c8cd33" providerId="ADAL" clId="{76172DBC-10EF-4193-BB60-C514C0A1D54A}" dt="2021-02-07T16:14:45.360" v="2371" actId="122"/>
        <pc:sldMkLst>
          <pc:docMk/>
          <pc:sldMk cId="2506716578" sldId="277"/>
        </pc:sldMkLst>
        <pc:spChg chg="mod">
          <ac:chgData name="Φαρμακοπούλου Ιγνατία" userId="bfd8f4ec-3c6c-4821-b714-1c9d89c8cd33" providerId="ADAL" clId="{76172DBC-10EF-4193-BB60-C514C0A1D54A}" dt="2021-02-07T16:14:45.360" v="2371" actId="122"/>
          <ac:spMkLst>
            <pc:docMk/>
            <pc:sldMk cId="2506716578" sldId="277"/>
            <ac:spMk id="2" creationId="{016FD219-FB5D-4680-8369-473AE5BCF777}"/>
          </ac:spMkLst>
        </pc:spChg>
        <pc:spChg chg="mod">
          <ac:chgData name="Φαρμακοπούλου Ιγνατία" userId="bfd8f4ec-3c6c-4821-b714-1c9d89c8cd33" providerId="ADAL" clId="{76172DBC-10EF-4193-BB60-C514C0A1D54A}" dt="2021-02-07T16:10:30.761" v="2310" actId="113"/>
          <ac:spMkLst>
            <pc:docMk/>
            <pc:sldMk cId="2506716578" sldId="277"/>
            <ac:spMk id="3" creationId="{E699211C-4886-49E2-9CBF-F1B53D3D26D8}"/>
          </ac:spMkLst>
        </pc:spChg>
      </pc:sldChg>
      <pc:sldChg chg="modSp new mod">
        <pc:chgData name="Φαρμακοπούλου Ιγνατία" userId="bfd8f4ec-3c6c-4821-b714-1c9d89c8cd33" providerId="ADAL" clId="{76172DBC-10EF-4193-BB60-C514C0A1D54A}" dt="2021-02-07T16:26:38.005" v="2489" actId="27636"/>
        <pc:sldMkLst>
          <pc:docMk/>
          <pc:sldMk cId="3581696813" sldId="278"/>
        </pc:sldMkLst>
        <pc:spChg chg="mod">
          <ac:chgData name="Φαρμακοπούλου Ιγνατία" userId="bfd8f4ec-3c6c-4821-b714-1c9d89c8cd33" providerId="ADAL" clId="{76172DBC-10EF-4193-BB60-C514C0A1D54A}" dt="2021-02-07T16:14:58.984" v="2377" actId="122"/>
          <ac:spMkLst>
            <pc:docMk/>
            <pc:sldMk cId="3581696813" sldId="278"/>
            <ac:spMk id="2" creationId="{8AE794FE-269C-498E-B753-887D8EBC76CF}"/>
          </ac:spMkLst>
        </pc:spChg>
        <pc:spChg chg="mod">
          <ac:chgData name="Φαρμακοπούλου Ιγνατία" userId="bfd8f4ec-3c6c-4821-b714-1c9d89c8cd33" providerId="ADAL" clId="{76172DBC-10EF-4193-BB60-C514C0A1D54A}" dt="2021-02-07T16:26:38.005" v="2489" actId="27636"/>
          <ac:spMkLst>
            <pc:docMk/>
            <pc:sldMk cId="3581696813" sldId="278"/>
            <ac:spMk id="3" creationId="{4747D38F-50AF-40C9-8ABF-7A040D523EC6}"/>
          </ac:spMkLst>
        </pc:spChg>
      </pc:sldChg>
      <pc:sldChg chg="modSp new mod">
        <pc:chgData name="Φαρμακοπούλου Ιγνατία" userId="bfd8f4ec-3c6c-4821-b714-1c9d89c8cd33" providerId="ADAL" clId="{76172DBC-10EF-4193-BB60-C514C0A1D54A}" dt="2021-02-07T16:18:43.297" v="2416" actId="122"/>
        <pc:sldMkLst>
          <pc:docMk/>
          <pc:sldMk cId="1237119866" sldId="279"/>
        </pc:sldMkLst>
        <pc:spChg chg="mod">
          <ac:chgData name="Φαρμακοπούλου Ιγνατία" userId="bfd8f4ec-3c6c-4821-b714-1c9d89c8cd33" providerId="ADAL" clId="{76172DBC-10EF-4193-BB60-C514C0A1D54A}" dt="2021-02-07T16:18:43.297" v="2416" actId="122"/>
          <ac:spMkLst>
            <pc:docMk/>
            <pc:sldMk cId="1237119866" sldId="279"/>
            <ac:spMk id="2" creationId="{5AAC12B6-BD29-4000-91F6-F72352006097}"/>
          </ac:spMkLst>
        </pc:spChg>
        <pc:spChg chg="mod">
          <ac:chgData name="Φαρμακοπούλου Ιγνατία" userId="bfd8f4ec-3c6c-4821-b714-1c9d89c8cd33" providerId="ADAL" clId="{76172DBC-10EF-4193-BB60-C514C0A1D54A}" dt="2021-02-07T16:17:52.884" v="2402" actId="20577"/>
          <ac:spMkLst>
            <pc:docMk/>
            <pc:sldMk cId="1237119866" sldId="279"/>
            <ac:spMk id="3" creationId="{E8DCDA5E-8C4E-49EF-A469-26D3FB4B331C}"/>
          </ac:spMkLst>
        </pc:spChg>
      </pc:sldChg>
      <pc:sldChg chg="modSp new mod">
        <pc:chgData name="Φαρμακοπούλου Ιγνατία" userId="bfd8f4ec-3c6c-4821-b714-1c9d89c8cd33" providerId="ADAL" clId="{76172DBC-10EF-4193-BB60-C514C0A1D54A}" dt="2021-02-07T16:26:12.588" v="2481" actId="113"/>
        <pc:sldMkLst>
          <pc:docMk/>
          <pc:sldMk cId="2241553889" sldId="280"/>
        </pc:sldMkLst>
        <pc:spChg chg="mod">
          <ac:chgData name="Φαρμακοπούλου Ιγνατία" userId="bfd8f4ec-3c6c-4821-b714-1c9d89c8cd33" providerId="ADAL" clId="{76172DBC-10EF-4193-BB60-C514C0A1D54A}" dt="2021-02-07T16:20:30.632" v="2446" actId="122"/>
          <ac:spMkLst>
            <pc:docMk/>
            <pc:sldMk cId="2241553889" sldId="280"/>
            <ac:spMk id="2" creationId="{2209EA04-3082-479C-AACD-1B58A30DE1E4}"/>
          </ac:spMkLst>
        </pc:spChg>
        <pc:spChg chg="mod">
          <ac:chgData name="Φαρμακοπούλου Ιγνατία" userId="bfd8f4ec-3c6c-4821-b714-1c9d89c8cd33" providerId="ADAL" clId="{76172DBC-10EF-4193-BB60-C514C0A1D54A}" dt="2021-02-07T16:26:12.588" v="2481" actId="113"/>
          <ac:spMkLst>
            <pc:docMk/>
            <pc:sldMk cId="2241553889" sldId="280"/>
            <ac:spMk id="3" creationId="{3AA27560-EF0F-4625-98BC-405788E56364}"/>
          </ac:spMkLst>
        </pc:spChg>
      </pc:sldChg>
      <pc:sldChg chg="modSp new mod">
        <pc:chgData name="Φαρμακοπούλου Ιγνατία" userId="bfd8f4ec-3c6c-4821-b714-1c9d89c8cd33" providerId="ADAL" clId="{76172DBC-10EF-4193-BB60-C514C0A1D54A}" dt="2021-02-07T16:27:38.016" v="2494" actId="122"/>
        <pc:sldMkLst>
          <pc:docMk/>
          <pc:sldMk cId="1456852282" sldId="281"/>
        </pc:sldMkLst>
        <pc:spChg chg="mod">
          <ac:chgData name="Φαρμακοπούλου Ιγνατία" userId="bfd8f4ec-3c6c-4821-b714-1c9d89c8cd33" providerId="ADAL" clId="{76172DBC-10EF-4193-BB60-C514C0A1D54A}" dt="2021-02-07T16:27:38.016" v="2494" actId="122"/>
          <ac:spMkLst>
            <pc:docMk/>
            <pc:sldMk cId="1456852282" sldId="281"/>
            <ac:spMk id="2" creationId="{59B0BC65-1C37-4358-B519-B0614CC5D80C}"/>
          </ac:spMkLst>
        </pc:spChg>
        <pc:spChg chg="mod">
          <ac:chgData name="Φαρμακοπούλου Ιγνατία" userId="bfd8f4ec-3c6c-4821-b714-1c9d89c8cd33" providerId="ADAL" clId="{76172DBC-10EF-4193-BB60-C514C0A1D54A}" dt="2021-02-07T16:26:58.243" v="2490"/>
          <ac:spMkLst>
            <pc:docMk/>
            <pc:sldMk cId="1456852282" sldId="281"/>
            <ac:spMk id="3" creationId="{C0607E0F-06F4-4885-B68D-F1A2BF4610E0}"/>
          </ac:spMkLst>
        </pc:spChg>
      </pc:sldChg>
      <pc:sldChg chg="modSp new mod">
        <pc:chgData name="Φαρμακοπούλου Ιγνατία" userId="bfd8f4ec-3c6c-4821-b714-1c9d89c8cd33" providerId="ADAL" clId="{76172DBC-10EF-4193-BB60-C514C0A1D54A}" dt="2021-02-07T17:09:41.145" v="3258" actId="122"/>
        <pc:sldMkLst>
          <pc:docMk/>
          <pc:sldMk cId="989012042" sldId="282"/>
        </pc:sldMkLst>
        <pc:spChg chg="mod">
          <ac:chgData name="Φαρμακοπούλου Ιγνατία" userId="bfd8f4ec-3c6c-4821-b714-1c9d89c8cd33" providerId="ADAL" clId="{76172DBC-10EF-4193-BB60-C514C0A1D54A}" dt="2021-02-07T17:09:41.145" v="3258" actId="122"/>
          <ac:spMkLst>
            <pc:docMk/>
            <pc:sldMk cId="989012042" sldId="282"/>
            <ac:spMk id="2" creationId="{3F7AB146-CB26-4A48-9171-BCC9A02AC496}"/>
          </ac:spMkLst>
        </pc:spChg>
        <pc:spChg chg="mod">
          <ac:chgData name="Φαρμακοπούλου Ιγνατία" userId="bfd8f4ec-3c6c-4821-b714-1c9d89c8cd33" providerId="ADAL" clId="{76172DBC-10EF-4193-BB60-C514C0A1D54A}" dt="2021-02-07T17:09:21.224" v="3254" actId="20577"/>
          <ac:spMkLst>
            <pc:docMk/>
            <pc:sldMk cId="989012042" sldId="282"/>
            <ac:spMk id="3" creationId="{6EBA03E8-0DD8-42B4-9031-1B8D30DECAF3}"/>
          </ac:spMkLst>
        </pc:spChg>
      </pc:sldChg>
      <pc:sldChg chg="modSp new mod">
        <pc:chgData name="Φαρμακοπούλου Ιγνατία" userId="bfd8f4ec-3c6c-4821-b714-1c9d89c8cd33" providerId="ADAL" clId="{76172DBC-10EF-4193-BB60-C514C0A1D54A}" dt="2021-02-07T16:42:39.828" v="2740" actId="20577"/>
        <pc:sldMkLst>
          <pc:docMk/>
          <pc:sldMk cId="4020103909" sldId="283"/>
        </pc:sldMkLst>
        <pc:spChg chg="mod">
          <ac:chgData name="Φαρμακοπούλου Ιγνατία" userId="bfd8f4ec-3c6c-4821-b714-1c9d89c8cd33" providerId="ADAL" clId="{76172DBC-10EF-4193-BB60-C514C0A1D54A}" dt="2021-02-07T16:42:39.828" v="2740" actId="20577"/>
          <ac:spMkLst>
            <pc:docMk/>
            <pc:sldMk cId="4020103909" sldId="283"/>
            <ac:spMk id="2" creationId="{683CEEED-E019-430F-8B75-CF6027DF6383}"/>
          </ac:spMkLst>
        </pc:spChg>
        <pc:spChg chg="mod">
          <ac:chgData name="Φαρμακοπούλου Ιγνατία" userId="bfd8f4ec-3c6c-4821-b714-1c9d89c8cd33" providerId="ADAL" clId="{76172DBC-10EF-4193-BB60-C514C0A1D54A}" dt="2021-02-07T16:38:12.125" v="2723" actId="5793"/>
          <ac:spMkLst>
            <pc:docMk/>
            <pc:sldMk cId="4020103909" sldId="283"/>
            <ac:spMk id="3" creationId="{25758332-69C7-455A-80F7-499B951A8B57}"/>
          </ac:spMkLst>
        </pc:spChg>
      </pc:sldChg>
      <pc:sldChg chg="modSp new mod">
        <pc:chgData name="Φαρμακοπούλου Ιγνατία" userId="bfd8f4ec-3c6c-4821-b714-1c9d89c8cd33" providerId="ADAL" clId="{76172DBC-10EF-4193-BB60-C514C0A1D54A}" dt="2021-02-07T17:45:30.114" v="3463" actId="113"/>
        <pc:sldMkLst>
          <pc:docMk/>
          <pc:sldMk cId="294981530" sldId="284"/>
        </pc:sldMkLst>
        <pc:spChg chg="mod">
          <ac:chgData name="Φαρμακοπούλου Ιγνατία" userId="bfd8f4ec-3c6c-4821-b714-1c9d89c8cd33" providerId="ADAL" clId="{76172DBC-10EF-4193-BB60-C514C0A1D54A}" dt="2021-02-07T16:47:43.091" v="2838" actId="20577"/>
          <ac:spMkLst>
            <pc:docMk/>
            <pc:sldMk cId="294981530" sldId="284"/>
            <ac:spMk id="2" creationId="{29154BC6-E42D-4A92-A4E2-272430AA7C59}"/>
          </ac:spMkLst>
        </pc:spChg>
        <pc:spChg chg="mod">
          <ac:chgData name="Φαρμακοπούλου Ιγνατία" userId="bfd8f4ec-3c6c-4821-b714-1c9d89c8cd33" providerId="ADAL" clId="{76172DBC-10EF-4193-BB60-C514C0A1D54A}" dt="2021-02-07T17:45:30.114" v="3463" actId="113"/>
          <ac:spMkLst>
            <pc:docMk/>
            <pc:sldMk cId="294981530" sldId="284"/>
            <ac:spMk id="3" creationId="{B993B09D-9B2A-4952-A168-9EB86FEAB5B4}"/>
          </ac:spMkLst>
        </pc:spChg>
      </pc:sldChg>
      <pc:sldChg chg="modSp new mod">
        <pc:chgData name="Φαρμακοπούλου Ιγνατία" userId="bfd8f4ec-3c6c-4821-b714-1c9d89c8cd33" providerId="ADAL" clId="{76172DBC-10EF-4193-BB60-C514C0A1D54A}" dt="2021-02-07T17:45:41.144" v="3464" actId="113"/>
        <pc:sldMkLst>
          <pc:docMk/>
          <pc:sldMk cId="2130590185" sldId="285"/>
        </pc:sldMkLst>
        <pc:spChg chg="mod">
          <ac:chgData name="Φαρμακοπούλου Ιγνατία" userId="bfd8f4ec-3c6c-4821-b714-1c9d89c8cd33" providerId="ADAL" clId="{76172DBC-10EF-4193-BB60-C514C0A1D54A}" dt="2021-02-07T16:47:36.124" v="2834"/>
          <ac:spMkLst>
            <pc:docMk/>
            <pc:sldMk cId="2130590185" sldId="285"/>
            <ac:spMk id="2" creationId="{1AB60DC9-F573-4AF5-8B05-7884D37CB439}"/>
          </ac:spMkLst>
        </pc:spChg>
        <pc:spChg chg="mod">
          <ac:chgData name="Φαρμακοπούλου Ιγνατία" userId="bfd8f4ec-3c6c-4821-b714-1c9d89c8cd33" providerId="ADAL" clId="{76172DBC-10EF-4193-BB60-C514C0A1D54A}" dt="2021-02-07T17:45:41.144" v="3464" actId="113"/>
          <ac:spMkLst>
            <pc:docMk/>
            <pc:sldMk cId="2130590185" sldId="285"/>
            <ac:spMk id="3" creationId="{229A0E7D-309C-49B4-A38E-FBCC03367CF3}"/>
          </ac:spMkLst>
        </pc:spChg>
      </pc:sldChg>
      <pc:sldChg chg="modSp new mod">
        <pc:chgData name="Φαρμακοπούλου Ιγνατία" userId="bfd8f4ec-3c6c-4821-b714-1c9d89c8cd33" providerId="ADAL" clId="{76172DBC-10EF-4193-BB60-C514C0A1D54A}" dt="2021-02-07T17:46:00.601" v="3466" actId="20577"/>
        <pc:sldMkLst>
          <pc:docMk/>
          <pc:sldMk cId="1400195647" sldId="286"/>
        </pc:sldMkLst>
        <pc:spChg chg="mod">
          <ac:chgData name="Φαρμακοπούλου Ιγνατία" userId="bfd8f4ec-3c6c-4821-b714-1c9d89c8cd33" providerId="ADAL" clId="{76172DBC-10EF-4193-BB60-C514C0A1D54A}" dt="2021-02-07T16:47:53.194" v="2843" actId="20577"/>
          <ac:spMkLst>
            <pc:docMk/>
            <pc:sldMk cId="1400195647" sldId="286"/>
            <ac:spMk id="2" creationId="{A9476EED-6A53-4791-A424-3893D3DC8FB1}"/>
          </ac:spMkLst>
        </pc:spChg>
        <pc:spChg chg="mod">
          <ac:chgData name="Φαρμακοπούλου Ιγνατία" userId="bfd8f4ec-3c6c-4821-b714-1c9d89c8cd33" providerId="ADAL" clId="{76172DBC-10EF-4193-BB60-C514C0A1D54A}" dt="2021-02-07T17:46:00.601" v="3466" actId="20577"/>
          <ac:spMkLst>
            <pc:docMk/>
            <pc:sldMk cId="1400195647" sldId="286"/>
            <ac:spMk id="3" creationId="{4A71781E-DC0D-4A0F-BB63-620333553182}"/>
          </ac:spMkLst>
        </pc:spChg>
      </pc:sldChg>
      <pc:sldChg chg="modSp new mod">
        <pc:chgData name="Φαρμακοπούλου Ιγνατία" userId="bfd8f4ec-3c6c-4821-b714-1c9d89c8cd33" providerId="ADAL" clId="{76172DBC-10EF-4193-BB60-C514C0A1D54A}" dt="2021-02-07T16:51:05.049" v="2877" actId="20577"/>
        <pc:sldMkLst>
          <pc:docMk/>
          <pc:sldMk cId="3104164777" sldId="287"/>
        </pc:sldMkLst>
        <pc:spChg chg="mod">
          <ac:chgData name="Φαρμακοπούλου Ιγνατία" userId="bfd8f4ec-3c6c-4821-b714-1c9d89c8cd33" providerId="ADAL" clId="{76172DBC-10EF-4193-BB60-C514C0A1D54A}" dt="2021-02-07T16:50:52.251" v="2875" actId="20577"/>
          <ac:spMkLst>
            <pc:docMk/>
            <pc:sldMk cId="3104164777" sldId="287"/>
            <ac:spMk id="2" creationId="{9BCDEA96-6289-412E-BA98-AA7FA85CCB49}"/>
          </ac:spMkLst>
        </pc:spChg>
        <pc:spChg chg="mod">
          <ac:chgData name="Φαρμακοπούλου Ιγνατία" userId="bfd8f4ec-3c6c-4821-b714-1c9d89c8cd33" providerId="ADAL" clId="{76172DBC-10EF-4193-BB60-C514C0A1D54A}" dt="2021-02-07T16:51:05.049" v="2877" actId="20577"/>
          <ac:spMkLst>
            <pc:docMk/>
            <pc:sldMk cId="3104164777" sldId="287"/>
            <ac:spMk id="3" creationId="{22F82ABB-9887-4B15-8A0D-9F19B94E61D0}"/>
          </ac:spMkLst>
        </pc:spChg>
      </pc:sldChg>
      <pc:sldChg chg="modSp new mod">
        <pc:chgData name="Φαρμακοπούλου Ιγνατία" userId="bfd8f4ec-3c6c-4821-b714-1c9d89c8cd33" providerId="ADAL" clId="{76172DBC-10EF-4193-BB60-C514C0A1D54A}" dt="2021-02-07T16:58:50.440" v="3128" actId="20577"/>
        <pc:sldMkLst>
          <pc:docMk/>
          <pc:sldMk cId="2605253222" sldId="288"/>
        </pc:sldMkLst>
        <pc:spChg chg="mod">
          <ac:chgData name="Φαρμακοπούλου Ιγνατία" userId="bfd8f4ec-3c6c-4821-b714-1c9d89c8cd33" providerId="ADAL" clId="{76172DBC-10EF-4193-BB60-C514C0A1D54A}" dt="2021-02-07T16:58:50.440" v="3128" actId="20577"/>
          <ac:spMkLst>
            <pc:docMk/>
            <pc:sldMk cId="2605253222" sldId="288"/>
            <ac:spMk id="2" creationId="{938FD791-313A-4461-9547-9D3D59980935}"/>
          </ac:spMkLst>
        </pc:spChg>
        <pc:spChg chg="mod">
          <ac:chgData name="Φαρμακοπούλου Ιγνατία" userId="bfd8f4ec-3c6c-4821-b714-1c9d89c8cd33" providerId="ADAL" clId="{76172DBC-10EF-4193-BB60-C514C0A1D54A}" dt="2021-02-07T16:53:49.494" v="2960" actId="27636"/>
          <ac:spMkLst>
            <pc:docMk/>
            <pc:sldMk cId="2605253222" sldId="288"/>
            <ac:spMk id="3" creationId="{2D0CD1F2-AC73-46C2-AAAB-A874EFA8F927}"/>
          </ac:spMkLst>
        </pc:spChg>
      </pc:sldChg>
      <pc:sldChg chg="modSp new mod">
        <pc:chgData name="Φαρμακοπούλου Ιγνατία" userId="bfd8f4ec-3c6c-4821-b714-1c9d89c8cd33" providerId="ADAL" clId="{76172DBC-10EF-4193-BB60-C514C0A1D54A}" dt="2021-02-07T17:01:47.665" v="3155" actId="122"/>
        <pc:sldMkLst>
          <pc:docMk/>
          <pc:sldMk cId="1038995466" sldId="289"/>
        </pc:sldMkLst>
        <pc:spChg chg="mod">
          <ac:chgData name="Φαρμακοπούλου Ιγνατία" userId="bfd8f4ec-3c6c-4821-b714-1c9d89c8cd33" providerId="ADAL" clId="{76172DBC-10EF-4193-BB60-C514C0A1D54A}" dt="2021-02-07T17:01:47.665" v="3155" actId="122"/>
          <ac:spMkLst>
            <pc:docMk/>
            <pc:sldMk cId="1038995466" sldId="289"/>
            <ac:spMk id="2" creationId="{B6C23C60-7930-4A1D-8E5C-0D32606E3A4D}"/>
          </ac:spMkLst>
        </pc:spChg>
        <pc:spChg chg="mod">
          <ac:chgData name="Φαρμακοπούλου Ιγνατία" userId="bfd8f4ec-3c6c-4821-b714-1c9d89c8cd33" providerId="ADAL" clId="{76172DBC-10EF-4193-BB60-C514C0A1D54A}" dt="2021-02-07T16:59:02.544" v="3131" actId="27636"/>
          <ac:spMkLst>
            <pc:docMk/>
            <pc:sldMk cId="1038995466" sldId="289"/>
            <ac:spMk id="3" creationId="{47AC5F18-4BD0-4C21-AF03-C8D12515FA06}"/>
          </ac:spMkLst>
        </pc:spChg>
      </pc:sldChg>
      <pc:sldChg chg="modSp new mod">
        <pc:chgData name="Φαρμακοπούλου Ιγνατία" userId="bfd8f4ec-3c6c-4821-b714-1c9d89c8cd33" providerId="ADAL" clId="{76172DBC-10EF-4193-BB60-C514C0A1D54A}" dt="2021-02-07T17:01:57.956" v="3159" actId="20577"/>
        <pc:sldMkLst>
          <pc:docMk/>
          <pc:sldMk cId="636644356" sldId="290"/>
        </pc:sldMkLst>
        <pc:spChg chg="mod">
          <ac:chgData name="Φαρμακοπούλου Ιγνατία" userId="bfd8f4ec-3c6c-4821-b714-1c9d89c8cd33" providerId="ADAL" clId="{76172DBC-10EF-4193-BB60-C514C0A1D54A}" dt="2021-02-07T17:01:57.956" v="3159" actId="20577"/>
          <ac:spMkLst>
            <pc:docMk/>
            <pc:sldMk cId="636644356" sldId="290"/>
            <ac:spMk id="2" creationId="{8C8DD9FE-BCDB-4146-A9AD-ACF830170A33}"/>
          </ac:spMkLst>
        </pc:spChg>
        <pc:spChg chg="mod">
          <ac:chgData name="Φαρμακοπούλου Ιγνατία" userId="bfd8f4ec-3c6c-4821-b714-1c9d89c8cd33" providerId="ADAL" clId="{76172DBC-10EF-4193-BB60-C514C0A1D54A}" dt="2021-02-07T17:01:37.337" v="3154" actId="20577"/>
          <ac:spMkLst>
            <pc:docMk/>
            <pc:sldMk cId="636644356" sldId="290"/>
            <ac:spMk id="3" creationId="{2E0E481F-87F8-4CA6-ABC4-7AC47CC97215}"/>
          </ac:spMkLst>
        </pc:spChg>
      </pc:sldChg>
      <pc:sldChg chg="modSp new mod">
        <pc:chgData name="Φαρμακοπούλου Ιγνατία" userId="bfd8f4ec-3c6c-4821-b714-1c9d89c8cd33" providerId="ADAL" clId="{76172DBC-10EF-4193-BB60-C514C0A1D54A}" dt="2021-02-07T17:47:06.579" v="3470" actId="20577"/>
        <pc:sldMkLst>
          <pc:docMk/>
          <pc:sldMk cId="3346231352" sldId="291"/>
        </pc:sldMkLst>
        <pc:spChg chg="mod">
          <ac:chgData name="Φαρμακοπούλου Ιγνατία" userId="bfd8f4ec-3c6c-4821-b714-1c9d89c8cd33" providerId="ADAL" clId="{76172DBC-10EF-4193-BB60-C514C0A1D54A}" dt="2021-02-07T17:03:57.213" v="3198" actId="122"/>
          <ac:spMkLst>
            <pc:docMk/>
            <pc:sldMk cId="3346231352" sldId="291"/>
            <ac:spMk id="2" creationId="{F1EC061E-0F83-4E30-99AB-2B7BF69E312C}"/>
          </ac:spMkLst>
        </pc:spChg>
        <pc:spChg chg="mod">
          <ac:chgData name="Φαρμακοπούλου Ιγνατία" userId="bfd8f4ec-3c6c-4821-b714-1c9d89c8cd33" providerId="ADAL" clId="{76172DBC-10EF-4193-BB60-C514C0A1D54A}" dt="2021-02-07T17:47:06.579" v="3470" actId="20577"/>
          <ac:spMkLst>
            <pc:docMk/>
            <pc:sldMk cId="3346231352" sldId="291"/>
            <ac:spMk id="3" creationId="{D0143A05-1293-4A6E-B6A2-31639865E37C}"/>
          </ac:spMkLst>
        </pc:spChg>
      </pc:sldChg>
      <pc:sldChg chg="add">
        <pc:chgData name="Φαρμακοπούλου Ιγνατία" userId="bfd8f4ec-3c6c-4821-b714-1c9d89c8cd33" providerId="ADAL" clId="{76172DBC-10EF-4193-BB60-C514C0A1D54A}" dt="2021-02-07T18:33:58.366" v="4002"/>
        <pc:sldMkLst>
          <pc:docMk/>
          <pc:sldMk cId="2148569191" sldId="292"/>
        </pc:sldMkLst>
      </pc:sldChg>
      <pc:sldChg chg="modSp new del mod">
        <pc:chgData name="Φαρμακοπούλου Ιγνατία" userId="bfd8f4ec-3c6c-4821-b714-1c9d89c8cd33" providerId="ADAL" clId="{76172DBC-10EF-4193-BB60-C514C0A1D54A}" dt="2021-02-07T18:33:34.216" v="4001" actId="2696"/>
        <pc:sldMkLst>
          <pc:docMk/>
          <pc:sldMk cId="4061488830" sldId="292"/>
        </pc:sldMkLst>
        <pc:spChg chg="mod">
          <ac:chgData name="Φαρμακοπούλου Ιγνατία" userId="bfd8f4ec-3c6c-4821-b714-1c9d89c8cd33" providerId="ADAL" clId="{76172DBC-10EF-4193-BB60-C514C0A1D54A}" dt="2021-02-07T17:56:32.823" v="3576" actId="122"/>
          <ac:spMkLst>
            <pc:docMk/>
            <pc:sldMk cId="4061488830" sldId="292"/>
            <ac:spMk id="2" creationId="{7C7D610A-0EDE-4002-866A-72493F2BC905}"/>
          </ac:spMkLst>
        </pc:spChg>
        <pc:spChg chg="mod">
          <ac:chgData name="Φαρμακοπούλου Ιγνατία" userId="bfd8f4ec-3c6c-4821-b714-1c9d89c8cd33" providerId="ADAL" clId="{76172DBC-10EF-4193-BB60-C514C0A1D54A}" dt="2021-02-07T17:56:11.277" v="3571" actId="113"/>
          <ac:spMkLst>
            <pc:docMk/>
            <pc:sldMk cId="4061488830" sldId="292"/>
            <ac:spMk id="3" creationId="{6CCA364E-F1EE-4BEE-BBF1-A1E3471A4ED2}"/>
          </ac:spMkLst>
        </pc:spChg>
      </pc:sldChg>
      <pc:sldChg chg="modSp new del mod">
        <pc:chgData name="Φαρμακοπούλου Ιγνατία" userId="bfd8f4ec-3c6c-4821-b714-1c9d89c8cd33" providerId="ADAL" clId="{76172DBC-10EF-4193-BB60-C514C0A1D54A}" dt="2021-02-07T18:33:34.216" v="4001" actId="2696"/>
        <pc:sldMkLst>
          <pc:docMk/>
          <pc:sldMk cId="1907110348" sldId="293"/>
        </pc:sldMkLst>
        <pc:spChg chg="mod">
          <ac:chgData name="Φαρμακοπούλου Ιγνατία" userId="bfd8f4ec-3c6c-4821-b714-1c9d89c8cd33" providerId="ADAL" clId="{76172DBC-10EF-4193-BB60-C514C0A1D54A}" dt="2021-02-07T17:56:47.839" v="3580" actId="20577"/>
          <ac:spMkLst>
            <pc:docMk/>
            <pc:sldMk cId="1907110348" sldId="293"/>
            <ac:spMk id="2" creationId="{34A70F67-6D94-4C35-A177-CDA9352855BC}"/>
          </ac:spMkLst>
        </pc:spChg>
        <pc:spChg chg="mod">
          <ac:chgData name="Φαρμακοπούλου Ιγνατία" userId="bfd8f4ec-3c6c-4821-b714-1c9d89c8cd33" providerId="ADAL" clId="{76172DBC-10EF-4193-BB60-C514C0A1D54A}" dt="2021-02-07T18:00:33.456" v="3611" actId="20577"/>
          <ac:spMkLst>
            <pc:docMk/>
            <pc:sldMk cId="1907110348" sldId="293"/>
            <ac:spMk id="3" creationId="{5DBB61AD-1BD9-49ED-B1A3-0EBD8B624F7F}"/>
          </ac:spMkLst>
        </pc:spChg>
      </pc:sldChg>
      <pc:sldChg chg="add">
        <pc:chgData name="Φαρμακοπούλου Ιγνατία" userId="bfd8f4ec-3c6c-4821-b714-1c9d89c8cd33" providerId="ADAL" clId="{76172DBC-10EF-4193-BB60-C514C0A1D54A}" dt="2021-02-07T18:33:58.366" v="4002"/>
        <pc:sldMkLst>
          <pc:docMk/>
          <pc:sldMk cId="2192536538" sldId="293"/>
        </pc:sldMkLst>
      </pc:sldChg>
      <pc:sldChg chg="modSp new del mod">
        <pc:chgData name="Φαρμακοπούλου Ιγνατία" userId="bfd8f4ec-3c6c-4821-b714-1c9d89c8cd33" providerId="ADAL" clId="{76172DBC-10EF-4193-BB60-C514C0A1D54A}" dt="2021-02-07T18:33:34.216" v="4001" actId="2696"/>
        <pc:sldMkLst>
          <pc:docMk/>
          <pc:sldMk cId="586465774" sldId="294"/>
        </pc:sldMkLst>
        <pc:spChg chg="mod">
          <ac:chgData name="Φαρμακοπούλου Ιγνατία" userId="bfd8f4ec-3c6c-4821-b714-1c9d89c8cd33" providerId="ADAL" clId="{76172DBC-10EF-4193-BB60-C514C0A1D54A}" dt="2021-02-07T18:02:17.568" v="3640" actId="122"/>
          <ac:spMkLst>
            <pc:docMk/>
            <pc:sldMk cId="586465774" sldId="294"/>
            <ac:spMk id="2" creationId="{6917C78F-E044-46EE-B6A3-4BAD6F152691}"/>
          </ac:spMkLst>
        </pc:spChg>
        <pc:spChg chg="mod">
          <ac:chgData name="Φαρμακοπούλου Ιγνατία" userId="bfd8f4ec-3c6c-4821-b714-1c9d89c8cd33" providerId="ADAL" clId="{76172DBC-10EF-4193-BB60-C514C0A1D54A}" dt="2021-02-07T18:03:11.348" v="3648" actId="20577"/>
          <ac:spMkLst>
            <pc:docMk/>
            <pc:sldMk cId="586465774" sldId="294"/>
            <ac:spMk id="3" creationId="{4C29033E-19E8-4C70-90F1-188BEBD6F28F}"/>
          </ac:spMkLst>
        </pc:spChg>
      </pc:sldChg>
      <pc:sldChg chg="add">
        <pc:chgData name="Φαρμακοπούλου Ιγνατία" userId="bfd8f4ec-3c6c-4821-b714-1c9d89c8cd33" providerId="ADAL" clId="{76172DBC-10EF-4193-BB60-C514C0A1D54A}" dt="2021-02-07T18:33:58.366" v="4002"/>
        <pc:sldMkLst>
          <pc:docMk/>
          <pc:sldMk cId="2084992735" sldId="294"/>
        </pc:sldMkLst>
      </pc:sldChg>
      <pc:sldChg chg="modSp new del mod">
        <pc:chgData name="Φαρμακοπούλου Ιγνατία" userId="bfd8f4ec-3c6c-4821-b714-1c9d89c8cd33" providerId="ADAL" clId="{76172DBC-10EF-4193-BB60-C514C0A1D54A}" dt="2021-02-07T18:33:34.216" v="4001" actId="2696"/>
        <pc:sldMkLst>
          <pc:docMk/>
          <pc:sldMk cId="1569711671" sldId="295"/>
        </pc:sldMkLst>
        <pc:spChg chg="mod">
          <ac:chgData name="Φαρμακοπούλου Ιγνατία" userId="bfd8f4ec-3c6c-4821-b714-1c9d89c8cd33" providerId="ADAL" clId="{76172DBC-10EF-4193-BB60-C514C0A1D54A}" dt="2021-02-07T18:06:35.247" v="3722" actId="20577"/>
          <ac:spMkLst>
            <pc:docMk/>
            <pc:sldMk cId="1569711671" sldId="295"/>
            <ac:spMk id="2" creationId="{5FB13192-778D-42DC-B37D-3FA3872D478A}"/>
          </ac:spMkLst>
        </pc:spChg>
        <pc:spChg chg="mod">
          <ac:chgData name="Φαρμακοπούλου Ιγνατία" userId="bfd8f4ec-3c6c-4821-b714-1c9d89c8cd33" providerId="ADAL" clId="{76172DBC-10EF-4193-BB60-C514C0A1D54A}" dt="2021-02-07T18:06:01.253" v="3708" actId="113"/>
          <ac:spMkLst>
            <pc:docMk/>
            <pc:sldMk cId="1569711671" sldId="295"/>
            <ac:spMk id="3" creationId="{F2FA45A5-5846-48C3-9D42-5FE6E15566CC}"/>
          </ac:spMkLst>
        </pc:spChg>
      </pc:sldChg>
      <pc:sldChg chg="add">
        <pc:chgData name="Φαρμακοπούλου Ιγνατία" userId="bfd8f4ec-3c6c-4821-b714-1c9d89c8cd33" providerId="ADAL" clId="{76172DBC-10EF-4193-BB60-C514C0A1D54A}" dt="2021-02-07T18:33:58.366" v="4002"/>
        <pc:sldMkLst>
          <pc:docMk/>
          <pc:sldMk cId="2081048169" sldId="295"/>
        </pc:sldMkLst>
      </pc:sldChg>
      <pc:sldChg chg="add">
        <pc:chgData name="Φαρμακοπούλου Ιγνατία" userId="bfd8f4ec-3c6c-4821-b714-1c9d89c8cd33" providerId="ADAL" clId="{76172DBC-10EF-4193-BB60-C514C0A1D54A}" dt="2021-02-07T18:33:58.366" v="4002"/>
        <pc:sldMkLst>
          <pc:docMk/>
          <pc:sldMk cId="2165741290" sldId="296"/>
        </pc:sldMkLst>
      </pc:sldChg>
      <pc:sldChg chg="modSp new del mod">
        <pc:chgData name="Φαρμακοπούλου Ιγνατία" userId="bfd8f4ec-3c6c-4821-b714-1c9d89c8cd33" providerId="ADAL" clId="{76172DBC-10EF-4193-BB60-C514C0A1D54A}" dt="2021-02-07T18:33:34.216" v="4001" actId="2696"/>
        <pc:sldMkLst>
          <pc:docMk/>
          <pc:sldMk cId="3926836007" sldId="296"/>
        </pc:sldMkLst>
        <pc:spChg chg="mod">
          <ac:chgData name="Φαρμακοπούλου Ιγνατία" userId="bfd8f4ec-3c6c-4821-b714-1c9d89c8cd33" providerId="ADAL" clId="{76172DBC-10EF-4193-BB60-C514C0A1D54A}" dt="2021-02-07T18:06:54.413" v="3726" actId="122"/>
          <ac:spMkLst>
            <pc:docMk/>
            <pc:sldMk cId="3926836007" sldId="296"/>
            <ac:spMk id="2" creationId="{A3B34EA2-F259-42C2-8A6F-91B0E418F0E7}"/>
          </ac:spMkLst>
        </pc:spChg>
        <pc:spChg chg="mod">
          <ac:chgData name="Φαρμακοπούλου Ιγνατία" userId="bfd8f4ec-3c6c-4821-b714-1c9d89c8cd33" providerId="ADAL" clId="{76172DBC-10EF-4193-BB60-C514C0A1D54A}" dt="2021-02-07T18:09:27.700" v="3732" actId="113"/>
          <ac:spMkLst>
            <pc:docMk/>
            <pc:sldMk cId="3926836007" sldId="296"/>
            <ac:spMk id="3" creationId="{71B4E803-B003-4F87-8695-F72DB84884BD}"/>
          </ac:spMkLst>
        </pc:spChg>
      </pc:sldChg>
      <pc:sldChg chg="modSp new del mod">
        <pc:chgData name="Φαρμακοπούλου Ιγνατία" userId="bfd8f4ec-3c6c-4821-b714-1c9d89c8cd33" providerId="ADAL" clId="{76172DBC-10EF-4193-BB60-C514C0A1D54A}" dt="2021-02-07T18:33:34.216" v="4001" actId="2696"/>
        <pc:sldMkLst>
          <pc:docMk/>
          <pc:sldMk cId="2531131895" sldId="297"/>
        </pc:sldMkLst>
        <pc:spChg chg="mod">
          <ac:chgData name="Φαρμακοπούλου Ιγνατία" userId="bfd8f4ec-3c6c-4821-b714-1c9d89c8cd33" providerId="ADAL" clId="{76172DBC-10EF-4193-BB60-C514C0A1D54A}" dt="2021-02-07T18:10:15.429" v="3777" actId="122"/>
          <ac:spMkLst>
            <pc:docMk/>
            <pc:sldMk cId="2531131895" sldId="297"/>
            <ac:spMk id="2" creationId="{02208C0C-D1D5-4E77-870D-53E322812E0B}"/>
          </ac:spMkLst>
        </pc:spChg>
        <pc:spChg chg="mod">
          <ac:chgData name="Φαρμακοπούλου Ιγνατία" userId="bfd8f4ec-3c6c-4821-b714-1c9d89c8cd33" providerId="ADAL" clId="{76172DBC-10EF-4193-BB60-C514C0A1D54A}" dt="2021-02-07T18:10:48.870" v="3781" actId="113"/>
          <ac:spMkLst>
            <pc:docMk/>
            <pc:sldMk cId="2531131895" sldId="297"/>
            <ac:spMk id="3" creationId="{09E1FFB2-17A6-45BE-B690-D4B5365683CB}"/>
          </ac:spMkLst>
        </pc:spChg>
      </pc:sldChg>
      <pc:sldChg chg="modSp add mod">
        <pc:chgData name="Φαρμακοπούλου Ιγνατία" userId="bfd8f4ec-3c6c-4821-b714-1c9d89c8cd33" providerId="ADAL" clId="{76172DBC-10EF-4193-BB60-C514C0A1D54A}" dt="2021-02-07T18:36:07.598" v="4031" actId="113"/>
        <pc:sldMkLst>
          <pc:docMk/>
          <pc:sldMk cId="3074045011" sldId="297"/>
        </pc:sldMkLst>
        <pc:spChg chg="mod">
          <ac:chgData name="Φαρμακοπούλου Ιγνατία" userId="bfd8f4ec-3c6c-4821-b714-1c9d89c8cd33" providerId="ADAL" clId="{76172DBC-10EF-4193-BB60-C514C0A1D54A}" dt="2021-02-07T18:36:07.598" v="4031" actId="113"/>
          <ac:spMkLst>
            <pc:docMk/>
            <pc:sldMk cId="3074045011" sldId="297"/>
            <ac:spMk id="2" creationId="{02208C0C-D1D5-4E77-870D-53E322812E0B}"/>
          </ac:spMkLst>
        </pc:spChg>
      </pc:sldChg>
      <pc:sldChg chg="modSp new del mod">
        <pc:chgData name="Φαρμακοπούλου Ιγνατία" userId="bfd8f4ec-3c6c-4821-b714-1c9d89c8cd33" providerId="ADAL" clId="{76172DBC-10EF-4193-BB60-C514C0A1D54A}" dt="2021-02-07T18:33:34.216" v="4001" actId="2696"/>
        <pc:sldMkLst>
          <pc:docMk/>
          <pc:sldMk cId="125256280" sldId="298"/>
        </pc:sldMkLst>
        <pc:spChg chg="mod">
          <ac:chgData name="Φαρμακοπούλου Ιγνατία" userId="bfd8f4ec-3c6c-4821-b714-1c9d89c8cd33" providerId="ADAL" clId="{76172DBC-10EF-4193-BB60-C514C0A1D54A}" dt="2021-02-07T18:12:41.760" v="3827" actId="113"/>
          <ac:spMkLst>
            <pc:docMk/>
            <pc:sldMk cId="125256280" sldId="298"/>
            <ac:spMk id="2" creationId="{F5D4AE24-23BF-4263-8E8E-5B31BF0A1119}"/>
          </ac:spMkLst>
        </pc:spChg>
        <pc:spChg chg="mod">
          <ac:chgData name="Φαρμακοπούλου Ιγνατία" userId="bfd8f4ec-3c6c-4821-b714-1c9d89c8cd33" providerId="ADAL" clId="{76172DBC-10EF-4193-BB60-C514C0A1D54A}" dt="2021-02-07T18:13:31.402" v="3831" actId="113"/>
          <ac:spMkLst>
            <pc:docMk/>
            <pc:sldMk cId="125256280" sldId="298"/>
            <ac:spMk id="3" creationId="{5497C22B-11F5-4A09-8E59-BCAECAFC7760}"/>
          </ac:spMkLst>
        </pc:spChg>
      </pc:sldChg>
      <pc:sldChg chg="add">
        <pc:chgData name="Φαρμακοπούλου Ιγνατία" userId="bfd8f4ec-3c6c-4821-b714-1c9d89c8cd33" providerId="ADAL" clId="{76172DBC-10EF-4193-BB60-C514C0A1D54A}" dt="2021-02-07T18:33:58.366" v="4002"/>
        <pc:sldMkLst>
          <pc:docMk/>
          <pc:sldMk cId="1179609303" sldId="298"/>
        </pc:sldMkLst>
      </pc:sldChg>
      <pc:sldChg chg="add">
        <pc:chgData name="Φαρμακοπούλου Ιγνατία" userId="bfd8f4ec-3c6c-4821-b714-1c9d89c8cd33" providerId="ADAL" clId="{76172DBC-10EF-4193-BB60-C514C0A1D54A}" dt="2021-02-07T18:33:58.366" v="4002"/>
        <pc:sldMkLst>
          <pc:docMk/>
          <pc:sldMk cId="2321170835" sldId="299"/>
        </pc:sldMkLst>
      </pc:sldChg>
      <pc:sldChg chg="modSp new del mod">
        <pc:chgData name="Φαρμακοπούλου Ιγνατία" userId="bfd8f4ec-3c6c-4821-b714-1c9d89c8cd33" providerId="ADAL" clId="{76172DBC-10EF-4193-BB60-C514C0A1D54A}" dt="2021-02-07T18:33:34.216" v="4001" actId="2696"/>
        <pc:sldMkLst>
          <pc:docMk/>
          <pc:sldMk cId="2803164082" sldId="299"/>
        </pc:sldMkLst>
        <pc:spChg chg="mod">
          <ac:chgData name="Φαρμακοπούλου Ιγνατία" userId="bfd8f4ec-3c6c-4821-b714-1c9d89c8cd33" providerId="ADAL" clId="{76172DBC-10EF-4193-BB60-C514C0A1D54A}" dt="2021-02-07T18:15:30.566" v="3881" actId="122"/>
          <ac:spMkLst>
            <pc:docMk/>
            <pc:sldMk cId="2803164082" sldId="299"/>
            <ac:spMk id="2" creationId="{B963983A-EC5F-46A8-BAAE-C523F60AD747}"/>
          </ac:spMkLst>
        </pc:spChg>
        <pc:spChg chg="mod">
          <ac:chgData name="Φαρμακοπούλου Ιγνατία" userId="bfd8f4ec-3c6c-4821-b714-1c9d89c8cd33" providerId="ADAL" clId="{76172DBC-10EF-4193-BB60-C514C0A1D54A}" dt="2021-02-07T18:21:55.253" v="3910" actId="113"/>
          <ac:spMkLst>
            <pc:docMk/>
            <pc:sldMk cId="2803164082" sldId="299"/>
            <ac:spMk id="3" creationId="{691001F5-54FF-4E6A-A9F1-9254642BADAD}"/>
          </ac:spMkLst>
        </pc:spChg>
      </pc:sldChg>
      <pc:sldChg chg="modSp new del mod">
        <pc:chgData name="Φαρμακοπούλου Ιγνατία" userId="bfd8f4ec-3c6c-4821-b714-1c9d89c8cd33" providerId="ADAL" clId="{76172DBC-10EF-4193-BB60-C514C0A1D54A}" dt="2021-02-07T18:33:34.216" v="4001" actId="2696"/>
        <pc:sldMkLst>
          <pc:docMk/>
          <pc:sldMk cId="1068239474" sldId="300"/>
        </pc:sldMkLst>
        <pc:spChg chg="mod">
          <ac:chgData name="Φαρμακοπούλου Ιγνατία" userId="bfd8f4ec-3c6c-4821-b714-1c9d89c8cd33" providerId="ADAL" clId="{76172DBC-10EF-4193-BB60-C514C0A1D54A}" dt="2021-02-07T18:23:50.270" v="3939" actId="122"/>
          <ac:spMkLst>
            <pc:docMk/>
            <pc:sldMk cId="1068239474" sldId="300"/>
            <ac:spMk id="2" creationId="{ACDBD15A-2467-4269-963B-AF1F9929493E}"/>
          </ac:spMkLst>
        </pc:spChg>
        <pc:spChg chg="mod">
          <ac:chgData name="Φαρμακοπούλου Ιγνατία" userId="bfd8f4ec-3c6c-4821-b714-1c9d89c8cd33" providerId="ADAL" clId="{76172DBC-10EF-4193-BB60-C514C0A1D54A}" dt="2021-02-07T18:23:55.683" v="3940" actId="113"/>
          <ac:spMkLst>
            <pc:docMk/>
            <pc:sldMk cId="1068239474" sldId="300"/>
            <ac:spMk id="3" creationId="{717D44E3-87FA-4459-AB59-EFD482700015}"/>
          </ac:spMkLst>
        </pc:spChg>
      </pc:sldChg>
      <pc:sldChg chg="add">
        <pc:chgData name="Φαρμακοπούλου Ιγνατία" userId="bfd8f4ec-3c6c-4821-b714-1c9d89c8cd33" providerId="ADAL" clId="{76172DBC-10EF-4193-BB60-C514C0A1D54A}" dt="2021-02-07T18:33:58.366" v="4002"/>
        <pc:sldMkLst>
          <pc:docMk/>
          <pc:sldMk cId="2979812963" sldId="300"/>
        </pc:sldMkLst>
      </pc:sldChg>
      <pc:sldChg chg="modSp new del mod">
        <pc:chgData name="Φαρμακοπούλου Ιγνατία" userId="bfd8f4ec-3c6c-4821-b714-1c9d89c8cd33" providerId="ADAL" clId="{76172DBC-10EF-4193-BB60-C514C0A1D54A}" dt="2021-02-07T18:33:34.216" v="4001" actId="2696"/>
        <pc:sldMkLst>
          <pc:docMk/>
          <pc:sldMk cId="3419719859" sldId="301"/>
        </pc:sldMkLst>
        <pc:spChg chg="mod">
          <ac:chgData name="Φαρμακοπούλου Ιγνατία" userId="bfd8f4ec-3c6c-4821-b714-1c9d89c8cd33" providerId="ADAL" clId="{76172DBC-10EF-4193-BB60-C514C0A1D54A}" dt="2021-02-07T18:23:14.801" v="3929" actId="14100"/>
          <ac:spMkLst>
            <pc:docMk/>
            <pc:sldMk cId="3419719859" sldId="301"/>
            <ac:spMk id="2" creationId="{39C814E9-F7CB-4918-8E56-6021AAC0B6BD}"/>
          </ac:spMkLst>
        </pc:spChg>
        <pc:spChg chg="mod">
          <ac:chgData name="Φαρμακοπούλου Ιγνατία" userId="bfd8f4ec-3c6c-4821-b714-1c9d89c8cd33" providerId="ADAL" clId="{76172DBC-10EF-4193-BB60-C514C0A1D54A}" dt="2021-02-07T18:25:48.682" v="3964" actId="27636"/>
          <ac:spMkLst>
            <pc:docMk/>
            <pc:sldMk cId="3419719859" sldId="301"/>
            <ac:spMk id="3" creationId="{2993D2D6-D066-4839-B2B4-100EBBBDB3E3}"/>
          </ac:spMkLst>
        </pc:spChg>
      </pc:sldChg>
      <pc:sldChg chg="modSp add mod">
        <pc:chgData name="Φαρμακοπούλου Ιγνατία" userId="bfd8f4ec-3c6c-4821-b714-1c9d89c8cd33" providerId="ADAL" clId="{76172DBC-10EF-4193-BB60-C514C0A1D54A}" dt="2021-02-07T18:35:37.131" v="4030" actId="20577"/>
        <pc:sldMkLst>
          <pc:docMk/>
          <pc:sldMk cId="4026365702" sldId="301"/>
        </pc:sldMkLst>
        <pc:spChg chg="mod">
          <ac:chgData name="Φαρμακοπούλου Ιγνατία" userId="bfd8f4ec-3c6c-4821-b714-1c9d89c8cd33" providerId="ADAL" clId="{76172DBC-10EF-4193-BB60-C514C0A1D54A}" dt="2021-02-07T18:34:39.779" v="4006" actId="122"/>
          <ac:spMkLst>
            <pc:docMk/>
            <pc:sldMk cId="4026365702" sldId="301"/>
            <ac:spMk id="2" creationId="{39C814E9-F7CB-4918-8E56-6021AAC0B6BD}"/>
          </ac:spMkLst>
        </pc:spChg>
        <pc:spChg chg="mod">
          <ac:chgData name="Φαρμακοπούλου Ιγνατία" userId="bfd8f4ec-3c6c-4821-b714-1c9d89c8cd33" providerId="ADAL" clId="{76172DBC-10EF-4193-BB60-C514C0A1D54A}" dt="2021-02-07T18:35:37.131" v="4030" actId="20577"/>
          <ac:spMkLst>
            <pc:docMk/>
            <pc:sldMk cId="4026365702" sldId="301"/>
            <ac:spMk id="3" creationId="{2993D2D6-D066-4839-B2B4-100EBBBDB3E3}"/>
          </ac:spMkLst>
        </pc:spChg>
      </pc:sldChg>
      <pc:sldChg chg="modSp new del mod">
        <pc:chgData name="Φαρμακοπούλου Ιγνατία" userId="bfd8f4ec-3c6c-4821-b714-1c9d89c8cd33" providerId="ADAL" clId="{76172DBC-10EF-4193-BB60-C514C0A1D54A}" dt="2021-02-07T18:27:01.840" v="3978" actId="2696"/>
        <pc:sldMkLst>
          <pc:docMk/>
          <pc:sldMk cId="2789397749" sldId="302"/>
        </pc:sldMkLst>
        <pc:spChg chg="mod">
          <ac:chgData name="Φαρμακοπούλου Ιγνατία" userId="bfd8f4ec-3c6c-4821-b714-1c9d89c8cd33" providerId="ADAL" clId="{76172DBC-10EF-4193-BB60-C514C0A1D54A}" dt="2021-02-07T18:26:06.237" v="3971" actId="27636"/>
          <ac:spMkLst>
            <pc:docMk/>
            <pc:sldMk cId="2789397749" sldId="302"/>
            <ac:spMk id="2" creationId="{B57FFC2C-1E71-4541-9169-5B617CE38719}"/>
          </ac:spMkLst>
        </pc:spChg>
        <pc:spChg chg="mod">
          <ac:chgData name="Φαρμακοπούλου Ιγνατία" userId="bfd8f4ec-3c6c-4821-b714-1c9d89c8cd33" providerId="ADAL" clId="{76172DBC-10EF-4193-BB60-C514C0A1D54A}" dt="2021-02-07T18:26:50.943" v="3977" actId="20577"/>
          <ac:spMkLst>
            <pc:docMk/>
            <pc:sldMk cId="2789397749" sldId="302"/>
            <ac:spMk id="3" creationId="{49CB7675-91DA-49EC-80E9-DC80C5965DC6}"/>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6/7/2021</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6/7/2021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6/7/2021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6/7/2021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6/7/2021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l-GR"/>
              <a:t>Στυλ κειμένου υποδείγματος</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6/7/2021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l-GR"/>
              <a:t>Στυλ κειμένου υποδείγματος</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6/7/2021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el-GR"/>
              <a:t>Κάντε κλικ για να επεξεργαστείτε τον τίτλο υποδείγματος</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6/7/2021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6/7/2021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6/7/2021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l-GR"/>
              <a:t>Κάντε κλικ για να επεξεργαστείτε τον τίτλο υποδείγματος</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6/7/2021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6/7/2021</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302CE0-9D72-4BF7-83B7-C8310D5492B4}"/>
              </a:ext>
            </a:extLst>
          </p:cNvPr>
          <p:cNvSpPr>
            <a:spLocks noGrp="1"/>
          </p:cNvSpPr>
          <p:nvPr>
            <p:ph type="title"/>
          </p:nvPr>
        </p:nvSpPr>
        <p:spPr>
          <a:xfrm>
            <a:off x="685801" y="609600"/>
            <a:ext cx="10379764" cy="2690191"/>
          </a:xfrm>
        </p:spPr>
        <p:txBody>
          <a:bodyPr>
            <a:noAutofit/>
          </a:bodyPr>
          <a:lstStyle/>
          <a:p>
            <a:r>
              <a:rPr lang="el-GR" sz="2800" b="1" dirty="0"/>
              <a:t>ΜΑΘΗΜΑ </a:t>
            </a:r>
            <a:r>
              <a:rPr lang="en-US" sz="2800" b="1" dirty="0"/>
              <a:t>6</a:t>
            </a:r>
            <a:r>
              <a:rPr lang="el-GR" sz="2800" b="1" dirty="0"/>
              <a:t> ΕΙΣΑΓΩΓΗ ΣΤΗ ΣΥΜΒΟΥΛΕΥΤΙΚΗ ΚΑΙ ΑΠΟ ΤΟ ΒΙΒΛΙΟ </a:t>
            </a:r>
            <a:br>
              <a:rPr lang="el-GR" sz="2800" b="1" dirty="0"/>
            </a:br>
            <a:r>
              <a:rPr lang="el-GR" sz="2800" b="1" dirty="0"/>
              <a:t>ΣΥΜΒΟΥΛΕΥΤΙΚΗ ΨΥΧΟΛΟΓΙΑ </a:t>
            </a:r>
            <a:br>
              <a:rPr lang="el-GR" sz="2800" b="1" dirty="0"/>
            </a:br>
            <a:r>
              <a:rPr lang="el-GR" sz="2800" b="1" dirty="0" err="1"/>
              <a:t>επιμελεια</a:t>
            </a:r>
            <a:r>
              <a:rPr lang="el-GR" sz="2800" b="1" dirty="0"/>
              <a:t> χ. </a:t>
            </a:r>
            <a:r>
              <a:rPr lang="el-GR" sz="2800" b="1" dirty="0" err="1"/>
              <a:t>αθανασιαδου</a:t>
            </a:r>
            <a:r>
              <a:rPr lang="el-GR" sz="2800" b="1" dirty="0"/>
              <a:t> </a:t>
            </a:r>
          </a:p>
        </p:txBody>
      </p:sp>
      <p:sp>
        <p:nvSpPr>
          <p:cNvPr id="3" name="Θέση περιεχομένου 2">
            <a:extLst>
              <a:ext uri="{FF2B5EF4-FFF2-40B4-BE49-F238E27FC236}">
                <a16:creationId xmlns:a16="http://schemas.microsoft.com/office/drawing/2014/main" id="{5389FFCD-5E2B-4922-AE17-4FCAA31745D8}"/>
              </a:ext>
            </a:extLst>
          </p:cNvPr>
          <p:cNvSpPr>
            <a:spLocks noGrp="1"/>
          </p:cNvSpPr>
          <p:nvPr>
            <p:ph idx="1"/>
          </p:nvPr>
        </p:nvSpPr>
        <p:spPr>
          <a:xfrm>
            <a:off x="685801" y="4055165"/>
            <a:ext cx="10131425" cy="1736035"/>
          </a:xfrm>
        </p:spPr>
        <p:txBody>
          <a:bodyPr>
            <a:normAutofit fontScale="85000" lnSpcReduction="10000"/>
          </a:bodyPr>
          <a:lstStyle/>
          <a:p>
            <a:pPr marL="0" indent="0">
              <a:buNone/>
            </a:pPr>
            <a:r>
              <a:rPr lang="el-GR" sz="4800" dirty="0"/>
              <a:t>ΣΥΜΒΟΥΛΕΥΤΙΚΗ ΟΙΚΟΓΕΝΕΙΑΣ ΚΑΙ ΖΕΥΓΑΡΙΟΥ</a:t>
            </a:r>
            <a:endParaRPr lang="en-US" sz="4800" dirty="0"/>
          </a:p>
          <a:p>
            <a:pPr marL="0" indent="0">
              <a:buNone/>
            </a:pPr>
            <a:r>
              <a:rPr lang="el-GR" sz="4800" dirty="0"/>
              <a:t>Χ. </a:t>
            </a:r>
            <a:r>
              <a:rPr lang="el-GR" sz="4800" dirty="0" err="1"/>
              <a:t>Καμαριώτης</a:t>
            </a:r>
            <a:endParaRPr lang="el-GR" sz="4800" dirty="0"/>
          </a:p>
        </p:txBody>
      </p:sp>
    </p:spTree>
    <p:extLst>
      <p:ext uri="{BB962C8B-B14F-4D97-AF65-F5344CB8AC3E}">
        <p14:creationId xmlns:p14="http://schemas.microsoft.com/office/powerpoint/2010/main" val="16567470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B47BE2-4556-4810-8F72-12F558CC8CC8}"/>
              </a:ext>
            </a:extLst>
          </p:cNvPr>
          <p:cNvSpPr>
            <a:spLocks noGrp="1"/>
          </p:cNvSpPr>
          <p:nvPr>
            <p:ph type="title"/>
          </p:nvPr>
        </p:nvSpPr>
        <p:spPr>
          <a:xfrm>
            <a:off x="98474" y="140678"/>
            <a:ext cx="11830929" cy="633045"/>
          </a:xfrm>
        </p:spPr>
        <p:txBody>
          <a:bodyPr>
            <a:normAutofit fontScale="90000"/>
          </a:bodyPr>
          <a:lstStyle/>
          <a:p>
            <a:pPr algn="ctr"/>
            <a:r>
              <a:rPr lang="el-GR" b="1" dirty="0" err="1"/>
              <a:t>Πολυτεκνεσ</a:t>
            </a:r>
            <a:r>
              <a:rPr lang="el-GR" b="1" dirty="0"/>
              <a:t> </a:t>
            </a:r>
            <a:r>
              <a:rPr lang="el-GR" b="1" dirty="0" err="1"/>
              <a:t>οικογενειεσ</a:t>
            </a:r>
            <a:r>
              <a:rPr lang="el-GR" b="1" dirty="0"/>
              <a:t> και </a:t>
            </a:r>
            <a:r>
              <a:rPr lang="el-GR" b="1" dirty="0" err="1"/>
              <a:t>συμβουλευτικη</a:t>
            </a:r>
            <a:endParaRPr lang="el-GR" b="1" dirty="0"/>
          </a:p>
        </p:txBody>
      </p:sp>
      <p:sp>
        <p:nvSpPr>
          <p:cNvPr id="3" name="Θέση περιεχομένου 2">
            <a:extLst>
              <a:ext uri="{FF2B5EF4-FFF2-40B4-BE49-F238E27FC236}">
                <a16:creationId xmlns:a16="http://schemas.microsoft.com/office/drawing/2014/main" id="{DF504C4A-25A1-4561-815C-88C09DD3B66C}"/>
              </a:ext>
            </a:extLst>
          </p:cNvPr>
          <p:cNvSpPr>
            <a:spLocks noGrp="1"/>
          </p:cNvSpPr>
          <p:nvPr>
            <p:ph idx="1"/>
          </p:nvPr>
        </p:nvSpPr>
        <p:spPr>
          <a:xfrm>
            <a:off x="98474" y="872197"/>
            <a:ext cx="11830929" cy="5711483"/>
          </a:xfrm>
        </p:spPr>
        <p:txBody>
          <a:bodyPr/>
          <a:lstStyle/>
          <a:p>
            <a:pPr algn="just"/>
            <a:r>
              <a:rPr lang="el-GR" b="1" dirty="0"/>
              <a:t>Ο αριθμός των παιδιών στην οικογένεια επηρεάζει την αδελφική σχέση τόσο με θετικό όσο και με αρνητικό τρόπο, δεδομένου ότι τα ευρήματα από σχετικές έρευνες δείχνουν αντιφατικά στοιχεία, αναφορικά με τις επιπτώσεις στην ποιότητά της. Συγκεκριμένα, κάποιες μελέτες έχουν βρει ότι οι νεαροί ενήλικες που προέρχονται από πολυμελείς οικογένειες, παρουσιάζουν χαμηλότερο επίπεδο ως προς την εγγύτητα, την επικοινωνία, την υποστήριξή και εκφράζουν περισσότερο ανταγωνισμό, σε σύγκριση με τα άτομα που έχουν λιγότερα αδέλφια (</a:t>
            </a:r>
            <a:r>
              <a:rPr lang="en-US" b="1" dirty="0"/>
              <a:t>Milevsky</a:t>
            </a:r>
            <a:r>
              <a:rPr lang="el-GR" b="1" dirty="0"/>
              <a:t>, </a:t>
            </a:r>
            <a:r>
              <a:rPr lang="en-US" b="1" dirty="0"/>
              <a:t>Smoot</a:t>
            </a:r>
            <a:r>
              <a:rPr lang="el-GR" b="1" dirty="0"/>
              <a:t>. </a:t>
            </a:r>
            <a:r>
              <a:rPr lang="en-US" b="1" dirty="0" err="1"/>
              <a:t>Leh</a:t>
            </a:r>
            <a:r>
              <a:rPr lang="en-US" b="1" dirty="0"/>
              <a:t>. </a:t>
            </a:r>
            <a:r>
              <a:rPr lang="el-GR" b="1" dirty="0"/>
              <a:t>&amp; </a:t>
            </a:r>
            <a:r>
              <a:rPr lang="en-US" b="1" dirty="0" err="1"/>
              <a:t>Ruppe</a:t>
            </a:r>
            <a:r>
              <a:rPr lang="en-US" b="1" dirty="0"/>
              <a:t>,</a:t>
            </a:r>
            <a:r>
              <a:rPr lang="el-GR" b="1" dirty="0"/>
              <a:t> 2005). </a:t>
            </a:r>
          </a:p>
          <a:p>
            <a:pPr algn="just"/>
            <a:r>
              <a:rPr lang="el-GR" b="1" dirty="0"/>
              <a:t>Μεταξύ άλλων παραγόντων, η διαφορά ηλικίας ανάμεσα στα αδέλφια παρατηρείται ότι έχει αντίκτυπο στην ποιότητα της σχέσης τους όχι μόνο κατά την παιδική και εφηβική ηλικία αλλά και στους ενήλικες (</a:t>
            </a:r>
            <a:r>
              <a:rPr lang="en-US" b="1" dirty="0" err="1"/>
              <a:t>Cicirelli</a:t>
            </a:r>
            <a:r>
              <a:rPr lang="el-GR" b="1" dirty="0"/>
              <a:t>.1995). Στα παιδιά, η μικρή διαφορά ως προς την ηλικία ανάμεσα στα αδέλφια οδηγεί σε περισσότερη σύγκρουση με έντονη αντιπαλότητα και κυριαρχία στη σχέση τους, ενώ η μεγαλύτερη ηλικιακή απόσταση σχετίζεται με αυξημένη στοργή και θετική ανταλλαγή προ-κοινωνικών συμπεριφορών μεταξύ τους (</a:t>
            </a:r>
            <a:r>
              <a:rPr lang="en-US" b="1" dirty="0" err="1"/>
              <a:t>Buhrmester</a:t>
            </a:r>
            <a:r>
              <a:rPr lang="en-US" b="1" dirty="0"/>
              <a:t> </a:t>
            </a:r>
            <a:r>
              <a:rPr lang="el-GR" b="1" dirty="0"/>
              <a:t>&amp; </a:t>
            </a:r>
            <a:r>
              <a:rPr lang="en-US" b="1" dirty="0"/>
              <a:t>Furman</a:t>
            </a:r>
            <a:r>
              <a:rPr lang="el-GR" b="1" dirty="0"/>
              <a:t>. 1990). </a:t>
            </a:r>
          </a:p>
          <a:p>
            <a:endParaRPr lang="el-GR" dirty="0"/>
          </a:p>
        </p:txBody>
      </p:sp>
    </p:spTree>
    <p:extLst>
      <p:ext uri="{BB962C8B-B14F-4D97-AF65-F5344CB8AC3E}">
        <p14:creationId xmlns:p14="http://schemas.microsoft.com/office/powerpoint/2010/main" val="2214865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7D610A-0EDE-4002-866A-72493F2BC905}"/>
              </a:ext>
            </a:extLst>
          </p:cNvPr>
          <p:cNvSpPr>
            <a:spLocks noGrp="1"/>
          </p:cNvSpPr>
          <p:nvPr>
            <p:ph type="title"/>
          </p:nvPr>
        </p:nvSpPr>
        <p:spPr>
          <a:xfrm>
            <a:off x="225084" y="49237"/>
            <a:ext cx="11619914" cy="422030"/>
          </a:xfrm>
        </p:spPr>
        <p:txBody>
          <a:bodyPr>
            <a:normAutofit fontScale="90000"/>
          </a:bodyPr>
          <a:lstStyle/>
          <a:p>
            <a:pPr algn="ctr"/>
            <a:r>
              <a:rPr lang="el-GR" b="1" dirty="0" err="1"/>
              <a:t>Οικογενειεσ</a:t>
            </a:r>
            <a:r>
              <a:rPr lang="el-GR" b="1" dirty="0"/>
              <a:t> με </a:t>
            </a:r>
            <a:r>
              <a:rPr lang="el-GR" b="1" dirty="0" err="1"/>
              <a:t>λ.ο.α.δ</a:t>
            </a:r>
            <a:r>
              <a:rPr lang="el-GR" b="1" dirty="0"/>
              <a:t>. </a:t>
            </a:r>
            <a:r>
              <a:rPr lang="el-GR" b="1" dirty="0" err="1"/>
              <a:t>μελη</a:t>
            </a:r>
            <a:r>
              <a:rPr lang="el-GR" b="1" dirty="0"/>
              <a:t> (1)</a:t>
            </a:r>
          </a:p>
        </p:txBody>
      </p:sp>
      <p:sp>
        <p:nvSpPr>
          <p:cNvPr id="3" name="Θέση περιεχομένου 2">
            <a:extLst>
              <a:ext uri="{FF2B5EF4-FFF2-40B4-BE49-F238E27FC236}">
                <a16:creationId xmlns:a16="http://schemas.microsoft.com/office/drawing/2014/main" id="{6CCA364E-F1EE-4BEE-BBF1-A1E3471A4ED2}"/>
              </a:ext>
            </a:extLst>
          </p:cNvPr>
          <p:cNvSpPr>
            <a:spLocks noGrp="1"/>
          </p:cNvSpPr>
          <p:nvPr>
            <p:ph idx="1"/>
          </p:nvPr>
        </p:nvSpPr>
        <p:spPr>
          <a:xfrm>
            <a:off x="225083" y="675249"/>
            <a:ext cx="11619914" cy="5922499"/>
          </a:xfrm>
        </p:spPr>
        <p:txBody>
          <a:bodyPr>
            <a:normAutofit/>
          </a:bodyPr>
          <a:lstStyle/>
          <a:p>
            <a:pPr algn="just"/>
            <a:r>
              <a:rPr lang="el-GR" b="1" dirty="0"/>
              <a:t>Ένα άλλο πεδίο στο οποίο έχει στραφεί η έρευνα στην οικογενειακή συμ­βουλευτική είναι οι οικογένειες των ΛΟΑΔ (Λεσβίες, Ομοφυλόφιλοι, Αμφι­φυλόφιλοι και </a:t>
            </a:r>
            <a:r>
              <a:rPr lang="el-GR" b="1" dirty="0" err="1"/>
              <a:t>Διαφυλικοί</a:t>
            </a:r>
            <a:r>
              <a:rPr lang="el-GR" b="1" dirty="0"/>
              <a:t>), συντομογραφία που προέρχεται από το αντί­στοιχο αγγλικό ακρωνύμιο </a:t>
            </a:r>
            <a:r>
              <a:rPr lang="en-US" b="1" dirty="0"/>
              <a:t>LGBT </a:t>
            </a:r>
            <a:r>
              <a:rPr lang="el-GR" b="1" dirty="0"/>
              <a:t>(</a:t>
            </a:r>
            <a:r>
              <a:rPr lang="en-US" b="1" dirty="0"/>
              <a:t>Lesbians</a:t>
            </a:r>
            <a:r>
              <a:rPr lang="el-GR" b="1" dirty="0"/>
              <a:t>, </a:t>
            </a:r>
            <a:r>
              <a:rPr lang="en-US" b="1" dirty="0"/>
              <a:t>Gays</a:t>
            </a:r>
            <a:r>
              <a:rPr lang="el-GR" b="1" dirty="0"/>
              <a:t>, </a:t>
            </a:r>
            <a:r>
              <a:rPr lang="en-US" b="1" dirty="0"/>
              <a:t>Bisexuals</a:t>
            </a:r>
            <a:r>
              <a:rPr lang="el-GR" b="1" dirty="0"/>
              <a:t>, </a:t>
            </a:r>
            <a:r>
              <a:rPr lang="en-US" b="1" dirty="0"/>
              <a:t>Transexuals</a:t>
            </a:r>
            <a:r>
              <a:rPr lang="el-GR" b="1" dirty="0"/>
              <a:t>). Τα τελευταία 40 χρόνια, που η ομοφυλοφιλία δεν θεωρείται ψυχική διαταραχή έχει υπάρξει μεγάλη πρόοδος σε ό,τι αφορά την αποδοχή και </a:t>
            </a:r>
            <a:r>
              <a:rPr lang="el-GR" b="1"/>
              <a:t>τα κοινωνικοπολιτικά </a:t>
            </a:r>
            <a:r>
              <a:rPr lang="el-GR" b="1" dirty="0"/>
              <a:t>δικαιώματα των ατόμων αυτών, όπως η νομική κατοχύρω­ση του δικαιώματος στον γάμο και την υιοθεσία. Ωστόσο, παρά τη βελτίω­ση και τη μεγαλύτερη σταθερότητα που βιώνουν στην προσωπική τους ζωή, το γεγονός ότι απαιτείται από αυτούς να διεκδικούν συνεχώς το δικαίωμά τους στην ισότητα φαίνεται ότι έχει αρνητικό ψυχολογικό αντίκτυπο στη ζωή τους (</a:t>
            </a:r>
            <a:r>
              <a:rPr lang="en-US" b="1" dirty="0" err="1"/>
              <a:t>Rotosky</a:t>
            </a:r>
            <a:r>
              <a:rPr lang="en-US" b="1" dirty="0"/>
              <a:t> et al</a:t>
            </a:r>
            <a:r>
              <a:rPr lang="el-GR" b="1" dirty="0"/>
              <a:t>., 2009). Η ανάγκη για έρευνα στο πεδίο αυτό ωθεί­ται-μεταξύ άλλων- από τις αναφορές των ειδικών, η πλειονότητα των οποίων δηλώνουν ότι έχουν ανεπαρκείς γνώσεις για να αντιμετωπίσουν κλινικά τα εν λόγω άτομα (</a:t>
            </a:r>
            <a:r>
              <a:rPr lang="en-US" b="1" dirty="0"/>
              <a:t>Lyons</a:t>
            </a:r>
            <a:r>
              <a:rPr lang="el-GR" b="1" dirty="0"/>
              <a:t>, 2010).</a:t>
            </a:r>
          </a:p>
          <a:p>
            <a:pPr algn="just"/>
            <a:r>
              <a:rPr lang="el-GR" b="1" dirty="0"/>
              <a:t>Γενικά, ενώ αναγνωρίζεται η σημασία της συμπερίληψης της διάστασης του σεξουαλικού προσανατολισμού στην οικογενειακή συμβουλευτική, το θέμα αυτό σε μεγάλο βαθμό περιθωριοποιείται και δεν λαμβάνεται υπόψη στα διάφορα συμβουλευτικά προγράμματα (</a:t>
            </a:r>
            <a:r>
              <a:rPr lang="en-US" b="1" dirty="0"/>
              <a:t>Long </a:t>
            </a:r>
            <a:r>
              <a:rPr lang="el-GR" b="1" dirty="0"/>
              <a:t>&amp; </a:t>
            </a:r>
            <a:r>
              <a:rPr lang="en-US" b="1" dirty="0" err="1"/>
              <a:t>Serovich</a:t>
            </a:r>
            <a:r>
              <a:rPr lang="el-GR" b="1" dirty="0"/>
              <a:t>, 2003). Σε μια έρευνα που μελέτησε την </a:t>
            </a:r>
            <a:r>
              <a:rPr lang="el-GR" b="1" dirty="0" err="1"/>
              <a:t>ομοφοβία</a:t>
            </a:r>
            <a:r>
              <a:rPr lang="el-GR" b="1" dirty="0"/>
              <a:t> και την κλινική επάρκεια των ειδικών να εργαστούν με ΛΟΑΔ άτομα, οι συμμετέχοντες/</a:t>
            </a:r>
            <a:r>
              <a:rPr lang="el-GR" b="1" dirty="0" err="1"/>
              <a:t>ουσες</a:t>
            </a:r>
            <a:r>
              <a:rPr lang="el-GR" b="1" dirty="0"/>
              <a:t> ανέφεραν ότι, ενώ μπορούν να βασιστούν στις ικανότητες τους για να δουλέψουν με αυτά τα άτομα, έχουν περιορισμένες εμπειρίες με τέτοιους/</a:t>
            </a:r>
            <a:r>
              <a:rPr lang="el-GR" b="1" dirty="0" err="1"/>
              <a:t>ες</a:t>
            </a:r>
            <a:r>
              <a:rPr lang="el-GR" b="1" dirty="0"/>
              <a:t> </a:t>
            </a:r>
            <a:r>
              <a:rPr lang="el-GR" b="1" dirty="0" err="1"/>
              <a:t>συμβουλευόμενους</a:t>
            </a:r>
            <a:r>
              <a:rPr lang="el-GR" b="1" dirty="0"/>
              <a:t>/</a:t>
            </a:r>
            <a:r>
              <a:rPr lang="el-GR" b="1" dirty="0" err="1"/>
              <a:t>ες</a:t>
            </a:r>
            <a:r>
              <a:rPr lang="el-GR" b="1" dirty="0"/>
              <a:t> και ελλιπή γνώση σχετικά με τα ζητήματα ψυχικής υγείας που αντιμετωπί­ζουν (</a:t>
            </a:r>
            <a:r>
              <a:rPr lang="en-US" b="1" dirty="0"/>
              <a:t>Henke</a:t>
            </a:r>
            <a:r>
              <a:rPr lang="el-GR" b="1" dirty="0"/>
              <a:t>, </a:t>
            </a:r>
            <a:r>
              <a:rPr lang="en-US" b="1" dirty="0"/>
              <a:t>Carlson</a:t>
            </a:r>
            <a:r>
              <a:rPr lang="el-GR" b="1" dirty="0"/>
              <a:t>, &amp; </a:t>
            </a:r>
            <a:r>
              <a:rPr lang="en-US" b="1" dirty="0"/>
              <a:t>McGeorge</a:t>
            </a:r>
            <a:r>
              <a:rPr lang="el-GR" b="1" dirty="0"/>
              <a:t>, 2009). Πάντως, σε μια ανάλυση περιε­χομένου ενός μεγάλου αριθμού άρθρων που δημοσιεύτηκαν μεταξύ 1997 και 2009 σχετικά με την έρευνα για τα ΛΟΑΔ άτομα και την οικογενειακή θερα­πεία, παρατηρήθηκε μια ουσιαστική αύξηση του ερευνητικού ενδιαφέρο­ντος γύρω από τα ζητήματα που αφορούν τη ΛΟΑΔ κοινότητα </a:t>
            </a:r>
            <a:r>
              <a:rPr lang="el-GR" b="1" i="1" dirty="0"/>
              <a:t>και</a:t>
            </a:r>
            <a:r>
              <a:rPr lang="el-GR" b="1" dirty="0"/>
              <a:t> τα ζητή­ματα συμβουλευτικής (</a:t>
            </a:r>
            <a:r>
              <a:rPr lang="en-US" b="1" dirty="0"/>
              <a:t>Hartwell et al</a:t>
            </a:r>
            <a:r>
              <a:rPr lang="el-GR" b="1" dirty="0"/>
              <a:t>., 2012).</a:t>
            </a:r>
          </a:p>
          <a:p>
            <a:pPr algn="just"/>
            <a:endParaRPr lang="el-GR" b="1" dirty="0"/>
          </a:p>
        </p:txBody>
      </p:sp>
    </p:spTree>
    <p:extLst>
      <p:ext uri="{BB962C8B-B14F-4D97-AF65-F5344CB8AC3E}">
        <p14:creationId xmlns:p14="http://schemas.microsoft.com/office/powerpoint/2010/main" val="21485691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4A70F67-6D94-4C35-A177-CDA9352855BC}"/>
              </a:ext>
            </a:extLst>
          </p:cNvPr>
          <p:cNvSpPr>
            <a:spLocks noGrp="1"/>
          </p:cNvSpPr>
          <p:nvPr>
            <p:ph type="title"/>
          </p:nvPr>
        </p:nvSpPr>
        <p:spPr>
          <a:xfrm>
            <a:off x="225083" y="126610"/>
            <a:ext cx="11577711" cy="548639"/>
          </a:xfrm>
        </p:spPr>
        <p:txBody>
          <a:bodyPr>
            <a:normAutofit fontScale="90000"/>
          </a:bodyPr>
          <a:lstStyle/>
          <a:p>
            <a:pPr algn="ctr"/>
            <a:r>
              <a:rPr lang="el-GR" b="1" dirty="0" err="1"/>
              <a:t>Οικογενειεσ</a:t>
            </a:r>
            <a:r>
              <a:rPr lang="el-GR" b="1" dirty="0"/>
              <a:t> με </a:t>
            </a:r>
            <a:r>
              <a:rPr lang="el-GR" b="1" dirty="0" err="1"/>
              <a:t>λ.ο.α.δ</a:t>
            </a:r>
            <a:r>
              <a:rPr lang="el-GR" b="1" dirty="0"/>
              <a:t>. </a:t>
            </a:r>
            <a:r>
              <a:rPr lang="el-GR" b="1" dirty="0" err="1"/>
              <a:t>μελη</a:t>
            </a:r>
            <a:r>
              <a:rPr lang="el-GR" b="1" dirty="0"/>
              <a:t> (2)</a:t>
            </a:r>
            <a:endParaRPr lang="el-GR" dirty="0"/>
          </a:p>
        </p:txBody>
      </p:sp>
      <p:sp>
        <p:nvSpPr>
          <p:cNvPr id="3" name="Θέση περιεχομένου 2">
            <a:extLst>
              <a:ext uri="{FF2B5EF4-FFF2-40B4-BE49-F238E27FC236}">
                <a16:creationId xmlns:a16="http://schemas.microsoft.com/office/drawing/2014/main" id="{5DBB61AD-1BD9-49ED-B1A3-0EBD8B624F7F}"/>
              </a:ext>
            </a:extLst>
          </p:cNvPr>
          <p:cNvSpPr>
            <a:spLocks noGrp="1"/>
          </p:cNvSpPr>
          <p:nvPr>
            <p:ph idx="1"/>
          </p:nvPr>
        </p:nvSpPr>
        <p:spPr>
          <a:xfrm>
            <a:off x="126609" y="872197"/>
            <a:ext cx="11676185" cy="5711483"/>
          </a:xfrm>
        </p:spPr>
        <p:txBody>
          <a:bodyPr>
            <a:normAutofit fontScale="92500"/>
          </a:bodyPr>
          <a:lstStyle/>
          <a:p>
            <a:pPr algn="just"/>
            <a:r>
              <a:rPr lang="el-GR" b="1" dirty="0"/>
              <a:t>Ένα ζήτημα που έχει μελετηθεί είναι ο αντίκτυπος που έχει στην οικο­γένεια η αποκάλυψη ενός μέλους της ότι είναι ομοφυλόφιλο. Η αποκάλυ­ψη αυτή αποτελεί τη μεγαλύτερη πρόκληση, ιδιαίτερα για τους γονείς (</a:t>
            </a:r>
            <a:r>
              <a:rPr lang="en-US" b="1" dirty="0"/>
              <a:t>Sav</a:t>
            </a:r>
            <a:r>
              <a:rPr lang="el-GR" b="1" dirty="0"/>
              <a:t>- </a:t>
            </a:r>
            <a:r>
              <a:rPr lang="en-US" b="1" dirty="0"/>
              <a:t>in</a:t>
            </a:r>
            <a:r>
              <a:rPr lang="el-GR" b="1" dirty="0"/>
              <a:t>-</a:t>
            </a:r>
            <a:r>
              <a:rPr lang="en-US" b="1" dirty="0"/>
              <a:t>Williams</a:t>
            </a:r>
            <a:r>
              <a:rPr lang="el-GR" b="1" dirty="0"/>
              <a:t>, 2003). Οι φόβοι των ΛΟΑΔ ατόμων για τις αρνητικές επιπτώ­σεις που μπορεί να έχει μια τέτοια αλλαγή στην οικογένεια τους σχετίζο­νται με την ενοχή τους και τον φόβο της απόρριψης, καθώς και την επιθυ­μία να προστατεύσουν την οικογένειά τους από την κρίση αυτή (</a:t>
            </a:r>
            <a:r>
              <a:rPr lang="en-US" b="1" dirty="0"/>
              <a:t>D</a:t>
            </a:r>
            <a:r>
              <a:rPr lang="el-GR" b="1" dirty="0"/>
              <a:t>'</a:t>
            </a:r>
            <a:r>
              <a:rPr lang="en-US" b="1" dirty="0" err="1"/>
              <a:t>Augelli</a:t>
            </a:r>
            <a:r>
              <a:rPr lang="el-GR" b="1" dirty="0"/>
              <a:t>, </a:t>
            </a:r>
            <a:r>
              <a:rPr lang="en-US" b="1" dirty="0"/>
              <a:t>Grossman</a:t>
            </a:r>
            <a:r>
              <a:rPr lang="el-GR" b="1" dirty="0"/>
              <a:t>, &amp; </a:t>
            </a:r>
            <a:r>
              <a:rPr lang="en-US" b="1" dirty="0"/>
              <a:t>Starks</a:t>
            </a:r>
            <a:r>
              <a:rPr lang="el-GR" b="1" dirty="0"/>
              <a:t>, 2005). Οι αντιδράσεις των γονέων ποικίλλουν και εξαρτώνται από διάφορους παράγοντες καθώς και τη δυναμική της οικογέ­νειας, δηλαδή την ποιότητα της σχέσης και επικοινωνίας μεταξύ των μελών της, τις αξίες και τις κοινωνικές της πεποιθήσεις. Οι αντιδράσεις αυτές μπο­ρεί να οδηγήσουν από την απόρριψη έως την αποδοχή του παιδιού τους και της σεξουαλικής του ταυτότητας, με πολλές ενδιάμεσες παραλλαγές όπως καταγράφονται στη σχετική βιβλιογραφία (</a:t>
            </a:r>
            <a:r>
              <a:rPr lang="en-US" b="1" dirty="0" err="1"/>
              <a:t>Saltzburg</a:t>
            </a:r>
            <a:r>
              <a:rPr lang="el-GR" b="1" dirty="0"/>
              <a:t>, 1996· </a:t>
            </a:r>
            <a:r>
              <a:rPr lang="en-US" b="1" dirty="0"/>
              <a:t>D</a:t>
            </a:r>
            <a:r>
              <a:rPr lang="el-GR" b="1" dirty="0"/>
              <a:t>’</a:t>
            </a:r>
            <a:r>
              <a:rPr lang="en-US" b="1" dirty="0" err="1"/>
              <a:t>Augelli</a:t>
            </a:r>
            <a:r>
              <a:rPr lang="el-GR" b="1" dirty="0"/>
              <a:t>, 2005).</a:t>
            </a:r>
          </a:p>
          <a:p>
            <a:pPr algn="just"/>
            <a:r>
              <a:rPr lang="el-GR" b="1" dirty="0"/>
              <a:t>Σε ό,τι αφορά την αποκάλυψη της σεξουαλικής ταυτότητας ενός παι­διού και την αντίδραση από τους δύο γονείς, σύμφωνα με τη βιβλιογραφία, οι πατέρες φαίνεται να αντιδρούν πιο αρνητικά (</a:t>
            </a:r>
            <a:r>
              <a:rPr lang="en-US" b="1" dirty="0" err="1"/>
              <a:t>Maguen</a:t>
            </a:r>
            <a:r>
              <a:rPr lang="en-US" b="1" dirty="0"/>
              <a:t> et al</a:t>
            </a:r>
            <a:r>
              <a:rPr lang="el-GR" b="1" dirty="0"/>
              <a:t>., 2002). Ωστό­σο, έρευνες με συνεντεύξεις σε νέους που ανήκουν στην κοινότητα των ΛΟΑΔ έδειξαν ότι ελαφρώς πιο αρνητικά αντέδρασαν οι μητέρες (</a:t>
            </a:r>
            <a:r>
              <a:rPr lang="en-US" b="1" dirty="0" err="1"/>
              <a:t>Savin</a:t>
            </a:r>
            <a:r>
              <a:rPr lang="el-GR" b="1" dirty="0"/>
              <a:t>-</a:t>
            </a:r>
            <a:r>
              <a:rPr lang="en-US" b="1" dirty="0"/>
              <a:t>Williams</a:t>
            </a:r>
            <a:r>
              <a:rPr lang="el-GR" b="1" dirty="0"/>
              <a:t>, 2001) ή ότι δεν υπήρχε σημαντική διαφορά ανάμεσα στους δύο γονείς (</a:t>
            </a:r>
            <a:r>
              <a:rPr lang="en-US" b="1" dirty="0"/>
              <a:t>D</a:t>
            </a:r>
            <a:r>
              <a:rPr lang="el-GR" b="1" dirty="0"/>
              <a:t>’</a:t>
            </a:r>
            <a:r>
              <a:rPr lang="en-US" b="1" dirty="0"/>
              <a:t>Au</a:t>
            </a:r>
            <a:r>
              <a:rPr lang="el-GR" b="1" dirty="0"/>
              <a:t>- </a:t>
            </a:r>
            <a:r>
              <a:rPr lang="en-US" b="1" dirty="0" err="1"/>
              <a:t>gelli</a:t>
            </a:r>
            <a:r>
              <a:rPr lang="en-US" b="1" dirty="0"/>
              <a:t> et al</a:t>
            </a:r>
            <a:r>
              <a:rPr lang="el-GR" b="1" dirty="0"/>
              <a:t>., 2005· </a:t>
            </a:r>
            <a:r>
              <a:rPr lang="en-US" b="1" dirty="0"/>
              <a:t>Hillier</a:t>
            </a:r>
            <a:r>
              <a:rPr lang="el-GR" b="1" dirty="0"/>
              <a:t>, 2002). Εκτός από το φύλο, άλλοι παράγοντες που σχετίζονται με την αποκάλυψη της σεξουαλικής ταυτότητας είναι η εθνικό­τητα και οι θρησκευτικές πεποιθήσεις. Έτσι, τα ΛΟΑΔ παιδιά θα αποκαλυφθούν στους γονείς τους σε σημαντικά χαμηλότερο ποσοστό όταν προέρχο­νται από εθνική μειονότητα (</a:t>
            </a:r>
            <a:r>
              <a:rPr lang="en-US" b="1" dirty="0" err="1"/>
              <a:t>Grov</a:t>
            </a:r>
            <a:r>
              <a:rPr lang="en-US" b="1" dirty="0"/>
              <a:t> et al</a:t>
            </a:r>
            <a:r>
              <a:rPr lang="el-GR" b="1" dirty="0"/>
              <a:t>., 2006- </a:t>
            </a:r>
            <a:r>
              <a:rPr lang="en-US" b="1" dirty="0" err="1"/>
              <a:t>Maguen</a:t>
            </a:r>
            <a:r>
              <a:rPr lang="en-US" b="1" dirty="0"/>
              <a:t> et al</a:t>
            </a:r>
            <a:r>
              <a:rPr lang="el-GR" b="1" dirty="0"/>
              <a:t>, 2002) ή όταν η οικογένειά τους είναι θρησκευόμενη (</a:t>
            </a:r>
            <a:r>
              <a:rPr lang="en-US" b="1" dirty="0" err="1"/>
              <a:t>Schope</a:t>
            </a:r>
            <a:r>
              <a:rPr lang="el-GR" b="1" dirty="0"/>
              <a:t>, 2002). Ακόμη, οι γονείς φαί­νεται να μπορούν να διαχειριστούν καλύτερα την αποκάλυψη όταν η μη τυ­πική κατά φύλο συμπεριφορά του παιδιού τους τούς δημιουργούσε από πριν σκέψεις ότι μπορεί να είναι ΛΟΑΔ, καθώς είχαν τον χρόνο να επεξεργαστούν τις ενοχές τους ή τις απώλειες που φαντάζονται ότι θα βιώσουν (γάμος, εγγόνια κ.λπ.) (</a:t>
            </a:r>
            <a:r>
              <a:rPr lang="en-US" b="1" dirty="0" err="1"/>
              <a:t>Goldfried</a:t>
            </a:r>
            <a:r>
              <a:rPr lang="en-US" b="1" dirty="0"/>
              <a:t> </a:t>
            </a:r>
            <a:r>
              <a:rPr lang="el-GR" b="1" dirty="0"/>
              <a:t>&amp; </a:t>
            </a:r>
            <a:r>
              <a:rPr lang="en-US" b="1" dirty="0" err="1"/>
              <a:t>Goldfried</a:t>
            </a:r>
            <a:r>
              <a:rPr lang="el-GR" b="1" dirty="0"/>
              <a:t>, 2001).</a:t>
            </a:r>
          </a:p>
          <a:p>
            <a:pPr algn="just"/>
            <a:endParaRPr lang="el-GR" b="1" dirty="0"/>
          </a:p>
        </p:txBody>
      </p:sp>
    </p:spTree>
    <p:extLst>
      <p:ext uri="{BB962C8B-B14F-4D97-AF65-F5344CB8AC3E}">
        <p14:creationId xmlns:p14="http://schemas.microsoft.com/office/powerpoint/2010/main" val="2192536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917C78F-E044-46EE-B6A3-4BAD6F152691}"/>
              </a:ext>
            </a:extLst>
          </p:cNvPr>
          <p:cNvSpPr>
            <a:spLocks noGrp="1"/>
          </p:cNvSpPr>
          <p:nvPr>
            <p:ph type="title"/>
          </p:nvPr>
        </p:nvSpPr>
        <p:spPr>
          <a:xfrm>
            <a:off x="196948" y="182880"/>
            <a:ext cx="11746523" cy="604911"/>
          </a:xfrm>
        </p:spPr>
        <p:txBody>
          <a:bodyPr>
            <a:normAutofit fontScale="90000"/>
          </a:bodyPr>
          <a:lstStyle/>
          <a:p>
            <a:pPr algn="ctr"/>
            <a:r>
              <a:rPr lang="el-GR" b="1" dirty="0" err="1"/>
              <a:t>Οικογενειεσ</a:t>
            </a:r>
            <a:r>
              <a:rPr lang="el-GR" b="1" dirty="0"/>
              <a:t> με </a:t>
            </a:r>
            <a:r>
              <a:rPr lang="el-GR" b="1" dirty="0" err="1"/>
              <a:t>λ.ο.α.δ</a:t>
            </a:r>
            <a:r>
              <a:rPr lang="el-GR" b="1" dirty="0"/>
              <a:t>. </a:t>
            </a:r>
            <a:r>
              <a:rPr lang="el-GR" b="1" dirty="0" err="1"/>
              <a:t>μελη</a:t>
            </a:r>
            <a:r>
              <a:rPr lang="el-GR" b="1" dirty="0"/>
              <a:t> (3)</a:t>
            </a:r>
            <a:endParaRPr lang="el-GR" dirty="0"/>
          </a:p>
        </p:txBody>
      </p:sp>
      <p:sp>
        <p:nvSpPr>
          <p:cNvPr id="3" name="Θέση περιεχομένου 2">
            <a:extLst>
              <a:ext uri="{FF2B5EF4-FFF2-40B4-BE49-F238E27FC236}">
                <a16:creationId xmlns:a16="http://schemas.microsoft.com/office/drawing/2014/main" id="{4C29033E-19E8-4C70-90F1-188BEBD6F28F}"/>
              </a:ext>
            </a:extLst>
          </p:cNvPr>
          <p:cNvSpPr>
            <a:spLocks noGrp="1"/>
          </p:cNvSpPr>
          <p:nvPr>
            <p:ph idx="1"/>
          </p:nvPr>
        </p:nvSpPr>
        <p:spPr>
          <a:xfrm>
            <a:off x="196948" y="998806"/>
            <a:ext cx="11746523" cy="5676313"/>
          </a:xfrm>
        </p:spPr>
        <p:txBody>
          <a:bodyPr>
            <a:normAutofit fontScale="92500" lnSpcReduction="20000"/>
          </a:bodyPr>
          <a:lstStyle/>
          <a:p>
            <a:pPr algn="just"/>
            <a:r>
              <a:rPr lang="el-GR" b="1" dirty="0"/>
              <a:t>Ένας άλλος σημαντικός παράγοντας είναι η ποιότητα της σχέσης με­ταξύ γονέα και παιδιού. Για παράδειγμα, σε μια σχέση γονέα - παιδιού με δυσλειτουργικά στοιχεία, η αποκάλυψη της ταυτότητας από την πλευρά του παιδιού είναι λιγότερη πιθανή (</a:t>
            </a:r>
            <a:r>
              <a:rPr lang="en-US" b="1" dirty="0" err="1"/>
              <a:t>Savin</a:t>
            </a:r>
            <a:r>
              <a:rPr lang="el-GR" b="1" dirty="0"/>
              <a:t>-</a:t>
            </a:r>
            <a:r>
              <a:rPr lang="en-US" b="1" dirty="0"/>
              <a:t>Williams </a:t>
            </a:r>
            <a:r>
              <a:rPr lang="el-GR" b="1" dirty="0"/>
              <a:t>&amp; </a:t>
            </a:r>
            <a:r>
              <a:rPr lang="en-US" b="1" dirty="0"/>
              <a:t>Ream</a:t>
            </a:r>
            <a:r>
              <a:rPr lang="el-GR" b="1" dirty="0"/>
              <a:t>, 2003). Σε κά­θε περίπτωση όμως, φαίνεται ότι μια τέτοια αποκάλυψη είναι πιο πιθανό να διατηρεί σταθερή ή και να βελτιώνει την ποιότητα της σχέσης του παι­διού με τους γονείς του (</a:t>
            </a:r>
            <a:r>
              <a:rPr lang="en-US" b="1" dirty="0" err="1"/>
              <a:t>Beals</a:t>
            </a:r>
            <a:r>
              <a:rPr lang="en-US" b="1" dirty="0"/>
              <a:t> </a:t>
            </a:r>
            <a:r>
              <a:rPr lang="el-GR" b="1" dirty="0"/>
              <a:t>&amp; </a:t>
            </a:r>
            <a:r>
              <a:rPr lang="en-US" b="1" dirty="0"/>
              <a:t>Peplau</a:t>
            </a:r>
            <a:r>
              <a:rPr lang="el-GR" b="1" dirty="0"/>
              <a:t>, 2006,  </a:t>
            </a:r>
            <a:r>
              <a:rPr lang="en-US" b="1" dirty="0" err="1"/>
              <a:t>Savin</a:t>
            </a:r>
            <a:r>
              <a:rPr lang="el-GR" b="1" dirty="0"/>
              <a:t>-</a:t>
            </a:r>
            <a:r>
              <a:rPr lang="en-US" b="1" dirty="0"/>
              <a:t>Williams </a:t>
            </a:r>
            <a:r>
              <a:rPr lang="el-GR" b="1" dirty="0"/>
              <a:t>&amp; </a:t>
            </a:r>
            <a:r>
              <a:rPr lang="en-US" b="1" dirty="0"/>
              <a:t>Ream</a:t>
            </a:r>
            <a:r>
              <a:rPr lang="el-GR" b="1" dirty="0"/>
              <a:t>, 2003). </a:t>
            </a:r>
          </a:p>
          <a:p>
            <a:pPr lvl="0" algn="just"/>
            <a:r>
              <a:rPr lang="el-GR" b="1" dirty="0"/>
              <a:t>Πάντως, σε μια έρευνα για τη σχέση μεταξύ της συνοχής της οικο­γένειας και ΛΟΑΔ παιδιών που αποκάλυψαν την ταυτότητά τους βρέθηκε ότι σε οικογένειες με μεγάλη συνοχή μεταξύ των μελών της ήταν λιγότερο πιθανό τα παιδιά να αποκαλύψουν την ταυτότητά τους (</a:t>
            </a:r>
            <a:r>
              <a:rPr lang="en-US" b="1" dirty="0"/>
              <a:t>Waldner </a:t>
            </a:r>
            <a:r>
              <a:rPr lang="el-GR" b="1" dirty="0"/>
              <a:t>&amp; </a:t>
            </a:r>
            <a:r>
              <a:rPr lang="en-US" b="1" dirty="0"/>
              <a:t>Ma</a:t>
            </a:r>
            <a:r>
              <a:rPr lang="el-GR" b="1" dirty="0"/>
              <a:t>- </a:t>
            </a:r>
            <a:r>
              <a:rPr lang="en-US" b="1" dirty="0" err="1"/>
              <a:t>gruder</a:t>
            </a:r>
            <a:r>
              <a:rPr lang="el-GR" b="1" dirty="0"/>
              <a:t>, 1999). Αυτό ενδεχομένως οφείλεται στο ότι οι νέοι/</a:t>
            </a:r>
            <a:r>
              <a:rPr lang="el-GR" b="1" dirty="0" err="1"/>
              <a:t>ες</a:t>
            </a:r>
            <a:r>
              <a:rPr lang="el-GR" b="1" dirty="0"/>
              <a:t> θεωρούσαν μεγαλύτερο το κόστος από το όφελος που θα είχαν με το να «επιβαρύνουν» την οικογένειά τους με μια πληροφορία που θα έβαζε σε κίνδυνο τη συνο­χή της. Επιπλέον, σε έρευνα που μελέτησε τη συνοχή και προσαρμοστικό­τητα της οικογένειας έδειξε ότι στις οικογένειες που οι διαστάσεις αυ­τές είχαν «υψηλό» βαθμό, η αντίδραση των γονέων στην αποκάλυψη των ΛΟΑΔ παιδιών τους ήταν λιγότερο αρνητική (</a:t>
            </a:r>
            <a:r>
              <a:rPr lang="en-US" b="1" dirty="0"/>
              <a:t>Willoughby</a:t>
            </a:r>
            <a:r>
              <a:rPr lang="el-GR" b="1" dirty="0"/>
              <a:t>, </a:t>
            </a:r>
            <a:r>
              <a:rPr lang="en-US" b="1" dirty="0"/>
              <a:t>Malik</a:t>
            </a:r>
            <a:r>
              <a:rPr lang="el-GR" b="1" dirty="0"/>
              <a:t>, &amp; </a:t>
            </a:r>
            <a:r>
              <a:rPr lang="en-US" b="1" dirty="0"/>
              <a:t>Lindahl</a:t>
            </a:r>
            <a:r>
              <a:rPr lang="el-GR" b="1" dirty="0"/>
              <a:t>, 2006).</a:t>
            </a:r>
          </a:p>
          <a:p>
            <a:pPr algn="just"/>
            <a:r>
              <a:rPr lang="el-GR" b="1" dirty="0"/>
              <a:t>Η κριτική που ασκείται για την έρευνα στο πεδίο αυτό είναι </a:t>
            </a:r>
            <a:r>
              <a:rPr lang="el-GR" b="1" i="1" dirty="0"/>
              <a:t>ότι:</a:t>
            </a:r>
            <a:r>
              <a:rPr lang="el-GR" b="1" dirty="0"/>
              <a:t> </a:t>
            </a:r>
          </a:p>
          <a:p>
            <a:pPr marL="0" indent="0" algn="just">
              <a:buNone/>
            </a:pPr>
            <a:r>
              <a:rPr lang="el-GR" b="1" dirty="0"/>
              <a:t>(α) δί­νει έμφαση περισσότερο στο ζήτημα της «αποκάλυψης» και όχι στον αντί­κτυπο που έχει αυτή μετέπειτα στις οικογενειακές σχέσεις, και </a:t>
            </a:r>
          </a:p>
          <a:p>
            <a:pPr marL="0" indent="0" algn="just">
              <a:buNone/>
            </a:pPr>
            <a:r>
              <a:rPr lang="el-GR" b="1" dirty="0"/>
              <a:t>(β) εστιάζει περισσότερο στο πώς επηρεάζονται τα ΛΟΑΔ παιδιά και λιγότερο στο πώς επηρεάζονται οι γονείς ή η δυάδα γονέα-παιδιού (</a:t>
            </a:r>
            <a:r>
              <a:rPr lang="en-US" b="1" dirty="0"/>
              <a:t>Heatherington </a:t>
            </a:r>
            <a:r>
              <a:rPr lang="el-GR" b="1" dirty="0"/>
              <a:t>&amp; </a:t>
            </a:r>
            <a:r>
              <a:rPr lang="en-US" b="1" dirty="0" err="1"/>
              <a:t>Lavner</a:t>
            </a:r>
            <a:r>
              <a:rPr lang="el-GR" b="1" dirty="0"/>
              <a:t>,</a:t>
            </a:r>
          </a:p>
          <a:p>
            <a:pPr lvl="0" algn="just"/>
            <a:r>
              <a:rPr lang="el-GR" b="1" dirty="0"/>
              <a:t>Τέλος, πρόσφατα έχει αρχίσει να αναπτύσσεται μια αμφισβήτηση του ορισμού της σεξουαλικής ταυτότητας και της ομοφυλοφιλίας ως κάτι που παραμένει σταθερό στον χρόνο. Υποστηρίζεται ότι η παραπάνω θεώρηση είναι στατική και όχι δυναμική, βασίζεται σε ασυνεπή και αυθαίρετα ευρή­ματα, ενώ στην πραγματικότητα η φύση της σεξουαλικότητας είναι μετα­βαλλόμενη στον χρόνο και χαρακτηρίζεται περισσότερο από την ερωτική έλξη, παρά από μια ισόβια ταυτότητα (</a:t>
            </a:r>
            <a:r>
              <a:rPr lang="en-US" b="1" dirty="0"/>
              <a:t>Diamond</a:t>
            </a:r>
            <a:r>
              <a:rPr lang="el-GR" b="1" dirty="0"/>
              <a:t>, 2005,2007).</a:t>
            </a:r>
          </a:p>
          <a:p>
            <a:endParaRPr lang="el-GR" dirty="0"/>
          </a:p>
        </p:txBody>
      </p:sp>
    </p:spTree>
    <p:extLst>
      <p:ext uri="{BB962C8B-B14F-4D97-AF65-F5344CB8AC3E}">
        <p14:creationId xmlns:p14="http://schemas.microsoft.com/office/powerpoint/2010/main" val="2084992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B13192-778D-42DC-B37D-3FA3872D478A}"/>
              </a:ext>
            </a:extLst>
          </p:cNvPr>
          <p:cNvSpPr>
            <a:spLocks noGrp="1"/>
          </p:cNvSpPr>
          <p:nvPr>
            <p:ph type="title"/>
          </p:nvPr>
        </p:nvSpPr>
        <p:spPr>
          <a:xfrm>
            <a:off x="196949" y="154746"/>
            <a:ext cx="11788726" cy="618977"/>
          </a:xfrm>
        </p:spPr>
        <p:txBody>
          <a:bodyPr>
            <a:normAutofit/>
          </a:bodyPr>
          <a:lstStyle/>
          <a:p>
            <a:pPr algn="ctr"/>
            <a:r>
              <a:rPr lang="el-GR" sz="2800" b="1" dirty="0" err="1"/>
              <a:t>Οικογενειακη</a:t>
            </a:r>
            <a:r>
              <a:rPr lang="el-GR" sz="2800" b="1" dirty="0"/>
              <a:t> </a:t>
            </a:r>
            <a:r>
              <a:rPr lang="el-GR" sz="2800" b="1" dirty="0" err="1"/>
              <a:t>συμβουλευτικη</a:t>
            </a:r>
            <a:r>
              <a:rPr lang="el-GR" sz="2800" b="1" dirty="0"/>
              <a:t> στο </a:t>
            </a:r>
            <a:r>
              <a:rPr lang="el-GR" sz="2800" b="1" dirty="0" err="1"/>
              <a:t>σχολειο</a:t>
            </a:r>
            <a:r>
              <a:rPr lang="el-GR" sz="2800" b="1" dirty="0"/>
              <a:t> (1)</a:t>
            </a:r>
          </a:p>
        </p:txBody>
      </p:sp>
      <p:sp>
        <p:nvSpPr>
          <p:cNvPr id="3" name="Θέση περιεχομένου 2">
            <a:extLst>
              <a:ext uri="{FF2B5EF4-FFF2-40B4-BE49-F238E27FC236}">
                <a16:creationId xmlns:a16="http://schemas.microsoft.com/office/drawing/2014/main" id="{F2FA45A5-5846-48C3-9D42-5FE6E15566CC}"/>
              </a:ext>
            </a:extLst>
          </p:cNvPr>
          <p:cNvSpPr>
            <a:spLocks noGrp="1"/>
          </p:cNvSpPr>
          <p:nvPr>
            <p:ph idx="1"/>
          </p:nvPr>
        </p:nvSpPr>
        <p:spPr>
          <a:xfrm>
            <a:off x="196949" y="1026942"/>
            <a:ext cx="11788726" cy="5676311"/>
          </a:xfrm>
        </p:spPr>
        <p:txBody>
          <a:bodyPr>
            <a:normAutofit lnSpcReduction="10000"/>
          </a:bodyPr>
          <a:lstStyle/>
          <a:p>
            <a:pPr algn="just"/>
            <a:r>
              <a:rPr lang="el-GR" b="1" dirty="0"/>
              <a:t>Ένα άλλο πεδίο στο οποίο έχει στραφεί η έρευνα είναι η συνεργασία σχο­λείου και οικογένειας για την αντιμετώπιση των προσωπικών και διαπρο­σωπικών προβλημάτων των παιδιών και για την επιτυχία τους στο σχολείο. Τα παιδιά επηρεάζονται από δύο βασικά συστήματα: την οικογένεια και το σχολείο. Ιδιαίτερα κατά την εφηβεία -μετά την οικογένεια-, αυξανόμενο ρό­λο στη ζωή των παιδιών έχουν οι συνομήλικοι/</a:t>
            </a:r>
            <a:r>
              <a:rPr lang="el-GR" b="1" dirty="0" err="1"/>
              <a:t>ες</a:t>
            </a:r>
            <a:r>
              <a:rPr lang="el-GR" b="1" dirty="0"/>
              <a:t>, με τις περισσότερες από τις κοινωνικές τους αλληλεπιδράσεις να λαμβάνουν χώρα στο σχολείο, ενώ φαίνεται ότι οι εκπαιδευτικοί μπορούν να επηρεάσουν σημαντικά την προ­σωπική και κοινωνική ανάπτυξη των μαθητών/τριών αλλά και τη ζωή των οικογενειών τους (</a:t>
            </a:r>
            <a:r>
              <a:rPr lang="en-US" b="1" dirty="0"/>
              <a:t>Carter </a:t>
            </a:r>
            <a:r>
              <a:rPr lang="el-GR" b="1" dirty="0"/>
              <a:t>&amp; </a:t>
            </a:r>
            <a:r>
              <a:rPr lang="en-US" b="1" dirty="0"/>
              <a:t>Evans</a:t>
            </a:r>
            <a:r>
              <a:rPr lang="el-GR" b="1" dirty="0"/>
              <a:t>, 2008). Έτσι, τονίζεται ιδιαίτερα η χρησι­μότητα μιας πολύπλευρης και συστηματικής συνεργασίας μεταξύ σχολείου και οικογένειας για τη στήριξη των μαθητών/τριών στην εκπαίδευση και την προσωπική τους ανάπτυξη (</a:t>
            </a:r>
            <a:r>
              <a:rPr lang="en-US" b="1" dirty="0" err="1"/>
              <a:t>Dusi</a:t>
            </a:r>
            <a:r>
              <a:rPr lang="el-GR" b="1" dirty="0"/>
              <a:t>, 2012).</a:t>
            </a:r>
          </a:p>
          <a:p>
            <a:pPr algn="just"/>
            <a:r>
              <a:rPr lang="el-GR" b="1" dirty="0"/>
              <a:t>Ο συνδυασμός της σχολικής - οικογενειακής συμβουλευτικής αντιμετω­πίζει τις δυσκολίες του παιδιού ως μέρος των κοινωνικών δικτύων μέσα στα οποία συμμετέχει, όπως την οικογένεια, την ομάδα των συνομηλίκων, την τάξη, το σχολείο (δάσκαλοι/</a:t>
            </a:r>
            <a:r>
              <a:rPr lang="el-GR" b="1" dirty="0" err="1"/>
              <a:t>ες</a:t>
            </a:r>
            <a:r>
              <a:rPr lang="el-GR" b="1" dirty="0"/>
              <a:t>, διευθυντής/</a:t>
            </a:r>
            <a:r>
              <a:rPr lang="el-GR" b="1" dirty="0" err="1"/>
              <a:t>τρια</a:t>
            </a:r>
            <a:r>
              <a:rPr lang="el-GR" b="1" dirty="0"/>
              <a:t>, άλλοι/</a:t>
            </a:r>
            <a:r>
              <a:rPr lang="el-GR" b="1" dirty="0" err="1"/>
              <a:t>ες</a:t>
            </a:r>
            <a:r>
              <a:rPr lang="el-GR" b="1" dirty="0"/>
              <a:t> μαθητές/</a:t>
            </a:r>
            <a:r>
              <a:rPr lang="el-GR" b="1" dirty="0" err="1"/>
              <a:t>τριες</a:t>
            </a:r>
            <a:r>
              <a:rPr lang="el-GR" b="1" dirty="0"/>
              <a:t>) και την κοινότητα. Σε αυτή την προσέγγιση, στόχος των συμβούλων είναι η συ­νεργασία με την οικογένεια, με γνώμονα την επιτυχία του παιδιού στο σχο­λείο και την αντιμετώπιση των διαπροσωπικών του προβλημάτων (</a:t>
            </a:r>
            <a:r>
              <a:rPr lang="en-US" b="1" dirty="0" err="1"/>
              <a:t>Ofordile</a:t>
            </a:r>
            <a:r>
              <a:rPr lang="el-GR" b="1" dirty="0"/>
              <a:t>, 2009). Η συμβουλευτική αυτή μπορεί να αξιοποιηθεί από οποιονδήποτε ει­δικό ψυχικής υγείας ή από τον/την εκπαιδευτικό, ο/η οποίος/α μπορεί να λά­βει τη σχετική εκπαίδευση για τη συνεργασία των δύο πλαισίων (</a:t>
            </a:r>
            <a:r>
              <a:rPr lang="el-GR" b="1" dirty="0" err="1"/>
              <a:t>επικοινα</a:t>
            </a:r>
            <a:r>
              <a:rPr lang="el-GR" b="1" dirty="0"/>
              <a:t>)- </a:t>
            </a:r>
            <a:r>
              <a:rPr lang="el-GR" b="1" dirty="0" err="1"/>
              <a:t>νιακές</a:t>
            </a:r>
            <a:r>
              <a:rPr lang="el-GR" b="1" dirty="0"/>
              <a:t> δεξιότητες, οικολογική θεώρηση, συστημική θεωρία κ.λπ.) από έναν/ μία σύμβουλο (</a:t>
            </a:r>
            <a:r>
              <a:rPr lang="en-US" b="1" dirty="0"/>
              <a:t>Gerrard</a:t>
            </a:r>
            <a:r>
              <a:rPr lang="el-GR" b="1" dirty="0"/>
              <a:t>, 2008' </a:t>
            </a:r>
            <a:r>
              <a:rPr lang="en-US" b="1" dirty="0"/>
              <a:t>Minke</a:t>
            </a:r>
            <a:r>
              <a:rPr lang="el-GR" b="1" dirty="0"/>
              <a:t>, 2010). Το ότι η εν λόγω συμβουλευτι­κή ονομάζεται και σχολική συμβουλευτική δεν σημαίνει μόνον </a:t>
            </a:r>
            <a:r>
              <a:rPr lang="el-GR" b="1" i="1" dirty="0" err="1"/>
              <a:t>όη</a:t>
            </a:r>
            <a:r>
              <a:rPr lang="el-GR" b="1" dirty="0"/>
              <a:t> διεξάγε­ται στον χώρο του σχολείου αλλά ότι δίνει έμφαση στην επιτυχία του παι­διού στη σχολική του ζωή. Ο/Ή σύμβουλος θεωρείται μέλος του προσωπι­κού του σχολείου, ενώ ταυτόχρονα έχει γνώση της οικογενειακής συμβου­λευτικής, ενσωματώνοντας πλήρως τα δύο συστήματα (οικογένεια - σχο­λείο) στην παροχή της υποστήριξης (</a:t>
            </a:r>
            <a:r>
              <a:rPr lang="en-US" b="1" dirty="0"/>
              <a:t>Gerrard</a:t>
            </a:r>
            <a:r>
              <a:rPr lang="el-GR" b="1" dirty="0"/>
              <a:t>, 2008).</a:t>
            </a:r>
          </a:p>
          <a:p>
            <a:endParaRPr lang="el-GR" dirty="0"/>
          </a:p>
        </p:txBody>
      </p:sp>
    </p:spTree>
    <p:extLst>
      <p:ext uri="{BB962C8B-B14F-4D97-AF65-F5344CB8AC3E}">
        <p14:creationId xmlns:p14="http://schemas.microsoft.com/office/powerpoint/2010/main" val="20810481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B34EA2-F259-42C2-8A6F-91B0E418F0E7}"/>
              </a:ext>
            </a:extLst>
          </p:cNvPr>
          <p:cNvSpPr>
            <a:spLocks noGrp="1"/>
          </p:cNvSpPr>
          <p:nvPr>
            <p:ph type="title"/>
          </p:nvPr>
        </p:nvSpPr>
        <p:spPr>
          <a:xfrm>
            <a:off x="182881" y="154746"/>
            <a:ext cx="11774658" cy="590842"/>
          </a:xfrm>
        </p:spPr>
        <p:txBody>
          <a:bodyPr>
            <a:normAutofit fontScale="90000"/>
          </a:bodyPr>
          <a:lstStyle/>
          <a:p>
            <a:pPr algn="ctr"/>
            <a:r>
              <a:rPr lang="el-GR" b="1" dirty="0" err="1"/>
              <a:t>Οικογενειακη</a:t>
            </a:r>
            <a:r>
              <a:rPr lang="el-GR" b="1" dirty="0"/>
              <a:t> </a:t>
            </a:r>
            <a:r>
              <a:rPr lang="el-GR" b="1" dirty="0" err="1"/>
              <a:t>συμβουλευτικη</a:t>
            </a:r>
            <a:r>
              <a:rPr lang="el-GR" b="1" dirty="0"/>
              <a:t> στο </a:t>
            </a:r>
            <a:r>
              <a:rPr lang="el-GR" b="1" dirty="0" err="1"/>
              <a:t>σχολειο</a:t>
            </a:r>
            <a:r>
              <a:rPr lang="el-GR" b="1" dirty="0"/>
              <a:t> (2)</a:t>
            </a:r>
            <a:endParaRPr lang="el-GR" dirty="0"/>
          </a:p>
        </p:txBody>
      </p:sp>
      <p:sp>
        <p:nvSpPr>
          <p:cNvPr id="3" name="Θέση περιεχομένου 2">
            <a:extLst>
              <a:ext uri="{FF2B5EF4-FFF2-40B4-BE49-F238E27FC236}">
                <a16:creationId xmlns:a16="http://schemas.microsoft.com/office/drawing/2014/main" id="{71B4E803-B003-4F87-8695-F72DB84884BD}"/>
              </a:ext>
            </a:extLst>
          </p:cNvPr>
          <p:cNvSpPr>
            <a:spLocks noGrp="1"/>
          </p:cNvSpPr>
          <p:nvPr>
            <p:ph idx="1"/>
          </p:nvPr>
        </p:nvSpPr>
        <p:spPr>
          <a:xfrm>
            <a:off x="182881" y="942535"/>
            <a:ext cx="11676184" cy="5613010"/>
          </a:xfrm>
        </p:spPr>
        <p:txBody>
          <a:bodyPr>
            <a:normAutofit fontScale="92500" lnSpcReduction="20000"/>
          </a:bodyPr>
          <a:lstStyle/>
          <a:p>
            <a:pPr algn="just"/>
            <a:r>
              <a:rPr lang="el-GR" b="1" dirty="0"/>
              <a:t>Η έρευνα υπογραμμίζει την ανάγκη για συνεργασία των δύο πλαισίων. Μεταξύ των κύριων δυσκολιών που αντιμετωπίζουν οι νέοι/</a:t>
            </a:r>
            <a:r>
              <a:rPr lang="el-GR" b="1" dirty="0" err="1"/>
              <a:t>ες</a:t>
            </a:r>
            <a:r>
              <a:rPr lang="el-GR" b="1" dirty="0"/>
              <a:t> είναι η κατά­χρηση ουσιών και αλκοόλ, η κακοποίηση, το διαζύγιο των γονέων και οι οι­κογενειακές συγκρούσεις, οι οποίες προτείνεται να αντιμετωπίζονται με υπη­ρεσίες ψυχικής υγείας στο σχολείο, ώστε να αντισταθμίζονται οι αδυναμίες που δημιουργούνται για το παιδί στην οικογένεια (</a:t>
            </a:r>
            <a:r>
              <a:rPr lang="en-US" b="1" dirty="0" err="1"/>
              <a:t>Crespi</a:t>
            </a:r>
            <a:r>
              <a:rPr lang="en-US" b="1" dirty="0"/>
              <a:t> </a:t>
            </a:r>
            <a:r>
              <a:rPr lang="el-GR" b="1" dirty="0"/>
              <a:t>&amp; </a:t>
            </a:r>
            <a:r>
              <a:rPr lang="en-US" b="1" dirty="0"/>
              <a:t>Hughes</a:t>
            </a:r>
            <a:r>
              <a:rPr lang="el-GR" b="1" dirty="0"/>
              <a:t>, 2004). Φαίνεται ότι η παραδοσιακή οικογενειακή συμβουλευτική δεν είναι πάντο­τε αποτελεσματική με προβληματικές οικογένειες που συγκεντρώνουν πολ­λούς παράγοντες κινδύνου, οπότε τονίζεται η ανάγκη για στήριξη των παι­διών αυτών από τη σταθερότητα και ασφάλεια που προσφέρει το πλαίσιο της σχολικής κοινότητας (</a:t>
            </a:r>
            <a:r>
              <a:rPr lang="en-US" b="1" dirty="0" err="1"/>
              <a:t>Stinchfield</a:t>
            </a:r>
            <a:r>
              <a:rPr lang="el-GR" b="1" dirty="0"/>
              <a:t>, 2004). Ακόμη, αναφέρεται ότι οι σχο­λικοί ψυχολόγοι αντιμετωπίζουν όλο και περισσότερο προβλήματα τα οποία προέρχονται από την οικογένεια (</a:t>
            </a:r>
            <a:r>
              <a:rPr lang="en-US" b="1" dirty="0" err="1"/>
              <a:t>Crespi</a:t>
            </a:r>
            <a:r>
              <a:rPr lang="el-GR" b="1" dirty="0"/>
              <a:t>, </a:t>
            </a:r>
            <a:r>
              <a:rPr lang="en-US" b="1" dirty="0"/>
              <a:t>Gustafson</a:t>
            </a:r>
            <a:r>
              <a:rPr lang="el-GR" b="1" dirty="0"/>
              <a:t>, &amp; </a:t>
            </a:r>
            <a:r>
              <a:rPr lang="en-US" b="1" dirty="0"/>
              <a:t>Borges</a:t>
            </a:r>
            <a:r>
              <a:rPr lang="el-GR" b="1" dirty="0"/>
              <a:t>, 2006). Επί­σης, έχει καταγραφεί η αρνητική επίδραση που έχει στη σχολική επίδοση η έλλειψη οικογενειακής στήριξης, η απουσία της μητέρας ή η απώλεια ενός γονέα (</a:t>
            </a:r>
            <a:r>
              <a:rPr lang="en-US" b="1" dirty="0" err="1"/>
              <a:t>Abdelnoor</a:t>
            </a:r>
            <a:r>
              <a:rPr lang="en-US" b="1" dirty="0"/>
              <a:t> </a:t>
            </a:r>
            <a:r>
              <a:rPr lang="el-GR" b="1" dirty="0"/>
              <a:t>&amp; </a:t>
            </a:r>
            <a:r>
              <a:rPr lang="en-US" b="1" dirty="0"/>
              <a:t>Hollins</a:t>
            </a:r>
            <a:r>
              <a:rPr lang="el-GR" b="1" dirty="0"/>
              <a:t>, 2004* </a:t>
            </a:r>
            <a:r>
              <a:rPr lang="en-US" b="1" dirty="0" err="1"/>
              <a:t>Lagana</a:t>
            </a:r>
            <a:r>
              <a:rPr lang="el-GR" b="1" dirty="0"/>
              <a:t>, 2004* </a:t>
            </a:r>
            <a:r>
              <a:rPr lang="en-US" b="1" dirty="0"/>
              <a:t>Heard</a:t>
            </a:r>
            <a:r>
              <a:rPr lang="el-GR" b="1" dirty="0"/>
              <a:t>, 2007), ενώ, από την άλλη, έχει καταγραφεί η θετική επίδραση που έχει μια λειτουργική οικογέ­νεια και η καλή επικοινωνία γονέα - παιδιού στη σχολική ζωή (</a:t>
            </a:r>
            <a:r>
              <a:rPr lang="en-US" b="1" dirty="0"/>
              <a:t>Lambert </a:t>
            </a:r>
            <a:r>
              <a:rPr lang="el-GR" b="1" dirty="0"/>
              <a:t>&amp; </a:t>
            </a:r>
            <a:r>
              <a:rPr lang="en-US" b="1" dirty="0"/>
              <a:t>Cashwell</a:t>
            </a:r>
            <a:r>
              <a:rPr lang="el-GR" b="1" dirty="0"/>
              <a:t>, 2004· </a:t>
            </a:r>
            <a:r>
              <a:rPr lang="en-US" b="1" dirty="0"/>
              <a:t>Zimmer</a:t>
            </a:r>
            <a:r>
              <a:rPr lang="el-GR" b="1" dirty="0"/>
              <a:t>-</a:t>
            </a:r>
            <a:r>
              <a:rPr lang="en-US" b="1" dirty="0" err="1"/>
              <a:t>Gemback</a:t>
            </a:r>
            <a:r>
              <a:rPr lang="en-US" b="1" dirty="0"/>
              <a:t> </a:t>
            </a:r>
            <a:r>
              <a:rPr lang="el-GR" b="1" dirty="0"/>
              <a:t>&amp; </a:t>
            </a:r>
            <a:r>
              <a:rPr lang="en-US" b="1" dirty="0"/>
              <a:t>Locke</a:t>
            </a:r>
            <a:r>
              <a:rPr lang="el-GR" b="1" dirty="0"/>
              <a:t>, 2007). </a:t>
            </a:r>
            <a:r>
              <a:rPr lang="en-US" b="1" dirty="0"/>
              <a:t>To </a:t>
            </a:r>
            <a:r>
              <a:rPr lang="el-GR" b="1" dirty="0"/>
              <a:t>συνδυασμένο αυτό εί­δος συμβουλευτικής ενσωματώνει τα δύο βασικά πλαίσια στα οποία ζει το παιδί, αλλά ταυτόχρονα προάγει την αμοιβαία κατανόηση και την αποτελε­σματική συνεργασία μεταξύ οικογένειας και σχολείου (</a:t>
            </a:r>
            <a:r>
              <a:rPr lang="en-US" b="1" dirty="0"/>
              <a:t>Soriano</a:t>
            </a:r>
            <a:r>
              <a:rPr lang="el-GR" b="1" dirty="0"/>
              <a:t>, 2004' </a:t>
            </a:r>
            <a:r>
              <a:rPr lang="en-US" b="1" dirty="0"/>
              <a:t>Yu King</a:t>
            </a:r>
            <a:r>
              <a:rPr lang="el-GR" b="1" dirty="0"/>
              <a:t>, 2012).</a:t>
            </a:r>
          </a:p>
          <a:p>
            <a:pPr algn="just"/>
            <a:r>
              <a:rPr lang="el-GR" b="1" dirty="0"/>
              <a:t>Τα ερευνητικά ευρήματα στηρίζουν την αποτελεσματικότητα μιας τέτοιας οικογενειακής συμβουλευτικής στο σχολείο στην αντιμετώπιση προ­βλημάτων όπως η κακοποίηση (</a:t>
            </a:r>
            <a:r>
              <a:rPr lang="en-US" b="1" dirty="0" err="1"/>
              <a:t>Moletsane</a:t>
            </a:r>
            <a:r>
              <a:rPr lang="el-GR" b="1" dirty="0"/>
              <a:t>, 2005), η κατάθλιψη (</a:t>
            </a:r>
            <a:r>
              <a:rPr lang="en-US" b="1" dirty="0"/>
              <a:t>Woods</a:t>
            </a:r>
            <a:r>
              <a:rPr lang="el-GR" b="1" dirty="0"/>
              <a:t>, 2005), το κοινωνικό άγχος (</a:t>
            </a:r>
            <a:r>
              <a:rPr lang="en-US" b="1" dirty="0"/>
              <a:t>Fischer</a:t>
            </a:r>
            <a:r>
              <a:rPr lang="el-GR" b="1" dirty="0"/>
              <a:t>, </a:t>
            </a:r>
            <a:r>
              <a:rPr lang="en-US" b="1" dirty="0" err="1"/>
              <a:t>Masia</a:t>
            </a:r>
            <a:r>
              <a:rPr lang="el-GR" b="1" dirty="0"/>
              <a:t>-</a:t>
            </a:r>
            <a:r>
              <a:rPr lang="en-US" b="1" dirty="0"/>
              <a:t>Warner</a:t>
            </a:r>
            <a:r>
              <a:rPr lang="el-GR" b="1" dirty="0"/>
              <a:t>, &amp; </a:t>
            </a:r>
            <a:r>
              <a:rPr lang="en-US" b="1" dirty="0"/>
              <a:t>Klein</a:t>
            </a:r>
            <a:r>
              <a:rPr lang="el-GR" b="1" dirty="0"/>
              <a:t>, 2004), οι αυτοκτονικές τάσεις (</a:t>
            </a:r>
            <a:r>
              <a:rPr lang="en-US" b="1" dirty="0"/>
              <a:t>Maples et al</a:t>
            </a:r>
            <a:r>
              <a:rPr lang="el-GR" b="1" dirty="0"/>
              <a:t>., 2005) και το ψυχικό τραύμα (</a:t>
            </a:r>
            <a:r>
              <a:rPr lang="en-US" b="1" dirty="0" err="1"/>
              <a:t>Kruczek</a:t>
            </a:r>
            <a:r>
              <a:rPr lang="el-GR" b="1" dirty="0"/>
              <a:t>, 2005), ενώ είναι ιδιαίτερα αποτελεσματική σε περιπτώσεις παιδιών από διαφορετικό πολιτι­σμικό </a:t>
            </a:r>
            <a:r>
              <a:rPr lang="el-GR" b="1" i="1" dirty="0"/>
              <a:t>πλαίσιο</a:t>
            </a:r>
            <a:r>
              <a:rPr lang="el-GR" b="1" dirty="0"/>
              <a:t> (</a:t>
            </a:r>
            <a:r>
              <a:rPr lang="en-US" b="1" dirty="0"/>
              <a:t>Soriano</a:t>
            </a:r>
            <a:r>
              <a:rPr lang="el-GR" b="1" dirty="0"/>
              <a:t>, 2004). Ακόμη έχει υποστηριχθεί η χρησιμότητα αυ­τής της προσέγγισης σε περιστατικά αποβολής από το σχολείο (</a:t>
            </a:r>
            <a:r>
              <a:rPr lang="en-US" b="1" dirty="0"/>
              <a:t>Cooper</a:t>
            </a:r>
            <a:r>
              <a:rPr lang="el-GR" b="1" dirty="0"/>
              <a:t>-</a:t>
            </a:r>
            <a:r>
              <a:rPr lang="en-US" b="1" dirty="0"/>
              <a:t>Haber </a:t>
            </a:r>
            <a:r>
              <a:rPr lang="el-GR" b="1" dirty="0"/>
              <a:t>&amp; </a:t>
            </a:r>
            <a:r>
              <a:rPr lang="en-US" b="1" dirty="0"/>
              <a:t>Sanchez</a:t>
            </a:r>
            <a:r>
              <a:rPr lang="el-GR" b="1" dirty="0"/>
              <a:t>, 2013* </a:t>
            </a:r>
            <a:r>
              <a:rPr lang="en-US" b="1" dirty="0"/>
              <a:t>Smith</a:t>
            </a:r>
            <a:r>
              <a:rPr lang="el-GR" b="1" dirty="0"/>
              <a:t>, 2011) και σε παιδιά με αυτισμό (</a:t>
            </a:r>
            <a:r>
              <a:rPr lang="en-US" b="1" dirty="0"/>
              <a:t>Hing</a:t>
            </a:r>
            <a:r>
              <a:rPr lang="el-GR" b="1" dirty="0"/>
              <a:t>, </a:t>
            </a:r>
            <a:r>
              <a:rPr lang="en-US" b="1" dirty="0"/>
              <a:t>Olivier</a:t>
            </a:r>
            <a:r>
              <a:rPr lang="el-GR" b="1" dirty="0"/>
              <a:t>, &amp; </a:t>
            </a:r>
            <a:r>
              <a:rPr lang="en-US" b="1" dirty="0"/>
              <a:t>Everts</a:t>
            </a:r>
            <a:r>
              <a:rPr lang="el-GR" b="1" dirty="0"/>
              <a:t>, 2013). Τέλος, φαίνεται ότι συμβάλλει θετικά στην περάτωση της σχο­λικής εργασίας στο σπίτι (</a:t>
            </a:r>
            <a:r>
              <a:rPr lang="en-US" b="1" dirty="0"/>
              <a:t>Margolis</a:t>
            </a:r>
            <a:r>
              <a:rPr lang="el-GR" b="1" dirty="0"/>
              <a:t>, </a:t>
            </a:r>
            <a:r>
              <a:rPr lang="en-US" b="1" dirty="0"/>
              <a:t>McCabe</a:t>
            </a:r>
            <a:r>
              <a:rPr lang="el-GR" b="1" dirty="0"/>
              <a:t>, &amp; </a:t>
            </a:r>
            <a:r>
              <a:rPr lang="en-US" b="1" dirty="0" err="1"/>
              <a:t>Alber</a:t>
            </a:r>
            <a:r>
              <a:rPr lang="el-GR" b="1" dirty="0"/>
              <a:t>, 2004). Ωστόσο, τα πα­ραπάνω δεδομένα είναι ελλιπή σε ό,τι αφορά την αποτελεσματικότητα αυ­τού του είδους συμβουλευτικής σε σύγκριση με τα παραδοσιακά μοντέλα, ενώ δεν υπάρχουν επαρκή δεδομένα </a:t>
            </a:r>
            <a:r>
              <a:rPr lang="el-GR" b="1" dirty="0" err="1"/>
              <a:t>γι,α</a:t>
            </a:r>
            <a:r>
              <a:rPr lang="el-GR" b="1" dirty="0"/>
              <a:t> την αποτελεσματική εφαρμογή της συνεργασίας του σχολείου και της οικογένειας στη συμβουλευτική πρακτι­κή (</a:t>
            </a:r>
            <a:r>
              <a:rPr lang="en-US" b="1" dirty="0"/>
              <a:t>Gerrard</a:t>
            </a:r>
            <a:r>
              <a:rPr lang="el-GR" b="1" dirty="0"/>
              <a:t>, 2008). Για τον λόγο αυτό, κρίνεται απαραίτητη η περαιτέρω έρευνα στο εν λόγω πεδίο.</a:t>
            </a:r>
          </a:p>
          <a:p>
            <a:endParaRPr lang="el-GR" dirty="0"/>
          </a:p>
        </p:txBody>
      </p:sp>
    </p:spTree>
    <p:extLst>
      <p:ext uri="{BB962C8B-B14F-4D97-AF65-F5344CB8AC3E}">
        <p14:creationId xmlns:p14="http://schemas.microsoft.com/office/powerpoint/2010/main" val="21657412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208C0C-D1D5-4E77-870D-53E322812E0B}"/>
              </a:ext>
            </a:extLst>
          </p:cNvPr>
          <p:cNvSpPr>
            <a:spLocks noGrp="1"/>
          </p:cNvSpPr>
          <p:nvPr>
            <p:ph type="title"/>
          </p:nvPr>
        </p:nvSpPr>
        <p:spPr>
          <a:xfrm>
            <a:off x="253219" y="140678"/>
            <a:ext cx="11732456" cy="647113"/>
          </a:xfrm>
        </p:spPr>
        <p:txBody>
          <a:bodyPr/>
          <a:lstStyle/>
          <a:p>
            <a:pPr algn="ctr"/>
            <a:r>
              <a:rPr lang="el-GR" b="1" dirty="0" err="1"/>
              <a:t>Οικογενειεσ</a:t>
            </a:r>
            <a:r>
              <a:rPr lang="el-GR" b="1" dirty="0"/>
              <a:t> και </a:t>
            </a:r>
            <a:r>
              <a:rPr lang="el-GR" b="1" dirty="0" err="1"/>
              <a:t>καταχρηση</a:t>
            </a:r>
            <a:r>
              <a:rPr lang="el-GR" b="1" dirty="0"/>
              <a:t> </a:t>
            </a:r>
            <a:r>
              <a:rPr lang="el-GR" b="1" dirty="0" err="1"/>
              <a:t>ουσιων</a:t>
            </a:r>
            <a:endParaRPr lang="el-GR" b="1" dirty="0"/>
          </a:p>
        </p:txBody>
      </p:sp>
      <p:sp>
        <p:nvSpPr>
          <p:cNvPr id="3" name="Θέση περιεχομένου 2">
            <a:extLst>
              <a:ext uri="{FF2B5EF4-FFF2-40B4-BE49-F238E27FC236}">
                <a16:creationId xmlns:a16="http://schemas.microsoft.com/office/drawing/2014/main" id="{09E1FFB2-17A6-45BE-B690-D4B5365683CB}"/>
              </a:ext>
            </a:extLst>
          </p:cNvPr>
          <p:cNvSpPr>
            <a:spLocks noGrp="1"/>
          </p:cNvSpPr>
          <p:nvPr>
            <p:ph idx="1"/>
          </p:nvPr>
        </p:nvSpPr>
        <p:spPr>
          <a:xfrm>
            <a:off x="253219" y="942535"/>
            <a:ext cx="11732456" cy="5774787"/>
          </a:xfrm>
        </p:spPr>
        <p:txBody>
          <a:bodyPr/>
          <a:lstStyle/>
          <a:p>
            <a:pPr algn="just"/>
            <a:r>
              <a:rPr lang="el-GR" b="1" dirty="0"/>
              <a:t>Ένα άλλο πεδίο που έχει μελετηθεί εκτενώς είναι η επιρροή της οικογένειας στη συχνότητα με την οποία οι νέοι/</a:t>
            </a:r>
            <a:r>
              <a:rPr lang="el-GR" b="1" dirty="0" err="1"/>
              <a:t>ες</a:t>
            </a:r>
            <a:r>
              <a:rPr lang="el-GR" b="1" dirty="0"/>
              <a:t> κάνουν κατάχρηση ουσιών. Σύμφω­να με τα ερευνητικά ευρήματα, έχουν προσδιοριστεί διάφοροι προστατευ­τικοί παράγοντες και παράγοντες κινδύνου της οικογένειας, οι οποίοι σχε­τίζονται με την κατάχρηση ναρκωτικών ουσιών και αλκοόλ. Μεταξύ των προστατευτικών παραγόντων είναι οι καλές σχέσεις μεταξύ των μελών της οικογένειας (</a:t>
            </a:r>
            <a:r>
              <a:rPr lang="en-US" b="1" dirty="0" err="1"/>
              <a:t>Mihic</a:t>
            </a:r>
            <a:r>
              <a:rPr lang="el-GR" b="1" dirty="0"/>
              <a:t>, </a:t>
            </a:r>
            <a:r>
              <a:rPr lang="en-US" b="1" dirty="0"/>
              <a:t>Music</a:t>
            </a:r>
            <a:r>
              <a:rPr lang="el-GR" b="1" dirty="0"/>
              <a:t>, &amp; </a:t>
            </a:r>
            <a:r>
              <a:rPr lang="en-US" b="1" dirty="0"/>
              <a:t>Basic</a:t>
            </a:r>
            <a:r>
              <a:rPr lang="el-GR" b="1" dirty="0"/>
              <a:t>, 2013), η επαρκής </a:t>
            </a:r>
            <a:r>
              <a:rPr lang="el-GR" b="1" dirty="0" err="1"/>
              <a:t>γονεϊκή</a:t>
            </a:r>
            <a:r>
              <a:rPr lang="el-GR" b="1" dirty="0"/>
              <a:t> εποπτεία (</a:t>
            </a:r>
            <a:r>
              <a:rPr lang="en-US" b="1" dirty="0" err="1"/>
              <a:t>Birck</a:t>
            </a:r>
            <a:r>
              <a:rPr lang="el-GR" b="1" dirty="0"/>
              <a:t>- </a:t>
            </a:r>
            <a:r>
              <a:rPr lang="en-US" b="1" dirty="0" err="1"/>
              <a:t>mayer</a:t>
            </a:r>
            <a:r>
              <a:rPr lang="en-US" b="1" dirty="0"/>
              <a:t> et al</a:t>
            </a:r>
            <a:r>
              <a:rPr lang="el-GR" b="1" dirty="0"/>
              <a:t>., 2004) καθώς και </a:t>
            </a:r>
            <a:r>
              <a:rPr lang="en-US" b="1" cap="small" dirty="0" err="1"/>
              <a:t>ol</a:t>
            </a:r>
            <a:r>
              <a:rPr lang="en-US" b="1" cap="small" dirty="0"/>
              <a:t> </a:t>
            </a:r>
            <a:r>
              <a:rPr lang="el-GR" b="1" dirty="0"/>
              <a:t>θετικές αλληλεπιδράσεις μεταξύ γονέων και παιδιών (</a:t>
            </a:r>
            <a:r>
              <a:rPr lang="en-US" b="1" dirty="0" err="1"/>
              <a:t>Kliewer</a:t>
            </a:r>
            <a:r>
              <a:rPr lang="en-US" b="1" dirty="0"/>
              <a:t> </a:t>
            </a:r>
            <a:r>
              <a:rPr lang="el-GR" b="1" dirty="0"/>
              <a:t>&amp; </a:t>
            </a:r>
            <a:r>
              <a:rPr lang="en-US" b="1" dirty="0" err="1"/>
              <a:t>Murrelle</a:t>
            </a:r>
            <a:r>
              <a:rPr lang="el-GR" b="1" dirty="0"/>
              <a:t>, 2007). Μεταξύ των παραγόντων κινδύνου έχουν προσδιοριστεί οι ελλιπείς οικογενειακοί κανόνες, οι συγκρούσεις μέ­σα στην οικογένεια, η κατανάλωση </a:t>
            </a:r>
            <a:r>
              <a:rPr lang="el-GR" b="1" dirty="0" err="1"/>
              <a:t>εξαρτησιογόνων</a:t>
            </a:r>
            <a:r>
              <a:rPr lang="el-GR" b="1" dirty="0"/>
              <a:t> ουσιών από τους γο­νείς, η ενθάρρυνση της αντικοινωνικής συμπεριφοράς (</a:t>
            </a:r>
            <a:r>
              <a:rPr lang="en-US" b="1" dirty="0" err="1"/>
              <a:t>Mihic</a:t>
            </a:r>
            <a:r>
              <a:rPr lang="el-GR" b="1" dirty="0"/>
              <a:t>, </a:t>
            </a:r>
            <a:r>
              <a:rPr lang="en-US" b="1" dirty="0"/>
              <a:t>Music</a:t>
            </a:r>
            <a:r>
              <a:rPr lang="el-GR" b="1" dirty="0"/>
              <a:t>, &amp; </a:t>
            </a:r>
            <a:r>
              <a:rPr lang="en-US" b="1" dirty="0"/>
              <a:t>Basic</a:t>
            </a:r>
            <a:r>
              <a:rPr lang="el-GR" b="1" dirty="0"/>
              <a:t>, 2013), ο ελλιπής </a:t>
            </a:r>
            <a:r>
              <a:rPr lang="el-GR" b="1" dirty="0" err="1"/>
              <a:t>γονεϊκός</a:t>
            </a:r>
            <a:r>
              <a:rPr lang="el-GR" b="1" dirty="0"/>
              <a:t> έλεγχος (</a:t>
            </a:r>
            <a:r>
              <a:rPr lang="en-US" b="1" dirty="0"/>
              <a:t>Shillington et al</a:t>
            </a:r>
            <a:r>
              <a:rPr lang="el-GR" b="1" dirty="0"/>
              <a:t>., 2005) και η ανεπαρκής στάση των γονέων ενάντια στη χρήση ουσιών (</a:t>
            </a:r>
            <a:r>
              <a:rPr lang="en-US" b="1" dirty="0"/>
              <a:t>Donovan</a:t>
            </a:r>
            <a:r>
              <a:rPr lang="el-GR" b="1" dirty="0"/>
              <a:t>, 2004).</a:t>
            </a:r>
          </a:p>
          <a:p>
            <a:pPr algn="just"/>
            <a:r>
              <a:rPr lang="el-GR" b="1" dirty="0"/>
              <a:t>Με βάση τα δεδομένα αυτά, προτείνονται σχετικές κατευθυντήριες γραμ­μές για την ανάληψη πρωτοβουλιών πρόληψης για την αποτροπή της χρή­σης ουσιών από τους/τις νέους/</a:t>
            </a:r>
            <a:r>
              <a:rPr lang="el-GR" b="1" dirty="0" err="1"/>
              <a:t>ες</a:t>
            </a:r>
            <a:r>
              <a:rPr lang="el-GR" b="1" dirty="0"/>
              <a:t>. Ένα πρόγραμμα πρόληψης </a:t>
            </a:r>
            <a:r>
              <a:rPr lang="el-GR" b="1" i="1" dirty="0"/>
              <a:t>είναι</a:t>
            </a:r>
            <a:r>
              <a:rPr lang="el-GR" b="1" dirty="0"/>
              <a:t> σημα­ντικό να προάγει τη βελτίωση των σχέσεων μεταξύ των γονέων, αλλά και </a:t>
            </a:r>
            <a:r>
              <a:rPr lang="el-GR" b="1" dirty="0" err="1"/>
              <a:t>τοον</a:t>
            </a:r>
            <a:r>
              <a:rPr lang="el-GR" b="1" dirty="0"/>
              <a:t> γονέων με τα </a:t>
            </a:r>
            <a:r>
              <a:rPr lang="el-GR" b="1" i="1" dirty="0"/>
              <a:t>παιδιά</a:t>
            </a:r>
            <a:r>
              <a:rPr lang="el-GR" b="1" dirty="0"/>
              <a:t> τους, των επικοινωνιακών τους δεξιοτήτων, του υποστηρικτικού κλίματος μέσα στην οικογένεια, τον καλύτερο προσδιορι­σμό των οικογενειακών κανόνων και τη δημιουργία ενός κατάλληλου περι­βάλλοντος για την ανάπτυξη του παιδιού (</a:t>
            </a:r>
            <a:r>
              <a:rPr lang="en-US" b="1" dirty="0" err="1"/>
              <a:t>Huser</a:t>
            </a:r>
            <a:r>
              <a:rPr lang="el-GR" b="1" dirty="0"/>
              <a:t>, </a:t>
            </a:r>
            <a:r>
              <a:rPr lang="en-US" b="1" dirty="0"/>
              <a:t>Small</a:t>
            </a:r>
            <a:r>
              <a:rPr lang="el-GR" b="1" dirty="0"/>
              <a:t>, &amp; </a:t>
            </a:r>
            <a:r>
              <a:rPr lang="en-US" b="1" dirty="0"/>
              <a:t>Eastman</a:t>
            </a:r>
            <a:r>
              <a:rPr lang="el-GR" b="1" dirty="0"/>
              <a:t>, 2008- </a:t>
            </a:r>
            <a:r>
              <a:rPr lang="en-US" b="1" dirty="0"/>
              <a:t>Brown</a:t>
            </a:r>
            <a:r>
              <a:rPr lang="el-GR" b="1" dirty="0"/>
              <a:t>, 2005* </a:t>
            </a:r>
            <a:r>
              <a:rPr lang="en-US" b="1" dirty="0"/>
              <a:t>Turner</a:t>
            </a:r>
            <a:r>
              <a:rPr lang="el-GR" b="1" dirty="0"/>
              <a:t> &amp; </a:t>
            </a:r>
            <a:r>
              <a:rPr lang="en-US" b="1" dirty="0"/>
              <a:t>Sanders</a:t>
            </a:r>
            <a:r>
              <a:rPr lang="el-GR" b="1" dirty="0"/>
              <a:t>, 2005). Και στο πεδίο αυτό υποστηρίζεται η αναγκαιότητα για στενή συνεργασία της οικογένειας με το σχολείο (</a:t>
            </a:r>
            <a:r>
              <a:rPr lang="en-US" b="1" dirty="0" err="1"/>
              <a:t>Kulis</a:t>
            </a:r>
            <a:r>
              <a:rPr lang="en-US" b="1" dirty="0"/>
              <a:t> et al</a:t>
            </a:r>
            <a:r>
              <a:rPr lang="el-GR" b="1" dirty="0"/>
              <a:t>.,2007).</a:t>
            </a:r>
          </a:p>
          <a:p>
            <a:endParaRPr lang="el-GR" dirty="0"/>
          </a:p>
        </p:txBody>
      </p:sp>
    </p:spTree>
    <p:extLst>
      <p:ext uri="{BB962C8B-B14F-4D97-AF65-F5344CB8AC3E}">
        <p14:creationId xmlns:p14="http://schemas.microsoft.com/office/powerpoint/2010/main" val="30740450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D4AE24-23BF-4263-8E8E-5B31BF0A1119}"/>
              </a:ext>
            </a:extLst>
          </p:cNvPr>
          <p:cNvSpPr>
            <a:spLocks noGrp="1"/>
          </p:cNvSpPr>
          <p:nvPr>
            <p:ph type="title"/>
          </p:nvPr>
        </p:nvSpPr>
        <p:spPr>
          <a:xfrm>
            <a:off x="140677" y="182881"/>
            <a:ext cx="11802794" cy="618978"/>
          </a:xfrm>
        </p:spPr>
        <p:txBody>
          <a:bodyPr>
            <a:normAutofit/>
          </a:bodyPr>
          <a:lstStyle/>
          <a:p>
            <a:pPr algn="ctr"/>
            <a:r>
              <a:rPr lang="el-GR" sz="2800" b="1" dirty="0" err="1"/>
              <a:t>Οικογενεια</a:t>
            </a:r>
            <a:r>
              <a:rPr lang="el-GR" sz="2800" b="1" dirty="0"/>
              <a:t> και </a:t>
            </a:r>
            <a:r>
              <a:rPr lang="el-GR" sz="2800" b="1" dirty="0" err="1"/>
              <a:t>ψυχικη</a:t>
            </a:r>
            <a:r>
              <a:rPr lang="el-GR" sz="2800" b="1" dirty="0"/>
              <a:t> </a:t>
            </a:r>
            <a:r>
              <a:rPr lang="el-GR" sz="2800" b="1" dirty="0" err="1"/>
              <a:t>υγεια</a:t>
            </a:r>
            <a:endParaRPr lang="el-GR" sz="2800" b="1" dirty="0"/>
          </a:p>
        </p:txBody>
      </p:sp>
      <p:sp>
        <p:nvSpPr>
          <p:cNvPr id="3" name="Θέση περιεχομένου 2">
            <a:extLst>
              <a:ext uri="{FF2B5EF4-FFF2-40B4-BE49-F238E27FC236}">
                <a16:creationId xmlns:a16="http://schemas.microsoft.com/office/drawing/2014/main" id="{5497C22B-11F5-4A09-8E59-BCAECAFC7760}"/>
              </a:ext>
            </a:extLst>
          </p:cNvPr>
          <p:cNvSpPr>
            <a:spLocks noGrp="1"/>
          </p:cNvSpPr>
          <p:nvPr>
            <p:ph idx="1"/>
          </p:nvPr>
        </p:nvSpPr>
        <p:spPr>
          <a:xfrm>
            <a:off x="140677" y="984739"/>
            <a:ext cx="11802794" cy="5690380"/>
          </a:xfrm>
        </p:spPr>
        <p:txBody>
          <a:bodyPr/>
          <a:lstStyle/>
          <a:p>
            <a:pPr algn="just"/>
            <a:r>
              <a:rPr lang="el-GR" b="1" dirty="0"/>
              <a:t>Ένα τρίτο πεδίο έρευνας αφορά στη σχέση της ψυχικής υγείας με διάφορες δια­στάσεις της οικογενειακής λειτουργίας. Σε μια έρευνα σε 1.013 άτομα για τους συναισθηματικούς δεσμούς μέσα στην οικογένεια, προέκυψε ότι όλα σχεδόν τα άτομα του δείγματος, ανεξαρτήτως φύλου, ηλικίας ή τόπου διαμονής, αναπτύσ­σουν πολύ ισχυρούς συναισθηματικούς δεσμούς με τα μέλη της οικογένειάς τους, ενώ οι ισχυρότεροι συναισθηματικοί δεσμοί εντοπίζονται στις πυρηνικές οικογένειες (</a:t>
            </a:r>
            <a:r>
              <a:rPr lang="el-GR" b="1" dirty="0" err="1"/>
              <a:t>Παπαδήμου</a:t>
            </a:r>
            <a:r>
              <a:rPr lang="el-GR" b="1" dirty="0"/>
              <a:t>, 2000). Ακόμη, φάνηκε ότι οι γυναίκες έχουν την τά­ση να αναπτύσσουν ισχυρότερους συναισθηματικούς δεσμούς σε σχέση με τους άνδρες. Επιπλέον, βρέθηκε ότι στις οικογένειες με μεγάλη συναισθηματική συ­νοχή και μικρή συναισθηματική απομόνωση, τα άτομα που αντιμετωπίζουν </a:t>
            </a:r>
            <a:r>
              <a:rPr lang="el-GR" b="1" dirty="0" err="1"/>
              <a:t>κά</a:t>
            </a:r>
            <a:r>
              <a:rPr lang="el-GR" b="1" dirty="0"/>
              <a:t>- ποια ασθένεια αναπτύσσουν υψηλότερη εσωτερική συγκρότηση. Η εσωτερική συγκρότηση αναφέρεται στην ικανότητα του ατόμου να οργανώνει τα πολύ­πλοκα ερεθίσματα που δέχεται από το εξωτερικό περιβάλλον, αλλά και τον εσωτερικό του κόσμο. Ακόμη, η συνοχή στην οικογένεια φάνηκε να σχετίζεται αρνητικά με ψυχολογικά και σωματικά συμπτώματα (</a:t>
            </a:r>
            <a:r>
              <a:rPr lang="el-GR" b="1" dirty="0" err="1"/>
              <a:t>Μπαφίτη</a:t>
            </a:r>
            <a:r>
              <a:rPr lang="el-GR" b="1" dirty="0"/>
              <a:t>, 2001).</a:t>
            </a:r>
          </a:p>
          <a:p>
            <a:pPr algn="just"/>
            <a:r>
              <a:rPr lang="el-GR" b="1" dirty="0"/>
              <a:t>Μελετώντας τη σχέση ανάμεσα στην ικανοποίηση από τον γάμο και την κατάθλιψη σε 95 έγγαμα ζευγάρια, βρέθηκε αρνητική συσχέτιση όταν υπήρ­χε ικανοποίηση μέσα στον γάμο, με τα επίπεδα κατάθλιψης να είναι χαμηλά (Πατεράκη &amp; Ρούσση, 2011). Επιπλέον, η συσχέτιση αυτή ήταν μεγαλύτερη για τα ζευγάρια που ζουν σε αγροτικές περιοχές. Ακόμη, φάνηκε πως, όταν υπάρχει χαμηλή ικανοποίηση από τον γάμο και αυξημένα επίπεδα κατάθλι­ψης, σημαντικό υποστηρικτικό ρόλο παίξουν </a:t>
            </a:r>
            <a:r>
              <a:rPr lang="en-US" b="1" cap="small" dirty="0" err="1"/>
              <a:t>ol</a:t>
            </a:r>
            <a:r>
              <a:rPr lang="en-US" b="1" cap="small" dirty="0"/>
              <a:t> </a:t>
            </a:r>
            <a:r>
              <a:rPr lang="el-GR" b="1" dirty="0"/>
              <a:t>φίλοι στην περίπτωση των αν- όχι όμως και στην περίπτωση των γυναικών (Πατεράκη &amp; Ρούσση, 2011).</a:t>
            </a:r>
          </a:p>
          <a:p>
            <a:endParaRPr lang="el-GR" dirty="0"/>
          </a:p>
        </p:txBody>
      </p:sp>
    </p:spTree>
    <p:extLst>
      <p:ext uri="{BB962C8B-B14F-4D97-AF65-F5344CB8AC3E}">
        <p14:creationId xmlns:p14="http://schemas.microsoft.com/office/powerpoint/2010/main" val="1179609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782416-4312-4372-8980-C402543E604E}"/>
              </a:ext>
            </a:extLst>
          </p:cNvPr>
          <p:cNvSpPr>
            <a:spLocks noGrp="1"/>
          </p:cNvSpPr>
          <p:nvPr>
            <p:ph type="title"/>
          </p:nvPr>
        </p:nvSpPr>
        <p:spPr>
          <a:xfrm>
            <a:off x="112543" y="126610"/>
            <a:ext cx="11859064" cy="731520"/>
          </a:xfrm>
        </p:spPr>
        <p:txBody>
          <a:bodyPr>
            <a:normAutofit/>
          </a:bodyPr>
          <a:lstStyle/>
          <a:p>
            <a:r>
              <a:rPr lang="el-GR" sz="2800" b="1" dirty="0"/>
              <a:t>ΣΥΜΒΟΥΛΕΥΤΙΚΗ ΟΙΚΟΓΕΝΕΙΑΣ ΚΑΙ ΖΕΥΓΑΡΙΟΥ</a:t>
            </a:r>
            <a:r>
              <a:rPr lang="en-US" sz="2800" b="1" dirty="0"/>
              <a:t>: E</a:t>
            </a:r>
            <a:r>
              <a:rPr lang="el-GR" sz="2800" b="1" dirty="0"/>
              <a:t>ΙΣΑΓΩΓΗ</a:t>
            </a:r>
            <a:r>
              <a:rPr lang="en-US" sz="2800" b="1" dirty="0"/>
              <a:t> (1)</a:t>
            </a:r>
            <a:endParaRPr lang="el-GR" sz="2800" b="1" dirty="0"/>
          </a:p>
        </p:txBody>
      </p:sp>
      <p:sp>
        <p:nvSpPr>
          <p:cNvPr id="3" name="Θέση περιεχομένου 2">
            <a:extLst>
              <a:ext uri="{FF2B5EF4-FFF2-40B4-BE49-F238E27FC236}">
                <a16:creationId xmlns:a16="http://schemas.microsoft.com/office/drawing/2014/main" id="{8339526F-3211-42EA-A309-48668058A646}"/>
              </a:ext>
            </a:extLst>
          </p:cNvPr>
          <p:cNvSpPr>
            <a:spLocks noGrp="1"/>
          </p:cNvSpPr>
          <p:nvPr>
            <p:ph idx="1"/>
          </p:nvPr>
        </p:nvSpPr>
        <p:spPr>
          <a:xfrm>
            <a:off x="112543" y="689317"/>
            <a:ext cx="11859064" cy="5985802"/>
          </a:xfrm>
        </p:spPr>
        <p:txBody>
          <a:bodyPr>
            <a:normAutofit fontScale="92500" lnSpcReduction="10000"/>
          </a:bodyPr>
          <a:lstStyle/>
          <a:p>
            <a:pPr algn="just"/>
            <a:r>
              <a:rPr lang="el-GR" sz="2000" b="1" dirty="0"/>
              <a:t>Η οικογένεια αποτελεί βασικό θεσμό στις ζωές των ανθρώπων καθώς και πρωταρχική μονάδα οργάνωσης των περισσότερων κοινωνιών. Μπορεί να οριστεί ως ένα σύνολο ατόμων που συνδέονται μεταξύ τους με δεσμούς γάμου/συμβίωσης (ή άλλης μορφής, κοινωνικά προσδιορισμένης), αίματος ή υιοθεσίας, τα οποία ζουν κάτω από την ίδια στέγη ή -αν είναι χωριστά- αναγνωρίζουν έναν κοινό οίκο (</a:t>
            </a:r>
            <a:r>
              <a:rPr lang="en-US" sz="2000" b="1" dirty="0" err="1"/>
              <a:t>SiUamy</a:t>
            </a:r>
            <a:r>
              <a:rPr lang="el-GR" sz="2000" b="1" dirty="0"/>
              <a:t>, 1983). Ένας άλλος ορισμός για την οικογένεια μπορεί να διατυπωθεί στο πλαίσιο της γενικής θεωρίας των συ­στημάτων (</a:t>
            </a:r>
            <a:r>
              <a:rPr lang="en-US" sz="2000" b="1" dirty="0"/>
              <a:t>von </a:t>
            </a:r>
            <a:r>
              <a:rPr lang="en-US" sz="2000" b="1" dirty="0" err="1"/>
              <a:t>Bertalanfy</a:t>
            </a:r>
            <a:r>
              <a:rPr lang="el-GR" sz="2000" b="1" dirty="0"/>
              <a:t>, 1968</a:t>
            </a:r>
            <a:r>
              <a:rPr lang="el-GR" sz="2000" b="1" baseline="30000" dirty="0"/>
              <a:t>-</a:t>
            </a:r>
            <a:r>
              <a:rPr lang="el-GR" sz="2000" b="1" dirty="0"/>
              <a:t> </a:t>
            </a:r>
            <a:r>
              <a:rPr lang="en-US" sz="2000" b="1" dirty="0" err="1"/>
              <a:t>Boscolo</a:t>
            </a:r>
            <a:r>
              <a:rPr lang="en-US" sz="2000" b="1" dirty="0"/>
              <a:t> et al</a:t>
            </a:r>
            <a:r>
              <a:rPr lang="el-GR" sz="2000" b="1" dirty="0"/>
              <a:t>., 1987), η οποία περιγράφει την οικογένεια ως σύστημα, δηλαδή ως «το σύνολο των στοιχείων τα οποία </a:t>
            </a:r>
            <a:r>
              <a:rPr lang="el-GR" sz="2000" b="1" dirty="0" err="1"/>
              <a:t>αλληλεπιδρούν</a:t>
            </a:r>
            <a:r>
              <a:rPr lang="el-GR" sz="2000" b="1" dirty="0"/>
              <a:t> μεταξύ τους». Αυτή η μονάδα του συστήματος λειτουργεί ως ενιαίο σώμα απέναντι στις εξωτερικές αλλά και στις εσωτερικές πιέσεις που δέχεται. Την ίδια στιγμή, κάθε αλλαγή σε κάποιο στοιχείο του συστήμα­τος επιφέρει αλλαγές σε ολόκληρο το σύστημα (</a:t>
            </a:r>
            <a:r>
              <a:rPr lang="en-US" sz="2000" b="1" dirty="0"/>
              <a:t>Bateson</a:t>
            </a:r>
            <a:r>
              <a:rPr lang="el-GR" sz="2000" b="1" dirty="0"/>
              <a:t>, 1972). Με αυτόν τον τρόπο, το σύστημα δεν είναι απλά το άθροισμα των μερών του, αλλά κά­τι περισσότερο από αυτό (</a:t>
            </a:r>
            <a:r>
              <a:rPr lang="en-US" sz="2000" b="1" dirty="0"/>
              <a:t>Bateson</a:t>
            </a:r>
            <a:r>
              <a:rPr lang="el-GR" sz="2000" b="1" dirty="0"/>
              <a:t>, 1972· </a:t>
            </a:r>
            <a:r>
              <a:rPr lang="en-US" sz="2000" b="1" dirty="0"/>
              <a:t>Nichols </a:t>
            </a:r>
            <a:r>
              <a:rPr lang="el-GR" sz="2000" b="1" dirty="0"/>
              <a:t>&amp; </a:t>
            </a:r>
            <a:r>
              <a:rPr lang="en-US" sz="2000" b="1" dirty="0"/>
              <a:t>Schwartz</a:t>
            </a:r>
            <a:r>
              <a:rPr lang="el-GR" sz="2000" b="1" dirty="0"/>
              <a:t>, 1998).</a:t>
            </a:r>
          </a:p>
          <a:p>
            <a:pPr algn="just"/>
            <a:r>
              <a:rPr lang="el-GR" sz="2000" b="1" dirty="0"/>
              <a:t>Πολλά ζητήματα και προκλήσεις μπορούν να προκύψουν στη δυναμι­κή των σχέσεων των ατόμων. Η οικογενειακή συμβουλευτική αποσκοπεί στο να βοηθήσει τα άτομα που ως μέλη μιας οικογένειας διαπιστώνουν ότι αντι­μετωπίζουν ένα κοινό πρόβλημα. Ακόμη, απευθύνεται και σε περιπτώσεις που το «πρόβλημα» αφορά ένα άτομο, ωστόσο στη διαδικασία της συμβου­λευτικής συμμετέχει όλη η οικογένεια, καθώς τα μέλη της αναγνωρίζουν ότι οι δυσκολίες τούς επηρεάζουν όλους. </a:t>
            </a:r>
            <a:r>
              <a:rPr lang="el-GR" sz="2000" b="1" dirty="0" err="1"/>
              <a:t>Αλλωστε</a:t>
            </a:r>
            <a:r>
              <a:rPr lang="el-GR" sz="2000" b="1" dirty="0"/>
              <a:t>, οποιαδήποτε συμπεριφο­ρά, συναίσθημα, δυσκολία κ.λπ. ενός μέλους της οικογένειας δεν γίνεται πα­ρά να συνδέεται στενά και να έχει αντίκτυπο και στα υπόλοιπα μέλη της οι­κογενειακής εστίας</a:t>
            </a:r>
            <a:r>
              <a:rPr lang="el-GR" b="1" dirty="0"/>
              <a:t>.</a:t>
            </a:r>
          </a:p>
          <a:p>
            <a:pPr marL="0" indent="0" algn="just">
              <a:buNone/>
            </a:pPr>
            <a:br>
              <a:rPr lang="el-GR" b="1" dirty="0"/>
            </a:br>
            <a:endParaRPr lang="el-GR" b="1" dirty="0"/>
          </a:p>
        </p:txBody>
      </p:sp>
    </p:spTree>
    <p:extLst>
      <p:ext uri="{BB962C8B-B14F-4D97-AF65-F5344CB8AC3E}">
        <p14:creationId xmlns:p14="http://schemas.microsoft.com/office/powerpoint/2010/main" val="96394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7E3D7A-2B2D-4CE8-A804-A98C813AA59B}"/>
              </a:ext>
            </a:extLst>
          </p:cNvPr>
          <p:cNvSpPr>
            <a:spLocks noGrp="1"/>
          </p:cNvSpPr>
          <p:nvPr>
            <p:ph type="title"/>
          </p:nvPr>
        </p:nvSpPr>
        <p:spPr>
          <a:xfrm>
            <a:off x="112542" y="188743"/>
            <a:ext cx="11830929" cy="669386"/>
          </a:xfrm>
        </p:spPr>
        <p:txBody>
          <a:bodyPr>
            <a:normAutofit/>
          </a:bodyPr>
          <a:lstStyle/>
          <a:p>
            <a:r>
              <a:rPr lang="el-GR" sz="2800" b="1" dirty="0"/>
              <a:t>ΣΥΜΒΟΥΛΕΥΤΙΚΗ ΟΙΚΟΓΕΝΕΙΑΣ ΚΑΙ ΖΕΥΓΑΡΙΟΥ</a:t>
            </a:r>
            <a:r>
              <a:rPr lang="en-US" sz="2800" b="1" dirty="0"/>
              <a:t>: E</a:t>
            </a:r>
            <a:r>
              <a:rPr lang="el-GR" sz="2800" b="1" dirty="0"/>
              <a:t>ΙΣΑΓΩΓΗ</a:t>
            </a:r>
            <a:r>
              <a:rPr lang="en-US" sz="2800" b="1" dirty="0"/>
              <a:t> (2)</a:t>
            </a:r>
            <a:endParaRPr lang="el-GR" sz="2800" dirty="0"/>
          </a:p>
        </p:txBody>
      </p:sp>
      <p:sp>
        <p:nvSpPr>
          <p:cNvPr id="3" name="Θέση περιεχομένου 2">
            <a:extLst>
              <a:ext uri="{FF2B5EF4-FFF2-40B4-BE49-F238E27FC236}">
                <a16:creationId xmlns:a16="http://schemas.microsoft.com/office/drawing/2014/main" id="{21887DC7-7BC7-4392-93D3-ACD2F7F89DF4}"/>
              </a:ext>
            </a:extLst>
          </p:cNvPr>
          <p:cNvSpPr>
            <a:spLocks noGrp="1"/>
          </p:cNvSpPr>
          <p:nvPr>
            <p:ph idx="1"/>
          </p:nvPr>
        </p:nvSpPr>
        <p:spPr>
          <a:xfrm>
            <a:off x="112542" y="1069145"/>
            <a:ext cx="11830929" cy="5600112"/>
          </a:xfrm>
        </p:spPr>
        <p:txBody>
          <a:bodyPr>
            <a:normAutofit/>
          </a:bodyPr>
          <a:lstStyle/>
          <a:p>
            <a:pPr algn="just"/>
            <a:r>
              <a:rPr lang="el-GR" sz="2400" b="1" dirty="0"/>
              <a:t>Η συμβουλευτική στην οικογένεια ασχολείται κυρίως με προβλήματα των συζυγικών ή οικογενειακών σχέσεων ή του οικογενειακού προγραμμα­τισμού. Τα προβλήματα που εμφανίζονται συχνότερα αφορούν στην επικοι­νωνία μεταξύ των μελών της οικογένειας καθώς και στις σχέσεις με τρίτους, προβλήματα ανατροφής των παιδιών, σεξουαλικά προβλήματα των συζύ­γων, θέματα διαζυγίου ή δεύτερου γάμου και οικονομικά - οικογενειακά ζη­τήματα (Δημητρόπουλος, 1993· </a:t>
            </a:r>
            <a:r>
              <a:rPr lang="el-GR" sz="2400" b="1" dirty="0" err="1"/>
              <a:t>Μαλικιώση-Λοιζου</a:t>
            </a:r>
            <a:r>
              <a:rPr lang="el-GR" sz="2400" b="1" dirty="0"/>
              <a:t>, 2012).</a:t>
            </a:r>
          </a:p>
          <a:p>
            <a:pPr algn="just"/>
            <a:r>
              <a:rPr lang="el-GR" sz="2400" b="1" dirty="0"/>
              <a:t>Κοινός τόπος σε κάθε προσέγγιση της οικογενειακής θεραπείας είναι ότι τα αρνητικά συναισθήματα και οι δυσκολίες </a:t>
            </a:r>
            <a:r>
              <a:rPr lang="el-GR" sz="2400" b="1" dirty="0" err="1"/>
              <a:t>συμπεριφoράς</a:t>
            </a:r>
            <a:r>
              <a:rPr lang="el-GR" sz="2400" b="1" dirty="0"/>
              <a:t> και προσαρ­μογής που βιώνει το άτομο σχετίζονται με ζητήματα δυσλειτουργίας σε επί­πεδο του συστήματος της οικογένειας. Τέτοια μπορεί να είναι η προβλημα­τική επικοινωνία μεταξύ των μελών της οικογένειας ή κάποιας μορφής δια­στρέβλωση στη δομή της οικογένειας (</a:t>
            </a:r>
            <a:r>
              <a:rPr lang="en-US" sz="2400" b="1" dirty="0"/>
              <a:t>McLeod</a:t>
            </a:r>
            <a:r>
              <a:rPr lang="el-GR" sz="2400" b="1" dirty="0"/>
              <a:t>, 2005). Τα κοινά χαρακτηρι­στικά της σύγχρονης οικογενειακής θεραπείας περιλαμβάνουν τα ακόλουθα.</a:t>
            </a:r>
          </a:p>
          <a:p>
            <a:endParaRPr lang="el-GR" sz="2000" dirty="0"/>
          </a:p>
          <a:p>
            <a:endParaRPr lang="el-GR" dirty="0"/>
          </a:p>
        </p:txBody>
      </p:sp>
    </p:spTree>
    <p:extLst>
      <p:ext uri="{BB962C8B-B14F-4D97-AF65-F5344CB8AC3E}">
        <p14:creationId xmlns:p14="http://schemas.microsoft.com/office/powerpoint/2010/main" val="2931240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265FE7-0679-4F92-8E55-693B295FDF2F}"/>
              </a:ext>
            </a:extLst>
          </p:cNvPr>
          <p:cNvSpPr>
            <a:spLocks noGrp="1"/>
          </p:cNvSpPr>
          <p:nvPr>
            <p:ph type="title"/>
          </p:nvPr>
        </p:nvSpPr>
        <p:spPr>
          <a:xfrm>
            <a:off x="140677" y="168813"/>
            <a:ext cx="11802794" cy="647114"/>
          </a:xfrm>
        </p:spPr>
        <p:txBody>
          <a:bodyPr>
            <a:normAutofit/>
          </a:bodyPr>
          <a:lstStyle/>
          <a:p>
            <a:pPr algn="ctr"/>
            <a:r>
              <a:rPr lang="el-GR" sz="2800" b="1" dirty="0"/>
              <a:t>ΣΥΜΒΟΥΛΕΥΤΙΚΗ ΟΙΚΟΓΕΝΕΙΑΣ ΚΑΙ ΖΕΥΓΑΡΙΟΥ</a:t>
            </a:r>
            <a:r>
              <a:rPr lang="en-US" sz="2800" b="1" dirty="0"/>
              <a:t>: E</a:t>
            </a:r>
            <a:r>
              <a:rPr lang="el-GR" sz="2800" b="1" dirty="0"/>
              <a:t>ΙΣΑΓΩΓΗ</a:t>
            </a:r>
            <a:r>
              <a:rPr lang="en-US" sz="2800" b="1" dirty="0"/>
              <a:t> (3)</a:t>
            </a:r>
            <a:endParaRPr lang="el-GR" sz="2800" dirty="0"/>
          </a:p>
        </p:txBody>
      </p:sp>
      <p:sp>
        <p:nvSpPr>
          <p:cNvPr id="3" name="Θέση περιεχομένου 2">
            <a:extLst>
              <a:ext uri="{FF2B5EF4-FFF2-40B4-BE49-F238E27FC236}">
                <a16:creationId xmlns:a16="http://schemas.microsoft.com/office/drawing/2014/main" id="{8A45C543-32F1-4A6F-A048-9A0078F62536}"/>
              </a:ext>
            </a:extLst>
          </p:cNvPr>
          <p:cNvSpPr>
            <a:spLocks noGrp="1"/>
          </p:cNvSpPr>
          <p:nvPr>
            <p:ph idx="1"/>
          </p:nvPr>
        </p:nvSpPr>
        <p:spPr>
          <a:xfrm>
            <a:off x="140677" y="1055077"/>
            <a:ext cx="11802794" cy="5634110"/>
          </a:xfrm>
        </p:spPr>
        <p:txBody>
          <a:bodyPr>
            <a:normAutofit lnSpcReduction="10000"/>
          </a:bodyPr>
          <a:lstStyle/>
          <a:p>
            <a:r>
              <a:rPr lang="el-GR" sz="2000" b="1" dirty="0"/>
              <a:t>Τη θεραπευτική δράση που εστιάζει στο πλαίσιο και όχι στο άτομο.</a:t>
            </a:r>
          </a:p>
          <a:p>
            <a:r>
              <a:rPr lang="el-GR" sz="2000" b="1" dirty="0"/>
              <a:t> Την παρατήρηση των προτύπων αλληλεπίδρασης μέσα στο οικογενεια­κό σύστημα, μέσω της ενεργού συμμετοχής όλων ή των περισσότερων μελών της οικογένειας.</a:t>
            </a:r>
          </a:p>
          <a:p>
            <a:r>
              <a:rPr lang="el-GR" sz="2000" b="1" dirty="0"/>
              <a:t>Την έμφαση στο «πώς» συμπεριφέρονται </a:t>
            </a:r>
            <a:r>
              <a:rPr lang="en-US" sz="2000" b="1" cap="small" dirty="0" err="1"/>
              <a:t>ol</a:t>
            </a:r>
            <a:r>
              <a:rPr lang="en-US" sz="2000" b="1" cap="small" dirty="0"/>
              <a:t> </a:t>
            </a:r>
            <a:r>
              <a:rPr lang="el-GR" sz="2000" b="1" dirty="0"/>
              <a:t>άνθρωποι (δηλαδή στη δια­δικασία) και τι συνέπειες έχει η συμπεριφορά τους στους άλλους, παρά στο «γιατί» συμπεριφέρονται όπως συμπεριφέρονται (δηλαδή στην αιτία).</a:t>
            </a:r>
          </a:p>
          <a:p>
            <a:r>
              <a:rPr lang="el-GR" sz="2000" b="1" dirty="0"/>
              <a:t> Τη μελέτη προτύπων μεταξύ των μελών του συστήματος παρά νόμων που ισχύουν καθολικά.</a:t>
            </a:r>
          </a:p>
          <a:p>
            <a:pPr lvl="0"/>
            <a:r>
              <a:rPr lang="el-GR" sz="2000" b="1" dirty="0"/>
              <a:t>Την εστίαση στο εδώ και τώρα, παρά σε προηγούμενες εμπειρίες και δια­δικασίες.</a:t>
            </a:r>
          </a:p>
          <a:p>
            <a:r>
              <a:rPr lang="el-GR" sz="2000" b="1" dirty="0"/>
              <a:t> Την ουδέτερη στάση του/της θεραπευτή/</a:t>
            </a:r>
            <a:r>
              <a:rPr lang="el-GR" sz="2000" b="1" dirty="0" err="1"/>
              <a:t>τριας</a:t>
            </a:r>
            <a:r>
              <a:rPr lang="el-GR" sz="2000" b="1" dirty="0"/>
              <a:t>, ώστε αυτός/ή να </a:t>
            </a:r>
            <a:r>
              <a:rPr lang="el-GR" sz="2000" b="1" dirty="0" err="1"/>
              <a:t>αποφύ</a:t>
            </a:r>
            <a:r>
              <a:rPr lang="el-GR" sz="2000" b="1" dirty="0"/>
              <a:t>- </a:t>
            </a:r>
            <a:r>
              <a:rPr lang="el-GR" sz="2000" b="1" dirty="0" err="1"/>
              <a:t>γει</a:t>
            </a:r>
            <a:r>
              <a:rPr lang="el-GR" sz="2000" b="1" dirty="0"/>
              <a:t> να «</a:t>
            </a:r>
            <a:r>
              <a:rPr lang="el-GR" sz="2000" b="1" dirty="0" err="1"/>
              <a:t>απορροφηθεί</a:t>
            </a:r>
            <a:r>
              <a:rPr lang="el-GR" sz="2000" b="1" dirty="0"/>
              <a:t>» από το σύστημα ή να συμμαχήσει με κάποιο ή κάποια μέλη της οικογένειας.</a:t>
            </a:r>
          </a:p>
          <a:p>
            <a:r>
              <a:rPr lang="el-GR" sz="2000" b="1" dirty="0"/>
              <a:t>Τη διεξαγωγή της θεραπευτικής διαδικασίας όχι από έναν αλλά από ομάδα θεραπευτών, τα μέλη της οποίας μπορεί να δρουν είτε ως σύμβου­λοι μαζί με την οικογένεια είτε ως παρατηρητές/</a:t>
            </a:r>
            <a:r>
              <a:rPr lang="el-GR" sz="2000" b="1" dirty="0" err="1"/>
              <a:t>τριες</a:t>
            </a:r>
            <a:r>
              <a:rPr lang="el-GR" sz="2000" b="1" dirty="0"/>
              <a:t> (πίσω από μονόδρο­μο καθρέφτη).</a:t>
            </a:r>
          </a:p>
          <a:p>
            <a:r>
              <a:rPr lang="el-GR" sz="2000" b="1" dirty="0"/>
              <a:t> Τον προσανατολισμό σε περιορισμένο αριθμό συνεδριών που ασκούν «υψηλή» επιρροή, αντί των πολλών συνεδριών που λειτουργούν περισσότε­ρο «έμμεσα» ή υποστηρικτικά.</a:t>
            </a:r>
          </a:p>
          <a:p>
            <a:endParaRPr lang="el-GR" dirty="0"/>
          </a:p>
        </p:txBody>
      </p:sp>
    </p:spTree>
    <p:extLst>
      <p:ext uri="{BB962C8B-B14F-4D97-AF65-F5344CB8AC3E}">
        <p14:creationId xmlns:p14="http://schemas.microsoft.com/office/powerpoint/2010/main" val="1393515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A9166D-07F5-4EF8-84CD-E3EF3F85A2DE}"/>
              </a:ext>
            </a:extLst>
          </p:cNvPr>
          <p:cNvSpPr>
            <a:spLocks noGrp="1"/>
          </p:cNvSpPr>
          <p:nvPr>
            <p:ph type="title"/>
          </p:nvPr>
        </p:nvSpPr>
        <p:spPr>
          <a:xfrm>
            <a:off x="225083" y="126610"/>
            <a:ext cx="11732455" cy="773722"/>
          </a:xfrm>
        </p:spPr>
        <p:txBody>
          <a:bodyPr>
            <a:normAutofit/>
          </a:bodyPr>
          <a:lstStyle/>
          <a:p>
            <a:pPr algn="ctr"/>
            <a:r>
              <a:rPr lang="el-GR" sz="2800" b="1" dirty="0"/>
              <a:t>ΤΟ ΖΗΤΗΜΑ ΤΗΣ ΘΕΡΑΠΕΥΤΙΚΗΣ ΣΥΜΜΑΧΙΑΣ</a:t>
            </a:r>
            <a:r>
              <a:rPr lang="en-US" sz="2800" b="1" dirty="0"/>
              <a:t> (1)</a:t>
            </a:r>
            <a:endParaRPr lang="el-GR" sz="2800" b="1" dirty="0"/>
          </a:p>
        </p:txBody>
      </p:sp>
      <p:sp>
        <p:nvSpPr>
          <p:cNvPr id="3" name="Θέση περιεχομένου 2">
            <a:extLst>
              <a:ext uri="{FF2B5EF4-FFF2-40B4-BE49-F238E27FC236}">
                <a16:creationId xmlns:a16="http://schemas.microsoft.com/office/drawing/2014/main" id="{EA91865F-A4D8-4562-8320-2EF85B6FD9F2}"/>
              </a:ext>
            </a:extLst>
          </p:cNvPr>
          <p:cNvSpPr>
            <a:spLocks noGrp="1"/>
          </p:cNvSpPr>
          <p:nvPr>
            <p:ph idx="1"/>
          </p:nvPr>
        </p:nvSpPr>
        <p:spPr>
          <a:xfrm>
            <a:off x="225083" y="1097280"/>
            <a:ext cx="11732455" cy="5500467"/>
          </a:xfrm>
        </p:spPr>
        <p:txBody>
          <a:bodyPr>
            <a:normAutofit fontScale="92500" lnSpcReduction="20000"/>
          </a:bodyPr>
          <a:lstStyle/>
          <a:p>
            <a:pPr marL="0" indent="0" algn="just">
              <a:buNone/>
            </a:pPr>
            <a:endParaRPr lang="el-GR" dirty="0"/>
          </a:p>
          <a:p>
            <a:pPr marL="0" indent="0" algn="just">
              <a:buNone/>
            </a:pPr>
            <a:r>
              <a:rPr lang="el-GR" sz="1900" b="1" dirty="0"/>
              <a:t>Ένα κεντρικό ζήτημα στην οικο­γενειακή συμβουλευτική είναι η </a:t>
            </a:r>
            <a:r>
              <a:rPr lang="el-GR" sz="1900" b="1" i="1" dirty="0"/>
              <a:t>θεραπευτική συμμαχία</a:t>
            </a:r>
            <a:r>
              <a:rPr lang="el-GR" sz="1900" b="1" dirty="0"/>
              <a:t> (</a:t>
            </a:r>
            <a:r>
              <a:rPr lang="en-US" sz="1900" b="1" dirty="0"/>
              <a:t>Friedlander et al</a:t>
            </a:r>
            <a:r>
              <a:rPr lang="el-GR" sz="1900" b="1" dirty="0"/>
              <a:t>., 2006), Ο όρος αυτός αναφέρεται στη σχέση των συμβούλων με κάποιο ή κάποια μέλη της οικογένειας, η οποία μπορεί να εκληφθεί ως «συμμαχία», με την έννοια ότι οι σύμβουλοι τοποθετούνται υπέρ του ενός ή του άλλου σε μια διαμάχη στην οικογένεια. Το ζητούμενο εδώ είναι η εξασφάλιση της συμ­μαχίας των συμβούλων με το σύνολο της οικογένειας, ώστε κανένα μέλος να μη θεωρήσει ή να μη νιώσει ότι οι σύμβουλοι συμμαχούν συγκεκριμένα με κάποιον. Για την επίτευξη μιας ισορροπημένης συμμαχίας με όλα τα μέλη της οικογένειας, προτείνεται η ανάπτυξη της </a:t>
            </a:r>
            <a:r>
              <a:rPr lang="el-GR" sz="1900" b="1" dirty="0" err="1"/>
              <a:t>ενσυναίσθησης</a:t>
            </a:r>
            <a:r>
              <a:rPr lang="el-GR" sz="1900" b="1" dirty="0"/>
              <a:t> και του σεβα­σμού για κάθε </a:t>
            </a:r>
            <a:r>
              <a:rPr lang="el-GR" sz="1900" b="1" dirty="0" err="1"/>
              <a:t>συμβουλευόμενο</a:t>
            </a:r>
            <a:r>
              <a:rPr lang="el-GR" sz="1900" b="1" dirty="0"/>
              <a:t>/η και η οικοδόμηση εμπιστοσύνης μεταξύ τους. Ακόμη, προτείνεται η υποβολή ερωτήσεων στη συμβουλευτική διαδι­κασία με κυκλικό τρόπο σε όλα τα μέλη της οικογένειας, η κατανόηση -από τον/τη σύμβουλο- των τρόπων με τους οποίους επικοινωνούν τα μέλη μετα­ξύ τους, καθώς και η διαχείριση της άμυνας και της δυσπιστίας που μπορεί να δείχνουν κάποια μέλη για τη συμβουλευτική διαδικασία (</a:t>
            </a:r>
            <a:r>
              <a:rPr lang="en-US" sz="1900" b="1" dirty="0"/>
              <a:t>Mahaffey </a:t>
            </a:r>
            <a:r>
              <a:rPr lang="el-GR" sz="1900" b="1" dirty="0"/>
              <a:t>&amp; </a:t>
            </a:r>
            <a:r>
              <a:rPr lang="en-US" sz="1900" b="1" dirty="0"/>
              <a:t>Granello</a:t>
            </a:r>
            <a:r>
              <a:rPr lang="el-GR" sz="1900" b="1" dirty="0"/>
              <a:t>, 2007· </a:t>
            </a:r>
            <a:r>
              <a:rPr lang="en-US" sz="1900" b="1" dirty="0"/>
              <a:t>Mahaffey </a:t>
            </a:r>
            <a:r>
              <a:rPr lang="el-GR" sz="1900" b="1" dirty="0"/>
              <a:t>&amp; </a:t>
            </a:r>
            <a:r>
              <a:rPr lang="en-US" sz="1900" b="1" dirty="0"/>
              <a:t>Lewis</a:t>
            </a:r>
            <a:r>
              <a:rPr lang="el-GR" sz="1900" b="1" dirty="0"/>
              <a:t>, 2008).</a:t>
            </a:r>
          </a:p>
          <a:p>
            <a:pPr marL="0" indent="0" algn="just">
              <a:buNone/>
            </a:pPr>
            <a:endParaRPr lang="el-GR" sz="1900" b="1" i="1" u="sng" dirty="0"/>
          </a:p>
          <a:p>
            <a:pPr marL="0" indent="0" algn="just">
              <a:buNone/>
            </a:pPr>
            <a:r>
              <a:rPr lang="el-GR" sz="1900" b="1" i="1" u="sng" dirty="0"/>
              <a:t>Η αξιολόγηση της οικογένειας στη συμβουλευτική</a:t>
            </a:r>
          </a:p>
          <a:p>
            <a:pPr marL="0" indent="0" algn="just">
              <a:buNone/>
            </a:pPr>
            <a:r>
              <a:rPr lang="el-GR" sz="1900" b="1" dirty="0"/>
              <a:t>Συνήθως, η αξιολόγηση στη συμβουλευτική διαδικασία περιλαμβάνει πολ­λαπλές μεθόδους, όπως συνεντεύξεις ιστορικού της οικογένειας, παρατήρη­ση της συμπεριφοράς και σταθμισμένα τεστ αξιολόγησης για τη συγκέντρω­ση πληροφοριών για την οικογένεια (</a:t>
            </a:r>
            <a:r>
              <a:rPr lang="en-US" sz="1900" b="1" dirty="0" err="1"/>
              <a:t>Mclntire</a:t>
            </a:r>
            <a:r>
              <a:rPr lang="en-US" sz="1900" b="1" dirty="0"/>
              <a:t> </a:t>
            </a:r>
            <a:r>
              <a:rPr lang="el-GR" sz="1900" b="1" dirty="0"/>
              <a:t>&amp; </a:t>
            </a:r>
            <a:r>
              <a:rPr lang="en-US" sz="1900" b="1" dirty="0"/>
              <a:t>Miller</a:t>
            </a:r>
            <a:r>
              <a:rPr lang="el-GR" sz="1900" b="1" dirty="0"/>
              <a:t>, 2006). Ωστόσο, σε αντίθεση με την «παραδοσιακή» συμβουλευτική, η οποία δίνει έμφαση στην αξιολόγηση του ατόμου, η οικογενειακή εστιάζει στην αξιολόγηση του οι­κογενειακού συστήματος, και ειδικότερα στις οικογενειακές σχέσεις, στα πρότυπα επικοινωνίας, στη δομή και στο επίπεδο λειτουργικότητας της οι­κογένειας (</a:t>
            </a:r>
            <a:r>
              <a:rPr lang="en-US" sz="1900" b="1" dirty="0"/>
              <a:t>Erford</a:t>
            </a:r>
            <a:r>
              <a:rPr lang="el-GR" sz="1900" b="1" dirty="0"/>
              <a:t>, 2006). Έτσι, η αξιολόγηση της οικογένειας ως σύνολο θεωρείται μια συστηματική μέθοδος που αποτελεί σημαντική πηγή πληρο­φοριών (</a:t>
            </a:r>
            <a:r>
              <a:rPr lang="en-US" sz="1900" b="1" dirty="0"/>
              <a:t>Bray</a:t>
            </a:r>
            <a:r>
              <a:rPr lang="el-GR" sz="1900" b="1" dirty="0"/>
              <a:t>, 2009).</a:t>
            </a:r>
          </a:p>
          <a:p>
            <a:pPr marL="0" indent="0">
              <a:buNone/>
            </a:pPr>
            <a:endParaRPr lang="el-GR" b="1" i="1" u="sng" dirty="0"/>
          </a:p>
          <a:p>
            <a:endParaRPr lang="el-GR" dirty="0"/>
          </a:p>
          <a:p>
            <a:endParaRPr lang="el-GR" dirty="0"/>
          </a:p>
        </p:txBody>
      </p:sp>
    </p:spTree>
    <p:extLst>
      <p:ext uri="{BB962C8B-B14F-4D97-AF65-F5344CB8AC3E}">
        <p14:creationId xmlns:p14="http://schemas.microsoft.com/office/powerpoint/2010/main" val="3011472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F5517B-3A28-41B7-9625-4D4C1E9C60A1}"/>
              </a:ext>
            </a:extLst>
          </p:cNvPr>
          <p:cNvSpPr>
            <a:spLocks noGrp="1"/>
          </p:cNvSpPr>
          <p:nvPr>
            <p:ph type="title"/>
          </p:nvPr>
        </p:nvSpPr>
        <p:spPr>
          <a:xfrm>
            <a:off x="168813" y="140678"/>
            <a:ext cx="11788726" cy="590842"/>
          </a:xfrm>
        </p:spPr>
        <p:txBody>
          <a:bodyPr>
            <a:normAutofit fontScale="90000"/>
          </a:bodyPr>
          <a:lstStyle/>
          <a:p>
            <a:pPr algn="ctr"/>
            <a:r>
              <a:rPr lang="el-GR" b="1" dirty="0"/>
              <a:t>ΤΟ ΖΗΤΗΜΑ ΤΗΣ ΘΕΡΑΠΕΥΤΙΚΗΣ ΣΥΜΜΑΧΙΑΣ</a:t>
            </a:r>
            <a:r>
              <a:rPr lang="en-US" b="1" dirty="0"/>
              <a:t> (2)</a:t>
            </a:r>
            <a:endParaRPr lang="el-GR" dirty="0"/>
          </a:p>
        </p:txBody>
      </p:sp>
      <p:sp>
        <p:nvSpPr>
          <p:cNvPr id="3" name="Θέση περιεχομένου 2">
            <a:extLst>
              <a:ext uri="{FF2B5EF4-FFF2-40B4-BE49-F238E27FC236}">
                <a16:creationId xmlns:a16="http://schemas.microsoft.com/office/drawing/2014/main" id="{FCC9D4DB-7F89-4520-917C-8F7CDB2D210B}"/>
              </a:ext>
            </a:extLst>
          </p:cNvPr>
          <p:cNvSpPr>
            <a:spLocks noGrp="1"/>
          </p:cNvSpPr>
          <p:nvPr>
            <p:ph idx="1"/>
          </p:nvPr>
        </p:nvSpPr>
        <p:spPr>
          <a:xfrm>
            <a:off x="168813" y="886265"/>
            <a:ext cx="11788726" cy="5831057"/>
          </a:xfrm>
        </p:spPr>
        <p:txBody>
          <a:bodyPr>
            <a:normAutofit lnSpcReduction="10000"/>
          </a:bodyPr>
          <a:lstStyle/>
          <a:p>
            <a:pPr algn="just"/>
            <a:r>
              <a:rPr lang="el-GR" sz="2000" b="1" dirty="0"/>
              <a:t>Ειδικότερα, ορισμένα από τα πεδία αξιολόγησης στην οικογενειακή συμβουλευτική είναι οι συμπεριφορές και </a:t>
            </a:r>
            <a:r>
              <a:rPr lang="el-GR" sz="2000" b="1" dirty="0" err="1"/>
              <a:t>διαντιδράσεις</a:t>
            </a:r>
            <a:r>
              <a:rPr lang="el-GR" sz="2000" b="1" dirty="0"/>
              <a:t> μεταξύ των μελών που φανερώνουν τη λειτουργικότητα στην οικογένεια, τη συναισθηματική εγγύτητα ή απόσταση μεταξύ των μελών, οι ρόλοι που αναλαμβάνει κάθε μέλος στην οικογένεια, η σταθερότητα και </a:t>
            </a:r>
            <a:r>
              <a:rPr lang="el-GR" sz="2000" b="1" dirty="0" err="1"/>
              <a:t>αυτεπάρκεια</a:t>
            </a:r>
            <a:r>
              <a:rPr lang="el-GR" sz="2000" b="1" dirty="0"/>
              <a:t> της οικογένειας, κα­θώς και παράγοντες κινδύνου, </a:t>
            </a:r>
            <a:r>
              <a:rPr lang="el-GR" sz="2000" b="1" dirty="0" err="1"/>
              <a:t>όποος</a:t>
            </a:r>
            <a:r>
              <a:rPr lang="el-GR" sz="2000" b="1" dirty="0"/>
              <a:t> φτώχεια, ενδοοικογενειακή βία κ.λπ. (</a:t>
            </a:r>
            <a:r>
              <a:rPr lang="en-US" sz="2000" b="1" dirty="0" err="1"/>
              <a:t>Ghanbaripanah</a:t>
            </a:r>
            <a:r>
              <a:rPr lang="en-US" sz="2000" b="1" dirty="0"/>
              <a:t> </a:t>
            </a:r>
            <a:r>
              <a:rPr lang="el-GR" sz="2000" b="1" dirty="0"/>
              <a:t>&amp; </a:t>
            </a:r>
            <a:r>
              <a:rPr lang="en-US" sz="2000" b="1" dirty="0" err="1"/>
              <a:t>Mustaffa</a:t>
            </a:r>
            <a:r>
              <a:rPr lang="el-GR" sz="2000" b="1" dirty="0"/>
              <a:t>, 2012). Σε κάθε περίπτωση, υπογραμμίζεται η ανάγκη για πολυδιάστατη αξιολόγηση με διάφορες τεχνικές και εργαλεία ώστε να διαμορφωθεί μια ολοκληρωμένη εικόνα (</a:t>
            </a:r>
            <a:r>
              <a:rPr lang="en-US" sz="2000" b="1" dirty="0" err="1"/>
              <a:t>Lavee</a:t>
            </a:r>
            <a:r>
              <a:rPr lang="en-US" sz="2000" b="1" dirty="0"/>
              <a:t> </a:t>
            </a:r>
            <a:r>
              <a:rPr lang="el-GR" sz="2000" b="1" dirty="0"/>
              <a:t>&amp; </a:t>
            </a:r>
            <a:r>
              <a:rPr lang="en-US" sz="2000" b="1" dirty="0" err="1"/>
              <a:t>Avisar</a:t>
            </a:r>
            <a:r>
              <a:rPr lang="el-GR" sz="2000" b="1" dirty="0"/>
              <a:t>, 2006).</a:t>
            </a:r>
          </a:p>
          <a:p>
            <a:pPr algn="just"/>
            <a:r>
              <a:rPr lang="el-GR" sz="2000" b="1" dirty="0"/>
              <a:t>Σε ό,τι αφορά τα «εργαλεία» της αξιολόγησης της οικογένειας, αυτά μπορεί να είναι σταθμισμένα ερωτηματολόγια </a:t>
            </a:r>
            <a:r>
              <a:rPr lang="el-GR" sz="2000" b="1" dirty="0" err="1"/>
              <a:t>αυτοαναφοράς</a:t>
            </a:r>
            <a:r>
              <a:rPr lang="el-GR" sz="2000" b="1" dirty="0"/>
              <a:t>, μέθοδοι πα­ρατήρησης και διαγραμματικές μέθοδοι, όπως ο οικολογικός χάρτης και το </a:t>
            </a:r>
            <a:r>
              <a:rPr lang="el-GR" sz="2000" b="1" dirty="0" err="1"/>
              <a:t>γενεόγραμμα</a:t>
            </a:r>
            <a:r>
              <a:rPr lang="el-GR" sz="2000" b="1" dirty="0"/>
              <a:t> (</a:t>
            </a:r>
            <a:r>
              <a:rPr lang="en-US" sz="2000" b="1" dirty="0"/>
              <a:t>Suzuki </a:t>
            </a:r>
            <a:r>
              <a:rPr lang="el-GR" sz="2000" b="1" dirty="0"/>
              <a:t>&amp; </a:t>
            </a:r>
            <a:r>
              <a:rPr lang="en-US" sz="2000" b="1" dirty="0" err="1"/>
              <a:t>Ponterotto</a:t>
            </a:r>
            <a:r>
              <a:rPr lang="el-GR" sz="2000" b="1" dirty="0"/>
              <a:t>, 2008). Τα ερωτηματολόγια </a:t>
            </a:r>
            <a:r>
              <a:rPr lang="el-GR" sz="2000" b="1" dirty="0" err="1"/>
              <a:t>αυτοαναφο­ράς</a:t>
            </a:r>
            <a:r>
              <a:rPr lang="el-GR" sz="2000" b="1" dirty="0"/>
              <a:t> δίνουν περιορισμένες πληροφορίες, ωστόσο αρκετές φορές είναι κατάλ­ληλα για τη συμβουλευτική διαδικασία και προσφέρουν τη δυνατότητα για πιο ελεύθερη έκφραση των μελών της οικογένειας (</a:t>
            </a:r>
            <a:r>
              <a:rPr lang="en-US" sz="2000" b="1" dirty="0" err="1"/>
              <a:t>Lavee</a:t>
            </a:r>
            <a:r>
              <a:rPr lang="en-US" sz="2000" b="1" dirty="0"/>
              <a:t> </a:t>
            </a:r>
            <a:r>
              <a:rPr lang="el-GR" sz="2000" b="1" dirty="0"/>
              <a:t>&amp; </a:t>
            </a:r>
            <a:r>
              <a:rPr lang="en-US" sz="2000" b="1" dirty="0" err="1"/>
              <a:t>Avisar</a:t>
            </a:r>
            <a:r>
              <a:rPr lang="el-GR" sz="2000" b="1" dirty="0"/>
              <a:t>, 2006). Ακόμη, αξιοποιείται ιδιαίτερα και η συνέντευξη, η οποία περιλαμβάνει και κατευθυνόμενη συζήτηση, αλλά και παρατήρηση της μη λεκτικής συμπερι­φοράς. Τέλος, ο οικολογικός χάρτης (διάγραμμα της αλληλεπίδρασης της οικογένειας με άλλα πλαίσια, όπως η κοινότητα, το σχολείο κ.λπ.), το </a:t>
            </a:r>
            <a:r>
              <a:rPr lang="el-GR" sz="2000" b="1" dirty="0" err="1"/>
              <a:t>γενεό­γραμμα</a:t>
            </a:r>
            <a:r>
              <a:rPr lang="el-GR" sz="2000" b="1" dirty="0"/>
              <a:t> (το οικογενειακό δέντρο), καθώς και το παιχνίδι ρόλων αποτελούν σημαντικά εργαλεία που προσφέρουν πολύτιμες πληροφορίες στον/στη σύμ­βουλο, αλλά και στην ίδια την οικογένεια αναφορικά με τα πρότυπα συμπε­ριφοράς της και τις δυσκολίες που μπορεί να αντιμετωπίζει (</a:t>
            </a:r>
            <a:r>
              <a:rPr lang="en-US" sz="2000" b="1" dirty="0" err="1"/>
              <a:t>Ghanbaripanah</a:t>
            </a:r>
            <a:r>
              <a:rPr lang="en-US" sz="2000" b="1" dirty="0"/>
              <a:t> </a:t>
            </a:r>
            <a:r>
              <a:rPr lang="el-GR" sz="2000" b="1" dirty="0"/>
              <a:t>&amp; </a:t>
            </a:r>
            <a:r>
              <a:rPr lang="en-US" sz="2000" b="1" dirty="0" err="1"/>
              <a:t>Mustaffa</a:t>
            </a:r>
            <a:r>
              <a:rPr lang="el-GR" sz="2000" b="1" dirty="0"/>
              <a:t>, 2012).</a:t>
            </a:r>
          </a:p>
          <a:p>
            <a:endParaRPr lang="el-GR" dirty="0"/>
          </a:p>
        </p:txBody>
      </p:sp>
    </p:spTree>
    <p:extLst>
      <p:ext uri="{BB962C8B-B14F-4D97-AF65-F5344CB8AC3E}">
        <p14:creationId xmlns:p14="http://schemas.microsoft.com/office/powerpoint/2010/main" val="2828039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63983A-EC5F-46A8-BAAE-C523F60AD747}"/>
              </a:ext>
            </a:extLst>
          </p:cNvPr>
          <p:cNvSpPr>
            <a:spLocks noGrp="1"/>
          </p:cNvSpPr>
          <p:nvPr>
            <p:ph type="title"/>
          </p:nvPr>
        </p:nvSpPr>
        <p:spPr>
          <a:xfrm>
            <a:off x="168812" y="126610"/>
            <a:ext cx="11774659" cy="562707"/>
          </a:xfrm>
        </p:spPr>
        <p:txBody>
          <a:bodyPr>
            <a:normAutofit/>
          </a:bodyPr>
          <a:lstStyle/>
          <a:p>
            <a:pPr algn="ctr"/>
            <a:r>
              <a:rPr lang="el-GR" sz="2800" b="1" dirty="0" err="1"/>
              <a:t>Συμβουλευτικη</a:t>
            </a:r>
            <a:r>
              <a:rPr lang="el-GR" sz="2800" b="1" dirty="0"/>
              <a:t> </a:t>
            </a:r>
            <a:r>
              <a:rPr lang="el-GR" sz="2800" b="1" dirty="0" err="1"/>
              <a:t>ζευγαριου</a:t>
            </a:r>
            <a:r>
              <a:rPr lang="el-GR" sz="2800" b="1" dirty="0"/>
              <a:t> (1)</a:t>
            </a:r>
          </a:p>
        </p:txBody>
      </p:sp>
      <p:sp>
        <p:nvSpPr>
          <p:cNvPr id="3" name="Θέση περιεχομένου 2">
            <a:extLst>
              <a:ext uri="{FF2B5EF4-FFF2-40B4-BE49-F238E27FC236}">
                <a16:creationId xmlns:a16="http://schemas.microsoft.com/office/drawing/2014/main" id="{691001F5-54FF-4E6A-A9F1-9254642BADAD}"/>
              </a:ext>
            </a:extLst>
          </p:cNvPr>
          <p:cNvSpPr>
            <a:spLocks noGrp="1"/>
          </p:cNvSpPr>
          <p:nvPr>
            <p:ph idx="1"/>
          </p:nvPr>
        </p:nvSpPr>
        <p:spPr>
          <a:xfrm>
            <a:off x="168813" y="886265"/>
            <a:ext cx="11774658" cy="5711483"/>
          </a:xfrm>
        </p:spPr>
        <p:txBody>
          <a:bodyPr>
            <a:normAutofit/>
          </a:bodyPr>
          <a:lstStyle/>
          <a:p>
            <a:pPr algn="just"/>
            <a:r>
              <a:rPr lang="el-GR" b="1" dirty="0"/>
              <a:t>Η αναζήτηση συμβουλευτικής σε επίπεδο ζευγαριού είναι μια επιλογή που κάνουν οι άνθρωποι όταν αντιμετωπίζουν δυσκολίες στη συμβίωση με τον/ τη σύντροφό τους. Οι δυσκολίες αυτές μπορεί να εμφανίζονται όταν καλού­νται οι άνθρωποι να αντιμετωπίσουν μια κρίση, όπως είναι η απιστία, το εν­δεχόμενο διαζυγίου, οι διαφωνίες σχετικά με την ανατροφή των παιδιών, τα οικονομικά ή σεξουαλικά προβλήματα, η δυσλειτουργία στην επικοινωνία, οι συγκρούσεις για την εξουσία και τον έλεγχο κ.ά. (</a:t>
            </a:r>
            <a:r>
              <a:rPr lang="en-US" b="1" dirty="0"/>
              <a:t>Goldenberg </a:t>
            </a:r>
            <a:r>
              <a:rPr lang="el-GR" b="1" dirty="0"/>
              <a:t>&amp; </a:t>
            </a:r>
            <a:r>
              <a:rPr lang="en-US" b="1" dirty="0"/>
              <a:t>Golden</a:t>
            </a:r>
            <a:r>
              <a:rPr lang="el-GR" b="1" dirty="0"/>
              <a:t>- </a:t>
            </a:r>
            <a:r>
              <a:rPr lang="en-US" b="1" dirty="0"/>
              <a:t>berg</a:t>
            </a:r>
            <a:r>
              <a:rPr lang="el-GR" b="1" dirty="0"/>
              <a:t>, 2005).</a:t>
            </a:r>
          </a:p>
          <a:p>
            <a:pPr algn="just"/>
            <a:r>
              <a:rPr lang="el-GR" b="1" dirty="0"/>
              <a:t>Σύμφωνα με την </a:t>
            </a:r>
            <a:r>
              <a:rPr lang="el-GR" b="1" i="1" dirty="0"/>
              <a:t>ψυχοδυναμική προσέγγιση</a:t>
            </a:r>
            <a:r>
              <a:rPr lang="el-GR" b="1" dirty="0"/>
              <a:t>, σε ένα ζευγάρι κάθε σύ­ντροφος «μεταφέρει» μια ισχυρή ομάδα ιδεών για το τι σημαίνει να είναι κα­νείς σύζυγος και γονέας, ιδέες που έχουν διαμορφωθεί έντονα μέσα στην οι­κογένεια από την οποία κατάγεται. Ακόμη, ο/η κάθε σύντροφος χαρακτη­ρίζεται από μια σειρά διαπροσωπικών αναγκών που διαμορφώθηκαν κυ­ρίως από τις εμπειρίες της παιδικής του/της ηλικίας και τις οποίες προσπα­θεί να καλύψει μέσα από την παρούσα σχέση. Η προσδοκία αυτή ωθεί το άτομο να εξιδανικεύει τον/τη σύντροφό του, αναμένοντας να ικανοποιήσει τις ανάγκες του, καθώς και να λύσει τα τραύματα της παιδικής ηλικίας μέ­σα από τη σχέση (</a:t>
            </a:r>
            <a:r>
              <a:rPr lang="en-US" b="1" dirty="0"/>
              <a:t>Dicks</a:t>
            </a:r>
            <a:r>
              <a:rPr lang="el-GR" b="1" dirty="0"/>
              <a:t>, 1967· </a:t>
            </a:r>
            <a:r>
              <a:rPr lang="en-US" b="1" dirty="0"/>
              <a:t>McLeod</a:t>
            </a:r>
            <a:r>
              <a:rPr lang="el-GR" b="1" dirty="0"/>
              <a:t>, 2005).</a:t>
            </a:r>
          </a:p>
          <a:p>
            <a:pPr algn="just"/>
            <a:r>
              <a:rPr lang="el-GR" b="1" dirty="0"/>
              <a:t>Αρχικά, οι κακές, </a:t>
            </a:r>
            <a:r>
              <a:rPr lang="el-GR" b="1" dirty="0" err="1"/>
              <a:t>ματαιωτικές</a:t>
            </a:r>
            <a:r>
              <a:rPr lang="el-GR" b="1" dirty="0"/>
              <a:t> πλευρές του/της συντρόφου απωθούνται, επειδή αυτός/ή αναμένεται ότι θα ικανοποιήσει τις ασυνείδητες ανά­γκες που δεν ικανοποιήθηκαν και που συνδέονται με τον γονέα του αντίθε­του φύλου. Στη συνέχεια, αυτές οι </a:t>
            </a:r>
            <a:r>
              <a:rPr lang="el-GR" b="1" dirty="0" err="1"/>
              <a:t>ματαιωτικές</a:t>
            </a:r>
            <a:r>
              <a:rPr lang="el-GR" b="1" dirty="0"/>
              <a:t> πλευρές επανέρχονται στο προσκήνιο, αλλά δεν αποτελούν πλέον πρόβλημα για τα ζευγάρια, επειδή η ποιότητα του δεσμού τους τούς επιτρέπει να αποδεχθούν αυτά τα αρνητι­κά στοιχεία στη σχέση τους και να μη νιώθουν απειλή από τη διαφορετικό­τητα του άλλου. </a:t>
            </a:r>
          </a:p>
          <a:p>
            <a:endParaRPr lang="el-GR" dirty="0"/>
          </a:p>
        </p:txBody>
      </p:sp>
    </p:spTree>
    <p:extLst>
      <p:ext uri="{BB962C8B-B14F-4D97-AF65-F5344CB8AC3E}">
        <p14:creationId xmlns:p14="http://schemas.microsoft.com/office/powerpoint/2010/main" val="2321170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DBD15A-2467-4269-963B-AF1F9929493E}"/>
              </a:ext>
            </a:extLst>
          </p:cNvPr>
          <p:cNvSpPr>
            <a:spLocks noGrp="1"/>
          </p:cNvSpPr>
          <p:nvPr>
            <p:ph type="title"/>
          </p:nvPr>
        </p:nvSpPr>
        <p:spPr>
          <a:xfrm>
            <a:off x="253219" y="182881"/>
            <a:ext cx="11704320" cy="548640"/>
          </a:xfrm>
        </p:spPr>
        <p:txBody>
          <a:bodyPr>
            <a:normAutofit fontScale="90000"/>
          </a:bodyPr>
          <a:lstStyle/>
          <a:p>
            <a:pPr algn="ctr"/>
            <a:r>
              <a:rPr lang="el-GR" b="1" dirty="0" err="1"/>
              <a:t>Συμβουλευτικη</a:t>
            </a:r>
            <a:r>
              <a:rPr lang="el-GR" b="1" dirty="0"/>
              <a:t> </a:t>
            </a:r>
            <a:r>
              <a:rPr lang="el-GR" b="1" dirty="0" err="1"/>
              <a:t>ζευγαριου</a:t>
            </a:r>
            <a:r>
              <a:rPr lang="el-GR" b="1" dirty="0"/>
              <a:t> (2)</a:t>
            </a:r>
            <a:endParaRPr lang="el-GR" dirty="0"/>
          </a:p>
        </p:txBody>
      </p:sp>
      <p:sp>
        <p:nvSpPr>
          <p:cNvPr id="3" name="Θέση περιεχομένου 2">
            <a:extLst>
              <a:ext uri="{FF2B5EF4-FFF2-40B4-BE49-F238E27FC236}">
                <a16:creationId xmlns:a16="http://schemas.microsoft.com/office/drawing/2014/main" id="{717D44E3-87FA-4459-AB59-EFD482700015}"/>
              </a:ext>
            </a:extLst>
          </p:cNvPr>
          <p:cNvSpPr>
            <a:spLocks noGrp="1"/>
          </p:cNvSpPr>
          <p:nvPr>
            <p:ph idx="1"/>
          </p:nvPr>
        </p:nvSpPr>
        <p:spPr>
          <a:xfrm>
            <a:off x="253219" y="900333"/>
            <a:ext cx="11704320" cy="5774786"/>
          </a:xfrm>
        </p:spPr>
        <p:txBody>
          <a:bodyPr>
            <a:normAutofit/>
          </a:bodyPr>
          <a:lstStyle/>
          <a:p>
            <a:endParaRPr lang="el-GR" dirty="0"/>
          </a:p>
          <a:p>
            <a:pPr algn="just"/>
            <a:r>
              <a:rPr lang="el-GR" b="1" dirty="0"/>
              <a:t>Ωστόσο, μπορούν να επιφέρουν δυσλειτουργίες στο ζευγά­ρι, όταν οι δύο σύντροφοι βιώνουν απογοήτευση στην περίπτωση που ο ένας αποτύχει να ανταποκριθεί στον </a:t>
            </a:r>
            <a:r>
              <a:rPr lang="el-GR" b="1" dirty="0" err="1"/>
              <a:t>γονεϊκό</a:t>
            </a:r>
            <a:r>
              <a:rPr lang="el-GR" b="1" dirty="0"/>
              <a:t> ρόλο που έχει προβάλει σε αυτόν ο άλλος. Τα δυσλειτουργικά ζευγάρια που παραμένουν μαζί φαίνεται να λει­τουργούν με βάση την </a:t>
            </a:r>
            <a:r>
              <a:rPr lang="el-GR" b="1" dirty="0" err="1"/>
              <a:t>προβλητική</a:t>
            </a:r>
            <a:r>
              <a:rPr lang="el-GR" b="1" dirty="0"/>
              <a:t> ταύτιση. Αυτό σημαίνει ότι ο/η σύντρο­φος προβάλλει κομμάτια του εαυτού του στον άλλον και ο άλλος αρχίζει να φέρεται σαν να είναι πραγματικά αυτό που πιστεύει ο/η σύντροφός του. Έτσι, μπορεί να τιμωρούν τον σύντροφό τους στον οποίο προβάλλεται η </a:t>
            </a:r>
            <a:r>
              <a:rPr lang="el-GR" b="1" dirty="0" err="1"/>
              <a:t>γονεϊκή</a:t>
            </a:r>
            <a:r>
              <a:rPr lang="el-GR" b="1" dirty="0"/>
              <a:t> φιγούρα που έχει προσφέρει ματαίωση στο παρελθόν ή να </a:t>
            </a:r>
            <a:r>
              <a:rPr lang="el-GR" b="1" dirty="0" err="1"/>
              <a:t>εκδραματίζουν</a:t>
            </a:r>
            <a:r>
              <a:rPr lang="el-GR" b="1" dirty="0"/>
              <a:t> μέσα στη σχέση τους τη σχέση των γονέων της οικογένειας καταγω­γής (</a:t>
            </a:r>
            <a:r>
              <a:rPr lang="en-US" b="1" dirty="0"/>
              <a:t>Dicks</a:t>
            </a:r>
            <a:r>
              <a:rPr lang="el-GR" b="1" dirty="0"/>
              <a:t>, 1967· </a:t>
            </a:r>
            <a:r>
              <a:rPr lang="el-GR" b="1" dirty="0" err="1"/>
              <a:t>Τσαμπαρλή</a:t>
            </a:r>
            <a:r>
              <a:rPr lang="el-GR" b="1" dirty="0"/>
              <a:t>, 2011).</a:t>
            </a:r>
          </a:p>
          <a:p>
            <a:pPr algn="just"/>
            <a:r>
              <a:rPr lang="el-GR" b="1" dirty="0"/>
              <a:t>Ο ρόλος των συμβούλων είναι να βοηθήσουν το ζευγάρι να αποκτήσει συνείδηση των ασυνείδητων αιτιών της συμπεριφοράς του αλλά και να μά­θει να εκφράζει τα συναισθήματα που έχει απωθήσει. Το ζευγάρι θεωρείται ότι διαμορφώνεται επειδή κάθε σύντροφος ικανοποιεί, τουλάχιστον εν μέρει, τις ασυνείδητες ανάγκες του άλλου (</a:t>
            </a:r>
            <a:r>
              <a:rPr lang="en-US" b="1" dirty="0"/>
              <a:t>Dicks</a:t>
            </a:r>
            <a:r>
              <a:rPr lang="el-GR" b="1" dirty="0"/>
              <a:t>, 1967). Όταν οι ανάγκες αυ­τές δεν καλύπτονται πλέον -π.χ. όταν ο ένας σύντροφος δεν είναι έτοιμος να γίνει γονέας ή νιώθει καταπιεσμένος μέσα στον γάμο του και αναζητά εξωσυζυγικές σχέσεις-, δημιουργείται σύγκρουση. Στη σύγκρουση αυτή οι σύμβουλοι μπορούν να εστιάσουν σε ζητήματα προσωπικής εξέλιξης του κάθε συντρόφου. Επιπλέον, στο πλαίσιο της ψυχοδυναμικής προσέγγισης, προτείνεται η διεξαγωγή της συμβουλευτικής από δύο συμβούλους, έναν άνδρα και μία γυναίκα -όπου αυτό είναι τεχνικά εφικτό-, ώστε να διευκο­λυνθούν διάφοροι τύποι μεταβίβασης (</a:t>
            </a:r>
            <a:r>
              <a:rPr lang="en-US" b="1" dirty="0"/>
              <a:t>McLeod</a:t>
            </a:r>
            <a:r>
              <a:rPr lang="el-GR" b="1" dirty="0"/>
              <a:t>, 2005).</a:t>
            </a:r>
          </a:p>
          <a:p>
            <a:endParaRPr lang="el-GR" dirty="0"/>
          </a:p>
          <a:p>
            <a:endParaRPr lang="el-GR" dirty="0"/>
          </a:p>
        </p:txBody>
      </p:sp>
    </p:spTree>
    <p:extLst>
      <p:ext uri="{BB962C8B-B14F-4D97-AF65-F5344CB8AC3E}">
        <p14:creationId xmlns:p14="http://schemas.microsoft.com/office/powerpoint/2010/main" val="2979812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C814E9-F7CB-4918-8E56-6021AAC0B6BD}"/>
              </a:ext>
            </a:extLst>
          </p:cNvPr>
          <p:cNvSpPr>
            <a:spLocks noGrp="1"/>
          </p:cNvSpPr>
          <p:nvPr>
            <p:ph type="title"/>
          </p:nvPr>
        </p:nvSpPr>
        <p:spPr>
          <a:xfrm>
            <a:off x="126609" y="154746"/>
            <a:ext cx="11760591" cy="576774"/>
          </a:xfrm>
        </p:spPr>
        <p:txBody>
          <a:bodyPr>
            <a:normAutofit fontScale="90000"/>
          </a:bodyPr>
          <a:lstStyle/>
          <a:p>
            <a:pPr algn="ctr"/>
            <a:r>
              <a:rPr lang="el-GR" b="1" dirty="0" err="1"/>
              <a:t>Συμβουλευτικη</a:t>
            </a:r>
            <a:r>
              <a:rPr lang="el-GR" b="1" dirty="0"/>
              <a:t> </a:t>
            </a:r>
            <a:r>
              <a:rPr lang="el-GR" b="1" dirty="0" err="1"/>
              <a:t>ζευγαριου</a:t>
            </a:r>
            <a:r>
              <a:rPr lang="el-GR" b="1" dirty="0"/>
              <a:t> (</a:t>
            </a:r>
            <a:r>
              <a:rPr lang="en-US" b="1" dirty="0"/>
              <a:t>3</a:t>
            </a:r>
            <a:r>
              <a:rPr lang="el-GR" b="1" dirty="0"/>
              <a:t>)</a:t>
            </a:r>
            <a:endParaRPr lang="el-GR" dirty="0"/>
          </a:p>
        </p:txBody>
      </p:sp>
      <p:sp>
        <p:nvSpPr>
          <p:cNvPr id="3" name="Θέση περιεχομένου 2">
            <a:extLst>
              <a:ext uri="{FF2B5EF4-FFF2-40B4-BE49-F238E27FC236}">
                <a16:creationId xmlns:a16="http://schemas.microsoft.com/office/drawing/2014/main" id="{2993D2D6-D066-4839-B2B4-100EBBBDB3E3}"/>
              </a:ext>
            </a:extLst>
          </p:cNvPr>
          <p:cNvSpPr>
            <a:spLocks noGrp="1"/>
          </p:cNvSpPr>
          <p:nvPr>
            <p:ph idx="1"/>
          </p:nvPr>
        </p:nvSpPr>
        <p:spPr>
          <a:xfrm>
            <a:off x="126609" y="914400"/>
            <a:ext cx="11760591" cy="5598941"/>
          </a:xfrm>
        </p:spPr>
        <p:txBody>
          <a:bodyPr>
            <a:normAutofit fontScale="92500" lnSpcReduction="20000"/>
          </a:bodyPr>
          <a:lstStyle/>
          <a:p>
            <a:pPr algn="just"/>
            <a:r>
              <a:rPr lang="el-GR" sz="1900" b="1" dirty="0"/>
              <a:t>Σύμφωνα με τη </a:t>
            </a:r>
            <a:r>
              <a:rPr lang="el-GR" sz="1900" b="1" i="1" dirty="0"/>
              <a:t>γνωστική-</a:t>
            </a:r>
            <a:r>
              <a:rPr lang="el-GR" sz="1900" b="1" i="1" dirty="0" err="1"/>
              <a:t>συμπεριφορική</a:t>
            </a:r>
            <a:r>
              <a:rPr lang="el-GR" sz="1900" b="1" i="1" dirty="0"/>
              <a:t> προσέγγιση</a:t>
            </a:r>
            <a:r>
              <a:rPr lang="el-GR" sz="1900" b="1" dirty="0"/>
              <a:t>, τα άτομα που αποτελούν ένα ζευγάρι αναπτύσσουν μια στενή διαπροσωπική σχέση κα­θώς παίρνουν σημαντική θετική ενίσχυση ο ένας από τον άλλον. Αυτό ση­μαίνει ότι η σχέση είναι ικανοποιητική και ευεργετική και για τους δύο λόγω της «ανταλλαγής» συμπεριφορών που αποσκοπούν στην εξισορρόπηση αυτών που δίνει και παίρνει ο/η καθένας/καθεμιά από αυτή (</a:t>
            </a:r>
            <a:r>
              <a:rPr lang="en-US" sz="1900" b="1" dirty="0"/>
              <a:t>Weiss </a:t>
            </a:r>
            <a:r>
              <a:rPr lang="el-GR" sz="1900" b="1" dirty="0"/>
              <a:t>&amp; </a:t>
            </a:r>
            <a:r>
              <a:rPr lang="en-US" sz="1900" b="1" dirty="0"/>
              <a:t>Heyman</a:t>
            </a:r>
            <a:r>
              <a:rPr lang="el-GR" sz="1900" b="1" dirty="0"/>
              <a:t>, 1990). Οι δυσκολίες εμφανίζονται όταν οι απαιτήσεις από τη σχέ­ση αυξάνονται, όπως για παράδειγμα το να </a:t>
            </a:r>
            <a:r>
              <a:rPr lang="el-GR" sz="1900" b="1" dirty="0" err="1"/>
              <a:t>συζήσουν</a:t>
            </a:r>
            <a:r>
              <a:rPr lang="el-GR" sz="1900" b="1" dirty="0"/>
              <a:t>, να κάνουν παιδιά κ.λπ., ή όταν η συζυγική αλληλεπίδραση στηρίζεται περισσότερο σε </a:t>
            </a:r>
            <a:r>
              <a:rPr lang="el-GR" sz="1900" b="1" dirty="0" err="1"/>
              <a:t>τιμωρητικές</a:t>
            </a:r>
            <a:r>
              <a:rPr lang="el-GR" sz="1900" b="1" dirty="0"/>
              <a:t> αντιδράσεις αντί σε παροχή «αμοιβών» (</a:t>
            </a:r>
            <a:r>
              <a:rPr lang="en-US" sz="1900" b="1" dirty="0" err="1"/>
              <a:t>Birchler</a:t>
            </a:r>
            <a:r>
              <a:rPr lang="en-US" sz="1900" b="1" dirty="0"/>
              <a:t> et al</a:t>
            </a:r>
            <a:r>
              <a:rPr lang="el-GR" sz="1900" b="1" dirty="0"/>
              <a:t>., 1975). Αυ­τό έχει ως αποτέλεσμα να δημιουργείται μια ανισορροπία των προσδοκιών μεταξύ των δύο συντρόφων, να μειώνεται η συχνότητα επικοινωνίας με­ταξύ τους και συνακόλουθα η θετική ενίσχυση που παίρνει ο ένας από τον άλλον (</a:t>
            </a:r>
            <a:r>
              <a:rPr lang="en-US" sz="1900" b="1" dirty="0"/>
              <a:t>Patterson et al</a:t>
            </a:r>
            <a:r>
              <a:rPr lang="el-GR" sz="1900" b="1" dirty="0"/>
              <a:t>., 1975). Έτσι, δημιουργούνται προβλήματα στην προσωπική επαφή, στην επίλυση δυσκολιών και στη σεξουαλικότητα (</a:t>
            </a:r>
            <a:r>
              <a:rPr lang="en-US" sz="1900" b="1" dirty="0"/>
              <a:t>McLeod</a:t>
            </a:r>
            <a:r>
              <a:rPr lang="el-GR" sz="1900" b="1" dirty="0"/>
              <a:t>, 2005).</a:t>
            </a:r>
          </a:p>
          <a:p>
            <a:pPr algn="just"/>
            <a:r>
              <a:rPr lang="el-GR" sz="1900" b="1" dirty="0"/>
              <a:t>Στο πλαίσιο της προσέγγισης αυτής, στόχος της συμβουλευτικής είναι η βελτίωση της καθημερινής διαπροσωπικής αλληλεπίδρασης, ώστε συνα­κόλουθα να </a:t>
            </a:r>
            <a:r>
              <a:rPr lang="el-GR" sz="1900" b="1" i="1" dirty="0"/>
              <a:t>βελτιωθεί</a:t>
            </a:r>
            <a:r>
              <a:rPr lang="el-GR" sz="1900" b="1" dirty="0"/>
              <a:t> και η σχέση. Η έμφαση εδώ δίνεται στην εύρεση λύ­σεων στα συγκεκριμένα προβλήματα που απασχολούν το ζευγάρι και στη βελτίωση της μεταξύ τους επικοινωνίας, βοηθώντας στη σωστή κωδικο­ποίηση και αποκωδικοποίηση των ανταλλασσόμενων μηνυμάτων, ώστε να είναι σε συμφωνία με την αρχική έννοια που τους προσδόθηκε δίχως παρερ­μηνείες (</a:t>
            </a:r>
            <a:r>
              <a:rPr lang="en-US" sz="1900" b="1" dirty="0"/>
              <a:t>Argyle </a:t>
            </a:r>
            <a:r>
              <a:rPr lang="el-GR" sz="1900" b="1" dirty="0"/>
              <a:t>&amp; </a:t>
            </a:r>
            <a:r>
              <a:rPr lang="en-US" sz="1900" b="1" dirty="0"/>
              <a:t>Henderson</a:t>
            </a:r>
            <a:r>
              <a:rPr lang="el-GR" sz="1900" b="1" dirty="0"/>
              <a:t>, 1985* </a:t>
            </a:r>
            <a:r>
              <a:rPr lang="en-US" sz="1900" b="1" dirty="0"/>
              <a:t>Jacobson </a:t>
            </a:r>
            <a:r>
              <a:rPr lang="el-GR" sz="1900" b="1" dirty="0"/>
              <a:t>&amp; </a:t>
            </a:r>
            <a:r>
              <a:rPr lang="en-US" sz="1900" b="1" dirty="0"/>
              <a:t>Margolin</a:t>
            </a:r>
            <a:r>
              <a:rPr lang="el-GR" sz="1900" b="1" dirty="0"/>
              <a:t>, 1979). Ακόμη, δί­νεται έμφαση στην αποδοχή εκ μέρους των συζύγων των διαφορών που υπάρχουν μεταξύ τους μέσα σε ένα πλαίσιο ανάπτυξης αμοιβαίας αποδο­χής (</a:t>
            </a:r>
            <a:r>
              <a:rPr lang="en-US" sz="1900" b="1" dirty="0"/>
              <a:t>Christensen </a:t>
            </a:r>
            <a:r>
              <a:rPr lang="el-GR" sz="1900" b="1" dirty="0"/>
              <a:t>&amp; </a:t>
            </a:r>
            <a:r>
              <a:rPr lang="en-US" sz="1900" b="1" dirty="0"/>
              <a:t>Jacobson</a:t>
            </a:r>
            <a:r>
              <a:rPr lang="el-GR" sz="1900" b="1" dirty="0"/>
              <a:t>, 2000). </a:t>
            </a:r>
            <a:r>
              <a:rPr lang="en-US" sz="1900" b="1" cap="small" dirty="0"/>
              <a:t>‘E</a:t>
            </a:r>
            <a:r>
              <a:rPr lang="el-GR" sz="1900" b="1" cap="small" dirty="0"/>
              <a:t>ΤΣ</a:t>
            </a:r>
            <a:r>
              <a:rPr lang="en-US" sz="1900" b="1" cap="small" dirty="0"/>
              <a:t>ι,</a:t>
            </a:r>
            <a:r>
              <a:rPr lang="en-US" sz="1900" b="1" dirty="0"/>
              <a:t> </a:t>
            </a:r>
            <a:r>
              <a:rPr lang="el-GR" sz="1900" b="1" dirty="0"/>
              <a:t>προτείνεται η εφαρμογή </a:t>
            </a:r>
            <a:r>
              <a:rPr lang="el-GR" sz="1900" b="1" dirty="0" err="1"/>
              <a:t>συμπεριφορικών</a:t>
            </a:r>
            <a:r>
              <a:rPr lang="el-GR" sz="1900" b="1" dirty="0"/>
              <a:t> αρχών που θα οδηγήσουν στην αλλαγή συμπεριφοράς, με τη μείω­ση των αρνητικών </a:t>
            </a:r>
            <a:r>
              <a:rPr lang="el-GR" sz="1900" b="1" dirty="0" err="1"/>
              <a:t>διαντιδράσεων</a:t>
            </a:r>
            <a:r>
              <a:rPr lang="el-GR" sz="1900" b="1" dirty="0"/>
              <a:t> και την ενίσχυση των θετικών (</a:t>
            </a:r>
            <a:r>
              <a:rPr lang="en-US" sz="1900" b="1" dirty="0"/>
              <a:t>Wills et al</a:t>
            </a:r>
            <a:r>
              <a:rPr lang="el-GR" sz="1900" b="1" dirty="0"/>
              <a:t>., 1974). Σχετικές τεχνικές είναι η χρήση συμφωνητικών ανάμεσα στο ζευγά­ρι, η έμφαση στα έργα κατ’ </a:t>
            </a:r>
            <a:r>
              <a:rPr lang="el-GR" sz="1900" b="1" dirty="0" err="1"/>
              <a:t>οίκον</a:t>
            </a:r>
            <a:r>
              <a:rPr lang="el-GR" sz="1900" b="1" dirty="0"/>
              <a:t>, ώστε να υπάρξει θετική ανάδραση στο φυσικό περιβάλλον του ζευγαριού, και η εξάσκηση στον τρόπο έκφρασης και στον ρόλο του ακροατή (</a:t>
            </a:r>
            <a:r>
              <a:rPr lang="en-US" sz="1900" b="1" dirty="0" err="1"/>
              <a:t>Guerney</a:t>
            </a:r>
            <a:r>
              <a:rPr lang="el-GR" sz="1900" b="1" dirty="0"/>
              <a:t>, 1977- </a:t>
            </a:r>
            <a:r>
              <a:rPr lang="en-US" sz="1900" b="1" dirty="0"/>
              <a:t>Jacobson </a:t>
            </a:r>
            <a:r>
              <a:rPr lang="el-GR" sz="1900" b="1" dirty="0"/>
              <a:t>&amp; </a:t>
            </a:r>
            <a:r>
              <a:rPr lang="en-US" sz="1900" b="1" dirty="0"/>
              <a:t>Margolin</a:t>
            </a:r>
            <a:r>
              <a:rPr lang="el-GR" sz="1900" b="1" dirty="0"/>
              <a:t>, 1979</a:t>
            </a:r>
            <a:r>
              <a:rPr lang="en-US" sz="1900" b="1" dirty="0"/>
              <a:t>; McLeod</a:t>
            </a:r>
            <a:r>
              <a:rPr lang="el-GR" sz="1900" b="1" dirty="0"/>
              <a:t>, 2005).</a:t>
            </a:r>
          </a:p>
          <a:p>
            <a:endParaRPr lang="el-GR" dirty="0"/>
          </a:p>
        </p:txBody>
      </p:sp>
    </p:spTree>
    <p:extLst>
      <p:ext uri="{BB962C8B-B14F-4D97-AF65-F5344CB8AC3E}">
        <p14:creationId xmlns:p14="http://schemas.microsoft.com/office/powerpoint/2010/main" val="40263657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Ουράνιο">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{DABC7966-D1EC-4210-9D26-B5A63F65DE8A}tf03457452</Template>
  <TotalTime>501</TotalTime>
  <Words>5348</Words>
  <Application>Microsoft Office PowerPoint</Application>
  <PresentationFormat>Ευρεία οθόνη</PresentationFormat>
  <Paragraphs>68</Paragraphs>
  <Slides>17</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17</vt:i4>
      </vt:variant>
    </vt:vector>
  </HeadingPairs>
  <TitlesOfParts>
    <vt:vector size="21" baseType="lpstr">
      <vt:lpstr>Arial</vt:lpstr>
      <vt:lpstr>Calibri</vt:lpstr>
      <vt:lpstr>Calibri Light</vt:lpstr>
      <vt:lpstr>Ουράνιο</vt:lpstr>
      <vt:lpstr>ΜΑΘΗΜΑ 6 ΕΙΣΑΓΩΓΗ ΣΤΗ ΣΥΜΒΟΥΛΕΥΤΙΚΗ ΚΑΙ ΑΠΟ ΤΟ ΒΙΒΛΙΟ  ΣΥΜΒΟΥΛΕΥΤΙΚΗ ΨΥΧΟΛΟΓΙΑ  επιμελεια χ. αθανασιαδου </vt:lpstr>
      <vt:lpstr>ΣΥΜΒΟΥΛΕΥΤΙΚΗ ΟΙΚΟΓΕΝΕΙΑΣ ΚΑΙ ΖΕΥΓΑΡΙΟΥ: EΙΣΑΓΩΓΗ (1)</vt:lpstr>
      <vt:lpstr>ΣΥΜΒΟΥΛΕΥΤΙΚΗ ΟΙΚΟΓΕΝΕΙΑΣ ΚΑΙ ΖΕΥΓΑΡΙΟΥ: EΙΣΑΓΩΓΗ (2)</vt:lpstr>
      <vt:lpstr>ΣΥΜΒΟΥΛΕΥΤΙΚΗ ΟΙΚΟΓΕΝΕΙΑΣ ΚΑΙ ΖΕΥΓΑΡΙΟΥ: EΙΣΑΓΩΓΗ (3)</vt:lpstr>
      <vt:lpstr>ΤΟ ΖΗΤΗΜΑ ΤΗΣ ΘΕΡΑΠΕΥΤΙΚΗΣ ΣΥΜΜΑΧΙΑΣ (1)</vt:lpstr>
      <vt:lpstr>ΤΟ ΖΗΤΗΜΑ ΤΗΣ ΘΕΡΑΠΕΥΤΙΚΗΣ ΣΥΜΜΑΧΙΑΣ (2)</vt:lpstr>
      <vt:lpstr>Συμβουλευτικη ζευγαριου (1)</vt:lpstr>
      <vt:lpstr>Συμβουλευτικη ζευγαριου (2)</vt:lpstr>
      <vt:lpstr>Συμβουλευτικη ζευγαριου (3)</vt:lpstr>
      <vt:lpstr>Πολυτεκνεσ οικογενειεσ και συμβουλευτικη</vt:lpstr>
      <vt:lpstr>Οικογενειεσ με λ.ο.α.δ. μελη (1)</vt:lpstr>
      <vt:lpstr>Οικογενειεσ με λ.ο.α.δ. μελη (2)</vt:lpstr>
      <vt:lpstr>Οικογενειεσ με λ.ο.α.δ. μελη (3)</vt:lpstr>
      <vt:lpstr>Οικογενειακη συμβουλευτικη στο σχολειο (1)</vt:lpstr>
      <vt:lpstr>Οικογενειακη συμβουλευτικη στο σχολειο (2)</vt:lpstr>
      <vt:lpstr>Οικογενειεσ και καταχρηση ουσιων</vt:lpstr>
      <vt:lpstr>Οικογενεια και ψυχικη υγεια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ΜΑΘΗΜΑ 3  ΒΙΒΛΙΟ  ΣΥΜΒΟΥΛΕΥΤΙΚΗ ΨΥΧΟΛΟΓΙΑ  επιμελεια χ. αθανασιαδου </dc:title>
  <dc:creator>Φαρμακοπούλου Ιγνατία</dc:creator>
  <cp:lastModifiedBy>Φαρμακοπούλου Ιγνατία</cp:lastModifiedBy>
  <cp:revision>11</cp:revision>
  <dcterms:created xsi:type="dcterms:W3CDTF">2021-02-07T09:37:37Z</dcterms:created>
  <dcterms:modified xsi:type="dcterms:W3CDTF">2021-06-07T12:57:03Z</dcterms:modified>
</cp:coreProperties>
</file>