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7EE5-BA57-4FE6-B978-CD163D487101}"/>
              </a:ext>
            </a:extLst>
          </p:cNvPr>
          <p:cNvSpPr>
            <a:spLocks noGrp="1"/>
          </p:cNvSpPr>
          <p:nvPr>
            <p:ph type="ctrTitle"/>
          </p:nvPr>
        </p:nvSpPr>
        <p:spPr>
          <a:xfrm>
            <a:off x="2692398" y="1684871"/>
            <a:ext cx="6815669" cy="1628172"/>
          </a:xfrm>
          <a:solidFill>
            <a:srgbClr val="FFC000"/>
          </a:solidFill>
        </p:spPr>
        <p:txBody>
          <a:bodyPr/>
          <a:lstStyle/>
          <a:p>
            <a:r>
              <a:rPr lang="el-GR" sz="2000" b="1" dirty="0"/>
              <a:t>ΑΝΑΠΤΥΞΗ ΥΠΟΣΤΗΡΙΚΤΙΚΩΝ ΚΟΙΝΩΝΙΚΩΝ ΔΙΚΤΥΩΝ: </a:t>
            </a:r>
            <a:br>
              <a:rPr lang="el-GR" sz="2400" b="1" dirty="0"/>
            </a:br>
            <a:r>
              <a:rPr lang="el-GR" sz="3200" b="1" dirty="0"/>
              <a:t>«Η έννοια της ενδυνάμωσης ως θεμέλιο λίθος για κοινωνική δράση»</a:t>
            </a:r>
          </a:p>
        </p:txBody>
      </p:sp>
      <p:sp>
        <p:nvSpPr>
          <p:cNvPr id="3" name="Subtitle 2">
            <a:extLst>
              <a:ext uri="{FF2B5EF4-FFF2-40B4-BE49-F238E27FC236}">
                <a16:creationId xmlns:a16="http://schemas.microsoft.com/office/drawing/2014/main" id="{62F9030F-A6EB-49E7-B05A-FEDEF5C72424}"/>
              </a:ext>
            </a:extLst>
          </p:cNvPr>
          <p:cNvSpPr>
            <a:spLocks noGrp="1"/>
          </p:cNvSpPr>
          <p:nvPr>
            <p:ph type="subTitle" idx="1"/>
          </p:nvPr>
        </p:nvSpPr>
        <p:spPr>
          <a:xfrm>
            <a:off x="2692398" y="3657597"/>
            <a:ext cx="6815669" cy="1515532"/>
          </a:xfrm>
        </p:spPr>
        <p:txBody>
          <a:bodyPr>
            <a:normAutofit fontScale="92500" lnSpcReduction="20000"/>
          </a:bodyPr>
          <a:lstStyle/>
          <a:p>
            <a:r>
              <a:rPr lang="el-GR" dirty="0"/>
              <a:t>Μανόλης Μέντης</a:t>
            </a:r>
          </a:p>
          <a:p>
            <a:r>
              <a:rPr lang="el-GR" dirty="0"/>
              <a:t>Κοινωνικός Λειτουργός - Επίκουρος Καθηγητής</a:t>
            </a:r>
          </a:p>
          <a:p>
            <a:r>
              <a:rPr lang="el-GR" dirty="0"/>
              <a:t>Τμήμα Επιστημών της Εκπαίδευσης &amp; Κοινωνικής Εργασίας</a:t>
            </a:r>
          </a:p>
          <a:p>
            <a:r>
              <a:rPr lang="el-GR" dirty="0"/>
              <a:t>Πανεπιστήμιο Πατρών </a:t>
            </a:r>
          </a:p>
          <a:p>
            <a:endParaRPr lang="el-GR" dirty="0"/>
          </a:p>
        </p:txBody>
      </p:sp>
      <p:pic>
        <p:nvPicPr>
          <p:cNvPr id="4" name="Picture 3">
            <a:extLst>
              <a:ext uri="{FF2B5EF4-FFF2-40B4-BE49-F238E27FC236}">
                <a16:creationId xmlns:a16="http://schemas.microsoft.com/office/drawing/2014/main" id="{7800B99C-C4B6-40A8-9F40-D4241629C72F}"/>
              </a:ext>
            </a:extLst>
          </p:cNvPr>
          <p:cNvPicPr>
            <a:picLocks noChangeAspect="1"/>
          </p:cNvPicPr>
          <p:nvPr/>
        </p:nvPicPr>
        <p:blipFill>
          <a:blip r:embed="rId2"/>
          <a:stretch>
            <a:fillRect/>
          </a:stretch>
        </p:blipFill>
        <p:spPr>
          <a:xfrm>
            <a:off x="4013959" y="206017"/>
            <a:ext cx="4164082" cy="1021660"/>
          </a:xfrm>
          <a:prstGeom prst="rect">
            <a:avLst/>
          </a:prstGeom>
        </p:spPr>
      </p:pic>
    </p:spTree>
    <p:extLst>
      <p:ext uri="{BB962C8B-B14F-4D97-AF65-F5344CB8AC3E}">
        <p14:creationId xmlns:p14="http://schemas.microsoft.com/office/powerpoint/2010/main" val="410869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6CDC-B86A-41E7-898C-EEEF430FBFA4}"/>
              </a:ext>
            </a:extLst>
          </p:cNvPr>
          <p:cNvSpPr>
            <a:spLocks noGrp="1"/>
          </p:cNvSpPr>
          <p:nvPr>
            <p:ph type="title"/>
          </p:nvPr>
        </p:nvSpPr>
        <p:spPr>
          <a:solidFill>
            <a:schemeClr val="accent6">
              <a:lumMod val="75000"/>
            </a:schemeClr>
          </a:solidFill>
        </p:spPr>
        <p:txBody>
          <a:bodyPr/>
          <a:lstStyle/>
          <a:p>
            <a:r>
              <a:rPr lang="el-GR" dirty="0"/>
              <a:t>ΔΥΝΑΤΟΤΗΤΕΣ ΕΠΙΛΟΓΗΣ</a:t>
            </a:r>
          </a:p>
        </p:txBody>
      </p:sp>
      <p:sp>
        <p:nvSpPr>
          <p:cNvPr id="3" name="Content Placeholder 2">
            <a:extLst>
              <a:ext uri="{FF2B5EF4-FFF2-40B4-BE49-F238E27FC236}">
                <a16:creationId xmlns:a16="http://schemas.microsoft.com/office/drawing/2014/main" id="{28AC6E17-12C1-4DA2-8D01-7A0F416EF0F9}"/>
              </a:ext>
            </a:extLst>
          </p:cNvPr>
          <p:cNvSpPr>
            <a:spLocks noGrp="1"/>
          </p:cNvSpPr>
          <p:nvPr>
            <p:ph idx="1"/>
          </p:nvPr>
        </p:nvSpPr>
        <p:spPr/>
        <p:txBody>
          <a:bodyPr/>
          <a:lstStyle/>
          <a:p>
            <a:pPr marL="0" indent="0" algn="just">
              <a:buNone/>
            </a:pPr>
            <a:r>
              <a:rPr lang="el-GR" dirty="0"/>
              <a:t>Η ουσιαστική επιλογή δεν αφορά ωστόσο μόνο θέματα της καθημερινότητας, αλλά και σημαντικές αποφάσεις που αφορούν τη ζωή κάθε ατόμου.</a:t>
            </a:r>
          </a:p>
        </p:txBody>
      </p:sp>
    </p:spTree>
    <p:extLst>
      <p:ext uri="{BB962C8B-B14F-4D97-AF65-F5344CB8AC3E}">
        <p14:creationId xmlns:p14="http://schemas.microsoft.com/office/powerpoint/2010/main" val="289631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A4A6-B568-46EB-BDF9-00B428FC3C3B}"/>
              </a:ext>
            </a:extLst>
          </p:cNvPr>
          <p:cNvSpPr>
            <a:spLocks noGrp="1"/>
          </p:cNvSpPr>
          <p:nvPr>
            <p:ph type="title"/>
          </p:nvPr>
        </p:nvSpPr>
        <p:spPr>
          <a:solidFill>
            <a:schemeClr val="accent6">
              <a:lumMod val="75000"/>
            </a:schemeClr>
          </a:solidFill>
        </p:spPr>
        <p:txBody>
          <a:bodyPr/>
          <a:lstStyle/>
          <a:p>
            <a:r>
              <a:rPr lang="el-GR" dirty="0"/>
              <a:t>ΔΙΕΚΔΙΚΗΤΙΚΟΤΗΤΑ </a:t>
            </a:r>
          </a:p>
        </p:txBody>
      </p:sp>
      <p:sp>
        <p:nvSpPr>
          <p:cNvPr id="3" name="Content Placeholder 2">
            <a:extLst>
              <a:ext uri="{FF2B5EF4-FFF2-40B4-BE49-F238E27FC236}">
                <a16:creationId xmlns:a16="http://schemas.microsoft.com/office/drawing/2014/main" id="{DC112EE2-1E0F-4051-9BDC-3321C235C1F2}"/>
              </a:ext>
            </a:extLst>
          </p:cNvPr>
          <p:cNvSpPr>
            <a:spLocks noGrp="1"/>
          </p:cNvSpPr>
          <p:nvPr>
            <p:ph idx="1"/>
          </p:nvPr>
        </p:nvSpPr>
        <p:spPr/>
        <p:txBody>
          <a:bodyPr/>
          <a:lstStyle/>
          <a:p>
            <a:pPr marL="0" indent="0">
              <a:buNone/>
            </a:pPr>
            <a:r>
              <a:rPr lang="el-GR" dirty="0"/>
              <a:t>Η ικανότητα του ατόμου να διατυπώνει με ξεκάθαρο τρόπο τις επιθυμίες του και να τις διεκδικεί το βοηθά να λάβει ό,τι επιθυμεί.</a:t>
            </a:r>
          </a:p>
        </p:txBody>
      </p:sp>
    </p:spTree>
    <p:extLst>
      <p:ext uri="{BB962C8B-B14F-4D97-AF65-F5344CB8AC3E}">
        <p14:creationId xmlns:p14="http://schemas.microsoft.com/office/powerpoint/2010/main" val="83473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116C-7F8C-495C-8B64-EED74B6427D6}"/>
              </a:ext>
            </a:extLst>
          </p:cNvPr>
          <p:cNvSpPr>
            <a:spLocks noGrp="1"/>
          </p:cNvSpPr>
          <p:nvPr>
            <p:ph type="title"/>
          </p:nvPr>
        </p:nvSpPr>
        <p:spPr>
          <a:solidFill>
            <a:schemeClr val="accent6">
              <a:lumMod val="75000"/>
            </a:schemeClr>
          </a:solidFill>
        </p:spPr>
        <p:txBody>
          <a:bodyPr/>
          <a:lstStyle/>
          <a:p>
            <a:r>
              <a:rPr lang="el-GR" dirty="0"/>
              <a:t>ΑΙΣΘΗΣΗ ΧΡΗΣΙΜΟΤΗΤΑΣ</a:t>
            </a:r>
          </a:p>
        </p:txBody>
      </p:sp>
      <p:sp>
        <p:nvSpPr>
          <p:cNvPr id="3" name="Content Placeholder 2">
            <a:extLst>
              <a:ext uri="{FF2B5EF4-FFF2-40B4-BE49-F238E27FC236}">
                <a16:creationId xmlns:a16="http://schemas.microsoft.com/office/drawing/2014/main" id="{11280E56-550E-44AF-B0C4-E406A9DA20F1}"/>
              </a:ext>
            </a:extLst>
          </p:cNvPr>
          <p:cNvSpPr>
            <a:spLocks noGrp="1"/>
          </p:cNvSpPr>
          <p:nvPr>
            <p:ph idx="1"/>
          </p:nvPr>
        </p:nvSpPr>
        <p:spPr/>
        <p:txBody>
          <a:bodyPr>
            <a:normAutofit/>
          </a:bodyPr>
          <a:lstStyle/>
          <a:p>
            <a:pPr marL="0" indent="0" algn="just">
              <a:buNone/>
            </a:pPr>
            <a:r>
              <a:rPr lang="el-GR" dirty="0"/>
              <a:t>Η ελπίδα είναι απαραίτητο στοιχείο της έννοιας της ενδυνάμωσης. Ένα άτομο που έχει ελπίδα πιστεύει στη δυνατότητα αλλαγής και βελτίωσης. Χωρίς ελπίδα, η προσπάθεια μπορεί να μην έχει αντίκρισμα. Είναι παράδοξο να περιμένει κανείς από άτομα που χαρακτηρίζονται «ανίατα» ή «χρόνια» ασθενείς να κινητοποιηθούν και να δράσουν για να επιφέρουν αλλαγές στη ζωή τους</a:t>
            </a:r>
          </a:p>
        </p:txBody>
      </p:sp>
    </p:spTree>
    <p:extLst>
      <p:ext uri="{BB962C8B-B14F-4D97-AF65-F5344CB8AC3E}">
        <p14:creationId xmlns:p14="http://schemas.microsoft.com/office/powerpoint/2010/main" val="193731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1A39-D612-4F32-8FC8-77092071B89A}"/>
              </a:ext>
            </a:extLst>
          </p:cNvPr>
          <p:cNvSpPr>
            <a:spLocks noGrp="1"/>
          </p:cNvSpPr>
          <p:nvPr>
            <p:ph type="title"/>
          </p:nvPr>
        </p:nvSpPr>
        <p:spPr>
          <a:solidFill>
            <a:schemeClr val="accent6">
              <a:lumMod val="75000"/>
            </a:schemeClr>
          </a:solidFill>
        </p:spPr>
        <p:txBody>
          <a:bodyPr>
            <a:normAutofit/>
          </a:bodyPr>
          <a:lstStyle/>
          <a:p>
            <a:r>
              <a:rPr lang="el-GR" sz="3600" dirty="0"/>
              <a:t>ΚΡΙΤΙΚΗ ΣΚΕΨΗ ΚΑΙ ΑΠΟΔΟΧΗ ΤΗΣ ΔΙΑΦΟΡΕΤΙΚΗΣ ΟΠΤΙΚΗΣ ΣΤΑ ΠΡΑΓΜΑΤΑ</a:t>
            </a:r>
          </a:p>
        </p:txBody>
      </p:sp>
      <p:sp>
        <p:nvSpPr>
          <p:cNvPr id="3" name="Content Placeholder 2">
            <a:extLst>
              <a:ext uri="{FF2B5EF4-FFF2-40B4-BE49-F238E27FC236}">
                <a16:creationId xmlns:a16="http://schemas.microsoft.com/office/drawing/2014/main" id="{ACD0338A-1498-4A17-ADAB-307CD383CB29}"/>
              </a:ext>
            </a:extLst>
          </p:cNvPr>
          <p:cNvSpPr>
            <a:spLocks noGrp="1"/>
          </p:cNvSpPr>
          <p:nvPr>
            <p:ph idx="1"/>
          </p:nvPr>
        </p:nvSpPr>
        <p:spPr/>
        <p:txBody>
          <a:bodyPr>
            <a:normAutofit/>
          </a:bodyPr>
          <a:lstStyle/>
          <a:p>
            <a:pPr marL="0" indent="0" algn="just">
              <a:buNone/>
            </a:pPr>
            <a:r>
              <a:rPr lang="el-GR" dirty="0"/>
              <a:t>Στο πλαίσιο της ψυχιατρικής διάγνωσης και θεραπείας οι λήπτες υπηρεσιών ψυχικής υγείας βλέπουν τις ζωές τους και τις προσωπικές τους ιστορίες να μετατρέπονται σε περιστατικά. Μέρος της έννοιας της ενδυνάμωσης αποτελεί η επανασύνδεση με τις προσωπικές ιστορίες, με την αίσθηση της πλήρους ικανότητας, καθώς και με την αναγνώριση των σχέσεων εξάρτησης που συχνά κρύβονται στις σχέσεις θεραπείας. </a:t>
            </a:r>
          </a:p>
        </p:txBody>
      </p:sp>
    </p:spTree>
    <p:extLst>
      <p:ext uri="{BB962C8B-B14F-4D97-AF65-F5344CB8AC3E}">
        <p14:creationId xmlns:p14="http://schemas.microsoft.com/office/powerpoint/2010/main" val="95729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8150-F598-4E65-AFAE-14CB3788E33B}"/>
              </a:ext>
            </a:extLst>
          </p:cNvPr>
          <p:cNvSpPr>
            <a:spLocks noGrp="1"/>
          </p:cNvSpPr>
          <p:nvPr>
            <p:ph type="title"/>
          </p:nvPr>
        </p:nvSpPr>
        <p:spPr>
          <a:solidFill>
            <a:schemeClr val="accent6">
              <a:lumMod val="75000"/>
            </a:schemeClr>
          </a:solidFill>
        </p:spPr>
        <p:txBody>
          <a:bodyPr>
            <a:normAutofit fontScale="90000"/>
          </a:bodyPr>
          <a:lstStyle/>
          <a:p>
            <a:r>
              <a:rPr lang="el-GR" dirty="0"/>
              <a:t>ΚΑΤΑΝΟΗΣΗ ΚΑΙ ΕΚΦΡΑΣΗ ΤΟΥ ΘΥΜΟΥ</a:t>
            </a:r>
          </a:p>
        </p:txBody>
      </p:sp>
      <p:sp>
        <p:nvSpPr>
          <p:cNvPr id="3" name="Content Placeholder 2">
            <a:extLst>
              <a:ext uri="{FF2B5EF4-FFF2-40B4-BE49-F238E27FC236}">
                <a16:creationId xmlns:a16="http://schemas.microsoft.com/office/drawing/2014/main" id="{592AF896-54E7-44D0-A95F-40C4FCF8F08A}"/>
              </a:ext>
            </a:extLst>
          </p:cNvPr>
          <p:cNvSpPr>
            <a:spLocks noGrp="1"/>
          </p:cNvSpPr>
          <p:nvPr>
            <p:ph idx="1"/>
          </p:nvPr>
        </p:nvSpPr>
        <p:spPr/>
        <p:txBody>
          <a:bodyPr>
            <a:normAutofit/>
          </a:bodyPr>
          <a:lstStyle/>
          <a:p>
            <a:pPr marL="0" indent="0" algn="just">
              <a:buNone/>
            </a:pPr>
            <a:r>
              <a:rPr lang="el-GR" dirty="0"/>
              <a:t>Άτομα με ψυχικά προβλήματα που εκφράζουν οργή συχνά θεωρούνται εκτός ελέγχου ακόμη και όταν με τον τρόπο αυτό θα εκφραζόταν οποιοδήποτε άτομο. Η διαδικασία της ενδυνάμωσης αφορά την κατανόηση του θυμού, την απόκτηση γνώσεων σχετικά με το θυμό, τη δυνατότητα έκφρασής του, αλλά και τη δυνατότητα αναγνώρισης των ορίων του.</a:t>
            </a:r>
          </a:p>
        </p:txBody>
      </p:sp>
    </p:spTree>
    <p:extLst>
      <p:ext uri="{BB962C8B-B14F-4D97-AF65-F5344CB8AC3E}">
        <p14:creationId xmlns:p14="http://schemas.microsoft.com/office/powerpoint/2010/main" val="349638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1712-F1BD-4912-AAB2-F6CEC589050F}"/>
              </a:ext>
            </a:extLst>
          </p:cNvPr>
          <p:cNvSpPr>
            <a:spLocks noGrp="1"/>
          </p:cNvSpPr>
          <p:nvPr>
            <p:ph type="title"/>
          </p:nvPr>
        </p:nvSpPr>
        <p:spPr>
          <a:solidFill>
            <a:schemeClr val="accent6">
              <a:lumMod val="75000"/>
            </a:schemeClr>
          </a:solidFill>
        </p:spPr>
        <p:txBody>
          <a:bodyPr>
            <a:normAutofit fontScale="90000"/>
          </a:bodyPr>
          <a:lstStyle/>
          <a:p>
            <a:r>
              <a:rPr lang="el-GR" dirty="0"/>
              <a:t>ΑΙΣΘΗΣΗ ΣΥΜΜΕΤΟΧΗΣ ΣΕ ΟΜΑΔΑ</a:t>
            </a:r>
          </a:p>
        </p:txBody>
      </p:sp>
      <p:sp>
        <p:nvSpPr>
          <p:cNvPr id="3" name="Content Placeholder 2">
            <a:extLst>
              <a:ext uri="{FF2B5EF4-FFF2-40B4-BE49-F238E27FC236}">
                <a16:creationId xmlns:a16="http://schemas.microsoft.com/office/drawing/2014/main" id="{AD6B5FE8-F991-4A36-8A5A-B6529E66F962}"/>
              </a:ext>
            </a:extLst>
          </p:cNvPr>
          <p:cNvSpPr>
            <a:spLocks noGrp="1"/>
          </p:cNvSpPr>
          <p:nvPr>
            <p:ph idx="1"/>
          </p:nvPr>
        </p:nvSpPr>
        <p:spPr/>
        <p:txBody>
          <a:bodyPr/>
          <a:lstStyle/>
          <a:p>
            <a:pPr marL="0" indent="0">
              <a:buNone/>
            </a:pPr>
            <a:r>
              <a:rPr lang="el-GR" dirty="0"/>
              <a:t>Η ενδυνάμωση έχει και ομαδική διάσταση καθώς δεν αφορά μόνο το άτομο αλλά και τη σχέση του με άλλους ανθρώπους.</a:t>
            </a:r>
          </a:p>
        </p:txBody>
      </p:sp>
    </p:spTree>
    <p:extLst>
      <p:ext uri="{BB962C8B-B14F-4D97-AF65-F5344CB8AC3E}">
        <p14:creationId xmlns:p14="http://schemas.microsoft.com/office/powerpoint/2010/main" val="341186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64CF-C9A4-4FB7-B36B-06C9CC102766}"/>
              </a:ext>
            </a:extLst>
          </p:cNvPr>
          <p:cNvSpPr>
            <a:spLocks noGrp="1"/>
          </p:cNvSpPr>
          <p:nvPr>
            <p:ph type="title"/>
          </p:nvPr>
        </p:nvSpPr>
        <p:spPr>
          <a:solidFill>
            <a:schemeClr val="accent6">
              <a:lumMod val="75000"/>
            </a:schemeClr>
          </a:solidFill>
        </p:spPr>
        <p:txBody>
          <a:bodyPr>
            <a:normAutofit fontScale="90000"/>
          </a:bodyPr>
          <a:lstStyle/>
          <a:p>
            <a:r>
              <a:rPr lang="el-GR" dirty="0"/>
              <a:t>ΚΑΤΑΝΟΗΣΗ ΟΤΙ ΤΑ ΑΤΟΜΑ ΕΧΟΥΝ ΔΙΚΑΙΩΜΑΤΑ</a:t>
            </a:r>
          </a:p>
        </p:txBody>
      </p:sp>
      <p:sp>
        <p:nvSpPr>
          <p:cNvPr id="3" name="Content Placeholder 2">
            <a:extLst>
              <a:ext uri="{FF2B5EF4-FFF2-40B4-BE49-F238E27FC236}">
                <a16:creationId xmlns:a16="http://schemas.microsoft.com/office/drawing/2014/main" id="{2A64FD4F-3B39-4E60-9168-F515C0145E03}"/>
              </a:ext>
            </a:extLst>
          </p:cNvPr>
          <p:cNvSpPr>
            <a:spLocks noGrp="1"/>
          </p:cNvSpPr>
          <p:nvPr>
            <p:ph idx="1"/>
          </p:nvPr>
        </p:nvSpPr>
        <p:spPr/>
        <p:txBody>
          <a:bodyPr>
            <a:normAutofit/>
          </a:bodyPr>
          <a:lstStyle/>
          <a:p>
            <a:pPr marL="0" indent="0" algn="just">
              <a:buNone/>
            </a:pPr>
            <a:r>
              <a:rPr lang="el-GR" dirty="0"/>
              <a:t>Το κίνημα αυτοβοήθειας των επιζώντων της ψυχιατρικής αποτελεί τμήμα ενός ευρύτερου κινήματος για τη θεσμοθέτηση βασικών δικαιωμάτων. Υπάρχουν πολλά κοινά ανάμεσα στο κίνημα αυτοβοήθειας και άλλα κινήματα όπως οι εθνικές μειονότητες, οι γυναίκες, οι ομοφυλόφιλοι και τα άτομα με αναπηρία. Μέσω της κατανόησης των δικαιωμάτων αυξάνεται η αίσθηση της δύναμης και της αυτοπεποίθησης</a:t>
            </a:r>
          </a:p>
        </p:txBody>
      </p:sp>
    </p:spTree>
    <p:extLst>
      <p:ext uri="{BB962C8B-B14F-4D97-AF65-F5344CB8AC3E}">
        <p14:creationId xmlns:p14="http://schemas.microsoft.com/office/powerpoint/2010/main" val="286532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DABD-E6AE-43CC-AC7E-798D2AB55050}"/>
              </a:ext>
            </a:extLst>
          </p:cNvPr>
          <p:cNvSpPr>
            <a:spLocks noGrp="1"/>
          </p:cNvSpPr>
          <p:nvPr>
            <p:ph type="title"/>
          </p:nvPr>
        </p:nvSpPr>
        <p:spPr>
          <a:solidFill>
            <a:schemeClr val="accent6">
              <a:lumMod val="75000"/>
            </a:schemeClr>
          </a:solidFill>
        </p:spPr>
        <p:txBody>
          <a:bodyPr>
            <a:normAutofit/>
          </a:bodyPr>
          <a:lstStyle/>
          <a:p>
            <a:r>
              <a:rPr lang="el-GR" sz="3200" dirty="0"/>
              <a:t>ΑΛΛΑΓΗ ΣΤΗ ΖΩΗ ΤΟΥ ΑΤΟΜΟΥ  ΟΔΗΓΕΙ ΣΕ ΑΛΛΑΓΕΣ ΚΑΙ ΣΤΗΝ ΚΟΙΝΟΤΗΤΑ ΤΟΥ</a:t>
            </a:r>
          </a:p>
        </p:txBody>
      </p:sp>
      <p:sp>
        <p:nvSpPr>
          <p:cNvPr id="3" name="Content Placeholder 2">
            <a:extLst>
              <a:ext uri="{FF2B5EF4-FFF2-40B4-BE49-F238E27FC236}">
                <a16:creationId xmlns:a16="http://schemas.microsoft.com/office/drawing/2014/main" id="{994C5A2B-8EDF-4650-8926-3AB0643ADE6D}"/>
              </a:ext>
            </a:extLst>
          </p:cNvPr>
          <p:cNvSpPr>
            <a:spLocks noGrp="1"/>
          </p:cNvSpPr>
          <p:nvPr>
            <p:ph idx="1"/>
          </p:nvPr>
        </p:nvSpPr>
        <p:spPr/>
        <p:txBody>
          <a:bodyPr/>
          <a:lstStyle/>
          <a:p>
            <a:pPr marL="0" indent="0" algn="just">
              <a:buNone/>
            </a:pPr>
            <a:r>
              <a:rPr lang="el-GR" dirty="0"/>
              <a:t>Η ενδυνάμωση είναι περισσότερα από «αίσθημα» ή «αίσθηση». Είναι κίνητρο για δράση, η οποία αυξάνει την αίσθηση ελέγχου που μπορεί να επιφέρει περαιτέρω αλλαγές. Και η διάσταση αυτή δεν είναι μόνο προσωποπαγής, αλλά σχετίζεται με ευρύτερες ομάδες.</a:t>
            </a:r>
          </a:p>
        </p:txBody>
      </p:sp>
    </p:spTree>
    <p:extLst>
      <p:ext uri="{BB962C8B-B14F-4D97-AF65-F5344CB8AC3E}">
        <p14:creationId xmlns:p14="http://schemas.microsoft.com/office/powerpoint/2010/main" val="45521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6483-3F18-4605-9620-7037A5DCCBDF}"/>
              </a:ext>
            </a:extLst>
          </p:cNvPr>
          <p:cNvSpPr>
            <a:spLocks noGrp="1"/>
          </p:cNvSpPr>
          <p:nvPr>
            <p:ph type="title"/>
          </p:nvPr>
        </p:nvSpPr>
        <p:spPr>
          <a:solidFill>
            <a:schemeClr val="accent6">
              <a:lumMod val="75000"/>
            </a:schemeClr>
          </a:solidFill>
        </p:spPr>
        <p:txBody>
          <a:bodyPr/>
          <a:lstStyle/>
          <a:p>
            <a:r>
              <a:rPr lang="el-GR" dirty="0"/>
              <a:t>ΓΝΩΣΤΙΚΕΣ ΔΕΞΙΟΤΗΤΕΣ</a:t>
            </a:r>
          </a:p>
        </p:txBody>
      </p:sp>
      <p:sp>
        <p:nvSpPr>
          <p:cNvPr id="3" name="Content Placeholder 2">
            <a:extLst>
              <a:ext uri="{FF2B5EF4-FFF2-40B4-BE49-F238E27FC236}">
                <a16:creationId xmlns:a16="http://schemas.microsoft.com/office/drawing/2014/main" id="{B7B19DFC-8574-40E4-B444-05BA93008285}"/>
              </a:ext>
            </a:extLst>
          </p:cNvPr>
          <p:cNvSpPr>
            <a:spLocks noGrp="1"/>
          </p:cNvSpPr>
          <p:nvPr>
            <p:ph idx="1"/>
          </p:nvPr>
        </p:nvSpPr>
        <p:spPr/>
        <p:txBody>
          <a:bodyPr/>
          <a:lstStyle/>
          <a:p>
            <a:pPr marL="0" indent="0" algn="just">
              <a:buNone/>
            </a:pPr>
            <a:r>
              <a:rPr lang="el-GR" dirty="0"/>
              <a:t>Η παράμετρος αυτή αφορά τη δυνατότητα που έχουν οι λήπτες υπηρεσιών ψυχικής υγείας να ασχοληθούν και να μάθουν πράγματα που επιθυμούν και που βρίσκουν ενδιαφέροντα, αντί για αυτά που έχουν άλλοι καθορίσει ότι θα πρέπει να μάθουν.</a:t>
            </a:r>
          </a:p>
        </p:txBody>
      </p:sp>
    </p:spTree>
    <p:extLst>
      <p:ext uri="{BB962C8B-B14F-4D97-AF65-F5344CB8AC3E}">
        <p14:creationId xmlns:p14="http://schemas.microsoft.com/office/powerpoint/2010/main" val="293901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8B9A-CFB6-4C5C-A2F9-1E2A829F8A10}"/>
              </a:ext>
            </a:extLst>
          </p:cNvPr>
          <p:cNvSpPr>
            <a:spLocks noGrp="1"/>
          </p:cNvSpPr>
          <p:nvPr>
            <p:ph type="title"/>
          </p:nvPr>
        </p:nvSpPr>
        <p:spPr>
          <a:solidFill>
            <a:schemeClr val="accent6">
              <a:lumMod val="75000"/>
            </a:schemeClr>
          </a:solidFill>
        </p:spPr>
        <p:txBody>
          <a:bodyPr>
            <a:noAutofit/>
          </a:bodyPr>
          <a:lstStyle/>
          <a:p>
            <a:r>
              <a:rPr lang="el-GR" sz="2800" dirty="0"/>
              <a:t>ΑΛΛΑΓΗ ΤΩΝ ΑΝΤΙΛΗΨΕΩΝ ΤΩΝ ΑΛΛΩΝ ΓΙΑ ΤΙΣ ΙΚΑΝΟΤΗΤΕΣ ΤΟΥ ΑΤΟΜΟΥ ΚΑΙ ΤΗ ΔΥΝΑΤΟΤΗΤΑ ΤΟΥ ΝΑ ΕΝΕΡΓΕΙ</a:t>
            </a:r>
          </a:p>
        </p:txBody>
      </p:sp>
      <p:sp>
        <p:nvSpPr>
          <p:cNvPr id="3" name="Content Placeholder 2">
            <a:extLst>
              <a:ext uri="{FF2B5EF4-FFF2-40B4-BE49-F238E27FC236}">
                <a16:creationId xmlns:a16="http://schemas.microsoft.com/office/drawing/2014/main" id="{B22025AC-4889-433C-ADE7-630DAC5042F3}"/>
              </a:ext>
            </a:extLst>
          </p:cNvPr>
          <p:cNvSpPr>
            <a:spLocks noGrp="1"/>
          </p:cNvSpPr>
          <p:nvPr>
            <p:ph idx="1"/>
          </p:nvPr>
        </p:nvSpPr>
        <p:spPr/>
        <p:txBody>
          <a:bodyPr>
            <a:normAutofit/>
          </a:bodyPr>
          <a:lstStyle/>
          <a:p>
            <a:pPr marL="0" indent="0" algn="just">
              <a:buNone/>
            </a:pPr>
            <a:r>
              <a:rPr lang="el-GR" dirty="0"/>
              <a:t>Η ψυχική ασθένεια συχνά ταυτίζεται με την ανικανότητα καθώς και με την αδυναμία του ατόμου να αναγνωρίσει τις ανάγκες του και να δράσει με βάση αυτές. Κρίσιμη επομένως είναι η διαδικασία αλλαγής της αντίληψης των άλλων σχετικά με την ικανότητα αυτή η οποία συνδέεται στενά με την αυτοπεποίθηση του ψυχικά ασθενούς και την άσκηση ελέγχου στη ζωή του.</a:t>
            </a:r>
          </a:p>
        </p:txBody>
      </p:sp>
    </p:spTree>
    <p:extLst>
      <p:ext uri="{BB962C8B-B14F-4D97-AF65-F5344CB8AC3E}">
        <p14:creationId xmlns:p14="http://schemas.microsoft.com/office/powerpoint/2010/main" val="101446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EE5CCE-CD2A-4C71-93C1-43ECF34C8444}"/>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ΕΝΔΥΝΑΜΩΣΗ (</a:t>
            </a:r>
            <a:r>
              <a:rPr lang="en-US" sz="2800" dirty="0">
                <a:solidFill>
                  <a:srgbClr val="FFFFFF"/>
                </a:solidFill>
              </a:rPr>
              <a:t>empowerment)</a:t>
            </a:r>
            <a:endParaRPr lang="el-GR" sz="2800" dirty="0">
              <a:solidFill>
                <a:srgbClr val="FFFFFF"/>
              </a:solidFill>
            </a:endParaRP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71C41A-856C-4EBC-A38F-AD69FD1383C4}"/>
              </a:ext>
            </a:extLst>
          </p:cNvPr>
          <p:cNvSpPr txBox="1"/>
          <p:nvPr/>
        </p:nvSpPr>
        <p:spPr>
          <a:xfrm>
            <a:off x="5087066" y="426935"/>
            <a:ext cx="6672163" cy="6001643"/>
          </a:xfrm>
          <a:prstGeom prst="rect">
            <a:avLst/>
          </a:prstGeom>
          <a:noFill/>
        </p:spPr>
        <p:txBody>
          <a:bodyPr wrap="square" rtlCol="0">
            <a:spAutoFit/>
          </a:bodyPr>
          <a:lstStyle/>
          <a:p>
            <a:pPr algn="just"/>
            <a:r>
              <a:rPr lang="el-GR" sz="3200" dirty="0"/>
              <a:t>Η </a:t>
            </a:r>
            <a:r>
              <a:rPr lang="el-GR" sz="3200" b="1" dirty="0">
                <a:solidFill>
                  <a:srgbClr val="C00000"/>
                </a:solidFill>
              </a:rPr>
              <a:t>ενδυνάμωση</a:t>
            </a:r>
            <a:r>
              <a:rPr lang="el-GR" sz="3200" dirty="0"/>
              <a:t> αποτελεί μια ενεργό-</a:t>
            </a:r>
            <a:r>
              <a:rPr lang="el-GR" sz="3200" dirty="0" err="1"/>
              <a:t>διαδραστική</a:t>
            </a:r>
            <a:r>
              <a:rPr lang="el-GR" sz="3200" dirty="0"/>
              <a:t> διαδικασία μεταξύ ατόμου και περιβάλλοντος, αποτέλεσμα της οποίας είναι </a:t>
            </a:r>
            <a:r>
              <a:rPr lang="el-GR" sz="3200" dirty="0">
                <a:solidFill>
                  <a:srgbClr val="C00000"/>
                </a:solidFill>
              </a:rPr>
              <a:t>να αναπτύξει το άτομο προσωπικές και κοινωνικές δεξιότητες που του δίνουν τη δυνατότητα να ελέγξει το περιβάλλον του. </a:t>
            </a:r>
            <a:r>
              <a:rPr lang="el-GR" sz="3200" dirty="0"/>
              <a:t>Οι ενδυναμωμένοι Πολίτες έχουν </a:t>
            </a:r>
            <a:r>
              <a:rPr lang="el-GR" sz="3200" b="1" dirty="0"/>
              <a:t>ελευθερία επιλογών </a:t>
            </a:r>
            <a:r>
              <a:rPr lang="el-GR" sz="3200" dirty="0"/>
              <a:t>και δράσεων με αποτέλεσμα </a:t>
            </a:r>
            <a:r>
              <a:rPr lang="el-GR" sz="3200" dirty="0">
                <a:solidFill>
                  <a:srgbClr val="C00000"/>
                </a:solidFill>
              </a:rPr>
              <a:t>να είναι ικανοί να προσδιορίζουν το περιεχόμενο της ζωής τους και των αποφάσεων που την επηρεάζουν. </a:t>
            </a:r>
          </a:p>
        </p:txBody>
      </p:sp>
    </p:spTree>
    <p:extLst>
      <p:ext uri="{BB962C8B-B14F-4D97-AF65-F5344CB8AC3E}">
        <p14:creationId xmlns:p14="http://schemas.microsoft.com/office/powerpoint/2010/main" val="419100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4C23-C64E-4C87-89AA-946C3B87B0EA}"/>
              </a:ext>
            </a:extLst>
          </p:cNvPr>
          <p:cNvSpPr>
            <a:spLocks noGrp="1"/>
          </p:cNvSpPr>
          <p:nvPr>
            <p:ph type="title"/>
          </p:nvPr>
        </p:nvSpPr>
        <p:spPr>
          <a:solidFill>
            <a:schemeClr val="accent6">
              <a:lumMod val="75000"/>
            </a:schemeClr>
          </a:solidFill>
        </p:spPr>
        <p:txBody>
          <a:bodyPr>
            <a:normAutofit fontScale="90000"/>
          </a:bodyPr>
          <a:lstStyle/>
          <a:p>
            <a:r>
              <a:rPr lang="el-GR" dirty="0"/>
              <a:t>ΔΥΝΑΤΟΤΗΤΑ ΤΟΥ ΑΤΟΜΟΥ ΝΑ ΕΚΔΗΛΩΘΕΙ ΚΑΙ ΝΑ ΕΚΦΡΑΣΤΕΙ</a:t>
            </a:r>
          </a:p>
        </p:txBody>
      </p:sp>
      <p:sp>
        <p:nvSpPr>
          <p:cNvPr id="3" name="Content Placeholder 2">
            <a:extLst>
              <a:ext uri="{FF2B5EF4-FFF2-40B4-BE49-F238E27FC236}">
                <a16:creationId xmlns:a16="http://schemas.microsoft.com/office/drawing/2014/main" id="{5CAC7915-BB2D-4E4C-8E41-8DA9BC4551BB}"/>
              </a:ext>
            </a:extLst>
          </p:cNvPr>
          <p:cNvSpPr>
            <a:spLocks noGrp="1"/>
          </p:cNvSpPr>
          <p:nvPr>
            <p:ph idx="1"/>
          </p:nvPr>
        </p:nvSpPr>
        <p:spPr/>
        <p:txBody>
          <a:bodyPr/>
          <a:lstStyle/>
          <a:p>
            <a:pPr marL="0" indent="0" algn="just">
              <a:buNone/>
            </a:pPr>
            <a:r>
              <a:rPr lang="el-GR" dirty="0"/>
              <a:t>Άτομα των οποίων η κοινωνική υπόσταση υποτιμάται συχνά επιλέγουν να κρύβονται. Η αποκάλυψη γεγονότων που αφορούν το άτομο αποτελεί δείγμα αυτοπεποίθησης.</a:t>
            </a:r>
          </a:p>
        </p:txBody>
      </p:sp>
    </p:spTree>
    <p:extLst>
      <p:ext uri="{BB962C8B-B14F-4D97-AF65-F5344CB8AC3E}">
        <p14:creationId xmlns:p14="http://schemas.microsoft.com/office/powerpoint/2010/main" val="336576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CCFA-C1F7-4E85-B72A-61FA2B793E27}"/>
              </a:ext>
            </a:extLst>
          </p:cNvPr>
          <p:cNvSpPr>
            <a:spLocks noGrp="1"/>
          </p:cNvSpPr>
          <p:nvPr>
            <p:ph type="title"/>
          </p:nvPr>
        </p:nvSpPr>
        <p:spPr>
          <a:solidFill>
            <a:schemeClr val="accent6">
              <a:lumMod val="75000"/>
            </a:schemeClr>
          </a:solidFill>
        </p:spPr>
        <p:txBody>
          <a:bodyPr>
            <a:normAutofit/>
          </a:bodyPr>
          <a:lstStyle/>
          <a:p>
            <a:r>
              <a:rPr lang="el-GR" sz="3200" dirty="0"/>
              <a:t>ΑΔΙΑΚΟΠΗ ΑΝΑΠΤΥΞΗ ΚΑΙ ΑΛΛΑΓΗ ΑΠΟ ΤΟ ΑΤΟΜΟ </a:t>
            </a:r>
          </a:p>
        </p:txBody>
      </p:sp>
      <p:sp>
        <p:nvSpPr>
          <p:cNvPr id="3" name="Content Placeholder 2">
            <a:extLst>
              <a:ext uri="{FF2B5EF4-FFF2-40B4-BE49-F238E27FC236}">
                <a16:creationId xmlns:a16="http://schemas.microsoft.com/office/drawing/2014/main" id="{0E11DCE6-FBD6-4FDE-B71D-BCBD85CA0FBE}"/>
              </a:ext>
            </a:extLst>
          </p:cNvPr>
          <p:cNvSpPr>
            <a:spLocks noGrp="1"/>
          </p:cNvSpPr>
          <p:nvPr>
            <p:ph idx="1"/>
          </p:nvPr>
        </p:nvSpPr>
        <p:spPr/>
        <p:txBody>
          <a:bodyPr/>
          <a:lstStyle/>
          <a:p>
            <a:pPr marL="0" indent="0" algn="just">
              <a:buNone/>
            </a:pPr>
            <a:r>
              <a:rPr lang="el-GR" dirty="0"/>
              <a:t>Η ενδυνάμωση δεν είναι προορισμός αλλά ταξίδι. Συνεπώς δεν υπάρχει καταληκτικό σημείο από το οποίο δεν απαιτείται περαιτέρω εξέλιξη και αλλαγή.</a:t>
            </a:r>
          </a:p>
        </p:txBody>
      </p:sp>
    </p:spTree>
    <p:extLst>
      <p:ext uri="{BB962C8B-B14F-4D97-AF65-F5344CB8AC3E}">
        <p14:creationId xmlns:p14="http://schemas.microsoft.com/office/powerpoint/2010/main" val="198936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8328-5989-40FE-AEC8-C409C81009CE}"/>
              </a:ext>
            </a:extLst>
          </p:cNvPr>
          <p:cNvSpPr>
            <a:spLocks noGrp="1"/>
          </p:cNvSpPr>
          <p:nvPr>
            <p:ph type="title"/>
          </p:nvPr>
        </p:nvSpPr>
        <p:spPr>
          <a:solidFill>
            <a:schemeClr val="accent6">
              <a:lumMod val="75000"/>
            </a:schemeClr>
          </a:solidFill>
        </p:spPr>
        <p:txBody>
          <a:bodyPr>
            <a:normAutofit/>
          </a:bodyPr>
          <a:lstStyle/>
          <a:p>
            <a:r>
              <a:rPr lang="el-GR" sz="3200" dirty="0"/>
              <a:t>ΑΝΑΠΤΥΞΗ ΤΗΣ ΘΕΤΙΚΗΣ ΕΙΚΟΝΑΣ ΤΟΥ ΕΑΥΤΟΥ ΚΑΙ ΥΠΕΡΒΑΣΗ ΤΟΥ ΣΤΙΓΜΑΤΟΣ</a:t>
            </a:r>
          </a:p>
        </p:txBody>
      </p:sp>
      <p:sp>
        <p:nvSpPr>
          <p:cNvPr id="3" name="Content Placeholder 2">
            <a:extLst>
              <a:ext uri="{FF2B5EF4-FFF2-40B4-BE49-F238E27FC236}">
                <a16:creationId xmlns:a16="http://schemas.microsoft.com/office/drawing/2014/main" id="{5ED54AB8-137D-4BA4-9B11-010578CABFF6}"/>
              </a:ext>
            </a:extLst>
          </p:cNvPr>
          <p:cNvSpPr>
            <a:spLocks noGrp="1"/>
          </p:cNvSpPr>
          <p:nvPr>
            <p:ph idx="1"/>
          </p:nvPr>
        </p:nvSpPr>
        <p:spPr/>
        <p:txBody>
          <a:bodyPr/>
          <a:lstStyle/>
          <a:p>
            <a:pPr marL="0" indent="0">
              <a:buNone/>
            </a:pPr>
            <a:r>
              <a:rPr lang="el-GR" dirty="0"/>
              <a:t>Η ενδυνάμωση οδηγεί σε αυτοπεποίθηση και σε αυξημένη ικανότητα διαχείρισης της ζωής του ατόμου αλλά και σε ανάπτυξη θετικότερης εικόνας που αποκλίνει ή </a:t>
            </a:r>
            <a:r>
              <a:rPr lang="el-GR" dirty="0" err="1"/>
              <a:t>αναπροσδιορίζει</a:t>
            </a:r>
            <a:r>
              <a:rPr lang="el-GR" dirty="0"/>
              <a:t> αυτή του ψυχικά ασθενούς.</a:t>
            </a:r>
          </a:p>
        </p:txBody>
      </p:sp>
    </p:spTree>
    <p:extLst>
      <p:ext uri="{BB962C8B-B14F-4D97-AF65-F5344CB8AC3E}">
        <p14:creationId xmlns:p14="http://schemas.microsoft.com/office/powerpoint/2010/main" val="418112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A4EF-0718-4255-B620-2CADE3BF6148}"/>
              </a:ext>
            </a:extLst>
          </p:cNvPr>
          <p:cNvSpPr>
            <a:spLocks noGrp="1"/>
          </p:cNvSpPr>
          <p:nvPr>
            <p:ph type="title"/>
          </p:nvPr>
        </p:nvSpPr>
        <p:spPr>
          <a:solidFill>
            <a:schemeClr val="accent6">
              <a:lumMod val="75000"/>
            </a:schemeClr>
          </a:solidFill>
        </p:spPr>
        <p:txBody>
          <a:bodyPr>
            <a:normAutofit fontScale="90000"/>
          </a:bodyPr>
          <a:lstStyle/>
          <a:p>
            <a:r>
              <a:rPr lang="el-GR" dirty="0"/>
              <a:t>ΥΠΟΣΤΗΡΙΞΗ ΣΤΑ ΑΤΟΜΑ ΝΑ ΔΙΑΤΥΠΩΣΟΥΝ ΤΑ ΑΙΤΗΜΑΤΑ ΤΟΥΣ</a:t>
            </a:r>
          </a:p>
        </p:txBody>
      </p:sp>
      <p:sp>
        <p:nvSpPr>
          <p:cNvPr id="3" name="Content Placeholder 2">
            <a:extLst>
              <a:ext uri="{FF2B5EF4-FFF2-40B4-BE49-F238E27FC236}">
                <a16:creationId xmlns:a16="http://schemas.microsoft.com/office/drawing/2014/main" id="{EEBB7299-A00E-447C-88B0-1521CADA1433}"/>
              </a:ext>
            </a:extLst>
          </p:cNvPr>
          <p:cNvSpPr>
            <a:spLocks noGrp="1"/>
          </p:cNvSpPr>
          <p:nvPr>
            <p:ph idx="1"/>
          </p:nvPr>
        </p:nvSpPr>
        <p:spPr/>
        <p:txBody>
          <a:bodyPr>
            <a:normAutofit fontScale="85000" lnSpcReduction="20000"/>
          </a:bodyPr>
          <a:lstStyle/>
          <a:p>
            <a:pPr marL="0" indent="0" algn="just">
              <a:buNone/>
            </a:pPr>
            <a:r>
              <a:rPr lang="el-GR" dirty="0"/>
              <a:t>Η ενδυνάμωση έχει ως απώτερο στόχο να επιτρέψει στο άτομο να ελέγχει και να διαμορφώνει τη ζωή του ανάλογα με τις επιθυμίες του. Το άτομο θα πρέπει συνεπώς να έχει τη δυνατότητα να διατυπώσει τη θέληση, τις ανάγκες και τις επιλογές του. Για άτομα με ψυχική αναπηρία ή νοητική υστέρηση αυτό μπορεί να αποτελεί πρόβλημα είτε για λόγους επικοινωνίας είτε λόγω νομοθεσίας που τα αντιμετωπίζει ως ανίκανα ή περιορισμένα ικανά είτε λόγω υπηρεσιών που δεν λαμβάνουν υπόψη τη βούλησή τους είτε λόγω των περιορισμένων ευκαιριών για την ανάπτυξη δεξιοτήτων </a:t>
            </a:r>
            <a:r>
              <a:rPr lang="el-GR" dirty="0" err="1"/>
              <a:t>αυτοσυνηγορίας</a:t>
            </a:r>
            <a:r>
              <a:rPr lang="el-GR" dirty="0"/>
              <a:t> και </a:t>
            </a:r>
            <a:r>
              <a:rPr lang="el-GR" dirty="0" err="1"/>
              <a:t>αυτοεκπροσώπησης</a:t>
            </a:r>
            <a:r>
              <a:rPr lang="el-GR" dirty="0"/>
              <a:t>. Οι βασικές αλλαγές που πρέπει να επέλθουν περιλαμβάνουν τη διεύρυνση της έννοιας της επικοινωνίας ώστε να περιλάβει και εναλλακτικές μορφές της, την έμφαση στη σχέση εμπιστοσύνης μεταξύ ατόμων, ώστε να υπάρχει η δυνατότητα εκπροσώπησης από άτομα που είναι σε θέση να ερμηνεύσουν τη βούληση των ατόμων με αναπηρία στην περίπτωση που αυτά αδυνατούν να εκφραστούν μόνα τους και η αναγνώριση ότι η ανικανότητα είναι συχνά αποτέλεσμα της έλλειψης υποστήριξης και όχι εγγενές χαρακτηριστικό του ατόμου.</a:t>
            </a:r>
          </a:p>
        </p:txBody>
      </p:sp>
    </p:spTree>
    <p:extLst>
      <p:ext uri="{BB962C8B-B14F-4D97-AF65-F5344CB8AC3E}">
        <p14:creationId xmlns:p14="http://schemas.microsoft.com/office/powerpoint/2010/main" val="392573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15D6-8A01-43EB-9FD8-261B3A3741DD}"/>
              </a:ext>
            </a:extLst>
          </p:cNvPr>
          <p:cNvSpPr>
            <a:spLocks noGrp="1"/>
          </p:cNvSpPr>
          <p:nvPr>
            <p:ph type="title"/>
          </p:nvPr>
        </p:nvSpPr>
        <p:spPr>
          <a:solidFill>
            <a:schemeClr val="accent6">
              <a:lumMod val="75000"/>
            </a:schemeClr>
          </a:solidFill>
        </p:spPr>
        <p:txBody>
          <a:bodyPr>
            <a:normAutofit/>
          </a:bodyPr>
          <a:lstStyle/>
          <a:p>
            <a:r>
              <a:rPr lang="el-GR" sz="2400" dirty="0"/>
              <a:t>ΥΠΟΣΤΗΡΙΞΗ ΣΤΑ ΑΤΟΜΑ ΝΑ ΕΝΤΟΠΙΣΟΥΝ / ΕΞΑΣΦΑΛΙΣΟΥΝ ΚΑΙ ΝΑ ΔΙΑΧΕΙΡΙΣΤΟΥΝ ΤΗΝ ΥΠΟΣΤΗΡΙΞΗ ΠΟΥ ΕΊΝΑΙ ΑΠΑΡΑΙΤΗΤΗ ΓΙΑ ΤΗΝ ΙΚΑΝΟΠΟΙΗΣΗ ΤΩΝ ΑΙΤΗΜΑΤΩΝ ΤΟΥΣ</a:t>
            </a:r>
          </a:p>
        </p:txBody>
      </p:sp>
      <p:sp>
        <p:nvSpPr>
          <p:cNvPr id="3" name="Content Placeholder 2">
            <a:extLst>
              <a:ext uri="{FF2B5EF4-FFF2-40B4-BE49-F238E27FC236}">
                <a16:creationId xmlns:a16="http://schemas.microsoft.com/office/drawing/2014/main" id="{3392CFD3-0354-46E0-B216-37BA4B338E51}"/>
              </a:ext>
            </a:extLst>
          </p:cNvPr>
          <p:cNvSpPr>
            <a:spLocks noGrp="1"/>
          </p:cNvSpPr>
          <p:nvPr>
            <p:ph idx="1"/>
          </p:nvPr>
        </p:nvSpPr>
        <p:spPr/>
        <p:txBody>
          <a:bodyPr>
            <a:normAutofit fontScale="92500" lnSpcReduction="10000"/>
          </a:bodyPr>
          <a:lstStyle/>
          <a:p>
            <a:pPr marL="0" indent="0" algn="just">
              <a:buNone/>
            </a:pPr>
            <a:r>
              <a:rPr lang="el-GR" dirty="0"/>
              <a:t>Η ανάγκη για ανεξάρτητη υποστήριξη που θα βοηθά τα άτομα να εντοπίσουν, να επιλέξουν και να διαχειριστούν την υποστήριξη που χρειάζονται για να δράσουν με βάση τις επιλογές τους αποτελεί το δεύτερο βασικό στοιχείο των πολιτικών και δομών που βασίζονται στην ενδυνάμωση. Κρίσιμη είναι η ανεξαρτησία της παρεχόμενης υποστήριξης, έννοια που σχετίζεται με τη θέση του υποστηρικτή στο σύστημα παροχής υπηρεσιών. Συχνά ο εξατομικευμένος χαρακτήρας του σχεδιασμού μπορεί να οδηγεί σε σύγκρουση συμφερόντων όταν ο </a:t>
            </a:r>
            <a:r>
              <a:rPr lang="el-GR" dirty="0" err="1"/>
              <a:t>πάροχος</a:t>
            </a:r>
            <a:r>
              <a:rPr lang="el-GR" dirty="0"/>
              <a:t> είναι υπεύθυνος και για τη χρηματοδότηση των απαιτούμενων υπηρεσιών. Σημαντικός είναι επομένως ο διαχωρισμός των υπηρεσιών σχεδιασμού υποστήριξης από την χρηματοδότησή τους και η παροχή υπηρεσιών από άτομα με αναπηρίες.</a:t>
            </a:r>
          </a:p>
        </p:txBody>
      </p:sp>
    </p:spTree>
    <p:extLst>
      <p:ext uri="{BB962C8B-B14F-4D97-AF65-F5344CB8AC3E}">
        <p14:creationId xmlns:p14="http://schemas.microsoft.com/office/powerpoint/2010/main" val="3172414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90B7-2633-46A8-B231-2C4923F3F30D}"/>
              </a:ext>
            </a:extLst>
          </p:cNvPr>
          <p:cNvSpPr>
            <a:spLocks noGrp="1"/>
          </p:cNvSpPr>
          <p:nvPr>
            <p:ph type="title"/>
          </p:nvPr>
        </p:nvSpPr>
        <p:spPr>
          <a:solidFill>
            <a:schemeClr val="accent6">
              <a:lumMod val="75000"/>
            </a:schemeClr>
          </a:solidFill>
        </p:spPr>
        <p:txBody>
          <a:bodyPr/>
          <a:lstStyle/>
          <a:p>
            <a:r>
              <a:rPr lang="el-GR" dirty="0"/>
              <a:t>ΕΛΕΓΧΟΣ ΠΟΡΩΝ</a:t>
            </a:r>
          </a:p>
        </p:txBody>
      </p:sp>
      <p:sp>
        <p:nvSpPr>
          <p:cNvPr id="3" name="Content Placeholder 2">
            <a:extLst>
              <a:ext uri="{FF2B5EF4-FFF2-40B4-BE49-F238E27FC236}">
                <a16:creationId xmlns:a16="http://schemas.microsoft.com/office/drawing/2014/main" id="{5D59F5EF-A1E6-4BAA-A6E7-19B4CD106670}"/>
              </a:ext>
            </a:extLst>
          </p:cNvPr>
          <p:cNvSpPr>
            <a:spLocks noGrp="1"/>
          </p:cNvSpPr>
          <p:nvPr>
            <p:ph idx="1"/>
          </p:nvPr>
        </p:nvSpPr>
        <p:spPr/>
        <p:txBody>
          <a:bodyPr>
            <a:normAutofit lnSpcReduction="10000"/>
          </a:bodyPr>
          <a:lstStyle/>
          <a:p>
            <a:pPr marL="0" indent="0" algn="just">
              <a:buNone/>
            </a:pPr>
            <a:r>
              <a:rPr lang="el-GR" dirty="0"/>
              <a:t>Το στοιχείο αυτό αφορά τον έλεγχο που έχει το άτομο στην αξιοποίηση των πόρων που λαμβάνει. Στο βαθμό που οι πόροι αποτελούν παροχή που απορρέει από το σχετικό δικαίωμα του ατόμου με αναπηρία, αυτό θα πρέπει να τους ελέγχει και να τους κατευθύνει και όχι οι υπηρεσίες ή οι επαγγελματίες. Αναπτύσσονται συνεπώς συστήματα εξατομικευμένης χρηματοδότησης (</a:t>
            </a:r>
            <a:r>
              <a:rPr lang="en-US" dirty="0"/>
              <a:t>individualized funding) </a:t>
            </a:r>
            <a:r>
              <a:rPr lang="el-GR" dirty="0"/>
              <a:t>ή άμεσων πληρωμών (</a:t>
            </a:r>
            <a:r>
              <a:rPr lang="en-US" dirty="0"/>
              <a:t>direct payments) </a:t>
            </a:r>
            <a:r>
              <a:rPr lang="el-GR" dirty="0"/>
              <a:t>για να διασφαλίσουν το έλεγχο από τα άτομα. Η παρέμβαση αυτή επηρεάζει τόσο την αίσθηση ελέγχου που έχει το άτομο στη ζωή του όσο και την αποτελεσματικότητα της υποστήριξης. </a:t>
            </a:r>
          </a:p>
        </p:txBody>
      </p:sp>
    </p:spTree>
    <p:extLst>
      <p:ext uri="{BB962C8B-B14F-4D97-AF65-F5344CB8AC3E}">
        <p14:creationId xmlns:p14="http://schemas.microsoft.com/office/powerpoint/2010/main" val="331330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61F2-2926-4901-BEC2-4FAE45CEF05A}"/>
              </a:ext>
            </a:extLst>
          </p:cNvPr>
          <p:cNvSpPr>
            <a:spLocks noGrp="1"/>
          </p:cNvSpPr>
          <p:nvPr>
            <p:ph type="title"/>
          </p:nvPr>
        </p:nvSpPr>
        <p:spPr>
          <a:solidFill>
            <a:schemeClr val="accent6">
              <a:lumMod val="75000"/>
            </a:schemeClr>
          </a:solidFill>
        </p:spPr>
        <p:txBody>
          <a:bodyPr>
            <a:normAutofit/>
          </a:bodyPr>
          <a:lstStyle/>
          <a:p>
            <a:r>
              <a:rPr lang="el-GR" sz="3200" dirty="0"/>
              <a:t>ΔΙΑΚΥΒΕΡΝΗΣΗ ΚΑΙ ΣΥΣΤΗΜΑ ΛΗΨΗΣ ΑΠΟΦΑΣΕΩΝ ΣΕ ΣΥΣΤΗΜΙΚΟ ΕΠΙΠΕΔΟ</a:t>
            </a:r>
          </a:p>
        </p:txBody>
      </p:sp>
      <p:sp>
        <p:nvSpPr>
          <p:cNvPr id="3" name="Content Placeholder 2">
            <a:extLst>
              <a:ext uri="{FF2B5EF4-FFF2-40B4-BE49-F238E27FC236}">
                <a16:creationId xmlns:a16="http://schemas.microsoft.com/office/drawing/2014/main" id="{CAB661ED-0F74-447D-8D93-282ECDC42561}"/>
              </a:ext>
            </a:extLst>
          </p:cNvPr>
          <p:cNvSpPr>
            <a:spLocks noGrp="1"/>
          </p:cNvSpPr>
          <p:nvPr>
            <p:ph idx="1"/>
          </p:nvPr>
        </p:nvSpPr>
        <p:spPr/>
        <p:txBody>
          <a:bodyPr>
            <a:normAutofit lnSpcReduction="10000"/>
          </a:bodyPr>
          <a:lstStyle/>
          <a:p>
            <a:pPr marL="0" indent="0" algn="just">
              <a:buNone/>
            </a:pPr>
            <a:r>
              <a:rPr lang="el-GR" dirty="0"/>
              <a:t>Η συμμετοχή στη λήψη αποφάσεων σχετικά με τις πολιτικές, τους πόρους και το σχεδιασμό είναι συχνά μια μακροσκοπική ένδειξη σχετικά με τις μεταρρυθμιστικές τάσεις του συστήματος παροχής υπηρεσιών. Βασίζεται στη λογική ότι εφόσον ένα νόμιμο δικαίωμα έχει κατοχυρωθεί, οι εμπλεκόμενοι πρέπει να μετέχουν και στη λήψη αποφάσεων που αφορά τους καλύτερους τρόπους ανταπόκρισης στις ανάγκες τους. Αυτό εκφράζεται τόσο με τη συμμετοχή των χρηστών στη διαμόρφωση της πολιτικής και των υπηρεσιών όσο και με την αυξανόμενη εμπλοκή των οργανώσεων των χρηστών και των ατόμων με αναπηρία στην παροχή υπηρεσιών.</a:t>
            </a:r>
          </a:p>
        </p:txBody>
      </p:sp>
    </p:spTree>
    <p:extLst>
      <p:ext uri="{BB962C8B-B14F-4D97-AF65-F5344CB8AC3E}">
        <p14:creationId xmlns:p14="http://schemas.microsoft.com/office/powerpoint/2010/main" val="274517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AC3A-4045-4EC9-9C57-002110900BDC}"/>
              </a:ext>
            </a:extLst>
          </p:cNvPr>
          <p:cNvSpPr>
            <a:spLocks noGrp="1"/>
          </p:cNvSpPr>
          <p:nvPr>
            <p:ph type="title"/>
          </p:nvPr>
        </p:nvSpPr>
        <p:spPr>
          <a:solidFill>
            <a:schemeClr val="accent6">
              <a:lumMod val="75000"/>
            </a:schemeClr>
          </a:solidFill>
        </p:spPr>
        <p:txBody>
          <a:bodyPr/>
          <a:lstStyle/>
          <a:p>
            <a:r>
              <a:rPr lang="el-GR" dirty="0"/>
              <a:t>ΔΡΑΣΤΗΡΙΟΤΗΤΑ ΕΒΔΟΜΑΔΑΣ </a:t>
            </a:r>
          </a:p>
        </p:txBody>
      </p:sp>
      <p:sp>
        <p:nvSpPr>
          <p:cNvPr id="3" name="Content Placeholder 2">
            <a:extLst>
              <a:ext uri="{FF2B5EF4-FFF2-40B4-BE49-F238E27FC236}">
                <a16:creationId xmlns:a16="http://schemas.microsoft.com/office/drawing/2014/main" id="{8417026B-35AB-48D2-9E99-E11963D2AF27}"/>
              </a:ext>
            </a:extLst>
          </p:cNvPr>
          <p:cNvSpPr>
            <a:spLocks noGrp="1"/>
          </p:cNvSpPr>
          <p:nvPr>
            <p:ph idx="1"/>
          </p:nvPr>
        </p:nvSpPr>
        <p:spPr/>
        <p:txBody>
          <a:bodyPr/>
          <a:lstStyle/>
          <a:p>
            <a:r>
              <a:rPr lang="el-GR" dirty="0"/>
              <a:t>Παρακολούθηση της ταινίας </a:t>
            </a:r>
            <a:r>
              <a:rPr lang="en-US" dirty="0"/>
              <a:t>TOC – TOC</a:t>
            </a:r>
          </a:p>
          <a:p>
            <a:pPr marL="0" indent="0">
              <a:buNone/>
            </a:pPr>
            <a:endParaRPr lang="en-US" dirty="0"/>
          </a:p>
          <a:p>
            <a:pPr marL="0" indent="0">
              <a:buNone/>
            </a:pPr>
            <a:endParaRPr lang="el-GR" dirty="0"/>
          </a:p>
        </p:txBody>
      </p:sp>
    </p:spTree>
    <p:extLst>
      <p:ext uri="{BB962C8B-B14F-4D97-AF65-F5344CB8AC3E}">
        <p14:creationId xmlns:p14="http://schemas.microsoft.com/office/powerpoint/2010/main" val="166172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8C3390-E2D0-433B-9222-CB2B7E912598}"/>
              </a:ext>
            </a:extLst>
          </p:cNvPr>
          <p:cNvSpPr>
            <a:spLocks noGrp="1"/>
          </p:cNvSpPr>
          <p:nvPr>
            <p:ph type="title"/>
          </p:nvPr>
        </p:nvSpPr>
        <p:spPr>
          <a:xfrm>
            <a:off x="952108" y="954756"/>
            <a:ext cx="2730414" cy="4946003"/>
          </a:xfrm>
        </p:spPr>
        <p:txBody>
          <a:bodyPr vert="horz" lIns="91440" tIns="45720" rIns="91440" bIns="45720" rtlCol="0" anchor="ctr">
            <a:normAutofit/>
          </a:bodyPr>
          <a:lstStyle/>
          <a:p>
            <a:r>
              <a:rPr lang="en-US" sz="2400">
                <a:solidFill>
                  <a:srgbClr val="FFFFFF"/>
                </a:solidFill>
              </a:rPr>
              <a:t>ΙΔΕΟΛΟΓΙΚΕΣ ΠΡΟΣΕΓΓΙΣΕΙΣ ΤΗΣ ΕΝΔΥΝΑΜΩΣΗΣ</a:t>
            </a:r>
          </a:p>
        </p:txBody>
      </p:sp>
      <p:sp>
        <p:nvSpPr>
          <p:cNvPr id="19" name="Rectangle 18">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F4B00B-A849-4F06-A9BF-142D775D26BC}"/>
              </a:ext>
            </a:extLst>
          </p:cNvPr>
          <p:cNvSpPr txBox="1"/>
          <p:nvPr/>
        </p:nvSpPr>
        <p:spPr>
          <a:xfrm>
            <a:off x="5150360" y="469900"/>
            <a:ext cx="5953630" cy="5405968"/>
          </a:xfrm>
          <a:prstGeom prst="rect">
            <a:avLst/>
          </a:prstGeom>
        </p:spPr>
        <p:txBody>
          <a:bodyPr vert="horz" lIns="91440" tIns="45720" rIns="91440" bIns="45720" rtlCol="0" anchor="ctr">
            <a:normAutofit lnSpcReduction="10000"/>
          </a:bodyPr>
          <a:lstStyle/>
          <a:p>
            <a:pPr marL="285750" indent="-285750" algn="just">
              <a:spcBef>
                <a:spcPct val="20000"/>
              </a:spcBef>
              <a:spcAft>
                <a:spcPts val="600"/>
              </a:spcAft>
              <a:buClr>
                <a:schemeClr val="accent1"/>
              </a:buClr>
              <a:buSzPct val="115000"/>
              <a:buFont typeface="Arial"/>
              <a:buChar char="•"/>
            </a:pPr>
            <a:r>
              <a:rPr lang="en-US" sz="2400" dirty="0">
                <a:solidFill>
                  <a:schemeClr val="bg1"/>
                </a:solidFill>
              </a:rPr>
              <a:t>Η </a:t>
            </a:r>
            <a:r>
              <a:rPr lang="en-US" sz="2400" dirty="0" err="1">
                <a:solidFill>
                  <a:schemeClr val="bg1"/>
                </a:solidFill>
              </a:rPr>
              <a:t>εθνοκεντρική</a:t>
            </a:r>
            <a:r>
              <a:rPr lang="en-US" sz="2400" dirty="0">
                <a:solidFill>
                  <a:schemeClr val="bg1"/>
                </a:solidFill>
              </a:rPr>
              <a:t> π</a:t>
            </a:r>
            <a:r>
              <a:rPr lang="en-US" sz="2400" dirty="0" err="1">
                <a:solidFill>
                  <a:schemeClr val="bg1"/>
                </a:solidFill>
              </a:rPr>
              <a:t>ροσέγγιση</a:t>
            </a:r>
            <a:r>
              <a:rPr lang="en-US" sz="2400" dirty="0">
                <a:solidFill>
                  <a:schemeClr val="bg1"/>
                </a:solidFill>
              </a:rPr>
              <a:t> ανα</a:t>
            </a:r>
            <a:r>
              <a:rPr lang="en-US" sz="2400" dirty="0" err="1">
                <a:solidFill>
                  <a:schemeClr val="bg1"/>
                </a:solidFill>
              </a:rPr>
              <a:t>ζητά</a:t>
            </a:r>
            <a:r>
              <a:rPr lang="en-US" sz="2400" dirty="0">
                <a:solidFill>
                  <a:schemeClr val="bg1"/>
                </a:solidFill>
              </a:rPr>
              <a:t> </a:t>
            </a:r>
            <a:r>
              <a:rPr lang="en-US" sz="2400" dirty="0" err="1">
                <a:solidFill>
                  <a:schemeClr val="bg1"/>
                </a:solidFill>
              </a:rPr>
              <a:t>λύση</a:t>
            </a:r>
            <a:r>
              <a:rPr lang="en-US" sz="2400" dirty="0">
                <a:solidFill>
                  <a:schemeClr val="bg1"/>
                </a:solidFill>
              </a:rPr>
              <a:t> </a:t>
            </a:r>
            <a:r>
              <a:rPr lang="en-US" sz="2400" dirty="0" err="1">
                <a:solidFill>
                  <a:schemeClr val="bg1"/>
                </a:solidFill>
              </a:rPr>
              <a:t>σε</a:t>
            </a:r>
            <a:r>
              <a:rPr lang="en-US" sz="2400" dirty="0">
                <a:solidFill>
                  <a:schemeClr val="bg1"/>
                </a:solidFill>
              </a:rPr>
              <a:t> </a:t>
            </a:r>
            <a:r>
              <a:rPr lang="en-US" sz="2400" dirty="0" err="1">
                <a:solidFill>
                  <a:schemeClr val="bg1"/>
                </a:solidFill>
              </a:rPr>
              <a:t>δύσκολ</a:t>
            </a:r>
            <a:r>
              <a:rPr lang="en-US" sz="2400" dirty="0">
                <a:solidFill>
                  <a:schemeClr val="bg1"/>
                </a:solidFill>
              </a:rPr>
              <a:t>α κοινωνικά προβλήματα και άλλων μειονοτήτων</a:t>
            </a:r>
          </a:p>
          <a:p>
            <a:pPr marL="285750" indent="-285750" algn="just">
              <a:spcBef>
                <a:spcPct val="20000"/>
              </a:spcBef>
              <a:spcAft>
                <a:spcPts val="600"/>
              </a:spcAft>
              <a:buClr>
                <a:schemeClr val="accent1"/>
              </a:buClr>
              <a:buSzPct val="115000"/>
              <a:buFont typeface="Arial"/>
              <a:buChar char="•"/>
            </a:pPr>
            <a:r>
              <a:rPr lang="en-US" sz="2400" dirty="0">
                <a:solidFill>
                  <a:schemeClr val="accent3">
                    <a:lumMod val="60000"/>
                    <a:lumOff val="40000"/>
                  </a:schemeClr>
                </a:solidFill>
              </a:rPr>
              <a:t>Η </a:t>
            </a:r>
            <a:r>
              <a:rPr lang="en-US" sz="2400" dirty="0" err="1">
                <a:solidFill>
                  <a:schemeClr val="accent3">
                    <a:lumMod val="60000"/>
                    <a:lumOff val="40000"/>
                  </a:schemeClr>
                </a:solidFill>
              </a:rPr>
              <a:t>συντηρητική</a:t>
            </a:r>
            <a:r>
              <a:rPr lang="en-US" sz="2400" dirty="0">
                <a:solidFill>
                  <a:schemeClr val="accent3">
                    <a:lumMod val="60000"/>
                    <a:lumOff val="40000"/>
                  </a:schemeClr>
                </a:solidFill>
              </a:rPr>
              <a:t> – </a:t>
            </a:r>
            <a:r>
              <a:rPr lang="en-US" sz="2400" dirty="0" err="1">
                <a:solidFill>
                  <a:schemeClr val="accent3">
                    <a:lumMod val="60000"/>
                    <a:lumOff val="40000"/>
                  </a:schemeClr>
                </a:solidFill>
              </a:rPr>
              <a:t>φιλελεύθερη</a:t>
            </a:r>
            <a:r>
              <a:rPr lang="en-US" sz="2400" dirty="0">
                <a:solidFill>
                  <a:schemeClr val="accent3">
                    <a:lumMod val="60000"/>
                    <a:lumOff val="40000"/>
                  </a:schemeClr>
                </a:solidFill>
              </a:rPr>
              <a:t> π</a:t>
            </a:r>
            <a:r>
              <a:rPr lang="en-US" sz="2400" dirty="0" err="1">
                <a:solidFill>
                  <a:schemeClr val="accent3">
                    <a:lumMod val="60000"/>
                    <a:lumOff val="40000"/>
                  </a:schemeClr>
                </a:solidFill>
              </a:rPr>
              <a:t>ροσέγγιση</a:t>
            </a:r>
            <a:r>
              <a:rPr lang="en-US" sz="2400" dirty="0">
                <a:solidFill>
                  <a:schemeClr val="accent3">
                    <a:lumMod val="60000"/>
                    <a:lumOff val="40000"/>
                  </a:schemeClr>
                </a:solidFill>
              </a:rPr>
              <a:t> π</a:t>
            </a:r>
            <a:r>
              <a:rPr lang="en-US" sz="2400" dirty="0" err="1">
                <a:solidFill>
                  <a:schemeClr val="accent3">
                    <a:lumMod val="60000"/>
                    <a:lumOff val="40000"/>
                  </a:schemeClr>
                </a:solidFill>
              </a:rPr>
              <a:t>ροσεγγίζει</a:t>
            </a:r>
            <a:r>
              <a:rPr lang="en-US" sz="2400" dirty="0">
                <a:solidFill>
                  <a:schemeClr val="accent3">
                    <a:lumMod val="60000"/>
                    <a:lumOff val="40000"/>
                  </a:schemeClr>
                </a:solidFill>
              </a:rPr>
              <a:t> </a:t>
            </a:r>
            <a:r>
              <a:rPr lang="en-US" sz="2400" dirty="0" err="1">
                <a:solidFill>
                  <a:schemeClr val="accent3">
                    <a:lumMod val="60000"/>
                    <a:lumOff val="40000"/>
                  </a:schemeClr>
                </a:solidFill>
              </a:rPr>
              <a:t>την</a:t>
            </a:r>
            <a:r>
              <a:rPr lang="en-US" sz="2400" dirty="0">
                <a:solidFill>
                  <a:schemeClr val="accent3">
                    <a:lumMod val="60000"/>
                    <a:lumOff val="40000"/>
                  </a:schemeClr>
                </a:solidFill>
              </a:rPr>
              <a:t> </a:t>
            </a:r>
            <a:r>
              <a:rPr lang="en-US" sz="2400" dirty="0" err="1">
                <a:solidFill>
                  <a:schemeClr val="accent3">
                    <a:lumMod val="60000"/>
                    <a:lumOff val="40000"/>
                  </a:schemeClr>
                </a:solidFill>
              </a:rPr>
              <a:t>Κοινότητ</a:t>
            </a:r>
            <a:r>
              <a:rPr lang="en-US" sz="2400" dirty="0">
                <a:solidFill>
                  <a:schemeClr val="accent3">
                    <a:lumMod val="60000"/>
                    <a:lumOff val="40000"/>
                  </a:schemeClr>
                </a:solidFill>
              </a:rPr>
              <a:t>α ως ένα ενιαίο κοινωνικό σύνολο επικεντρώνοντας εστιάζοντας την προσοχή της στη φροντίδα των «κοινωνικά αδύναμων Πολιτών»</a:t>
            </a:r>
          </a:p>
          <a:p>
            <a:pPr marL="285750" indent="-285750" algn="just">
              <a:spcBef>
                <a:spcPct val="20000"/>
              </a:spcBef>
              <a:spcAft>
                <a:spcPts val="600"/>
              </a:spcAft>
              <a:buClr>
                <a:schemeClr val="accent1"/>
              </a:buClr>
              <a:buSzPct val="115000"/>
              <a:buFont typeface="Arial"/>
              <a:buChar char="•"/>
            </a:pPr>
            <a:r>
              <a:rPr lang="en-US" sz="2400" dirty="0">
                <a:solidFill>
                  <a:schemeClr val="bg1"/>
                </a:solidFill>
              </a:rPr>
              <a:t>Η </a:t>
            </a:r>
            <a:r>
              <a:rPr lang="en-US" sz="2400" dirty="0" err="1">
                <a:solidFill>
                  <a:schemeClr val="bg1"/>
                </a:solidFill>
              </a:rPr>
              <a:t>σοσι</a:t>
            </a:r>
            <a:r>
              <a:rPr lang="en-US" sz="2400" dirty="0">
                <a:solidFill>
                  <a:schemeClr val="bg1"/>
                </a:solidFill>
              </a:rPr>
              <a:t>αλιστική προσέγγιση απαιτεί ισότητα και κοινωνική υπευθυνότητα ως προς τη διαχείριση των κοινωνικών προβλημάτων</a:t>
            </a:r>
          </a:p>
          <a:p>
            <a:pPr marL="285750" indent="-285750" algn="just">
              <a:spcBef>
                <a:spcPct val="20000"/>
              </a:spcBef>
              <a:spcAft>
                <a:spcPts val="600"/>
              </a:spcAft>
              <a:buClr>
                <a:schemeClr val="accent1"/>
              </a:buClr>
              <a:buSzPct val="115000"/>
              <a:buFont typeface="Arial"/>
              <a:buChar char="•"/>
            </a:pPr>
            <a:r>
              <a:rPr lang="en-US" sz="2400" dirty="0">
                <a:solidFill>
                  <a:schemeClr val="accent3">
                    <a:lumMod val="60000"/>
                    <a:lumOff val="40000"/>
                  </a:schemeClr>
                </a:solidFill>
              </a:rPr>
              <a:t>Η </a:t>
            </a:r>
            <a:r>
              <a:rPr lang="en-US" sz="2400" dirty="0" err="1">
                <a:solidFill>
                  <a:schemeClr val="accent3">
                    <a:lumMod val="60000"/>
                    <a:lumOff val="40000"/>
                  </a:schemeClr>
                </a:solidFill>
              </a:rPr>
              <a:t>ενδυνάμωση</a:t>
            </a:r>
            <a:r>
              <a:rPr lang="en-US" sz="2400" dirty="0">
                <a:solidFill>
                  <a:schemeClr val="accent3">
                    <a:lumMod val="60000"/>
                    <a:lumOff val="40000"/>
                  </a:schemeClr>
                </a:solidFill>
              </a:rPr>
              <a:t> </a:t>
            </a:r>
            <a:r>
              <a:rPr lang="en-US" sz="2400" dirty="0" err="1">
                <a:solidFill>
                  <a:schemeClr val="accent3">
                    <a:lumMod val="60000"/>
                    <a:lumOff val="40000"/>
                  </a:schemeClr>
                </a:solidFill>
              </a:rPr>
              <a:t>ως</a:t>
            </a:r>
            <a:r>
              <a:rPr lang="en-US" sz="2400" dirty="0">
                <a:solidFill>
                  <a:schemeClr val="accent3">
                    <a:lumMod val="60000"/>
                    <a:lumOff val="40000"/>
                  </a:schemeClr>
                </a:solidFill>
              </a:rPr>
              <a:t> </a:t>
            </a:r>
            <a:r>
              <a:rPr lang="en-US" sz="2400" dirty="0" err="1">
                <a:solidFill>
                  <a:schemeClr val="accent3">
                    <a:lumMod val="60000"/>
                    <a:lumOff val="40000"/>
                  </a:schemeClr>
                </a:solidFill>
              </a:rPr>
              <a:t>εφ</a:t>
            </a:r>
            <a:r>
              <a:rPr lang="en-US" sz="2400" dirty="0">
                <a:solidFill>
                  <a:schemeClr val="accent3">
                    <a:lumMod val="60000"/>
                    <a:lumOff val="40000"/>
                  </a:schemeClr>
                </a:solidFill>
              </a:rPr>
              <a:t>αρμογή της Δημοκρατίας που περιλαμβάνει κάθε νόμιμο ιδεολογικό-κοινωνικό ρεύμα της δημοκρατικής κοινωνίας. </a:t>
            </a:r>
          </a:p>
          <a:p>
            <a:pPr marL="285750" indent="-285750">
              <a:spcBef>
                <a:spcPct val="20000"/>
              </a:spcBef>
              <a:spcAft>
                <a:spcPts val="600"/>
              </a:spcAft>
              <a:buClr>
                <a:schemeClr val="accent1"/>
              </a:buClr>
              <a:buSzPct val="115000"/>
              <a:buFont typeface="Arial"/>
              <a:buChar char="•"/>
            </a:pPr>
            <a:endParaRPr lang="en-US" dirty="0">
              <a:solidFill>
                <a:schemeClr val="bg1"/>
              </a:solidFill>
            </a:endParaRPr>
          </a:p>
        </p:txBody>
      </p:sp>
    </p:spTree>
    <p:extLst>
      <p:ext uri="{BB962C8B-B14F-4D97-AF65-F5344CB8AC3E}">
        <p14:creationId xmlns:p14="http://schemas.microsoft.com/office/powerpoint/2010/main" val="120108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75DE-FF17-4C83-9A62-E6DF2F4509F2}"/>
              </a:ext>
            </a:extLst>
          </p:cNvPr>
          <p:cNvSpPr>
            <a:spLocks noGrp="1"/>
          </p:cNvSpPr>
          <p:nvPr>
            <p:ph type="title"/>
          </p:nvPr>
        </p:nvSpPr>
        <p:spPr/>
        <p:txBody>
          <a:bodyPr/>
          <a:lstStyle/>
          <a:p>
            <a:r>
              <a:rPr lang="el-GR" dirty="0"/>
              <a:t>ΑΤΟΜΙΚΗ ΕΝΔΥΝΑΜΩΣΗ</a:t>
            </a:r>
          </a:p>
        </p:txBody>
      </p:sp>
      <p:sp>
        <p:nvSpPr>
          <p:cNvPr id="5" name="TextBox 4">
            <a:extLst>
              <a:ext uri="{FF2B5EF4-FFF2-40B4-BE49-F238E27FC236}">
                <a16:creationId xmlns:a16="http://schemas.microsoft.com/office/drawing/2014/main" id="{D5776E87-5DB4-4DA4-A940-3A471DCD1238}"/>
              </a:ext>
            </a:extLst>
          </p:cNvPr>
          <p:cNvSpPr txBox="1"/>
          <p:nvPr/>
        </p:nvSpPr>
        <p:spPr>
          <a:xfrm>
            <a:off x="1033671" y="2700997"/>
            <a:ext cx="9862928" cy="3477875"/>
          </a:xfrm>
          <a:prstGeom prst="rect">
            <a:avLst/>
          </a:prstGeom>
          <a:noFill/>
        </p:spPr>
        <p:txBody>
          <a:bodyPr wrap="square" rtlCol="0">
            <a:spAutoFit/>
          </a:bodyPr>
          <a:lstStyle/>
          <a:p>
            <a:pPr algn="just"/>
            <a:r>
              <a:rPr lang="el-GR" sz="2000" dirty="0"/>
              <a:t>Η </a:t>
            </a:r>
            <a:r>
              <a:rPr lang="el-GR" sz="2000" b="1" dirty="0">
                <a:solidFill>
                  <a:srgbClr val="C00000"/>
                </a:solidFill>
              </a:rPr>
              <a:t>ατομική ενδυνάμωση </a:t>
            </a:r>
            <a:r>
              <a:rPr lang="el-GR" sz="2000" dirty="0"/>
              <a:t>αποτελεί μια διαδικασία προσωπικής ανάπτυξης. Η διαδικασία περιλαμβάνει τόσο την </a:t>
            </a:r>
            <a:r>
              <a:rPr lang="el-GR" sz="2000" dirty="0">
                <a:solidFill>
                  <a:srgbClr val="C00000"/>
                </a:solidFill>
              </a:rPr>
              <a:t>ανάπτυξη ικανοτήτων-δεξιοτήτων </a:t>
            </a:r>
            <a:r>
              <a:rPr lang="el-GR" sz="2000" dirty="0"/>
              <a:t>όσο και ένα πιο </a:t>
            </a:r>
            <a:r>
              <a:rPr lang="el-GR" sz="2000" b="1" dirty="0">
                <a:solidFill>
                  <a:srgbClr val="C00000"/>
                </a:solidFill>
              </a:rPr>
              <a:t>θετικό αυτοπροσδιορισμό</a:t>
            </a:r>
            <a:r>
              <a:rPr lang="el-GR" sz="2000" dirty="0"/>
              <a:t>. Οι άνθρωποι αναπτύσσουν </a:t>
            </a:r>
            <a:r>
              <a:rPr lang="el-GR" sz="2000" b="1" dirty="0">
                <a:solidFill>
                  <a:srgbClr val="C00000"/>
                </a:solidFill>
              </a:rPr>
              <a:t>αυτοπεποίθηση </a:t>
            </a:r>
            <a:r>
              <a:rPr lang="el-GR" sz="2000" dirty="0"/>
              <a:t>και ένα αίσθημα </a:t>
            </a:r>
            <a:r>
              <a:rPr lang="el-GR" sz="2000" dirty="0">
                <a:solidFill>
                  <a:srgbClr val="C00000"/>
                </a:solidFill>
              </a:rPr>
              <a:t>επάρκειας και αυτοεκτίμησης που συνδέεται με έναν επαναπροσδιορισμό του εγώ τους, </a:t>
            </a:r>
            <a:r>
              <a:rPr lang="el-GR" sz="2000" dirty="0"/>
              <a:t>ο οποίος οδηγεί σε ρεαλιστικές αλλαγές σε σχέση με το εξωτερικό περιβάλλον, όπως π.χ. εποικοδομητικές διαπροσωπικές σχέσεις </a:t>
            </a:r>
            <a:r>
              <a:rPr lang="el-GR" sz="2000" dirty="0">
                <a:solidFill>
                  <a:srgbClr val="C00000"/>
                </a:solidFill>
              </a:rPr>
              <a:t>και καλύτερη διαχείριση των ευκαιριών ζωής</a:t>
            </a:r>
            <a:r>
              <a:rPr lang="el-GR" sz="2000" dirty="0"/>
              <a:t>. Στην ουσία πρόκειται για μια διαδικασία εσωτερικής και εξωτερικής αλλαγής. </a:t>
            </a:r>
            <a:r>
              <a:rPr lang="el-GR" sz="2000" b="1" dirty="0"/>
              <a:t>Ως εσωτερική νοείται η πίστη του ατόμου στην ικανότητά του να παίρνει αποφάσεις </a:t>
            </a:r>
            <a:r>
              <a:rPr lang="el-GR" sz="2000" dirty="0"/>
              <a:t>και να επιλύει προβλήματα και </a:t>
            </a:r>
            <a:r>
              <a:rPr lang="el-GR" sz="2000" b="1" dirty="0"/>
              <a:t>ως εξωτερική η ικανότητά του να δρα </a:t>
            </a:r>
            <a:r>
              <a:rPr lang="el-GR" sz="2000" dirty="0"/>
              <a:t>και να εφαρμόζει την πρακτική γνώση, την πληροφόρηση και όλες τις δεξιότητες που αποκτά στη διάρκεια αυτής της διαδικασίας. Η εσωτερική αλλαγή ονομάζεται και «ψυχολογική ενδυνάμωση» και η εξωτερική «πολιτική ενδυνάμωση». </a:t>
            </a:r>
          </a:p>
        </p:txBody>
      </p:sp>
    </p:spTree>
    <p:extLst>
      <p:ext uri="{BB962C8B-B14F-4D97-AF65-F5344CB8AC3E}">
        <p14:creationId xmlns:p14="http://schemas.microsoft.com/office/powerpoint/2010/main" val="135534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D26995-6B30-4D9C-B076-C8A90B3B766A}"/>
              </a:ext>
            </a:extLst>
          </p:cNvPr>
          <p:cNvSpPr>
            <a:spLocks noGrp="1"/>
          </p:cNvSpPr>
          <p:nvPr>
            <p:ph type="title"/>
          </p:nvPr>
        </p:nvSpPr>
        <p:spPr>
          <a:xfrm>
            <a:off x="952108" y="954756"/>
            <a:ext cx="2730414" cy="4946003"/>
          </a:xfrm>
        </p:spPr>
        <p:txBody>
          <a:bodyPr>
            <a:normAutofit/>
          </a:bodyPr>
          <a:lstStyle/>
          <a:p>
            <a:r>
              <a:rPr lang="el-GR" sz="2800" dirty="0">
                <a:solidFill>
                  <a:srgbClr val="FFFFFF"/>
                </a:solidFill>
              </a:rPr>
              <a:t>ΚΟΙΝΟΤΙΚΗ ΕΝΔΥΝΑΜΩΣΗ </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7AC223-5C7F-4D2B-84BC-3BC58A5B9D9E}"/>
              </a:ext>
            </a:extLst>
          </p:cNvPr>
          <p:cNvSpPr>
            <a:spLocks noGrp="1"/>
          </p:cNvSpPr>
          <p:nvPr>
            <p:ph idx="1"/>
          </p:nvPr>
        </p:nvSpPr>
        <p:spPr>
          <a:xfrm>
            <a:off x="5150360" y="469900"/>
            <a:ext cx="6750908" cy="5649546"/>
          </a:xfrm>
        </p:spPr>
        <p:txBody>
          <a:bodyPr anchor="ctr">
            <a:normAutofit fontScale="92500" lnSpcReduction="10000"/>
          </a:bodyPr>
          <a:lstStyle/>
          <a:p>
            <a:pPr marL="0" indent="0" algn="just">
              <a:buNone/>
            </a:pPr>
            <a:r>
              <a:rPr lang="el-GR" dirty="0">
                <a:solidFill>
                  <a:srgbClr val="0070C0"/>
                </a:solidFill>
              </a:rPr>
              <a:t>Η ενδυνάμωση σε επίπεδο κοινότητας αναφέρεται στον αυξανόμενο έλεγχο που μπορούν να ασκήσουν οι άνθρωποι ως κοινωνικό σύνολο για σημαντικά ζητήματα στη ζωή τους. </a:t>
            </a:r>
            <a:r>
              <a:rPr lang="el-GR" dirty="0">
                <a:solidFill>
                  <a:schemeClr val="bg1"/>
                </a:solidFill>
              </a:rPr>
              <a:t>Η έννοια της ενδυνάμωσης συνδέεται απόλυτα με την έξοδο από το «εγώ» και την εμπλοκή στο «εμείς». </a:t>
            </a:r>
            <a:r>
              <a:rPr lang="el-GR" b="1" dirty="0">
                <a:solidFill>
                  <a:srgbClr val="0070C0"/>
                </a:solidFill>
              </a:rPr>
              <a:t>Η ομάδα φαίνεται να αποτελεί το καταλληλότερο σχήμα για την ανύψωση της συνείδησης, την ανάπτυξη κοινωνικών δεξιοτήτων, και την εμπειρία των διαπροσωπικών σχέσεων. </a:t>
            </a:r>
            <a:r>
              <a:rPr lang="el-GR" dirty="0">
                <a:solidFill>
                  <a:schemeClr val="bg1"/>
                </a:solidFill>
              </a:rPr>
              <a:t>Η σύνδεση, επίσης, της ενδυνάμωσης με την αμοιβαιότητα πολλαπλασιάζει τις πιθανότητες των ατόμων για έλεγχο στη ζωή τους. </a:t>
            </a:r>
            <a:r>
              <a:rPr lang="el-GR" b="1" dirty="0">
                <a:solidFill>
                  <a:srgbClr val="0070C0"/>
                </a:solidFill>
              </a:rPr>
              <a:t>Οι άνθρωποι που έχουν πάρει μέρος σε ομάδες αυτοβοήθειας ξεκίνησαν ζητώντας βοήθεια και ανακάλυψαν ότι μπορούν και να δώσουν βοήθεια.</a:t>
            </a:r>
            <a:r>
              <a:rPr lang="el-GR" dirty="0">
                <a:solidFill>
                  <a:schemeClr val="bg1"/>
                </a:solidFill>
              </a:rPr>
              <a:t> Ερευνητικά στοιχεία δείχνουν ότι τα μέλη των ομάδων αυτοβοήθειας που έχουν και πάρει και δώσει βοήθεια αισθάνονται πολύ περισσότερη ικανοποίηση από τη συμμετοχή τους στην ομάδα συγκριτικά με εκείνους που έχουν βιώσει μόνο τον ένα ρόλο.  </a:t>
            </a:r>
          </a:p>
        </p:txBody>
      </p:sp>
    </p:spTree>
    <p:extLst>
      <p:ext uri="{BB962C8B-B14F-4D97-AF65-F5344CB8AC3E}">
        <p14:creationId xmlns:p14="http://schemas.microsoft.com/office/powerpoint/2010/main" val="168269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7B9D-AD58-4E55-A8A2-709644E79C7E}"/>
              </a:ext>
            </a:extLst>
          </p:cNvPr>
          <p:cNvSpPr>
            <a:spLocks noGrp="1"/>
          </p:cNvSpPr>
          <p:nvPr>
            <p:ph type="title"/>
          </p:nvPr>
        </p:nvSpPr>
        <p:spPr/>
        <p:txBody>
          <a:bodyPr>
            <a:normAutofit fontScale="90000"/>
          </a:bodyPr>
          <a:lstStyle/>
          <a:p>
            <a:r>
              <a:rPr lang="el-GR" dirty="0"/>
              <a:t>ΕΝΔΥΝΑΜΩΣΗ ΣΤΟΝ ΤΟΜΕΑ ΤΗΣ ΨΥΧΙΚΗΣ ΥΓΕΙΑΣ</a:t>
            </a:r>
          </a:p>
        </p:txBody>
      </p:sp>
      <p:sp>
        <p:nvSpPr>
          <p:cNvPr id="3" name="Content Placeholder 2">
            <a:extLst>
              <a:ext uri="{FF2B5EF4-FFF2-40B4-BE49-F238E27FC236}">
                <a16:creationId xmlns:a16="http://schemas.microsoft.com/office/drawing/2014/main" id="{90BF3A2F-2EE1-4ED3-B46B-6CA68D9A9CEF}"/>
              </a:ext>
            </a:extLst>
          </p:cNvPr>
          <p:cNvSpPr>
            <a:spLocks noGrp="1"/>
          </p:cNvSpPr>
          <p:nvPr>
            <p:ph idx="1"/>
          </p:nvPr>
        </p:nvSpPr>
        <p:spPr/>
        <p:txBody>
          <a:bodyPr>
            <a:normAutofit fontScale="92500" lnSpcReduction="10000"/>
          </a:bodyPr>
          <a:lstStyle/>
          <a:p>
            <a:pPr marL="0" indent="0" algn="just">
              <a:buNone/>
            </a:pPr>
            <a:r>
              <a:rPr lang="el-GR" b="1" dirty="0"/>
              <a:t>Ειδικά στον τομέα της ψυχικής υγείας, η ενδυνάμωση αναφέρεται στο επίπεδο επιλογής, επιρροής και ελέγχου που οι χρήστες υπηρεσιών ψυχικής υγείας μπορούν να ασκούν στη ζωή τους. </a:t>
            </a:r>
            <a:r>
              <a:rPr lang="el-GR" dirty="0"/>
              <a:t>Κλειδί για την ενδυνάμωση είναι η </a:t>
            </a:r>
            <a:r>
              <a:rPr lang="el-GR" dirty="0">
                <a:solidFill>
                  <a:srgbClr val="C00000"/>
                </a:solidFill>
              </a:rPr>
              <a:t>απομάκρυνση των τυπικών ή άτυπων εμποδίων και η αλλαγή της δυναμικής των σχέσεων μεταξύ των ατόμων, των κοινοτήτων τους, των υπηρεσιών και των κυβερνήσεων</a:t>
            </a:r>
            <a:r>
              <a:rPr lang="el-GR" dirty="0"/>
              <a:t>. Βασικά (εξωτερικά) χαρακτηριστικά της ενδυνάμωσης είναι </a:t>
            </a:r>
            <a:r>
              <a:rPr lang="el-GR" b="1" dirty="0"/>
              <a:t>η ελπίδα και ο σεβασμός</a:t>
            </a:r>
            <a:r>
              <a:rPr lang="el-GR" dirty="0"/>
              <a:t>, </a:t>
            </a:r>
            <a:r>
              <a:rPr lang="el-GR" b="1" dirty="0">
                <a:solidFill>
                  <a:srgbClr val="C00000"/>
                </a:solidFill>
              </a:rPr>
              <a:t>η απόκτηση ελέγχου από το άτομο στη ζωή του</a:t>
            </a:r>
            <a:r>
              <a:rPr lang="el-GR" dirty="0"/>
              <a:t>, </a:t>
            </a:r>
            <a:r>
              <a:rPr lang="el-GR" b="1" dirty="0"/>
              <a:t>η αίσθηση ότι ανήκει κάπου</a:t>
            </a:r>
            <a:r>
              <a:rPr lang="el-GR" dirty="0"/>
              <a:t>, </a:t>
            </a:r>
            <a:r>
              <a:rPr lang="el-GR" b="1" dirty="0">
                <a:solidFill>
                  <a:srgbClr val="C00000"/>
                </a:solidFill>
              </a:rPr>
              <a:t>η κατανόηση ότι έχει δικαιώματα,</a:t>
            </a:r>
            <a:r>
              <a:rPr lang="el-GR" dirty="0"/>
              <a:t> </a:t>
            </a:r>
            <a:r>
              <a:rPr lang="el-GR" b="1" dirty="0"/>
              <a:t>η ανάπτυξη δεξιοτήτων που το άτομο θεωρεί σημαντικές</a:t>
            </a:r>
            <a:r>
              <a:rPr lang="el-GR" dirty="0"/>
              <a:t>, </a:t>
            </a:r>
            <a:r>
              <a:rPr lang="el-GR" b="1" dirty="0">
                <a:solidFill>
                  <a:srgbClr val="C00000"/>
                </a:solidFill>
              </a:rPr>
              <a:t>η μετάβαση από τη μυστικότητα στην ανοιχτή έκφραση </a:t>
            </a:r>
            <a:r>
              <a:rPr lang="el-GR" dirty="0"/>
              <a:t>και στη διαφάνεια και </a:t>
            </a:r>
            <a:r>
              <a:rPr lang="el-GR" b="1" dirty="0"/>
              <a:t>η διαρκής ανάπτυξη που ξεκινά από το ίδιο το άτομο.</a:t>
            </a:r>
          </a:p>
        </p:txBody>
      </p:sp>
    </p:spTree>
    <p:extLst>
      <p:ext uri="{BB962C8B-B14F-4D97-AF65-F5344CB8AC3E}">
        <p14:creationId xmlns:p14="http://schemas.microsoft.com/office/powerpoint/2010/main" val="372782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2376-7AFF-4BA2-843A-E4AAA6945067}"/>
              </a:ext>
            </a:extLst>
          </p:cNvPr>
          <p:cNvSpPr>
            <a:spLocks noGrp="1"/>
          </p:cNvSpPr>
          <p:nvPr>
            <p:ph type="title"/>
          </p:nvPr>
        </p:nvSpPr>
        <p:spPr/>
        <p:txBody>
          <a:bodyPr>
            <a:normAutofit/>
          </a:bodyPr>
          <a:lstStyle/>
          <a:p>
            <a:r>
              <a:rPr lang="el-GR" sz="2800" dirty="0"/>
              <a:t>ΠΥΛΩΝΕΣ ΕΝΔΥΝΑΜΩΣΗΣ ΣΥΜΦΩΝΑ ΜΕ ΤΟ </a:t>
            </a:r>
            <a:br>
              <a:rPr lang="el-GR" sz="2800" dirty="0"/>
            </a:br>
            <a:r>
              <a:rPr lang="en-US" sz="2800" dirty="0"/>
              <a:t>CENTER FOR PSYCHIATRIC REHABILITATION</a:t>
            </a:r>
            <a:endParaRPr lang="el-GR" sz="2800" dirty="0"/>
          </a:p>
        </p:txBody>
      </p:sp>
      <p:pic>
        <p:nvPicPr>
          <p:cNvPr id="4" name="Picture 3">
            <a:extLst>
              <a:ext uri="{FF2B5EF4-FFF2-40B4-BE49-F238E27FC236}">
                <a16:creationId xmlns:a16="http://schemas.microsoft.com/office/drawing/2014/main" id="{6D3C9B4B-5415-42D9-A264-6E3E41A961F2}"/>
              </a:ext>
            </a:extLst>
          </p:cNvPr>
          <p:cNvPicPr>
            <a:picLocks noChangeAspect="1"/>
          </p:cNvPicPr>
          <p:nvPr/>
        </p:nvPicPr>
        <p:blipFill>
          <a:blip r:embed="rId2"/>
          <a:stretch>
            <a:fillRect/>
          </a:stretch>
        </p:blipFill>
        <p:spPr>
          <a:xfrm>
            <a:off x="1026942" y="2690191"/>
            <a:ext cx="10098254" cy="3185678"/>
          </a:xfrm>
          <a:prstGeom prst="rect">
            <a:avLst/>
          </a:prstGeom>
        </p:spPr>
      </p:pic>
    </p:spTree>
    <p:extLst>
      <p:ext uri="{BB962C8B-B14F-4D97-AF65-F5344CB8AC3E}">
        <p14:creationId xmlns:p14="http://schemas.microsoft.com/office/powerpoint/2010/main" val="61151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485F-A3B3-4853-945B-AAE27E401103}"/>
              </a:ext>
            </a:extLst>
          </p:cNvPr>
          <p:cNvSpPr>
            <a:spLocks noGrp="1"/>
          </p:cNvSpPr>
          <p:nvPr>
            <p:ph type="title"/>
          </p:nvPr>
        </p:nvSpPr>
        <p:spPr>
          <a:solidFill>
            <a:schemeClr val="accent6">
              <a:lumMod val="75000"/>
            </a:schemeClr>
          </a:solidFill>
        </p:spPr>
        <p:txBody>
          <a:bodyPr>
            <a:normAutofit fontScale="90000"/>
          </a:bodyPr>
          <a:lstStyle/>
          <a:p>
            <a:r>
              <a:rPr lang="el-GR" dirty="0"/>
              <a:t>ΔΥΝΑΤΟΤΗΤΑ ΛΗΨΗΣ ΑΠΟΦΑΣΕΩΝ</a:t>
            </a:r>
          </a:p>
        </p:txBody>
      </p:sp>
      <p:sp>
        <p:nvSpPr>
          <p:cNvPr id="3" name="Content Placeholder 2">
            <a:extLst>
              <a:ext uri="{FF2B5EF4-FFF2-40B4-BE49-F238E27FC236}">
                <a16:creationId xmlns:a16="http://schemas.microsoft.com/office/drawing/2014/main" id="{C02F3B52-537F-4495-89A6-C0E684EF7A58}"/>
              </a:ext>
            </a:extLst>
          </p:cNvPr>
          <p:cNvSpPr>
            <a:spLocks noGrp="1"/>
          </p:cNvSpPr>
          <p:nvPr>
            <p:ph idx="1"/>
          </p:nvPr>
        </p:nvSpPr>
        <p:spPr/>
        <p:txBody>
          <a:bodyPr>
            <a:normAutofit/>
          </a:bodyPr>
          <a:lstStyle/>
          <a:p>
            <a:pPr marL="0" indent="0" algn="just">
              <a:buNone/>
            </a:pPr>
            <a:r>
              <a:rPr lang="el-GR" dirty="0"/>
              <a:t>Σύμφωνα με την προστατευτική/πατερναλιστική προσέγγιση τα άτομα με ψυχική αναπηρία συχνά θεωρούνται ανίκανα να λάβουν αποφάσεις ή «σωστές» αποφάσεις, με αποτέλεσμα να περιορίζεται ο αριθμός, η ευρύτητα ή και η ποιότητα των αποφάσεων που λαμβάνουν. Ωστόσο, η λήψη αποφάσεων απαιτεί εξάσκηση και κανείς δεν μπορεί να γίνει ανεξάρτητος αν δεν του/της δοθεί η ευκαιρία να λάβει σημαντικές αποφάσεις για τη ζωή του. Επιπλέον, η έλλειψη εξάσκησης στη λήψη αποφάσεων διαιωνίζει τις σχέσεις εξάρτησης.</a:t>
            </a:r>
          </a:p>
        </p:txBody>
      </p:sp>
    </p:spTree>
    <p:extLst>
      <p:ext uri="{BB962C8B-B14F-4D97-AF65-F5344CB8AC3E}">
        <p14:creationId xmlns:p14="http://schemas.microsoft.com/office/powerpoint/2010/main" val="236931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51DA-19E8-467D-9908-87F4802BFEE8}"/>
              </a:ext>
            </a:extLst>
          </p:cNvPr>
          <p:cNvSpPr>
            <a:spLocks noGrp="1"/>
          </p:cNvSpPr>
          <p:nvPr>
            <p:ph type="title"/>
          </p:nvPr>
        </p:nvSpPr>
        <p:spPr>
          <a:solidFill>
            <a:schemeClr val="accent6">
              <a:lumMod val="75000"/>
            </a:schemeClr>
          </a:solidFill>
        </p:spPr>
        <p:txBody>
          <a:bodyPr>
            <a:normAutofit fontScale="90000"/>
          </a:bodyPr>
          <a:lstStyle/>
          <a:p>
            <a:r>
              <a:rPr lang="el-GR" dirty="0"/>
              <a:t>ΠΡΟΣΒΑΣΗ ΣΕ ΠΛΗΡΟΦΟΡΗΣΗ ΚΑΙ ΠΟΡΟΥΣ</a:t>
            </a:r>
          </a:p>
        </p:txBody>
      </p:sp>
      <p:sp>
        <p:nvSpPr>
          <p:cNvPr id="3" name="Content Placeholder 2">
            <a:extLst>
              <a:ext uri="{FF2B5EF4-FFF2-40B4-BE49-F238E27FC236}">
                <a16:creationId xmlns:a16="http://schemas.microsoft.com/office/drawing/2014/main" id="{718AC527-F82E-4E02-B837-D176C0AB81D2}"/>
              </a:ext>
            </a:extLst>
          </p:cNvPr>
          <p:cNvSpPr>
            <a:spLocks noGrp="1"/>
          </p:cNvSpPr>
          <p:nvPr>
            <p:ph idx="1"/>
          </p:nvPr>
        </p:nvSpPr>
        <p:spPr/>
        <p:txBody>
          <a:bodyPr>
            <a:normAutofit/>
          </a:bodyPr>
          <a:lstStyle/>
          <a:p>
            <a:pPr marL="0" indent="0" algn="just">
              <a:buNone/>
            </a:pPr>
            <a:r>
              <a:rPr lang="el-GR" dirty="0"/>
              <a:t>Οι αποφάσεις δεν λαμβάνονται στο κενό και λαμβάνονται με τον καλύτερο τρόπο όταν το άτομο έχει την απαραίτητη πληροφόρηση να αξιολογήσει τις πιθανές επιπτώσεις των επιλογών που διαθέτει. Σε πολλές περιπτώσεις, επαγγελματίες ή και συγγενείς από προστατευτισμό περιορίζουν την πληροφόρηση που είναι διαθέσιμη στο άτομο, πιστεύοντας ότι με τον τρόπο αυτό δρουν προς το συμφέρον του. Ωστόσο είναι δύσκολο για οποιονδήποτε να λάβει σωστές αποφάσεις χωρίς επαρκή πληροφόρηση.</a:t>
            </a:r>
          </a:p>
        </p:txBody>
      </p:sp>
    </p:spTree>
    <p:extLst>
      <p:ext uri="{BB962C8B-B14F-4D97-AF65-F5344CB8AC3E}">
        <p14:creationId xmlns:p14="http://schemas.microsoft.com/office/powerpoint/2010/main" val="18206482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200</TotalTime>
  <Words>1917</Words>
  <Application>Microsoft Office PowerPoint</Application>
  <PresentationFormat>Ευρεία οθόνη</PresentationFormat>
  <Paragraphs>59</Paragraphs>
  <Slides>27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27</vt:i4>
      </vt:variant>
    </vt:vector>
  </HeadingPairs>
  <TitlesOfParts>
    <vt:vector size="30" baseType="lpstr">
      <vt:lpstr>Arial</vt:lpstr>
      <vt:lpstr>Garamond</vt:lpstr>
      <vt:lpstr>Organic</vt:lpstr>
      <vt:lpstr>ΑΝΑΠΤΥΞΗ ΥΠΟΣΤΗΡΙΚΤΙΚΩΝ ΚΟΙΝΩΝΙΚΩΝ ΔΙΚΤΥΩΝ:  «Η έννοια της ενδυνάμωσης ως θεμέλιο λίθος για κοινωνική δράση»</vt:lpstr>
      <vt:lpstr>ΕΝΔΥΝΑΜΩΣΗ (empowerment)</vt:lpstr>
      <vt:lpstr>ΙΔΕΟΛΟΓΙΚΕΣ ΠΡΟΣΕΓΓΙΣΕΙΣ ΤΗΣ ΕΝΔΥΝΑΜΩΣΗΣ</vt:lpstr>
      <vt:lpstr>ΑΤΟΜΙΚΗ ΕΝΔΥΝΑΜΩΣΗ</vt:lpstr>
      <vt:lpstr>ΚΟΙΝΟΤΙΚΗ ΕΝΔΥΝΑΜΩΣΗ </vt:lpstr>
      <vt:lpstr>ΕΝΔΥΝΑΜΩΣΗ ΣΤΟΝ ΤΟΜΕΑ ΤΗΣ ΨΥΧΙΚΗΣ ΥΓΕΙΑΣ</vt:lpstr>
      <vt:lpstr>ΠΥΛΩΝΕΣ ΕΝΔΥΝΑΜΩΣΗΣ ΣΥΜΦΩΝΑ ΜΕ ΤΟ  CENTER FOR PSYCHIATRIC REHABILITATION</vt:lpstr>
      <vt:lpstr>ΔΥΝΑΤΟΤΗΤΑ ΛΗΨΗΣ ΑΠΟΦΑΣΕΩΝ</vt:lpstr>
      <vt:lpstr>ΠΡΟΣΒΑΣΗ ΣΕ ΠΛΗΡΟΦΟΡΗΣΗ ΚΑΙ ΠΟΡΟΥΣ</vt:lpstr>
      <vt:lpstr>ΔΥΝΑΤΟΤΗΤΕΣ ΕΠΙΛΟΓΗΣ</vt:lpstr>
      <vt:lpstr>ΔΙΕΚΔΙΚΗΤΙΚΟΤΗΤΑ </vt:lpstr>
      <vt:lpstr>ΑΙΣΘΗΣΗ ΧΡΗΣΙΜΟΤΗΤΑΣ</vt:lpstr>
      <vt:lpstr>ΚΡΙΤΙΚΗ ΣΚΕΨΗ ΚΑΙ ΑΠΟΔΟΧΗ ΤΗΣ ΔΙΑΦΟΡΕΤΙΚΗΣ ΟΠΤΙΚΗΣ ΣΤΑ ΠΡΑΓΜΑΤΑ</vt:lpstr>
      <vt:lpstr>ΚΑΤΑΝΟΗΣΗ ΚΑΙ ΕΚΦΡΑΣΗ ΤΟΥ ΘΥΜΟΥ</vt:lpstr>
      <vt:lpstr>ΑΙΣΘΗΣΗ ΣΥΜΜΕΤΟΧΗΣ ΣΕ ΟΜΑΔΑ</vt:lpstr>
      <vt:lpstr>ΚΑΤΑΝΟΗΣΗ ΟΤΙ ΤΑ ΑΤΟΜΑ ΕΧΟΥΝ ΔΙΚΑΙΩΜΑΤΑ</vt:lpstr>
      <vt:lpstr>ΑΛΛΑΓΗ ΣΤΗ ΖΩΗ ΤΟΥ ΑΤΟΜΟΥ  ΟΔΗΓΕΙ ΣΕ ΑΛΛΑΓΕΣ ΚΑΙ ΣΤΗΝ ΚΟΙΝΟΤΗΤΑ ΤΟΥ</vt:lpstr>
      <vt:lpstr>ΓΝΩΣΤΙΚΕΣ ΔΕΞΙΟΤΗΤΕΣ</vt:lpstr>
      <vt:lpstr>ΑΛΛΑΓΗ ΤΩΝ ΑΝΤΙΛΗΨΕΩΝ ΤΩΝ ΑΛΛΩΝ ΓΙΑ ΤΙΣ ΙΚΑΝΟΤΗΤΕΣ ΤΟΥ ΑΤΟΜΟΥ ΚΑΙ ΤΗ ΔΥΝΑΤΟΤΗΤΑ ΤΟΥ ΝΑ ΕΝΕΡΓΕΙ</vt:lpstr>
      <vt:lpstr>ΔΥΝΑΤΟΤΗΤΑ ΤΟΥ ΑΤΟΜΟΥ ΝΑ ΕΚΔΗΛΩΘΕΙ ΚΑΙ ΝΑ ΕΚΦΡΑΣΤΕΙ</vt:lpstr>
      <vt:lpstr>ΑΔΙΑΚΟΠΗ ΑΝΑΠΤΥΞΗ ΚΑΙ ΑΛΛΑΓΗ ΑΠΟ ΤΟ ΑΤΟΜΟ </vt:lpstr>
      <vt:lpstr>ΑΝΑΠΤΥΞΗ ΤΗΣ ΘΕΤΙΚΗΣ ΕΙΚΟΝΑΣ ΤΟΥ ΕΑΥΤΟΥ ΚΑΙ ΥΠΕΡΒΑΣΗ ΤΟΥ ΣΤΙΓΜΑΤΟΣ</vt:lpstr>
      <vt:lpstr>ΥΠΟΣΤΗΡΙΞΗ ΣΤΑ ΑΤΟΜΑ ΝΑ ΔΙΑΤΥΠΩΣΟΥΝ ΤΑ ΑΙΤΗΜΑΤΑ ΤΟΥΣ</vt:lpstr>
      <vt:lpstr>ΥΠΟΣΤΗΡΙΞΗ ΣΤΑ ΑΤΟΜΑ ΝΑ ΕΝΤΟΠΙΣΟΥΝ / ΕΞΑΣΦΑΛΙΣΟΥΝ ΚΑΙ ΝΑ ΔΙΑΧΕΙΡΙΣΤΟΥΝ ΤΗΝ ΥΠΟΣΤΗΡΙΞΗ ΠΟΥ ΕΊΝΑΙ ΑΠΑΡΑΙΤΗΤΗ ΓΙΑ ΤΗΝ ΙΚΑΝΟΠΟΙΗΣΗ ΤΩΝ ΑΙΤΗΜΑΤΩΝ ΤΟΥΣ</vt:lpstr>
      <vt:lpstr>ΕΛΕΓΧΟΣ ΠΟΡΩΝ</vt:lpstr>
      <vt:lpstr>ΔΙΑΚΥΒΕΡΝΗΣΗ ΚΑΙ ΣΥΣΤΗΜΑ ΛΗΨΗΣ ΑΠΟΦΑΣΕΩΝ ΣΕ ΣΥΣΤΗΜΙΚΟ ΕΠΙΠΕΔΟ</vt:lpstr>
      <vt:lpstr>ΔΡΑΣΤΗΡΙΟΤΗΤΑ ΕΒΔΟΜΑΔΑΣ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ΑΝΑΠΤΥΞΗ ΥΠΟΣΤΗΡΙΚΤΙΚΩΝ ΚΟΙΝΩΝΙΚΩΝ ΔΙΚΤΥΩΝ:  «Η έννοια της ενδυνάμωσης ως θεμέλιο λίθος για κοινωνική δράση»</dc:title>
  <dc:creator>MENTIS MANOLIS</dc:creator>
  <cp:lastModifiedBy>MENTIS MANOLIS</cp:lastModifiedBy>
  <cp:revision>12</cp:revision>
  <dcterms:created xsi:type="dcterms:W3CDTF">2020-12-13T15:53:30Z</dcterms:created>
  <dcterms:modified xsi:type="dcterms:W3CDTF">2022-10-26T17:23:52Z</dcterms:modified>
</cp:coreProperties>
</file>