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58" r:id="rId2"/>
    <p:sldId id="257" r:id="rId3"/>
    <p:sldId id="261" r:id="rId4"/>
    <p:sldId id="262" r:id="rId5"/>
    <p:sldId id="271" r:id="rId6"/>
    <p:sldId id="266" r:id="rId7"/>
    <p:sldId id="269" r:id="rId8"/>
    <p:sldId id="265" r:id="rId9"/>
    <p:sldId id="259" r:id="rId10"/>
    <p:sldId id="260"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41" dt="2021-03-11T18:48:03.851"/>
    <p1510:client id="{004F38C0-942E-FD6B-C7B8-4AFDE54CFF41}" v="1257" dt="2021-03-13T21:25:16.417"/>
    <p1510:client id="{1F9901A4-DE9C-DC6D-DD21-8A9F36B06840}" v="29" dt="2021-03-13T18:54:25.046"/>
    <p1510:client id="{26ACC518-96AA-41C2-BD8E-D60DE7F1B13F}" v="34" dt="2021-03-10T18:04:10.683"/>
    <p1510:client id="{4BC24BE1-CE6F-EC7C-2301-0F80C1FE6EEC}" v="110" dt="2021-03-11T18:14:05.316"/>
    <p1510:client id="{5D23897F-C143-42D8-B6F2-ED6E612307D4}" v="45" dt="2021-03-11T18:10:39.765"/>
    <p1510:client id="{65B8688A-6E88-A9F2-DAC1-7319E12BA48E}" v="804" dt="2021-03-13T19:19:39.815"/>
    <p1510:client id="{80B66AFA-8966-5DF5-5047-17EDD56B1942}" v="79" dt="2021-03-11T18:28:43.280"/>
    <p1510:client id="{A988F78D-2729-5D5D-7175-F279E6010661}" v="542" dt="2021-03-13T21:19:15.279"/>
    <p1510:client id="{B662017E-E089-24FC-26AB-791E71BD4DC3}" v="41" dt="2021-03-11T18:53:56.912"/>
    <p1510:client id="{BC948B1F-EF9F-9B6E-5B65-1662B4173EED}" v="487" dt="2021-03-11T18:23:19.895"/>
    <p1510:client id="{C8F4B39F-0038-2000-81A0-6F6C9749C27C}" v="1046" dt="2021-03-13T21:24:13.804"/>
    <p1510:client id="{D249B39F-3043-2000-81A0-6EC01156BBBB}" v="1" dt="2021-03-11T17:59:25.364"/>
    <p1510:client id="{F04490BE-8470-A413-4CAE-774ADF340AB3}" v="232" dt="2021-03-12T23:22:17.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55D2B-6CB3-4C7B-88E6-52807B1FA2BE}"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7B66789-4D1E-43DB-BC18-42AC8C8857B3}">
      <dgm:prSet/>
      <dgm:spPr/>
      <dgm:t>
        <a:bodyPr/>
        <a:lstStyle/>
        <a:p>
          <a:r>
            <a:rPr lang="el-GR" dirty="0"/>
            <a:t>Οι Ρομά δεν έχουν μια επιστημονική κατανόηση για το πώς λειτουργεί το σώμα. Για εκείνους, οι ιατροί απλά διαθέτουν ειδικές γνώσεις για την ασθένεια και τις θεραπείες και συγκεκριμένες τεχνικές, χωρίς όλοι να είναι το ίδιο ικανοί. Για ένα Ρομά, ένας «μεγάλος» ιατρός είναι ένας ιατρός που θεραπεύει, ενώ ένας «κακός» ιατρός είναι εκείνος που τα φάρμακα του δε θεραπεύουν. </a:t>
          </a:r>
          <a:endParaRPr lang="en-US" dirty="0"/>
        </a:p>
      </dgm:t>
    </dgm:pt>
    <dgm:pt modelId="{0DD1BE7A-3AC5-49F4-8BB2-BE1708D5573E}" type="parTrans" cxnId="{059D701F-BD36-4BE0-8EF8-E1239C2C454E}">
      <dgm:prSet/>
      <dgm:spPr/>
      <dgm:t>
        <a:bodyPr/>
        <a:lstStyle/>
        <a:p>
          <a:endParaRPr lang="en-US"/>
        </a:p>
      </dgm:t>
    </dgm:pt>
    <dgm:pt modelId="{AFF9D8D4-1E4C-4515-A61F-A02914C6529C}" type="sibTrans" cxnId="{059D701F-BD36-4BE0-8EF8-E1239C2C454E}">
      <dgm:prSet/>
      <dgm:spPr/>
      <dgm:t>
        <a:bodyPr/>
        <a:lstStyle/>
        <a:p>
          <a:endParaRPr lang="en-US"/>
        </a:p>
      </dgm:t>
    </dgm:pt>
    <dgm:pt modelId="{4EC21A6D-E73B-436B-B207-8F165F2927BD}">
      <dgm:prSet/>
      <dgm:spPr/>
      <dgm:t>
        <a:bodyPr/>
        <a:lstStyle/>
        <a:p>
          <a:r>
            <a:rPr lang="el-GR" dirty="0"/>
            <a:t>Στην κουλτούρα των Ρομά, ένας άνθρωπος θεωρείται υγιής μέχρι να μη μπορεί να τα καταφέρει με τις καθημερινές του δραστηριότητες. Η άγνοια των βασικών συμπτωμάτων της νόσου και η αναμονή έως ότου τα πράγματα επιδεινωθούν δραματικά μπορεί να φέρουν τον επαγγελματία υγείας σε εξαιρετικά δύσκολη θέση, καθώς η νόσος μπορεί να μην επιδέχεται πλέον θεραπείας. Επίσης, η ασθένεια αφορά την κοινότητα. Μια σοβαρή ασθένεια είναι ζήτημα που απασχολεί τον ευρύτερο κύκλο των συγγενών, που είναι πρόθυμοι να αφήσουν τις ασχολίες τους και να σπεύσουν στον άρρωστο να του συμπαρασταθούν.</a:t>
          </a:r>
          <a:endParaRPr lang="en-US" dirty="0"/>
        </a:p>
      </dgm:t>
    </dgm:pt>
    <dgm:pt modelId="{D440B286-74F8-42E7-9D0D-0192891984F6}" type="parTrans" cxnId="{84BDF942-B8D9-4297-8906-3C4A47F494EE}">
      <dgm:prSet/>
      <dgm:spPr/>
      <dgm:t>
        <a:bodyPr/>
        <a:lstStyle/>
        <a:p>
          <a:endParaRPr lang="en-US"/>
        </a:p>
      </dgm:t>
    </dgm:pt>
    <dgm:pt modelId="{1B8D4D19-1678-4ACA-B8A2-07179C5D048C}" type="sibTrans" cxnId="{84BDF942-B8D9-4297-8906-3C4A47F494EE}">
      <dgm:prSet/>
      <dgm:spPr/>
      <dgm:t>
        <a:bodyPr/>
        <a:lstStyle/>
        <a:p>
          <a:endParaRPr lang="en-US"/>
        </a:p>
      </dgm:t>
    </dgm:pt>
    <dgm:pt modelId="{8B0F3ADA-E1F3-44B0-B673-BA724F9193E4}" type="pres">
      <dgm:prSet presAssocID="{79555D2B-6CB3-4C7B-88E6-52807B1FA2BE}" presName="hierChild1" presStyleCnt="0">
        <dgm:presLayoutVars>
          <dgm:chPref val="1"/>
          <dgm:dir/>
          <dgm:animOne val="branch"/>
          <dgm:animLvl val="lvl"/>
          <dgm:resizeHandles/>
        </dgm:presLayoutVars>
      </dgm:prSet>
      <dgm:spPr/>
    </dgm:pt>
    <dgm:pt modelId="{D4B1EFFE-0A0E-4DBB-B90A-3A85EF65874E}" type="pres">
      <dgm:prSet presAssocID="{57B66789-4D1E-43DB-BC18-42AC8C8857B3}" presName="hierRoot1" presStyleCnt="0"/>
      <dgm:spPr/>
    </dgm:pt>
    <dgm:pt modelId="{542BB5D9-2A6D-40FF-92E0-F32AF188D7FE}" type="pres">
      <dgm:prSet presAssocID="{57B66789-4D1E-43DB-BC18-42AC8C8857B3}" presName="composite" presStyleCnt="0"/>
      <dgm:spPr/>
    </dgm:pt>
    <dgm:pt modelId="{2FDFF880-5AA7-49E1-8AE1-6BF5787B00AE}" type="pres">
      <dgm:prSet presAssocID="{57B66789-4D1E-43DB-BC18-42AC8C8857B3}" presName="background" presStyleLbl="node0" presStyleIdx="0" presStyleCnt="2"/>
      <dgm:spPr/>
    </dgm:pt>
    <dgm:pt modelId="{457EE324-658D-4D6C-95E8-30FA744A1F9D}" type="pres">
      <dgm:prSet presAssocID="{57B66789-4D1E-43DB-BC18-42AC8C8857B3}" presName="text" presStyleLbl="fgAcc0" presStyleIdx="0" presStyleCnt="2">
        <dgm:presLayoutVars>
          <dgm:chPref val="3"/>
        </dgm:presLayoutVars>
      </dgm:prSet>
      <dgm:spPr/>
    </dgm:pt>
    <dgm:pt modelId="{F70777FA-00F3-4346-9DF5-28842038371F}" type="pres">
      <dgm:prSet presAssocID="{57B66789-4D1E-43DB-BC18-42AC8C8857B3}" presName="hierChild2" presStyleCnt="0"/>
      <dgm:spPr/>
    </dgm:pt>
    <dgm:pt modelId="{CC92D795-4418-4A0D-BA06-F72F09FB9E2A}" type="pres">
      <dgm:prSet presAssocID="{4EC21A6D-E73B-436B-B207-8F165F2927BD}" presName="hierRoot1" presStyleCnt="0"/>
      <dgm:spPr/>
    </dgm:pt>
    <dgm:pt modelId="{8D2BD163-2418-42E8-A544-01576951D017}" type="pres">
      <dgm:prSet presAssocID="{4EC21A6D-E73B-436B-B207-8F165F2927BD}" presName="composite" presStyleCnt="0"/>
      <dgm:spPr/>
    </dgm:pt>
    <dgm:pt modelId="{88151430-BFAB-43E2-BAF9-10A5AA75A05A}" type="pres">
      <dgm:prSet presAssocID="{4EC21A6D-E73B-436B-B207-8F165F2927BD}" presName="background" presStyleLbl="node0" presStyleIdx="1" presStyleCnt="2"/>
      <dgm:spPr/>
    </dgm:pt>
    <dgm:pt modelId="{2102C22E-21CD-4553-B47A-BD5B9367A150}" type="pres">
      <dgm:prSet presAssocID="{4EC21A6D-E73B-436B-B207-8F165F2927BD}" presName="text" presStyleLbl="fgAcc0" presStyleIdx="1" presStyleCnt="2">
        <dgm:presLayoutVars>
          <dgm:chPref val="3"/>
        </dgm:presLayoutVars>
      </dgm:prSet>
      <dgm:spPr/>
    </dgm:pt>
    <dgm:pt modelId="{AFC6A3CD-847D-4676-A78B-97BA4DF3E9C1}" type="pres">
      <dgm:prSet presAssocID="{4EC21A6D-E73B-436B-B207-8F165F2927BD}" presName="hierChild2" presStyleCnt="0"/>
      <dgm:spPr/>
    </dgm:pt>
  </dgm:ptLst>
  <dgm:cxnLst>
    <dgm:cxn modelId="{059D701F-BD36-4BE0-8EF8-E1239C2C454E}" srcId="{79555D2B-6CB3-4C7B-88E6-52807B1FA2BE}" destId="{57B66789-4D1E-43DB-BC18-42AC8C8857B3}" srcOrd="0" destOrd="0" parTransId="{0DD1BE7A-3AC5-49F4-8BB2-BE1708D5573E}" sibTransId="{AFF9D8D4-1E4C-4515-A61F-A02914C6529C}"/>
    <dgm:cxn modelId="{84BDF942-B8D9-4297-8906-3C4A47F494EE}" srcId="{79555D2B-6CB3-4C7B-88E6-52807B1FA2BE}" destId="{4EC21A6D-E73B-436B-B207-8F165F2927BD}" srcOrd="1" destOrd="0" parTransId="{D440B286-74F8-42E7-9D0D-0192891984F6}" sibTransId="{1B8D4D19-1678-4ACA-B8A2-07179C5D048C}"/>
    <dgm:cxn modelId="{012AF1A0-EDC9-434B-BCA6-46E229D30FD5}" type="presOf" srcId="{79555D2B-6CB3-4C7B-88E6-52807B1FA2BE}" destId="{8B0F3ADA-E1F3-44B0-B673-BA724F9193E4}" srcOrd="0" destOrd="0" presId="urn:microsoft.com/office/officeart/2005/8/layout/hierarchy1"/>
    <dgm:cxn modelId="{9CF0BDA3-580A-4E89-A4A1-EC5B25F9CA30}" type="presOf" srcId="{4EC21A6D-E73B-436B-B207-8F165F2927BD}" destId="{2102C22E-21CD-4553-B47A-BD5B9367A150}" srcOrd="0" destOrd="0" presId="urn:microsoft.com/office/officeart/2005/8/layout/hierarchy1"/>
    <dgm:cxn modelId="{70B195DD-B98B-4D17-880B-4624F2DAABEC}" type="presOf" srcId="{57B66789-4D1E-43DB-BC18-42AC8C8857B3}" destId="{457EE324-658D-4D6C-95E8-30FA744A1F9D}" srcOrd="0" destOrd="0" presId="urn:microsoft.com/office/officeart/2005/8/layout/hierarchy1"/>
    <dgm:cxn modelId="{7C1C8DC3-8B3B-4F63-93F5-2B9E1477C59C}" type="presParOf" srcId="{8B0F3ADA-E1F3-44B0-B673-BA724F9193E4}" destId="{D4B1EFFE-0A0E-4DBB-B90A-3A85EF65874E}" srcOrd="0" destOrd="0" presId="urn:microsoft.com/office/officeart/2005/8/layout/hierarchy1"/>
    <dgm:cxn modelId="{2C7C9E96-2116-4C2D-9229-1F657688D6E0}" type="presParOf" srcId="{D4B1EFFE-0A0E-4DBB-B90A-3A85EF65874E}" destId="{542BB5D9-2A6D-40FF-92E0-F32AF188D7FE}" srcOrd="0" destOrd="0" presId="urn:microsoft.com/office/officeart/2005/8/layout/hierarchy1"/>
    <dgm:cxn modelId="{C3D30ABF-0464-4B7F-8926-A800A6A5B728}" type="presParOf" srcId="{542BB5D9-2A6D-40FF-92E0-F32AF188D7FE}" destId="{2FDFF880-5AA7-49E1-8AE1-6BF5787B00AE}" srcOrd="0" destOrd="0" presId="urn:microsoft.com/office/officeart/2005/8/layout/hierarchy1"/>
    <dgm:cxn modelId="{FDCBFA39-86BF-4005-934D-BD1AD27705E5}" type="presParOf" srcId="{542BB5D9-2A6D-40FF-92E0-F32AF188D7FE}" destId="{457EE324-658D-4D6C-95E8-30FA744A1F9D}" srcOrd="1" destOrd="0" presId="urn:microsoft.com/office/officeart/2005/8/layout/hierarchy1"/>
    <dgm:cxn modelId="{08D4A8B3-2882-4A8A-9625-78AA6CA476F1}" type="presParOf" srcId="{D4B1EFFE-0A0E-4DBB-B90A-3A85EF65874E}" destId="{F70777FA-00F3-4346-9DF5-28842038371F}" srcOrd="1" destOrd="0" presId="urn:microsoft.com/office/officeart/2005/8/layout/hierarchy1"/>
    <dgm:cxn modelId="{CBB1F3F1-FB18-4507-8689-D7C16E756E68}" type="presParOf" srcId="{8B0F3ADA-E1F3-44B0-B673-BA724F9193E4}" destId="{CC92D795-4418-4A0D-BA06-F72F09FB9E2A}" srcOrd="1" destOrd="0" presId="urn:microsoft.com/office/officeart/2005/8/layout/hierarchy1"/>
    <dgm:cxn modelId="{E20F1FB5-19C0-419E-997F-551919491B21}" type="presParOf" srcId="{CC92D795-4418-4A0D-BA06-F72F09FB9E2A}" destId="{8D2BD163-2418-42E8-A544-01576951D017}" srcOrd="0" destOrd="0" presId="urn:microsoft.com/office/officeart/2005/8/layout/hierarchy1"/>
    <dgm:cxn modelId="{88F7C02A-825B-4AA7-A435-AC224EAEDCDF}" type="presParOf" srcId="{8D2BD163-2418-42E8-A544-01576951D017}" destId="{88151430-BFAB-43E2-BAF9-10A5AA75A05A}" srcOrd="0" destOrd="0" presId="urn:microsoft.com/office/officeart/2005/8/layout/hierarchy1"/>
    <dgm:cxn modelId="{68A22462-93CA-4618-84AA-D133C40017D0}" type="presParOf" srcId="{8D2BD163-2418-42E8-A544-01576951D017}" destId="{2102C22E-21CD-4553-B47A-BD5B9367A150}" srcOrd="1" destOrd="0" presId="urn:microsoft.com/office/officeart/2005/8/layout/hierarchy1"/>
    <dgm:cxn modelId="{CCB85114-D5C7-4758-9D83-79E5341FAD3F}" type="presParOf" srcId="{CC92D795-4418-4A0D-BA06-F72F09FB9E2A}" destId="{AFC6A3CD-847D-4676-A78B-97BA4DF3E9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FF880-5AA7-49E1-8AE1-6BF5787B00AE}">
      <dsp:nvSpPr>
        <dsp:cNvPr id="0" name=""/>
        <dsp:cNvSpPr/>
      </dsp:nvSpPr>
      <dsp:spPr>
        <a:xfrm>
          <a:off x="1349" y="760490"/>
          <a:ext cx="4737339" cy="3008210"/>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EE324-658D-4D6C-95E8-30FA744A1F9D}">
      <dsp:nvSpPr>
        <dsp:cNvPr id="0" name=""/>
        <dsp:cNvSpPr/>
      </dsp:nvSpPr>
      <dsp:spPr>
        <a:xfrm>
          <a:off x="527720" y="1260543"/>
          <a:ext cx="4737339" cy="3008210"/>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Οι Ρομά δεν έχουν μια επιστημονική κατανόηση για το πώς λειτουργεί το σώμα. Για εκείνους, οι ιατροί απλά διαθέτουν ειδικές γνώσεις για την ασθένεια και τις θεραπείες και συγκεκριμένες τεχνικές, χωρίς όλοι να είναι το ίδιο ικανοί. Για ένα Ρομά, ένας «μεγάλος» ιατρός είναι ένας ιατρός που θεραπεύει, ενώ ένας «κακός» ιατρός είναι εκείνος που τα φάρμακα του δε θεραπεύουν. </a:t>
          </a:r>
          <a:endParaRPr lang="en-US" sz="1400" kern="1200" dirty="0"/>
        </a:p>
      </dsp:txBody>
      <dsp:txXfrm>
        <a:off x="615827" y="1348650"/>
        <a:ext cx="4561125" cy="2831996"/>
      </dsp:txXfrm>
    </dsp:sp>
    <dsp:sp modelId="{88151430-BFAB-43E2-BAF9-10A5AA75A05A}">
      <dsp:nvSpPr>
        <dsp:cNvPr id="0" name=""/>
        <dsp:cNvSpPr/>
      </dsp:nvSpPr>
      <dsp:spPr>
        <a:xfrm>
          <a:off x="5791431" y="760490"/>
          <a:ext cx="4737339" cy="3008210"/>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2C22E-21CD-4553-B47A-BD5B9367A150}">
      <dsp:nvSpPr>
        <dsp:cNvPr id="0" name=""/>
        <dsp:cNvSpPr/>
      </dsp:nvSpPr>
      <dsp:spPr>
        <a:xfrm>
          <a:off x="6317802" y="1260543"/>
          <a:ext cx="4737339" cy="3008210"/>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Στην κουλτούρα των Ρομά, ένας άνθρωπος θεωρείται υγιής μέχρι να μη μπορεί να τα καταφέρει με τις καθημερινές του δραστηριότητες. Η άγνοια των βασικών συμπτωμάτων της νόσου και η αναμονή έως ότου τα πράγματα επιδεινωθούν δραματικά μπορεί να φέρουν τον επαγγελματία υγείας σε εξαιρετικά δύσκολη θέση, καθώς η νόσος μπορεί να μην επιδέχεται πλέον θεραπείας. Επίσης, η ασθένεια αφορά την κοινότητα. Μια σοβαρή ασθένεια είναι ζήτημα που απασχολεί τον ευρύτερο κύκλο των συγγενών, που είναι πρόθυμοι να αφήσουν τις ασχολίες τους και να σπεύσουν στον άρρωστο να του συμπαρασταθούν.</a:t>
          </a:r>
          <a:endParaRPr lang="en-US" sz="1400" kern="1200" dirty="0"/>
        </a:p>
      </dsp:txBody>
      <dsp:txXfrm>
        <a:off x="6405909" y="1348650"/>
        <a:ext cx="4561125" cy="28319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008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751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300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383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830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628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293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0108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9194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754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98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0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542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399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08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756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532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285178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emergency-live.com/it/salute-e-sicurezza/anticorpi-a-covid-19-intesa-ministero-della-salute-istat-e-croce-rossa-italiana-test-su-150mila-italian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7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l-GR"/>
            </a:p>
          </p:txBody>
        </p:sp>
        <p:sp>
          <p:nvSpPr>
            <p:cNvPr id="7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l-GR"/>
            </a:p>
          </p:txBody>
        </p:sp>
        <p:sp>
          <p:nvSpPr>
            <p:cNvPr id="7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7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7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l-GR"/>
            </a:p>
          </p:txBody>
        </p:sp>
      </p:grpSp>
      <p:sp useBgFill="1">
        <p:nvSpPr>
          <p:cNvPr id="79" name="Rectangle 7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Εικόνα που περιέχει έδαφος, υπαίθριος, άτομο&#10;&#10;Περιγραφή που δημιουργήθηκε αυτόματα">
            <a:extLst>
              <a:ext uri="{FF2B5EF4-FFF2-40B4-BE49-F238E27FC236}">
                <a16:creationId xmlns:a16="http://schemas.microsoft.com/office/drawing/2014/main" id="{4C068D58-4903-4751-8656-5D518AF5C378}"/>
              </a:ext>
            </a:extLst>
          </p:cNvPr>
          <p:cNvPicPr>
            <a:picLocks noChangeAspect="1"/>
          </p:cNvPicPr>
          <p:nvPr/>
        </p:nvPicPr>
        <p:blipFill rotWithShape="1">
          <a:blip r:embed="rId3"/>
          <a:srcRect l="26187" r="26187"/>
          <a:stretch/>
        </p:blipFill>
        <p:spPr>
          <a:xfrm>
            <a:off x="6893133" y="4594"/>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81" name="Group 8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8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8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l-GR"/>
            </a:p>
          </p:txBody>
        </p:sp>
        <p:sp>
          <p:nvSpPr>
            <p:cNvPr id="8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l-GR"/>
            </a:p>
          </p:txBody>
        </p:sp>
        <p:sp>
          <p:nvSpPr>
            <p:cNvPr id="8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8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8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l-GR"/>
            </a:p>
          </p:txBody>
        </p:sp>
      </p:grpSp>
      <p:sp>
        <p:nvSpPr>
          <p:cNvPr id="2" name="Τίτλος 1">
            <a:extLst>
              <a:ext uri="{FF2B5EF4-FFF2-40B4-BE49-F238E27FC236}">
                <a16:creationId xmlns:a16="http://schemas.microsoft.com/office/drawing/2014/main" id="{DCAAC3B2-BD3E-4771-99EF-B5EFF999B4DA}"/>
              </a:ext>
            </a:extLst>
          </p:cNvPr>
          <p:cNvSpPr>
            <a:spLocks noGrp="1"/>
          </p:cNvSpPr>
          <p:nvPr>
            <p:ph type="ctrTitle"/>
          </p:nvPr>
        </p:nvSpPr>
        <p:spPr>
          <a:xfrm>
            <a:off x="972080" y="685800"/>
            <a:ext cx="5260680" cy="1752599"/>
          </a:xfrm>
        </p:spPr>
        <p:txBody>
          <a:bodyPr vert="horz" lIns="91440" tIns="45720" rIns="91440" bIns="45720" rtlCol="0" anchor="ctr">
            <a:normAutofit/>
          </a:bodyPr>
          <a:lstStyle/>
          <a:p>
            <a:pPr algn="just"/>
            <a:r>
              <a:rPr lang="en-US" sz="4000" dirty="0">
                <a:latin typeface="Arial"/>
                <a:cs typeface="Arial"/>
              </a:rPr>
              <a:t>Η ΥΓΕΙΑ ΤΩΝ ΡΟΜΑ</a:t>
            </a:r>
            <a:endParaRPr lang="el-GR" dirty="0"/>
          </a:p>
        </p:txBody>
      </p:sp>
      <p:sp>
        <p:nvSpPr>
          <p:cNvPr id="6" name="Υπότιτλος 5">
            <a:extLst>
              <a:ext uri="{FF2B5EF4-FFF2-40B4-BE49-F238E27FC236}">
                <a16:creationId xmlns:a16="http://schemas.microsoft.com/office/drawing/2014/main" id="{1A60D268-41AD-65DD-8D3F-B503DBB60FB6}"/>
              </a:ext>
            </a:extLst>
          </p:cNvPr>
          <p:cNvSpPr>
            <a:spLocks noGrp="1"/>
          </p:cNvSpPr>
          <p:nvPr>
            <p:ph type="subTitle" idx="1"/>
          </p:nvPr>
        </p:nvSpPr>
        <p:spPr>
          <a:xfrm>
            <a:off x="150812" y="2547910"/>
            <a:ext cx="5970823" cy="1388534"/>
          </a:xfrm>
        </p:spPr>
        <p:txBody>
          <a:bodyPr/>
          <a:lstStyle/>
          <a:p>
            <a:pPr algn="ctr"/>
            <a:r>
              <a:rPr lang="el-GR" dirty="0"/>
              <a:t>ΑΝΑΠΤΥΞΗ ΥΠΟΣΤΗΡΙΚΤΙΚΩΝ ΔΙΚΤΥΩΝ ΚΟΙΝΩΝΙΚΗΣ ΦΡΟΝΤΙΔΑΣ </a:t>
            </a:r>
          </a:p>
        </p:txBody>
      </p:sp>
    </p:spTree>
    <p:extLst>
      <p:ext uri="{BB962C8B-B14F-4D97-AF65-F5344CB8AC3E}">
        <p14:creationId xmlns:p14="http://schemas.microsoft.com/office/powerpoint/2010/main" val="361469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25" name="Straight Connector 24">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E1F7E0-B771-4B24-8075-17266324118B}"/>
              </a:ext>
            </a:extLst>
          </p:cNvPr>
          <p:cNvSpPr>
            <a:spLocks noGrp="1"/>
          </p:cNvSpPr>
          <p:nvPr>
            <p:ph idx="1"/>
          </p:nvPr>
        </p:nvSpPr>
        <p:spPr>
          <a:xfrm>
            <a:off x="4355761" y="922523"/>
            <a:ext cx="7086600" cy="5216013"/>
          </a:xfrm>
        </p:spPr>
        <p:txBody>
          <a:bodyPr vert="horz" lIns="91440" tIns="45720" rIns="91440" bIns="45720" rtlCol="0" anchor="ctr">
            <a:normAutofit/>
          </a:bodyPr>
          <a:lstStyle/>
          <a:p>
            <a:pPr algn="just">
              <a:buNone/>
            </a:pPr>
            <a:r>
              <a:rPr lang="en-US" sz="2000" dirty="0">
                <a:latin typeface="Arial"/>
                <a:ea typeface="+mn-lt"/>
                <a:cs typeface="+mn-lt"/>
              </a:rPr>
              <a:t>Επιπλέον άλλες δράσεις που έχουν γίνει κυρίως μέσω των κέντρων κοινότητας των δήμων είναι η ενημέρωση αντιπροσώπων των ρομά σχετικά με τον κορωνοϊό  , τα μέτρα προστασίας , τον εμβολιασμό, η παροχή πόσιμου νερού ,τροφίμων και αντισηπτικών . </a:t>
            </a:r>
            <a:endParaRPr lang="en-US" sz="2000" dirty="0">
              <a:latin typeface="Arial"/>
              <a:cs typeface="Arial"/>
            </a:endParaRPr>
          </a:p>
          <a:p>
            <a:pPr marL="0" indent="0" algn="just">
              <a:buNone/>
            </a:pPr>
            <a:r>
              <a:rPr lang="en-US" sz="2000" dirty="0">
                <a:latin typeface="Arial"/>
                <a:ea typeface="+mn-lt"/>
                <a:cs typeface="+mn-lt"/>
              </a:rPr>
              <a:t>Ωστόσο υπάρχουν αρκετές αναφορές πως οι πλειονότητα των ρομά αδιαφορεί για τα μέτρα προφύλαξης από τον ιό. Γεγονός που επιβεβαιώνεται και από τον μικρό αριθμό των τεστ που πραγματοποιούνται σε πολυπληθείς οικισμούς. </a:t>
            </a:r>
            <a:endParaRPr lang="en-US" dirty="0">
              <a:latin typeface="Arial"/>
            </a:endParaRPr>
          </a:p>
          <a:p>
            <a:pPr marL="0" indent="0" algn="just">
              <a:buNone/>
            </a:pPr>
            <a:r>
              <a:rPr lang="en-US" sz="2000" dirty="0">
                <a:latin typeface="Arial"/>
                <a:ea typeface="+mn-lt"/>
                <a:cs typeface="+mn-lt"/>
              </a:rPr>
              <a:t>Χαρακτηριστικό παράδειγμα η μεγάλη ένταση που επικράτησε σε καταυλισμό στην Νέα Σμύρνη της Λάρισας όταν 35 άτομα που βρέθηκαν θετικά στον ιό αρνούνταν να μεταφερθούν στο νοσοκομείο με αποτέλεσμα να παρέμβει η Αστυνομία. </a:t>
            </a:r>
            <a:endParaRPr lang="en-US" sz="2000" dirty="0">
              <a:latin typeface="Arial"/>
              <a:cs typeface="Times New Roman"/>
            </a:endParaRPr>
          </a:p>
        </p:txBody>
      </p:sp>
    </p:spTree>
    <p:extLst>
      <p:ext uri="{BB962C8B-B14F-4D97-AF65-F5344CB8AC3E}">
        <p14:creationId xmlns:p14="http://schemas.microsoft.com/office/powerpoint/2010/main" val="279682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Τίτλος 1">
            <a:extLst>
              <a:ext uri="{FF2B5EF4-FFF2-40B4-BE49-F238E27FC236}">
                <a16:creationId xmlns:a16="http://schemas.microsoft.com/office/drawing/2014/main" id="{C4646CB7-7B0D-4FA3-8D60-C627A6053B54}"/>
              </a:ext>
            </a:extLst>
          </p:cNvPr>
          <p:cNvSpPr>
            <a:spLocks noGrp="1"/>
          </p:cNvSpPr>
          <p:nvPr>
            <p:ph type="title"/>
          </p:nvPr>
        </p:nvSpPr>
        <p:spPr>
          <a:xfrm>
            <a:off x="683609" y="764372"/>
            <a:ext cx="3173688" cy="5216013"/>
          </a:xfrm>
        </p:spPr>
        <p:txBody>
          <a:bodyPr>
            <a:normAutofit/>
          </a:bodyPr>
          <a:lstStyle/>
          <a:p>
            <a:r>
              <a:rPr lang="el-GR" sz="2200" dirty="0">
                <a:latin typeface="Arial"/>
                <a:cs typeface="Arial"/>
              </a:rPr>
              <a:t>ΣΥΝΕΝΤΕΥΞΗ ΑΠΟ ΕΠΑΓΓΕΛΜΑΤΙΕΣ ΥΓΕΙΑΣ</a:t>
            </a:r>
          </a:p>
        </p:txBody>
      </p:sp>
      <p:cxnSp>
        <p:nvCxnSpPr>
          <p:cNvPr id="26" name="Straight Connector 25">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58ECEEDB-7C26-4CA5-8A1C-FD4FBD0FA002}"/>
              </a:ext>
            </a:extLst>
          </p:cNvPr>
          <p:cNvSpPr>
            <a:spLocks noGrp="1"/>
          </p:cNvSpPr>
          <p:nvPr>
            <p:ph idx="1"/>
          </p:nvPr>
        </p:nvSpPr>
        <p:spPr>
          <a:xfrm>
            <a:off x="4370138" y="764372"/>
            <a:ext cx="7086600" cy="5216013"/>
          </a:xfrm>
        </p:spPr>
        <p:txBody>
          <a:bodyPr vert="horz" lIns="91440" tIns="45720" rIns="91440" bIns="45720" rtlCol="0" anchor="ctr">
            <a:normAutofit/>
          </a:bodyPr>
          <a:lstStyle/>
          <a:p>
            <a:pPr marL="0" indent="0" algn="just">
              <a:lnSpc>
                <a:spcPct val="90000"/>
              </a:lnSpc>
              <a:buNone/>
            </a:pPr>
            <a:r>
              <a:rPr lang="el-GR" sz="2000" dirty="0">
                <a:latin typeface="Arial"/>
                <a:ea typeface="+mn-lt"/>
                <a:cs typeface="+mn-lt"/>
              </a:rPr>
              <a:t>Στην συγκεκριμένη εργασία, κρίναμε πως θα ήταν απόλυτα βοηθητική μια συνέντευξη σε νοσηλευτές δημόσιου νοσοκομείου καθώς θα καθιστούσε δυνατή μια πιο ρεαλιστική αντίληψη όσον αφορά την  συμπεριφορά αλλά και τα προβλήματα υγείας των Ρομά. Οι ερωτήσεις απευθύνθηκαν σε δύο νοσηλεύτριες της Παθολογικής πτέρυγας του Γενικού Νοσοκομείου Βόλου, την Μαρία και την Λίτσα και είναι οι εξής: </a:t>
            </a:r>
            <a:endParaRPr lang="el-GR" sz="2000" dirty="0">
              <a:latin typeface="Arial"/>
              <a:cs typeface="Calibri" panose="020F0502020204030204"/>
            </a:endParaRPr>
          </a:p>
          <a:p>
            <a:pPr>
              <a:lnSpc>
                <a:spcPct val="90000"/>
              </a:lnSpc>
            </a:pPr>
            <a:endParaRPr lang="el-GR" sz="2000" dirty="0">
              <a:latin typeface="Arial"/>
              <a:ea typeface="+mn-lt"/>
              <a:cs typeface="+mn-lt"/>
            </a:endParaRPr>
          </a:p>
          <a:p>
            <a:pPr marL="0" indent="0" algn="just">
              <a:lnSpc>
                <a:spcPct val="90000"/>
              </a:lnSpc>
              <a:buNone/>
            </a:pPr>
            <a:r>
              <a:rPr lang="el-GR" sz="2000" b="1" dirty="0">
                <a:ea typeface="+mn-lt"/>
                <a:cs typeface="+mn-lt"/>
              </a:rPr>
              <a:t>1</a:t>
            </a:r>
            <a:r>
              <a:rPr lang="el-GR" sz="2000" b="1" dirty="0">
                <a:latin typeface="Arial"/>
                <a:ea typeface="+mn-lt"/>
                <a:cs typeface="+mn-lt"/>
              </a:rPr>
              <a:t>. </a:t>
            </a:r>
            <a:r>
              <a:rPr lang="el-GR" sz="2000" i="1" dirty="0">
                <a:latin typeface="Arial"/>
                <a:ea typeface="+mn-lt"/>
                <a:cs typeface="+mn-lt"/>
              </a:rPr>
              <a:t>Πόσο χρονικό διάστημα εργάζεστε στο νοσοκομείο και σε ποια πτέρυγα;</a:t>
            </a:r>
            <a:r>
              <a:rPr lang="el-GR" sz="2000" dirty="0">
                <a:latin typeface="Arial"/>
                <a:ea typeface="+mn-lt"/>
                <a:cs typeface="+mn-lt"/>
              </a:rPr>
              <a:t> </a:t>
            </a:r>
          </a:p>
          <a:p>
            <a:pPr marL="0" indent="0" algn="just">
              <a:lnSpc>
                <a:spcPct val="90000"/>
              </a:lnSpc>
              <a:buNone/>
            </a:pPr>
            <a:r>
              <a:rPr lang="el-GR" sz="2000" dirty="0">
                <a:latin typeface="Arial"/>
                <a:ea typeface="+mn-lt"/>
                <a:cs typeface="+mn-lt"/>
              </a:rPr>
              <a:t>Μαρία: Εργάζομαι 13 χρόνια στο νοσοκομείο εκ των οποίων τα 5 είναι στην παθολογική πτέρυγα και τα 8 στην χειρουργική. </a:t>
            </a:r>
            <a:endParaRPr lang="el-GR" sz="2000" dirty="0">
              <a:latin typeface="Arial"/>
              <a:ea typeface="+mn-lt"/>
              <a:cs typeface="Calibri" panose="020F0502020204030204"/>
            </a:endParaRPr>
          </a:p>
          <a:p>
            <a:pPr marL="0" indent="0" algn="just">
              <a:lnSpc>
                <a:spcPct val="90000"/>
              </a:lnSpc>
              <a:buNone/>
            </a:pPr>
            <a:r>
              <a:rPr lang="el-GR" sz="2000" dirty="0">
                <a:latin typeface="Arial"/>
                <a:ea typeface="+mn-lt"/>
                <a:cs typeface="+mn-lt"/>
              </a:rPr>
              <a:t>Λίτσα: Από το 2008 μέχρι το 2014 εργαζόμουν στην μαιευτική πτέρυγα ενώ από το 2014 μέχρι το 2021 στην παθολογική</a:t>
            </a:r>
            <a:endParaRPr lang="el-GR" sz="2000" dirty="0">
              <a:latin typeface="Arial"/>
              <a:cs typeface="Calibri" panose="020F0502020204030204"/>
            </a:endParaRPr>
          </a:p>
        </p:txBody>
      </p:sp>
    </p:spTree>
    <p:extLst>
      <p:ext uri="{BB962C8B-B14F-4D97-AF65-F5344CB8AC3E}">
        <p14:creationId xmlns:p14="http://schemas.microsoft.com/office/powerpoint/2010/main" val="248103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25" name="Straight Connector 24">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4C35B45-7E2C-4FEA-920D-B30A3B8F3346}"/>
              </a:ext>
            </a:extLst>
          </p:cNvPr>
          <p:cNvSpPr>
            <a:spLocks noGrp="1"/>
          </p:cNvSpPr>
          <p:nvPr>
            <p:ph idx="1"/>
          </p:nvPr>
        </p:nvSpPr>
        <p:spPr>
          <a:xfrm>
            <a:off x="4370138" y="462448"/>
            <a:ext cx="7086600" cy="6021144"/>
          </a:xfrm>
        </p:spPr>
        <p:txBody>
          <a:bodyPr vert="horz" lIns="91440" tIns="45720" rIns="91440" bIns="45720" rtlCol="0" anchor="ctr">
            <a:normAutofit/>
          </a:bodyPr>
          <a:lstStyle/>
          <a:p>
            <a:pPr marL="0" indent="0">
              <a:lnSpc>
                <a:spcPct val="90000"/>
              </a:lnSpc>
              <a:buNone/>
            </a:pPr>
            <a:r>
              <a:rPr lang="el-GR" sz="2000" b="1" dirty="0">
                <a:latin typeface="Arial"/>
                <a:ea typeface="+mn-lt"/>
                <a:cs typeface="+mn-lt"/>
              </a:rPr>
              <a:t>2.</a:t>
            </a:r>
            <a:r>
              <a:rPr lang="el-GR" sz="2000" i="1" dirty="0">
                <a:latin typeface="Arial"/>
                <a:ea typeface="+mn-lt"/>
                <a:cs typeface="+mn-lt"/>
              </a:rPr>
              <a:t> Πόσο συχνή είναι η συναναστροφή σας με Ρομά;</a:t>
            </a:r>
            <a:r>
              <a:rPr lang="el-GR" sz="2000" dirty="0">
                <a:latin typeface="Arial"/>
                <a:ea typeface="+mn-lt"/>
                <a:cs typeface="+mn-lt"/>
              </a:rPr>
              <a:t> </a:t>
            </a:r>
            <a:endParaRPr lang="el-GR" sz="2000" dirty="0">
              <a:latin typeface="Arial"/>
              <a:cs typeface="Calibri" panose="020F0502020204030204"/>
            </a:endParaRPr>
          </a:p>
          <a:p>
            <a:pPr marL="0" indent="0">
              <a:lnSpc>
                <a:spcPct val="90000"/>
              </a:lnSpc>
              <a:buNone/>
            </a:pPr>
            <a:r>
              <a:rPr lang="el-GR" sz="2000" dirty="0">
                <a:latin typeface="Arial"/>
                <a:ea typeface="+mn-lt"/>
                <a:cs typeface="+mn-lt"/>
              </a:rPr>
              <a:t>Μαρία: Έχω μέτρια επαφή γιατί κυρίως βρίσκονται στα επείγοντα. </a:t>
            </a:r>
            <a:endParaRPr lang="el-GR" sz="2000" dirty="0">
              <a:latin typeface="Arial"/>
              <a:cs typeface="Calibri"/>
            </a:endParaRPr>
          </a:p>
          <a:p>
            <a:pPr marL="0" indent="0">
              <a:lnSpc>
                <a:spcPct val="90000"/>
              </a:lnSpc>
              <a:buNone/>
            </a:pPr>
            <a:r>
              <a:rPr lang="el-GR" sz="2000" dirty="0">
                <a:latin typeface="Arial"/>
                <a:ea typeface="+mn-lt"/>
                <a:cs typeface="+mn-lt"/>
              </a:rPr>
              <a:t>Λίτσα: Αρκετά συχνά καθώς εμφανίζουν πολλά παθολογικά προβλήματα. </a:t>
            </a:r>
            <a:endParaRPr lang="el-GR" sz="2000" dirty="0">
              <a:latin typeface="Arial"/>
              <a:cs typeface="Calibri"/>
            </a:endParaRPr>
          </a:p>
          <a:p>
            <a:pPr marL="0" indent="0">
              <a:lnSpc>
                <a:spcPct val="90000"/>
              </a:lnSpc>
              <a:buNone/>
            </a:pPr>
            <a:r>
              <a:rPr lang="el-GR" sz="2000" dirty="0">
                <a:latin typeface="Arial"/>
                <a:ea typeface="+mn-lt"/>
                <a:cs typeface="+mn-lt"/>
              </a:rPr>
              <a:t>  </a:t>
            </a:r>
            <a:endParaRPr lang="el-GR" sz="2000" dirty="0">
              <a:latin typeface="Arial"/>
              <a:cs typeface="Calibri"/>
            </a:endParaRPr>
          </a:p>
          <a:p>
            <a:pPr marL="0" indent="0">
              <a:lnSpc>
                <a:spcPct val="90000"/>
              </a:lnSpc>
              <a:buNone/>
            </a:pPr>
            <a:r>
              <a:rPr lang="el-GR" sz="2000" b="1" dirty="0">
                <a:latin typeface="Arial"/>
                <a:ea typeface="+mn-lt"/>
                <a:cs typeface="+mn-lt"/>
              </a:rPr>
              <a:t>3.</a:t>
            </a:r>
            <a:r>
              <a:rPr lang="el-GR" sz="2000" i="1" dirty="0">
                <a:latin typeface="Arial"/>
                <a:ea typeface="+mn-lt"/>
                <a:cs typeface="+mn-lt"/>
              </a:rPr>
              <a:t> Ποια είναι τα συχνότερα αιτήματα τους και πως τα εκφράζουν;</a:t>
            </a:r>
            <a:r>
              <a:rPr lang="el-GR" sz="2000" dirty="0">
                <a:latin typeface="Arial"/>
                <a:ea typeface="+mn-lt"/>
                <a:cs typeface="+mn-lt"/>
              </a:rPr>
              <a:t> </a:t>
            </a:r>
            <a:endParaRPr lang="el-GR" sz="2000" dirty="0">
              <a:latin typeface="Arial"/>
              <a:cs typeface="Calibri"/>
            </a:endParaRPr>
          </a:p>
          <a:p>
            <a:pPr marL="0" indent="0">
              <a:lnSpc>
                <a:spcPct val="90000"/>
              </a:lnSpc>
              <a:buNone/>
            </a:pPr>
            <a:r>
              <a:rPr lang="el-GR" sz="2000" dirty="0">
                <a:latin typeface="Arial"/>
                <a:ea typeface="+mn-lt"/>
                <a:cs typeface="+mn-lt"/>
              </a:rPr>
              <a:t>Μαρία: Κυρίως επιθυμούν να έρχονται σε επαφή με τους δικούς τους και να τους επιτρέπεται συνεχώς το επισκεπτήριο ακόμα και τώρα με την πανδημία ωστόσο δεν συμβαδίζουν με τους κανόνες και εισέρχονται κρυφά. Επίσης βιάζονται να φύγουν γιαυτό και επιμένουν η νοσηλεία τους να είναι βραχυπρόθεσμη. </a:t>
            </a:r>
            <a:endParaRPr lang="el-GR" sz="2000" dirty="0">
              <a:latin typeface="Arial"/>
              <a:cs typeface="Calibri"/>
            </a:endParaRPr>
          </a:p>
          <a:p>
            <a:pPr marL="0" indent="0">
              <a:lnSpc>
                <a:spcPct val="90000"/>
              </a:lnSpc>
              <a:buNone/>
            </a:pPr>
            <a:r>
              <a:rPr lang="el-GR" sz="2000" dirty="0">
                <a:latin typeface="Arial"/>
                <a:ea typeface="+mn-lt"/>
                <a:cs typeface="+mn-lt"/>
              </a:rPr>
              <a:t>Λίτσα: Συνήθως δεν δέχονται τις λειτουργίες του νοσοκομείου. Μερικές φορές κάνουν επίκληση στο συναίσθημα για να πετύχουν τον στόχο τους αλλά όταν αυτό δεν αποδώσει τότε χρησιμοποιούν εκβιαστικά μέσα. </a:t>
            </a:r>
            <a:endParaRPr lang="el-GR" sz="2000" dirty="0">
              <a:latin typeface="Arial"/>
              <a:cs typeface="Calibri"/>
            </a:endParaRPr>
          </a:p>
        </p:txBody>
      </p:sp>
    </p:spTree>
    <p:extLst>
      <p:ext uri="{BB962C8B-B14F-4D97-AF65-F5344CB8AC3E}">
        <p14:creationId xmlns:p14="http://schemas.microsoft.com/office/powerpoint/2010/main" val="31455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25" name="Straight Connector 24">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8C5EDFC-EC19-4536-9196-C721359E4759}"/>
              </a:ext>
            </a:extLst>
          </p:cNvPr>
          <p:cNvSpPr>
            <a:spLocks noGrp="1"/>
          </p:cNvSpPr>
          <p:nvPr>
            <p:ph idx="1"/>
          </p:nvPr>
        </p:nvSpPr>
        <p:spPr>
          <a:xfrm>
            <a:off x="4370138" y="304297"/>
            <a:ext cx="7086600" cy="6251182"/>
          </a:xfrm>
        </p:spPr>
        <p:txBody>
          <a:bodyPr vert="horz" lIns="91440" tIns="45720" rIns="91440" bIns="45720" rtlCol="0" anchor="ctr">
            <a:normAutofit/>
          </a:bodyPr>
          <a:lstStyle/>
          <a:p>
            <a:pPr marL="0" indent="0">
              <a:lnSpc>
                <a:spcPct val="90000"/>
              </a:lnSpc>
              <a:buNone/>
            </a:pPr>
            <a:r>
              <a:rPr lang="el-GR" sz="2000" b="1" dirty="0">
                <a:latin typeface="Arial"/>
                <a:ea typeface="+mn-lt"/>
                <a:cs typeface="+mn-lt"/>
              </a:rPr>
              <a:t>4.</a:t>
            </a:r>
            <a:r>
              <a:rPr lang="el-GR" sz="2000" i="1" dirty="0">
                <a:latin typeface="Arial"/>
                <a:ea typeface="+mn-lt"/>
                <a:cs typeface="+mn-lt"/>
              </a:rPr>
              <a:t> Ποια είναι η στάση του προσωπικού απέναντι τους; Παρατηρείτε κάποια διαφορά σε σύγκριση με τους άλλους ασθενείς;</a:t>
            </a:r>
            <a:r>
              <a:rPr lang="el-GR" sz="2000" dirty="0">
                <a:latin typeface="Arial"/>
                <a:ea typeface="+mn-lt"/>
                <a:cs typeface="+mn-lt"/>
              </a:rPr>
              <a:t> </a:t>
            </a:r>
            <a:endParaRPr lang="el-GR" sz="2000" dirty="0">
              <a:latin typeface="Arial"/>
              <a:cs typeface="Calibri" panose="020F0502020204030204"/>
            </a:endParaRPr>
          </a:p>
          <a:p>
            <a:pPr marL="0" indent="0">
              <a:lnSpc>
                <a:spcPct val="90000"/>
              </a:lnSpc>
              <a:buNone/>
            </a:pPr>
            <a:r>
              <a:rPr lang="el-GR" sz="2000" dirty="0">
                <a:latin typeface="Arial"/>
                <a:ea typeface="+mn-lt"/>
                <a:cs typeface="+mn-lt"/>
              </a:rPr>
              <a:t>Μαρία: Δεν υπάρχει κάποια διαφορετική αντιμετώπιση ούτε διάκριση. Όλοι είναι το ίδιο. </a:t>
            </a:r>
            <a:endParaRPr lang="el-GR" sz="2000" dirty="0">
              <a:latin typeface="Arial"/>
              <a:cs typeface="Calibri"/>
            </a:endParaRPr>
          </a:p>
          <a:p>
            <a:pPr marL="0" indent="0">
              <a:lnSpc>
                <a:spcPct val="90000"/>
              </a:lnSpc>
              <a:buNone/>
            </a:pPr>
            <a:r>
              <a:rPr lang="el-GR" sz="2000" dirty="0">
                <a:latin typeface="Arial"/>
                <a:ea typeface="+mn-lt"/>
                <a:cs typeface="+mn-lt"/>
              </a:rPr>
              <a:t>Λίτσα: Η συμπεριφορά είναι ίδια αλλά πολλές φορές αντιδρούν σε αυτό και δεν υπολογίζουν την προτεραιότητα του κάθε ασθενούς. </a:t>
            </a:r>
            <a:endParaRPr lang="el-GR" sz="2000" dirty="0">
              <a:latin typeface="Arial"/>
              <a:cs typeface="Calibri"/>
            </a:endParaRPr>
          </a:p>
          <a:p>
            <a:pPr marL="0" indent="0">
              <a:lnSpc>
                <a:spcPct val="90000"/>
              </a:lnSpc>
              <a:buNone/>
            </a:pPr>
            <a:r>
              <a:rPr lang="el-GR" sz="2000" dirty="0">
                <a:latin typeface="Arial"/>
                <a:ea typeface="+mn-lt"/>
                <a:cs typeface="+mn-lt"/>
              </a:rPr>
              <a:t> </a:t>
            </a:r>
            <a:r>
              <a:rPr lang="el-GR" sz="2000" b="1" dirty="0">
                <a:latin typeface="Arial"/>
                <a:ea typeface="+mn-lt"/>
                <a:cs typeface="+mn-lt"/>
              </a:rPr>
              <a:t>5. </a:t>
            </a:r>
            <a:r>
              <a:rPr lang="el-GR" sz="2000" i="1" dirty="0">
                <a:latin typeface="Arial"/>
                <a:ea typeface="+mn-lt"/>
                <a:cs typeface="+mn-lt"/>
              </a:rPr>
              <a:t>Οι Ρομά είναι ασφαλισμένοι;</a:t>
            </a:r>
            <a:r>
              <a:rPr lang="el-GR" sz="2000" dirty="0">
                <a:latin typeface="Arial"/>
                <a:ea typeface="+mn-lt"/>
                <a:cs typeface="+mn-lt"/>
              </a:rPr>
              <a:t> </a:t>
            </a:r>
            <a:endParaRPr lang="el-GR" sz="2000" dirty="0">
              <a:latin typeface="Arial"/>
              <a:cs typeface="Calibri"/>
            </a:endParaRPr>
          </a:p>
          <a:p>
            <a:pPr marL="0" indent="0">
              <a:lnSpc>
                <a:spcPct val="90000"/>
              </a:lnSpc>
              <a:buNone/>
            </a:pPr>
            <a:r>
              <a:rPr lang="el-GR" sz="2000" dirty="0">
                <a:latin typeface="Arial"/>
                <a:ea typeface="+mn-lt"/>
                <a:cs typeface="+mn-lt"/>
              </a:rPr>
              <a:t>Μαρία: Όχι. Κατά μέσο όρο είναι ανασφάλιστοι. </a:t>
            </a:r>
            <a:endParaRPr lang="el-GR" sz="2000" dirty="0">
              <a:latin typeface="Arial"/>
              <a:cs typeface="Calibri"/>
            </a:endParaRPr>
          </a:p>
          <a:p>
            <a:pPr marL="0" indent="0">
              <a:lnSpc>
                <a:spcPct val="90000"/>
              </a:lnSpc>
              <a:buNone/>
            </a:pPr>
            <a:r>
              <a:rPr lang="el-GR" sz="2000" dirty="0">
                <a:latin typeface="Arial"/>
                <a:ea typeface="+mn-lt"/>
                <a:cs typeface="+mn-lt"/>
              </a:rPr>
              <a:t>Λίτσα: Όλοι τους σχεδόν είναι ανασφάλιστοι ωστόσο καλύπτονται από τον νόμο 4368 που μεριμνά τους άπορους και τις ευάλωτες κοινωνικές ομάδες. </a:t>
            </a:r>
            <a:endParaRPr lang="el-GR" sz="2000" dirty="0">
              <a:latin typeface="Arial"/>
              <a:cs typeface="Calibri"/>
            </a:endParaRPr>
          </a:p>
          <a:p>
            <a:pPr marL="0" indent="0">
              <a:lnSpc>
                <a:spcPct val="90000"/>
              </a:lnSpc>
              <a:buNone/>
            </a:pPr>
            <a:r>
              <a:rPr lang="el-GR" sz="2000" b="1" dirty="0">
                <a:latin typeface="Arial"/>
                <a:ea typeface="+mn-lt"/>
                <a:cs typeface="+mn-lt"/>
              </a:rPr>
              <a:t>6.</a:t>
            </a:r>
            <a:r>
              <a:rPr lang="el-GR" sz="2000" i="1" dirty="0">
                <a:latin typeface="Arial"/>
                <a:ea typeface="+mn-lt"/>
                <a:cs typeface="+mn-lt"/>
              </a:rPr>
              <a:t> Σε ποια πτέρυγα εμφανίζονται περισσότερο ως ασθενείς;</a:t>
            </a:r>
            <a:r>
              <a:rPr lang="el-GR" sz="2000" dirty="0">
                <a:latin typeface="Arial"/>
                <a:ea typeface="+mn-lt"/>
                <a:cs typeface="+mn-lt"/>
              </a:rPr>
              <a:t> </a:t>
            </a:r>
            <a:endParaRPr lang="el-GR" sz="2000" dirty="0">
              <a:latin typeface="Arial"/>
              <a:cs typeface="Calibri"/>
            </a:endParaRPr>
          </a:p>
          <a:p>
            <a:pPr marL="0" indent="0">
              <a:lnSpc>
                <a:spcPct val="90000"/>
              </a:lnSpc>
              <a:buNone/>
            </a:pPr>
            <a:r>
              <a:rPr lang="el-GR" sz="2000" dirty="0">
                <a:latin typeface="Arial"/>
                <a:ea typeface="+mn-lt"/>
                <a:cs typeface="+mn-lt"/>
              </a:rPr>
              <a:t>Μαρία: Κυρίως στην παθολογική και την παιδιατρική. Λίτσα: Στην παθολογική και την μαιευτική.</a:t>
            </a:r>
            <a:endParaRPr lang="el-GR" sz="2000" dirty="0">
              <a:latin typeface="Arial"/>
              <a:cs typeface="Calibri"/>
            </a:endParaRPr>
          </a:p>
        </p:txBody>
      </p:sp>
    </p:spTree>
    <p:extLst>
      <p:ext uri="{BB962C8B-B14F-4D97-AF65-F5344CB8AC3E}">
        <p14:creationId xmlns:p14="http://schemas.microsoft.com/office/powerpoint/2010/main" val="64564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25" name="Straight Connector 24">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CD2DD13C-B8B5-4EFD-977F-C79FEAB470C1}"/>
              </a:ext>
            </a:extLst>
          </p:cNvPr>
          <p:cNvSpPr>
            <a:spLocks noGrp="1"/>
          </p:cNvSpPr>
          <p:nvPr>
            <p:ph idx="1"/>
          </p:nvPr>
        </p:nvSpPr>
        <p:spPr>
          <a:xfrm>
            <a:off x="4370138" y="390561"/>
            <a:ext cx="7086600" cy="6193673"/>
          </a:xfrm>
        </p:spPr>
        <p:txBody>
          <a:bodyPr vert="horz" lIns="91440" tIns="45720" rIns="91440" bIns="45720" rtlCol="0" anchor="ctr">
            <a:normAutofit/>
          </a:bodyPr>
          <a:lstStyle/>
          <a:p>
            <a:pPr marL="0" indent="0">
              <a:lnSpc>
                <a:spcPct val="90000"/>
              </a:lnSpc>
              <a:buNone/>
            </a:pPr>
            <a:r>
              <a:rPr lang="el-GR" sz="1700" b="1" dirty="0">
                <a:latin typeface="Arial"/>
                <a:ea typeface="+mn-lt"/>
                <a:cs typeface="+mn-lt"/>
              </a:rPr>
              <a:t>7.</a:t>
            </a:r>
            <a:r>
              <a:rPr lang="el-GR" sz="2000" i="1" dirty="0">
                <a:latin typeface="Arial"/>
                <a:ea typeface="+mn-lt"/>
                <a:cs typeface="+mn-lt"/>
              </a:rPr>
              <a:t> Ανταποκρίνονται θετικά στις οδηγίες σας ή υπάρχει αμφισβήτηση;</a:t>
            </a:r>
            <a:r>
              <a:rPr lang="el-GR" sz="2000" dirty="0">
                <a:latin typeface="Arial"/>
                <a:ea typeface="+mn-lt"/>
                <a:cs typeface="+mn-lt"/>
              </a:rPr>
              <a:t> </a:t>
            </a:r>
            <a:endParaRPr lang="el-GR" sz="2000" dirty="0">
              <a:latin typeface="Arial"/>
              <a:cs typeface="Calibri" panose="020F0502020204030204"/>
            </a:endParaRPr>
          </a:p>
          <a:p>
            <a:pPr marL="0" indent="0">
              <a:lnSpc>
                <a:spcPct val="90000"/>
              </a:lnSpc>
              <a:buNone/>
            </a:pPr>
            <a:r>
              <a:rPr lang="el-GR" sz="2000" dirty="0">
                <a:latin typeface="Arial"/>
                <a:ea typeface="+mn-lt"/>
                <a:cs typeface="+mn-lt"/>
              </a:rPr>
              <a:t>Μαρία: Συνήθως μας αμφισβητούν ωστόσο υπάρχουν και εξαιρέσεις ανθρώπων που ακολουθούν τις οδηγίες μας και τηρούν την θεραπεία. </a:t>
            </a:r>
            <a:endParaRPr lang="el-GR" sz="2000" dirty="0">
              <a:latin typeface="Arial"/>
              <a:cs typeface="Arial"/>
            </a:endParaRPr>
          </a:p>
          <a:p>
            <a:pPr marL="0" indent="0">
              <a:lnSpc>
                <a:spcPct val="90000"/>
              </a:lnSpc>
              <a:buNone/>
            </a:pPr>
            <a:r>
              <a:rPr lang="el-GR" sz="2000" dirty="0">
                <a:latin typeface="Arial"/>
                <a:ea typeface="+mn-lt"/>
                <a:cs typeface="+mn-lt"/>
              </a:rPr>
              <a:t>Λίτσα: Θέλει γενικότερα προσπάθεια, έχουν δικιά τους αντίληψη σχετικά με ορισμένα πράγματα. Δεν δέχονται την αναμονή και έχουν υπάρξει φορές που δημιουργούν φασαρία ή κάνουν υλικές ζημιές αλλά αυτό μπορεί να το κάνει ο οποιοσδήποτε. </a:t>
            </a:r>
            <a:endParaRPr lang="el-GR" sz="2000" dirty="0">
              <a:latin typeface="Arial"/>
              <a:cs typeface="Arial"/>
            </a:endParaRPr>
          </a:p>
          <a:p>
            <a:pPr marL="0" indent="0">
              <a:lnSpc>
                <a:spcPct val="90000"/>
              </a:lnSpc>
              <a:buNone/>
            </a:pPr>
            <a:endParaRPr lang="el-GR" sz="2000" dirty="0">
              <a:latin typeface="Arial"/>
              <a:ea typeface="+mn-lt"/>
              <a:cs typeface="Arial"/>
            </a:endParaRPr>
          </a:p>
          <a:p>
            <a:pPr marL="0" indent="0">
              <a:lnSpc>
                <a:spcPct val="90000"/>
              </a:lnSpc>
              <a:buNone/>
            </a:pPr>
            <a:r>
              <a:rPr lang="el-GR" sz="2000" b="1" dirty="0">
                <a:latin typeface="Arial"/>
                <a:ea typeface="+mn-lt"/>
                <a:cs typeface="+mn-lt"/>
              </a:rPr>
              <a:t>8. </a:t>
            </a:r>
            <a:r>
              <a:rPr lang="el-GR" sz="2000" i="1" dirty="0">
                <a:latin typeface="Arial"/>
                <a:ea typeface="+mn-lt"/>
                <a:cs typeface="+mn-lt"/>
              </a:rPr>
              <a:t>Προσέρχονται στο νοσοκομείο Ρομά με συμπτώματα </a:t>
            </a:r>
            <a:r>
              <a:rPr lang="en-US" sz="2000" i="1" dirty="0">
                <a:latin typeface="Arial"/>
                <a:ea typeface="+mn-lt"/>
                <a:cs typeface="+mn-lt"/>
              </a:rPr>
              <a:t>Covid-19;</a:t>
            </a:r>
            <a:r>
              <a:rPr lang="el-GR" sz="2000" dirty="0">
                <a:latin typeface="Arial"/>
                <a:ea typeface="+mn-lt"/>
                <a:cs typeface="+mn-lt"/>
              </a:rPr>
              <a:t> </a:t>
            </a:r>
            <a:endParaRPr lang="el-GR" sz="2000" dirty="0">
              <a:latin typeface="Arial"/>
              <a:cs typeface="Arial"/>
            </a:endParaRPr>
          </a:p>
          <a:p>
            <a:pPr marL="0" indent="0">
              <a:lnSpc>
                <a:spcPct val="90000"/>
              </a:lnSpc>
              <a:buNone/>
            </a:pPr>
            <a:r>
              <a:rPr lang="el-GR" sz="2000" dirty="0">
                <a:latin typeface="Arial"/>
                <a:ea typeface="+mn-lt"/>
                <a:cs typeface="+mn-lt"/>
              </a:rPr>
              <a:t>Μαρία: Ναι, όχι πολλά βέβαια. Συνήθως απομακρύνονται και νοσηλεύονται στις μονάδες. </a:t>
            </a:r>
            <a:endParaRPr lang="el-GR" sz="2000" dirty="0">
              <a:latin typeface="Arial"/>
              <a:cs typeface="Arial"/>
            </a:endParaRPr>
          </a:p>
          <a:p>
            <a:pPr marL="0" indent="0">
              <a:lnSpc>
                <a:spcPct val="90000"/>
              </a:lnSpc>
              <a:buNone/>
            </a:pPr>
            <a:r>
              <a:rPr lang="el-GR" sz="2000" dirty="0">
                <a:latin typeface="Arial"/>
                <a:ea typeface="+mn-lt"/>
                <a:cs typeface="+mn-lt"/>
              </a:rPr>
              <a:t>Λίτσα: Υπάρχουν κρούσματα αλλά όχι πολλά αλλά πιστεύω ότι ο αριθμός δεν ανταποκρίνεται στην πραγματικότητα. </a:t>
            </a:r>
            <a:endParaRPr lang="el-GR" sz="2000" dirty="0">
              <a:latin typeface="Arial"/>
              <a:cs typeface="Arial"/>
            </a:endParaRPr>
          </a:p>
          <a:p>
            <a:pPr marL="0" indent="0">
              <a:lnSpc>
                <a:spcPct val="90000"/>
              </a:lnSpc>
              <a:buNone/>
            </a:pPr>
            <a:r>
              <a:rPr lang="el-GR" sz="2000" dirty="0">
                <a:latin typeface="Arial"/>
                <a:ea typeface="+mn-lt"/>
                <a:cs typeface="+mn-lt"/>
              </a:rPr>
              <a:t>  </a:t>
            </a:r>
            <a:endParaRPr lang="el-GR" sz="2000" dirty="0">
              <a:latin typeface="Arial"/>
              <a:cs typeface="Arial"/>
            </a:endParaRPr>
          </a:p>
        </p:txBody>
      </p:sp>
    </p:spTree>
    <p:extLst>
      <p:ext uri="{BB962C8B-B14F-4D97-AF65-F5344CB8AC3E}">
        <p14:creationId xmlns:p14="http://schemas.microsoft.com/office/powerpoint/2010/main" val="98470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25" name="Straight Connector 24">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BE83FBC1-8B49-4BE5-BD3D-58EAE4BE08AC}"/>
              </a:ext>
            </a:extLst>
          </p:cNvPr>
          <p:cNvSpPr>
            <a:spLocks noGrp="1"/>
          </p:cNvSpPr>
          <p:nvPr>
            <p:ph idx="1"/>
          </p:nvPr>
        </p:nvSpPr>
        <p:spPr>
          <a:xfrm>
            <a:off x="4370138" y="289920"/>
            <a:ext cx="7086600" cy="6279936"/>
          </a:xfrm>
        </p:spPr>
        <p:txBody>
          <a:bodyPr vert="horz" lIns="91440" tIns="45720" rIns="91440" bIns="45720" rtlCol="0" anchor="ctr">
            <a:normAutofit fontScale="92500" lnSpcReduction="20000"/>
          </a:bodyPr>
          <a:lstStyle/>
          <a:p>
            <a:pPr marL="0" indent="0" algn="just">
              <a:lnSpc>
                <a:spcPct val="90000"/>
              </a:lnSpc>
              <a:buNone/>
            </a:pPr>
            <a:r>
              <a:rPr lang="el-GR" sz="1400" b="1" dirty="0">
                <a:latin typeface="Arial"/>
                <a:ea typeface="+mn-lt"/>
                <a:cs typeface="+mn-lt"/>
              </a:rPr>
              <a:t>9. </a:t>
            </a:r>
            <a:r>
              <a:rPr lang="el-GR" sz="2000" i="1" dirty="0">
                <a:latin typeface="Arial"/>
                <a:ea typeface="+mn-lt"/>
                <a:cs typeface="+mn-lt"/>
              </a:rPr>
              <a:t>Ποιες είναι οι συχνότερες ασθένειες που παρουσιάζουν;</a:t>
            </a:r>
            <a:r>
              <a:rPr lang="el-GR" sz="2000" dirty="0">
                <a:latin typeface="Arial"/>
                <a:ea typeface="+mn-lt"/>
                <a:cs typeface="+mn-lt"/>
              </a:rPr>
              <a:t> </a:t>
            </a:r>
            <a:endParaRPr lang="el-GR" sz="2000" dirty="0">
              <a:latin typeface="Arial"/>
              <a:cs typeface="Calibri" panose="020F0502020204030204"/>
            </a:endParaRPr>
          </a:p>
          <a:p>
            <a:pPr marL="0" indent="0" algn="just">
              <a:lnSpc>
                <a:spcPct val="90000"/>
              </a:lnSpc>
              <a:buNone/>
            </a:pPr>
            <a:r>
              <a:rPr lang="el-GR" sz="2000" dirty="0">
                <a:latin typeface="Arial"/>
                <a:ea typeface="+mn-lt"/>
                <a:cs typeface="+mn-lt"/>
              </a:rPr>
              <a:t>Μαρία: Συνήθως έρχονται με νεφρολογικά προβλήματα που κατά κύριο λόγο παραμελούν γιαυτό και υποβάλλονται σε αιμοκάθαρση. </a:t>
            </a:r>
            <a:endParaRPr lang="el-GR" sz="2000" dirty="0">
              <a:latin typeface="Arial"/>
              <a:cs typeface="Arial"/>
            </a:endParaRPr>
          </a:p>
          <a:p>
            <a:pPr marL="0" indent="0" algn="just">
              <a:lnSpc>
                <a:spcPct val="90000"/>
              </a:lnSpc>
              <a:buNone/>
            </a:pPr>
            <a:r>
              <a:rPr lang="el-GR" sz="2000" dirty="0">
                <a:latin typeface="Arial"/>
                <a:ea typeface="+mn-lt"/>
                <a:cs typeface="+mn-lt"/>
              </a:rPr>
              <a:t>Λίτσα: Αντιμετωπίζουν κυρίως πρόβλημα στα νεφρά τους, έχουν σακχαρώδη διαβήτη και λοιμώξεις. Μου έκανε πολύ εντύπωση ότι πολύ νέα παιδιά πάσχουν από αυτές τις ασθένειες. Είναι πολύ συχνό φαινόμενο να επιστρέφουν μετά από λίγο καιρό στο νοσοκομείο γιατί δεν ακολουθούν το πλάνο θεραπείας και έτσι νοσηλεύονται πάλι. </a:t>
            </a:r>
            <a:endParaRPr lang="el-GR" sz="2000" dirty="0">
              <a:latin typeface="Arial"/>
              <a:cs typeface="Arial"/>
            </a:endParaRPr>
          </a:p>
          <a:p>
            <a:pPr marL="0" indent="0" algn="just">
              <a:lnSpc>
                <a:spcPct val="90000"/>
              </a:lnSpc>
              <a:buNone/>
            </a:pPr>
            <a:endParaRPr lang="el-GR" sz="2000" dirty="0">
              <a:latin typeface="Arial"/>
              <a:ea typeface="+mn-lt"/>
              <a:cs typeface="Arial"/>
            </a:endParaRPr>
          </a:p>
          <a:p>
            <a:pPr marL="0" indent="0" algn="just">
              <a:lnSpc>
                <a:spcPct val="90000"/>
              </a:lnSpc>
              <a:buNone/>
            </a:pPr>
            <a:r>
              <a:rPr lang="el-GR" sz="2000" b="1" dirty="0">
                <a:latin typeface="Arial"/>
                <a:ea typeface="+mn-lt"/>
                <a:cs typeface="+mn-lt"/>
              </a:rPr>
              <a:t>10.</a:t>
            </a:r>
            <a:r>
              <a:rPr lang="el-GR" sz="2000" i="1" dirty="0">
                <a:latin typeface="Arial"/>
                <a:ea typeface="+mn-lt"/>
                <a:cs typeface="+mn-lt"/>
              </a:rPr>
              <a:t> Ένα γενικό συμπέρασμα.</a:t>
            </a:r>
            <a:r>
              <a:rPr lang="el-GR" sz="2000" dirty="0">
                <a:latin typeface="Arial"/>
                <a:ea typeface="+mn-lt"/>
                <a:cs typeface="+mn-lt"/>
              </a:rPr>
              <a:t> </a:t>
            </a:r>
            <a:endParaRPr lang="el-GR" sz="2000" dirty="0">
              <a:latin typeface="Arial"/>
              <a:cs typeface="Arial"/>
            </a:endParaRPr>
          </a:p>
          <a:p>
            <a:pPr marL="0" indent="0" algn="just">
              <a:lnSpc>
                <a:spcPct val="90000"/>
              </a:lnSpc>
              <a:buNone/>
            </a:pPr>
            <a:r>
              <a:rPr lang="el-GR" sz="2000" dirty="0">
                <a:latin typeface="Arial"/>
                <a:ea typeface="+mn-lt"/>
                <a:cs typeface="+mn-lt"/>
              </a:rPr>
              <a:t>Μαρία: Γενικότερα, είναι πρόθυμοι να ακούσουν τις συμβουλές των γιατρών και νοσηλευτών αλλά και να συμβαδίσουν με τους κανονισμούς και την λειτουργία του νοσοκομείου, ωστόσο μερικές φορές είναι επίμονοι και πιεστικοί. </a:t>
            </a:r>
            <a:endParaRPr lang="el-GR" sz="2000" dirty="0">
              <a:latin typeface="Arial"/>
              <a:cs typeface="Arial"/>
            </a:endParaRPr>
          </a:p>
          <a:p>
            <a:pPr marL="0" indent="0" algn="just">
              <a:lnSpc>
                <a:spcPct val="90000"/>
              </a:lnSpc>
              <a:buNone/>
            </a:pPr>
            <a:r>
              <a:rPr lang="el-GR" sz="2000" dirty="0">
                <a:latin typeface="Arial"/>
                <a:ea typeface="+mn-lt"/>
                <a:cs typeface="+mn-lt"/>
              </a:rPr>
              <a:t>Λίτσα: Γενικότερα, σαν επαγγελματίες έχουμε όλη την καλή διάθεση να συνεργαστούμε μαζί τους και να τους βοηθήσουμε σε ότι χρειαστούν, όμως πολλές φορές γίνονται καχύποπτοι σχετικά με τα φάρμακα και εριστικοί αν δεν γίνει το δικό τους. Αισθάνονται πως πρέπει να γίνει εξαίρεση σε αυτούς. Ένα γεγονός που με συγκλόνισε ήταν όταν εργαζόμουν στο Πανεπιστημιακό Νοσοκομείο της Λάρισας και κατέφθαναν γονείς με τις 11χρονες και 12χρονες εγκύους κόρες τους για να γεννήσουν. </a:t>
            </a:r>
            <a:endParaRPr lang="el-GR" sz="2000" dirty="0">
              <a:latin typeface="Arial"/>
              <a:cs typeface="Arial"/>
            </a:endParaRPr>
          </a:p>
        </p:txBody>
      </p:sp>
    </p:spTree>
    <p:extLst>
      <p:ext uri="{BB962C8B-B14F-4D97-AF65-F5344CB8AC3E}">
        <p14:creationId xmlns:p14="http://schemas.microsoft.com/office/powerpoint/2010/main" val="241568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BFD71EA-52A6-47BA-9252-F03AEFCD7429}"/>
              </a:ext>
            </a:extLst>
          </p:cNvPr>
          <p:cNvSpPr>
            <a:spLocks noGrp="1"/>
          </p:cNvSpPr>
          <p:nvPr>
            <p:ph type="title"/>
          </p:nvPr>
        </p:nvSpPr>
        <p:spPr>
          <a:xfrm>
            <a:off x="683609" y="764372"/>
            <a:ext cx="3173688" cy="5216013"/>
          </a:xfrm>
        </p:spPr>
        <p:txBody>
          <a:bodyPr>
            <a:normAutofit/>
          </a:bodyPr>
          <a:lstStyle/>
          <a:p>
            <a:r>
              <a:rPr lang="en-US" sz="3200" dirty="0">
                <a:latin typeface="Arial"/>
                <a:cs typeface="Times New Roman"/>
              </a:rPr>
              <a:t>ΕΙΣΑΓΩΓΗ</a:t>
            </a:r>
            <a:endParaRPr lang="el-GR" sz="3200" dirty="0">
              <a:latin typeface="Arial"/>
              <a:cs typeface="Arial"/>
            </a:endParaRPr>
          </a:p>
        </p:txBody>
      </p:sp>
      <p:cxnSp>
        <p:nvCxnSpPr>
          <p:cNvPr id="27" name="Straight Connector 30">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4C600B-24B0-45E5-B394-8039B0B0341E}"/>
              </a:ext>
            </a:extLst>
          </p:cNvPr>
          <p:cNvSpPr>
            <a:spLocks noGrp="1"/>
          </p:cNvSpPr>
          <p:nvPr>
            <p:ph idx="1"/>
          </p:nvPr>
        </p:nvSpPr>
        <p:spPr>
          <a:xfrm>
            <a:off x="4370138" y="764372"/>
            <a:ext cx="7086600" cy="5216013"/>
          </a:xfrm>
        </p:spPr>
        <p:txBody>
          <a:bodyPr vert="horz" lIns="91440" tIns="45720" rIns="91440" bIns="45720" rtlCol="0" anchor="ctr">
            <a:normAutofit/>
          </a:bodyPr>
          <a:lstStyle/>
          <a:p>
            <a:pPr marL="0" indent="0" algn="just">
              <a:lnSpc>
                <a:spcPct val="90000"/>
              </a:lnSpc>
              <a:buNone/>
            </a:pPr>
            <a:r>
              <a:rPr lang="en-US" sz="2000" dirty="0">
                <a:latin typeface="Arial"/>
                <a:ea typeface="+mn-lt"/>
                <a:cs typeface="+mn-lt"/>
              </a:rPr>
              <a:t>Οι Ρομά είναι η πολυπληθέστερη περιθωριοποιημένη κοινότητα στην Ευρώπη και έχουν μερικές από τις μεγαλύτερες ανάγκες υγείας. Η προσβασιμότητα στις υπηρεσίες υγείας ευάλωτων ομάδων, παραμένει δύσκολη έως και σήμερα λόγω του οικονομικού κόστους. Οι Ρομά, μία κατά γενική ομολογία ευάλωτη ομάδα, είναι περισσότερο πιθανό να αδυνατούν να αντιμετωπίσουν αυτές τις δαπάνες και συνεπώς δεν χρησιμοποιούν τις υπηρεσίες αυτές. Υπάρχει υψηλός επιπολασμός μεταδοτικών και μη μεταδοτικών ασθενειών στην κοινότητα και σημαντικά μικρότερο προσδόκιμο ζωής από τους εθνικούς μέσους όρους. Οι προσπάθειες των κυβερνήσεων σε ολόκληρη την Ευρώπη, για την αντιμετώπιση αυτών των ανισοτήτων στον τομέα της υγείας, ήταν σχετικά αδύναμες και οι Ρομά υφίστανται λιγότερη πρόσβαση στην υγεία, φροντίδα, εκπαίδευση και απασχόληση σε κάθε χώρα στην οποία ζουν, σε σύγκριση με τον πληθυσμό της πλειοψηφίας. </a:t>
            </a:r>
            <a:endParaRPr lang="en-US" sz="2000" dirty="0">
              <a:latin typeface="Arial"/>
              <a:cs typeface="Times New Roman"/>
            </a:endParaRPr>
          </a:p>
        </p:txBody>
      </p:sp>
    </p:spTree>
    <p:extLst>
      <p:ext uri="{BB962C8B-B14F-4D97-AF65-F5344CB8AC3E}">
        <p14:creationId xmlns:p14="http://schemas.microsoft.com/office/powerpoint/2010/main" val="66381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2"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23"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l-GR"/>
            </a:p>
          </p:txBody>
        </p:sp>
        <p:sp>
          <p:nvSpPr>
            <p:cNvPr id="24"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l-GR"/>
            </a:p>
          </p:txBody>
        </p:sp>
        <p:sp>
          <p:nvSpPr>
            <p:cNvPr id="25"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26"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27"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l-GR"/>
            </a:p>
          </p:txBody>
        </p:sp>
      </p:grpSp>
      <p:sp>
        <p:nvSpPr>
          <p:cNvPr id="2" name="Τίτλος 1">
            <a:extLst>
              <a:ext uri="{FF2B5EF4-FFF2-40B4-BE49-F238E27FC236}">
                <a16:creationId xmlns:a16="http://schemas.microsoft.com/office/drawing/2014/main" id="{AF2B3FCB-C3BC-4E21-BFCF-B4B4301AE57A}"/>
              </a:ext>
            </a:extLst>
          </p:cNvPr>
          <p:cNvSpPr>
            <a:spLocks noGrp="1"/>
          </p:cNvSpPr>
          <p:nvPr>
            <p:ph type="title"/>
          </p:nvPr>
        </p:nvSpPr>
        <p:spPr>
          <a:xfrm>
            <a:off x="3962399" y="685800"/>
            <a:ext cx="7345891" cy="896349"/>
          </a:xfrm>
        </p:spPr>
        <p:txBody>
          <a:bodyPr>
            <a:normAutofit/>
          </a:bodyPr>
          <a:lstStyle/>
          <a:p>
            <a:r>
              <a:rPr lang="el-GR" dirty="0">
                <a:latin typeface="Arial"/>
                <a:cs typeface="Times New Roman"/>
              </a:rPr>
              <a:t>ΣΥΝΘΗΚΕΣ ΔΙΑΒΙΩΣΗΣ</a:t>
            </a:r>
          </a:p>
        </p:txBody>
      </p:sp>
      <p:pic>
        <p:nvPicPr>
          <p:cNvPr id="4" name="Εικόνα 4" descr="Εικόνα που περιέχει χλόη, υπαίθριος, ουρανός&#10;&#10;Περιγραφή που δημιουργήθηκε αυτόματα">
            <a:extLst>
              <a:ext uri="{FF2B5EF4-FFF2-40B4-BE49-F238E27FC236}">
                <a16:creationId xmlns:a16="http://schemas.microsoft.com/office/drawing/2014/main" id="{FF5492A7-E367-4EB2-857D-D01E6AB00753}"/>
              </a:ext>
            </a:extLst>
          </p:cNvPr>
          <p:cNvPicPr>
            <a:picLocks noChangeAspect="1"/>
          </p:cNvPicPr>
          <p:nvPr/>
        </p:nvPicPr>
        <p:blipFill rotWithShape="1">
          <a:blip r:embed="rId3"/>
          <a:srcRect l="31846" r="39781"/>
          <a:stretch/>
        </p:blipFill>
        <p:spPr>
          <a:xfrm>
            <a:off x="20" y="14388"/>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Θέση περιεχομένου 2">
            <a:extLst>
              <a:ext uri="{FF2B5EF4-FFF2-40B4-BE49-F238E27FC236}">
                <a16:creationId xmlns:a16="http://schemas.microsoft.com/office/drawing/2014/main" id="{07D8022B-CF9C-4EE2-848A-0A49500133FE}"/>
              </a:ext>
            </a:extLst>
          </p:cNvPr>
          <p:cNvSpPr>
            <a:spLocks noGrp="1"/>
          </p:cNvSpPr>
          <p:nvPr>
            <p:ph idx="1"/>
          </p:nvPr>
        </p:nvSpPr>
        <p:spPr>
          <a:xfrm>
            <a:off x="3843867" y="683085"/>
            <a:ext cx="7659156" cy="5108115"/>
          </a:xfrm>
        </p:spPr>
        <p:txBody>
          <a:bodyPr vert="horz" lIns="91440" tIns="45720" rIns="91440" bIns="45720" rtlCol="0">
            <a:normAutofit lnSpcReduction="10000"/>
          </a:bodyPr>
          <a:lstStyle/>
          <a:p>
            <a:pPr marL="0" indent="0" algn="just">
              <a:lnSpc>
                <a:spcPct val="90000"/>
              </a:lnSpc>
              <a:buNone/>
            </a:pPr>
            <a:endParaRPr lang="el-GR" sz="2000" dirty="0">
              <a:latin typeface="Arial"/>
              <a:ea typeface="+mn-lt"/>
              <a:cs typeface="+mn-lt"/>
            </a:endParaRPr>
          </a:p>
          <a:p>
            <a:pPr marL="0" indent="0" algn="just">
              <a:lnSpc>
                <a:spcPct val="90000"/>
              </a:lnSpc>
              <a:buNone/>
            </a:pPr>
            <a:endParaRPr lang="el-GR" sz="2000" dirty="0">
              <a:latin typeface="Arial"/>
              <a:ea typeface="+mn-lt"/>
              <a:cs typeface="+mn-lt"/>
            </a:endParaRPr>
          </a:p>
          <a:p>
            <a:pPr marL="0" indent="0" algn="just">
              <a:lnSpc>
                <a:spcPct val="90000"/>
              </a:lnSpc>
              <a:buNone/>
            </a:pPr>
            <a:r>
              <a:rPr lang="el-GR" sz="2000" dirty="0">
                <a:latin typeface="Arial"/>
                <a:ea typeface="+mn-lt"/>
                <a:cs typeface="+mn-lt"/>
              </a:rPr>
              <a:t>Ο πληθυσμός των Ρομά στην Ελλάδα είναι πολυποίκιλος. Πιο συγκεκριμένα, υπάρχουν Έλληνες Ρομά οι οποίοι είναι ενσωματωμένοι και συχνά εύποροι, μερικοί έχουν τις δικές τους επιχειρήσεις και ζουν σε κανονικές οικίες. Από την άλλη υπάρχουν και οι μη Έλληνες Ρομά. Η νομαδική ζωή των μη Ελλήνων Ρομά και η διαβίωση τους σε παράνομους καταυλισμούς στα όρια των δήμων (χωρίς να υπάρχει οικογενειακή μερίδα εκεί) λειτουργεί ως τροχοπέδη για την κοινωνική τους ένταξη. Σύμφωνα με έρευνα (ΔΕΠΟΣ 1999) οι τσιγγάνοι ζουν σε παράγκες, μέσα στα σκουπίδια, χωρίς νερό, τουαλέτες, φως, στο έλεος των καιρικών φαινομένων και των επιδημιών. </a:t>
            </a:r>
            <a:endParaRPr lang="el-GR" sz="2000" dirty="0">
              <a:latin typeface="Arial"/>
              <a:cs typeface="Arial"/>
            </a:endParaRPr>
          </a:p>
          <a:p>
            <a:pPr marL="0" indent="0" algn="just">
              <a:lnSpc>
                <a:spcPct val="90000"/>
              </a:lnSpc>
              <a:buNone/>
            </a:pPr>
            <a:r>
              <a:rPr lang="el-GR" sz="2000" dirty="0">
                <a:latin typeface="Arial"/>
                <a:cs typeface="Arial"/>
              </a:rPr>
              <a:t>Η κακή ποιότητα των δικτύων ύδρευσης, αποχέτευσης και ηλεκτροδότησης, η διαχείριση των απορριμμάτων και η χαμηλή ποιότητα των κατοικιών, αποτελούν τις κύριες αιτίες  για την κακή κατάσταση της υγείας τους.</a:t>
            </a:r>
          </a:p>
        </p:txBody>
      </p:sp>
    </p:spTree>
    <p:extLst>
      <p:ext uri="{BB962C8B-B14F-4D97-AF65-F5344CB8AC3E}">
        <p14:creationId xmlns:p14="http://schemas.microsoft.com/office/powerpoint/2010/main" val="148647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D9003BE-EB58-4861-ACA1-7BD75AC5861B}"/>
              </a:ext>
            </a:extLst>
          </p:cNvPr>
          <p:cNvSpPr>
            <a:spLocks noGrp="1"/>
          </p:cNvSpPr>
          <p:nvPr>
            <p:ph idx="1"/>
          </p:nvPr>
        </p:nvSpPr>
        <p:spPr>
          <a:xfrm>
            <a:off x="4398893" y="793128"/>
            <a:ext cx="7086600" cy="5848616"/>
          </a:xfrm>
        </p:spPr>
        <p:txBody>
          <a:bodyPr vert="horz" lIns="91440" tIns="45720" rIns="91440" bIns="45720" rtlCol="0" anchor="ctr">
            <a:normAutofit/>
          </a:bodyPr>
          <a:lstStyle/>
          <a:p>
            <a:pPr marL="0" indent="0" algn="just">
              <a:buNone/>
            </a:pPr>
            <a:r>
              <a:rPr lang="el-GR" sz="2000" dirty="0">
                <a:latin typeface="Arial"/>
                <a:ea typeface="+mn-lt"/>
                <a:cs typeface="+mn-lt"/>
              </a:rPr>
              <a:t>Οι Ρομά εμφανίζουν πιο συχνά από τους υπόλοιπούς πολίτες ασθένειες και το προσδόκιμο ζωής τους είναι μειωμένο κατά 10 χρόνια ενώ έχουν πολύ μεγαλύτερα ποσοστά παιδικής θνησιμότητας και φυσικά μικρότερη πρόσβαση στις μονάδες υγείας.</a:t>
            </a:r>
          </a:p>
          <a:p>
            <a:pPr marL="0" indent="0" algn="just">
              <a:buNone/>
            </a:pPr>
            <a:r>
              <a:rPr lang="el-GR" sz="2000" dirty="0">
                <a:latin typeface="Arial"/>
                <a:cs typeface="Arial"/>
              </a:rPr>
              <a:t>Σε έρευνα των Pappa et al (2015) στην Ελλάδα η οποία περιλάμβανε 1068 ενήλικες Ρομά που ζούσαν σε οικισμούς (μέσος όρος ηλικίας 36 ετών) με στόχο την εκτίμηση της ποιότητας ζωής που σχετίζεται με την υγεία, έδειξε ότι η κατάσταση της υγείας και οι συνθήκες στέγασης, το φύλο, η ηλικία, η εκπαίδευση, οι χρόνιες ασθένειες, η σταθερή στέγαση και η υλική στέρηση βρέθηκαν σημαντικοί καθοριστικοί παράγοντες. Οι άνδρες ανέφεραν σημαντικά καλύτερη υγεία από τις γυναίκες καθώς και από εκείνους που παρακολούθησαν το σχολείο σε σύγκριση με τους αναλφάβητους. Οι χρόνιες συνθήκες και ο αναλφαβητισμός είναι δύο βασικοί τομείς που συμβάλλουν σημαντικά στη χειρότερη ποιότητα ζωής.</a:t>
            </a:r>
            <a:endParaRPr lang="el-GR" sz="2000" dirty="0">
              <a:latin typeface="Arial"/>
              <a:ea typeface="+mn-lt"/>
              <a:cs typeface="+mn-lt"/>
            </a:endParaRPr>
          </a:p>
          <a:p>
            <a:pPr algn="just">
              <a:buClr>
                <a:srgbClr val="1287C3"/>
              </a:buClr>
            </a:pPr>
            <a:endParaRPr lang="el-GR" sz="2000" dirty="0">
              <a:latin typeface="Arial"/>
              <a:ea typeface="+mn-lt"/>
              <a:cs typeface="+mn-lt"/>
            </a:endParaRPr>
          </a:p>
          <a:p>
            <a:pPr marL="0" indent="0" algn="just">
              <a:buNone/>
            </a:pPr>
            <a:endParaRPr lang="el-GR" sz="2000" dirty="0">
              <a:latin typeface="Arial"/>
              <a:cs typeface="Calibri"/>
            </a:endParaRPr>
          </a:p>
        </p:txBody>
      </p:sp>
      <p:sp>
        <p:nvSpPr>
          <p:cNvPr id="2" name="TextBox 1">
            <a:extLst>
              <a:ext uri="{FF2B5EF4-FFF2-40B4-BE49-F238E27FC236}">
                <a16:creationId xmlns:a16="http://schemas.microsoft.com/office/drawing/2014/main" id="{BCACBA8E-C048-4968-8725-B6174317B226}"/>
              </a:ext>
            </a:extLst>
          </p:cNvPr>
          <p:cNvSpPr txBox="1"/>
          <p:nvPr/>
        </p:nvSpPr>
        <p:spPr>
          <a:xfrm>
            <a:off x="141357" y="2714487"/>
            <a:ext cx="41015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rial"/>
                <a:cs typeface="Arial"/>
              </a:rPr>
              <a:t>ΠΡΟΣΔΟΚΙΜΟ ΖΩΗΣ</a:t>
            </a:r>
            <a:endParaRPr lang="el-GR" dirty="0"/>
          </a:p>
        </p:txBody>
      </p:sp>
    </p:spTree>
    <p:extLst>
      <p:ext uri="{BB962C8B-B14F-4D97-AF65-F5344CB8AC3E}">
        <p14:creationId xmlns:p14="http://schemas.microsoft.com/office/powerpoint/2010/main" val="92851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defRPr/>
            </a:pPr>
            <a:r>
              <a:rPr lang="en-US" dirty="0">
                <a:latin typeface="Century Gothic" panose="020B0502020202020204"/>
              </a:rPr>
              <a:t> επαναλα</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Τίτλος 1">
            <a:extLst>
              <a:ext uri="{FF2B5EF4-FFF2-40B4-BE49-F238E27FC236}">
                <a16:creationId xmlns:a16="http://schemas.microsoft.com/office/drawing/2014/main" id="{DAA8E5AE-F387-4B96-B806-DD13179B4A00}"/>
              </a:ext>
            </a:extLst>
          </p:cNvPr>
          <p:cNvSpPr>
            <a:spLocks noGrp="1"/>
          </p:cNvSpPr>
          <p:nvPr>
            <p:ph type="title"/>
          </p:nvPr>
        </p:nvSpPr>
        <p:spPr>
          <a:xfrm>
            <a:off x="241871" y="543502"/>
            <a:ext cx="3725861" cy="5216013"/>
          </a:xfrm>
        </p:spPr>
        <p:txBody>
          <a:bodyPr>
            <a:normAutofit/>
          </a:bodyPr>
          <a:lstStyle/>
          <a:p>
            <a:r>
              <a:rPr lang="el-GR" sz="2600" dirty="0">
                <a:latin typeface="Arial"/>
                <a:ea typeface="+mj-lt"/>
                <a:cs typeface="+mj-lt"/>
              </a:rPr>
              <a:t>ΣΥΝΗΘΕΣΤΕΡΑ ΠΡΟΒΛΗΜΑΤΑ ΥΓΕΙΑΣ</a:t>
            </a:r>
            <a:endParaRPr lang="el-GR" dirty="0"/>
          </a:p>
        </p:txBody>
      </p:sp>
      <p:cxnSp>
        <p:nvCxnSpPr>
          <p:cNvPr id="14"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B44339D6-57FE-4B4F-B9BF-FE3F338490EB}"/>
              </a:ext>
            </a:extLst>
          </p:cNvPr>
          <p:cNvSpPr>
            <a:spLocks noGrp="1"/>
          </p:cNvSpPr>
          <p:nvPr>
            <p:ph idx="1"/>
          </p:nvPr>
        </p:nvSpPr>
        <p:spPr>
          <a:xfrm>
            <a:off x="4295125" y="474532"/>
            <a:ext cx="7086600" cy="5654001"/>
          </a:xfrm>
        </p:spPr>
        <p:txBody>
          <a:bodyPr vert="horz" lIns="91440" tIns="45720" rIns="91440" bIns="45720" rtlCol="0" anchor="ctr">
            <a:noAutofit/>
          </a:bodyPr>
          <a:lstStyle/>
          <a:p>
            <a:pPr marL="0" indent="0">
              <a:lnSpc>
                <a:spcPct val="90000"/>
              </a:lnSpc>
              <a:buNone/>
            </a:pPr>
            <a:endParaRPr lang="el-GR" sz="1700" dirty="0">
              <a:latin typeface="Arial"/>
              <a:ea typeface="+mn-lt"/>
              <a:cs typeface="+mn-lt"/>
            </a:endParaRPr>
          </a:p>
          <a:p>
            <a:pPr marL="0" indent="0">
              <a:lnSpc>
                <a:spcPct val="90000"/>
              </a:lnSpc>
              <a:buNone/>
            </a:pPr>
            <a:endParaRPr lang="el-GR" sz="1700" u="sng" dirty="0">
              <a:latin typeface="Arial"/>
              <a:cs typeface="Calibri"/>
            </a:endParaRPr>
          </a:p>
          <a:p>
            <a:pPr>
              <a:lnSpc>
                <a:spcPct val="90000"/>
              </a:lnSpc>
            </a:pPr>
            <a:r>
              <a:rPr lang="el-GR" sz="2000" dirty="0">
                <a:latin typeface="Arial"/>
                <a:ea typeface="+mn-lt"/>
                <a:cs typeface="+mn-lt"/>
              </a:rPr>
              <a:t>Μεγάλη συχνότητα των μεταδιδόμενων ασθενειών, κυρίως της ηπατίτιδας </a:t>
            </a:r>
            <a:r>
              <a:rPr lang="en-US" sz="2000" dirty="0">
                <a:latin typeface="Arial"/>
                <a:ea typeface="+mn-lt"/>
                <a:cs typeface="+mn-lt"/>
              </a:rPr>
              <a:t>B </a:t>
            </a:r>
            <a:r>
              <a:rPr lang="el-GR" sz="2000" dirty="0">
                <a:latin typeface="Arial"/>
                <a:ea typeface="+mn-lt"/>
                <a:cs typeface="+mn-lt"/>
              </a:rPr>
              <a:t>και </a:t>
            </a:r>
            <a:r>
              <a:rPr lang="en-US" sz="2000" dirty="0">
                <a:latin typeface="Arial"/>
                <a:ea typeface="+mn-lt"/>
                <a:cs typeface="+mn-lt"/>
              </a:rPr>
              <a:t>C</a:t>
            </a:r>
            <a:r>
              <a:rPr lang="el-GR" sz="2000" dirty="0">
                <a:latin typeface="Arial"/>
                <a:ea typeface="+mn-lt"/>
                <a:cs typeface="+mn-lt"/>
              </a:rPr>
              <a:t>. </a:t>
            </a:r>
            <a:endParaRPr lang="el-GR" sz="2000" dirty="0">
              <a:latin typeface="Arial"/>
              <a:cs typeface="Arial"/>
            </a:endParaRPr>
          </a:p>
          <a:p>
            <a:pPr>
              <a:lnSpc>
                <a:spcPct val="90000"/>
              </a:lnSpc>
            </a:pPr>
            <a:r>
              <a:rPr lang="el-GR" sz="2000" dirty="0">
                <a:latin typeface="Arial"/>
                <a:ea typeface="+mn-lt"/>
                <a:cs typeface="+mn-lt"/>
              </a:rPr>
              <a:t>Ελλιπής ο εμβολιασμός παιδιών </a:t>
            </a:r>
            <a:endParaRPr lang="el-GR" sz="2000" dirty="0">
              <a:latin typeface="Arial"/>
              <a:cs typeface="Arial"/>
            </a:endParaRPr>
          </a:p>
          <a:p>
            <a:pPr>
              <a:lnSpc>
                <a:spcPct val="90000"/>
              </a:lnSpc>
              <a:buFont typeface="Arial"/>
              <a:buChar char="•"/>
            </a:pPr>
            <a:r>
              <a:rPr lang="el-GR" sz="2000" dirty="0">
                <a:latin typeface="Arial"/>
                <a:ea typeface="+mn-lt"/>
                <a:cs typeface="+mn-lt"/>
              </a:rPr>
              <a:t>Ακατάλληλες διατροφικές συνήθειες με υπερβολική κατανάλωση καφέ και λίπους</a:t>
            </a:r>
            <a:endParaRPr lang="el-GR" sz="2000" dirty="0">
              <a:latin typeface="Arial"/>
              <a:cs typeface="Arial"/>
            </a:endParaRPr>
          </a:p>
          <a:p>
            <a:pPr>
              <a:lnSpc>
                <a:spcPct val="90000"/>
              </a:lnSpc>
              <a:buFont typeface="Arial"/>
              <a:buChar char="•"/>
            </a:pPr>
            <a:r>
              <a:rPr lang="el-GR" sz="2000" dirty="0">
                <a:latin typeface="Arial"/>
                <a:ea typeface="+mn-lt"/>
                <a:cs typeface="+mn-lt"/>
              </a:rPr>
              <a:t>Αύξηση του αλκοολισμού και των ναρκωτικών ουσιών</a:t>
            </a:r>
            <a:endParaRPr lang="el-GR" sz="2000" dirty="0">
              <a:latin typeface="Arial"/>
              <a:cs typeface="Arial"/>
            </a:endParaRPr>
          </a:p>
          <a:p>
            <a:pPr>
              <a:lnSpc>
                <a:spcPct val="90000"/>
              </a:lnSpc>
              <a:buFont typeface="Arial"/>
              <a:buChar char="•"/>
            </a:pPr>
            <a:r>
              <a:rPr lang="el-GR" sz="2000" dirty="0">
                <a:latin typeface="Arial"/>
                <a:ea typeface="+mn-lt"/>
                <a:cs typeface="+mn-lt"/>
              </a:rPr>
              <a:t>Αυξημένη συχνότητα στα ατυχήματα και στα ακούσια τραύματα π.χ. εγκαύματα, πτώσεις, ατυχήματα πεζών, κατάγματα, δηλητηριάσεις κλπ.</a:t>
            </a:r>
            <a:endParaRPr lang="el-GR" sz="2000" dirty="0">
              <a:latin typeface="Arial"/>
              <a:cs typeface="Arial"/>
            </a:endParaRPr>
          </a:p>
          <a:p>
            <a:pPr>
              <a:lnSpc>
                <a:spcPct val="90000"/>
              </a:lnSpc>
              <a:buFont typeface="Arial"/>
              <a:buChar char="•"/>
            </a:pPr>
            <a:r>
              <a:rPr lang="el-GR" sz="2000" dirty="0">
                <a:latin typeface="Arial"/>
                <a:ea typeface="+mn-lt"/>
                <a:cs typeface="+mn-lt"/>
              </a:rPr>
              <a:t>Πρόωρη γήρανση με εμφάνιση ορισμένων ασθενειών όπως ο διαβήτης, η οστεοπόρωση, καρδιαγγειακά προβλήματα</a:t>
            </a:r>
            <a:endParaRPr lang="el-GR" sz="2000" dirty="0">
              <a:latin typeface="Arial"/>
              <a:cs typeface="Arial"/>
            </a:endParaRPr>
          </a:p>
          <a:p>
            <a:pPr>
              <a:lnSpc>
                <a:spcPct val="90000"/>
              </a:lnSpc>
              <a:buFont typeface="Arial"/>
              <a:buChar char="•"/>
            </a:pPr>
            <a:r>
              <a:rPr lang="el-GR" sz="2000" dirty="0">
                <a:latin typeface="Arial"/>
                <a:ea typeface="+mn-lt"/>
                <a:cs typeface="+mn-lt"/>
              </a:rPr>
              <a:t>Ασθένειες του αναπνευστικού</a:t>
            </a:r>
            <a:endParaRPr lang="el-GR" sz="2000" dirty="0">
              <a:latin typeface="Arial"/>
              <a:cs typeface="Arial"/>
            </a:endParaRPr>
          </a:p>
          <a:p>
            <a:pPr>
              <a:lnSpc>
                <a:spcPct val="90000"/>
              </a:lnSpc>
              <a:buFont typeface="Arial"/>
              <a:buChar char="•"/>
            </a:pPr>
            <a:r>
              <a:rPr lang="el-GR" sz="2000" dirty="0">
                <a:latin typeface="Arial"/>
                <a:ea typeface="+mn-lt"/>
                <a:cs typeface="+mn-lt"/>
              </a:rPr>
              <a:t>Ψυχικές ασθένειες, με συμπτώματα όπως κατάθλιψη, άγχος και αγωνία λόγω του κοινωνικού αποκλεισμού.</a:t>
            </a:r>
            <a:endParaRPr lang="el-GR" sz="2000" dirty="0">
              <a:latin typeface="Arial"/>
              <a:cs typeface="Arial"/>
            </a:endParaRPr>
          </a:p>
          <a:p>
            <a:pPr marL="0" indent="0">
              <a:lnSpc>
                <a:spcPct val="90000"/>
              </a:lnSpc>
              <a:buNone/>
            </a:pPr>
            <a:endParaRPr lang="el-GR" sz="1400" u="sng" dirty="0">
              <a:cs typeface="Calibri"/>
            </a:endParaRPr>
          </a:p>
        </p:txBody>
      </p:sp>
    </p:spTree>
    <p:extLst>
      <p:ext uri="{BB962C8B-B14F-4D97-AF65-F5344CB8AC3E}">
        <p14:creationId xmlns:p14="http://schemas.microsoft.com/office/powerpoint/2010/main" val="61452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282455-1E28-438C-B18E-774E361D5A8E}"/>
              </a:ext>
            </a:extLst>
          </p:cNvPr>
          <p:cNvSpPr>
            <a:spLocks noGrp="1"/>
          </p:cNvSpPr>
          <p:nvPr>
            <p:ph type="title"/>
          </p:nvPr>
        </p:nvSpPr>
        <p:spPr>
          <a:xfrm>
            <a:off x="1683402" y="177800"/>
            <a:ext cx="9742318" cy="1752599"/>
          </a:xfrm>
        </p:spPr>
        <p:txBody>
          <a:bodyPr>
            <a:normAutofit/>
          </a:bodyPr>
          <a:lstStyle/>
          <a:p>
            <a:r>
              <a:rPr lang="el-GR" dirty="0">
                <a:latin typeface="Arial"/>
                <a:ea typeface="+mj-lt"/>
                <a:cs typeface="+mj-lt"/>
              </a:rPr>
              <a:t>ΟΙ ΠΕΠΟΙΘΗΣΕΙΣ ΤΩΝ ΡΟΜΑ ΓΙΑ ΤΗΝ ΥΓΕΙΑ</a:t>
            </a:r>
            <a:r>
              <a:rPr lang="el-GR" i="1" dirty="0">
                <a:latin typeface="Arial"/>
                <a:ea typeface="+mj-lt"/>
                <a:cs typeface="+mj-lt"/>
              </a:rPr>
              <a:t> </a:t>
            </a:r>
            <a:endParaRPr lang="el-GR" dirty="0">
              <a:latin typeface="Arial"/>
              <a:cs typeface="Calibri Light"/>
            </a:endParaRPr>
          </a:p>
        </p:txBody>
      </p:sp>
      <p:graphicFrame>
        <p:nvGraphicFramePr>
          <p:cNvPr id="12" name="Θέση περιεχομένου 2">
            <a:extLst>
              <a:ext uri="{FF2B5EF4-FFF2-40B4-BE49-F238E27FC236}">
                <a16:creationId xmlns:a16="http://schemas.microsoft.com/office/drawing/2014/main" id="{108DAE42-05C0-409A-BDD9-3FD81941F810}"/>
              </a:ext>
            </a:extLst>
          </p:cNvPr>
          <p:cNvGraphicFramePr>
            <a:graphicFrameLocks noGrp="1"/>
          </p:cNvGraphicFramePr>
          <p:nvPr>
            <p:ph idx="1"/>
            <p:extLst>
              <p:ext uri="{D42A27DB-BD31-4B8C-83A1-F6EECF244321}">
                <p14:modId xmlns:p14="http://schemas.microsoft.com/office/powerpoint/2010/main" val="3756548157"/>
              </p:ext>
            </p:extLst>
          </p:nvPr>
        </p:nvGraphicFramePr>
        <p:xfrm>
          <a:off x="755749" y="1833172"/>
          <a:ext cx="11056492" cy="502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65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F0875AD0-78B2-4A60-B63C-4B851C044A9E}"/>
              </a:ext>
            </a:extLst>
          </p:cNvPr>
          <p:cNvSpPr>
            <a:spLocks noGrp="1"/>
          </p:cNvSpPr>
          <p:nvPr>
            <p:ph idx="1"/>
          </p:nvPr>
        </p:nvSpPr>
        <p:spPr>
          <a:xfrm>
            <a:off x="4370138" y="764372"/>
            <a:ext cx="7086600" cy="5216013"/>
          </a:xfrm>
        </p:spPr>
        <p:txBody>
          <a:bodyPr vert="horz" lIns="91440" tIns="45720" rIns="91440" bIns="45720" rtlCol="0" anchor="ctr">
            <a:normAutofit/>
          </a:bodyPr>
          <a:lstStyle/>
          <a:p>
            <a:pPr marL="0" indent="0" algn="just">
              <a:lnSpc>
                <a:spcPct val="90000"/>
              </a:lnSpc>
              <a:buNone/>
            </a:pPr>
            <a:r>
              <a:rPr lang="el-GR" sz="2000" dirty="0">
                <a:latin typeface="Arial"/>
                <a:ea typeface="+mn-lt"/>
                <a:cs typeface="+mn-lt"/>
              </a:rPr>
              <a:t>Από έρευνα που έγινε σε Θεσσαλούς Ρομά προκύπτουν τρεις κατηγορίες ομάδων σύμφωνα με το βαθμό ικανοποίησής τους. Η πρώτη κατηγορία αναφέρεται στην ομάδα των Ρομά που είναι «ικανοποιημένη και ολοκληρωμένη», η οποία φαίνεται ότι έχει ενσωματωθεί στον κοινωνικό ιστό και είναι ικανοποιημένη από το σύστημα υγείας. Η δεύτερη κατηγορία χαρακτηρίζεται ως «ικανοποιημένη , υποβαθμισμένη και παθητική», πρόκειται για άτομα που ζουν σε υποβαθμισμένες περιοχές, αισθάνονται ντροπή όταν αρρωσταίνουν και, όταν αυτό συμβεί πριν αποταθούν στην κλινική, καταφεύγουν στον αρχηγό της φυλής. Η τρίτη κατηγορία χαρακτηρίζεται ως «αλλοτριωμένη και μη ικανοποιημένη». Τα μέλη της ζουν σε πολύ καλύτερες συνθήκες από ότι τα μέλη των άλλων κατηγοριών, δεν είναι ικανοποιημένα από την φροντίδα στις κλινικές (Κοτρώτσιου, 2014). </a:t>
            </a:r>
            <a:endParaRPr lang="el-GR" sz="2000" dirty="0">
              <a:latin typeface="Arial"/>
              <a:cs typeface="Calibri" panose="020F0502020204030204"/>
            </a:endParaRPr>
          </a:p>
          <a:p>
            <a:pPr>
              <a:lnSpc>
                <a:spcPct val="90000"/>
              </a:lnSpc>
            </a:pPr>
            <a:endParaRPr lang="el-GR" sz="2000" dirty="0">
              <a:cs typeface="Calibri"/>
            </a:endParaRPr>
          </a:p>
        </p:txBody>
      </p:sp>
    </p:spTree>
    <p:extLst>
      <p:ext uri="{BB962C8B-B14F-4D97-AF65-F5344CB8AC3E}">
        <p14:creationId xmlns:p14="http://schemas.microsoft.com/office/powerpoint/2010/main" val="299802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Τίτλος 1">
            <a:extLst>
              <a:ext uri="{FF2B5EF4-FFF2-40B4-BE49-F238E27FC236}">
                <a16:creationId xmlns:a16="http://schemas.microsoft.com/office/drawing/2014/main" id="{F25AE640-4582-46D1-853B-842B94564175}"/>
              </a:ext>
            </a:extLst>
          </p:cNvPr>
          <p:cNvSpPr>
            <a:spLocks noGrp="1"/>
          </p:cNvSpPr>
          <p:nvPr>
            <p:ph type="title"/>
          </p:nvPr>
        </p:nvSpPr>
        <p:spPr>
          <a:xfrm>
            <a:off x="683609" y="764372"/>
            <a:ext cx="3173688" cy="5216013"/>
          </a:xfrm>
        </p:spPr>
        <p:txBody>
          <a:bodyPr>
            <a:normAutofit/>
          </a:bodyPr>
          <a:lstStyle/>
          <a:p>
            <a:r>
              <a:rPr lang="el-GR" sz="2400" dirty="0">
                <a:latin typeface="Arial"/>
                <a:ea typeface="+mj-lt"/>
                <a:cs typeface="+mj-lt"/>
              </a:rPr>
              <a:t>ΙΑΤΡΙΚΕΣ ΕΠΙΣΚΕΨΕΙΣ</a:t>
            </a:r>
            <a:endParaRPr lang="el-GR" sz="3900" dirty="0">
              <a:latin typeface="Arial"/>
              <a:cs typeface="Arial"/>
            </a:endParaRP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B880D509-9B58-46AD-ADF2-56F1C27DA7D3}"/>
              </a:ext>
            </a:extLst>
          </p:cNvPr>
          <p:cNvSpPr>
            <a:spLocks noGrp="1"/>
          </p:cNvSpPr>
          <p:nvPr>
            <p:ph idx="1"/>
          </p:nvPr>
        </p:nvSpPr>
        <p:spPr>
          <a:xfrm>
            <a:off x="4370138" y="764372"/>
            <a:ext cx="7086600" cy="5216013"/>
          </a:xfrm>
        </p:spPr>
        <p:txBody>
          <a:bodyPr vert="horz" lIns="91440" tIns="45720" rIns="91440" bIns="45720" rtlCol="0" anchor="ctr">
            <a:normAutofit/>
          </a:bodyPr>
          <a:lstStyle/>
          <a:p>
            <a:pPr marL="0" indent="0" algn="just">
              <a:buNone/>
            </a:pPr>
            <a:r>
              <a:rPr lang="el-GR" sz="2000" dirty="0">
                <a:latin typeface="Arial"/>
                <a:ea typeface="+mn-lt"/>
                <a:cs typeface="+mn-lt"/>
              </a:rPr>
              <a:t>Οι Ρομά ενδέχεται μερικές φορές να μην επισκέπτονται τον αρμόδιο ιατρό για την περίθαλψη τους λόγω της μη οικονομικής απολαβής του τελευταίου στο πέρας της εξέτασης. Οι ιατρικές επισκέψεις είναι σπάνιες καθώς ως μειονότητα, έχουν διαφορετικές αντιλήψεις, έθιμα περί υγείας. Συγκεκριμένα έχουν την πεποίθηση ότι οι ιατρικές επισκέψεις είναι πρέπον να γίνονται όταν παραστεί έκτακτη ανάγκη και αν όλες οι θεραπείες που γίνουν στο σπίτι δεν αποδώσουν. </a:t>
            </a:r>
            <a:endParaRPr lang="el-GR" sz="2000" dirty="0">
              <a:latin typeface="Arial"/>
              <a:cs typeface="Calibri"/>
            </a:endParaRPr>
          </a:p>
          <a:p>
            <a:pPr algn="just"/>
            <a:endParaRPr lang="el-GR" sz="2000" dirty="0">
              <a:latin typeface="Arial"/>
              <a:cs typeface="Calibri"/>
            </a:endParaRPr>
          </a:p>
        </p:txBody>
      </p:sp>
    </p:spTree>
    <p:extLst>
      <p:ext uri="{BB962C8B-B14F-4D97-AF65-F5344CB8AC3E}">
        <p14:creationId xmlns:p14="http://schemas.microsoft.com/office/powerpoint/2010/main" val="321597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7"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31"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32"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l-GR"/>
            </a:p>
          </p:txBody>
        </p:sp>
        <p:sp>
          <p:nvSpPr>
            <p:cNvPr id="33"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l-GR"/>
            </a:p>
          </p:txBody>
        </p:sp>
        <p:sp>
          <p:nvSpPr>
            <p:cNvPr id="34"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35"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36"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l-GR"/>
            </a:p>
          </p:txBody>
        </p:sp>
      </p:grpSp>
      <p:sp>
        <p:nvSpPr>
          <p:cNvPr id="2" name="Title 1">
            <a:extLst>
              <a:ext uri="{FF2B5EF4-FFF2-40B4-BE49-F238E27FC236}">
                <a16:creationId xmlns:a16="http://schemas.microsoft.com/office/drawing/2014/main" id="{CDA5F129-081B-4C17-8B1F-10D620A86665}"/>
              </a:ext>
            </a:extLst>
          </p:cNvPr>
          <p:cNvSpPr>
            <a:spLocks noGrp="1"/>
          </p:cNvSpPr>
          <p:nvPr>
            <p:ph type="title"/>
          </p:nvPr>
        </p:nvSpPr>
        <p:spPr>
          <a:xfrm>
            <a:off x="4091796" y="110706"/>
            <a:ext cx="7345891" cy="925103"/>
          </a:xfrm>
        </p:spPr>
        <p:txBody>
          <a:bodyPr>
            <a:normAutofit/>
          </a:bodyPr>
          <a:lstStyle/>
          <a:p>
            <a:r>
              <a:rPr lang="en-US" dirty="0">
                <a:latin typeface="Arial"/>
                <a:cs typeface="Times New Roman"/>
              </a:rPr>
              <a:t>COVID-19</a:t>
            </a:r>
          </a:p>
        </p:txBody>
      </p:sp>
      <p:pic>
        <p:nvPicPr>
          <p:cNvPr id="5" name="Picture 5" descr="A picture containing person, accessory&#10;&#10;Description automatically generated">
            <a:extLst>
              <a:ext uri="{FF2B5EF4-FFF2-40B4-BE49-F238E27FC236}">
                <a16:creationId xmlns:a16="http://schemas.microsoft.com/office/drawing/2014/main" id="{0BD778C6-152B-4F17-A47A-F23A5321B10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014" r="44318" b="-1"/>
          <a:stretch/>
        </p:blipFill>
        <p:spPr>
          <a:xfrm>
            <a:off x="-129376"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1BB7B78F-0FDB-4531-94D0-988DAA0796B0}"/>
              </a:ext>
            </a:extLst>
          </p:cNvPr>
          <p:cNvSpPr>
            <a:spLocks noGrp="1"/>
          </p:cNvSpPr>
          <p:nvPr>
            <p:ph idx="1"/>
          </p:nvPr>
        </p:nvSpPr>
        <p:spPr>
          <a:xfrm>
            <a:off x="4260810" y="1401952"/>
            <a:ext cx="7659156" cy="4849324"/>
          </a:xfrm>
        </p:spPr>
        <p:txBody>
          <a:bodyPr vert="horz" lIns="91440" tIns="45720" rIns="91440" bIns="45720" rtlCol="0" anchor="ctr">
            <a:noAutofit/>
          </a:bodyPr>
          <a:lstStyle/>
          <a:p>
            <a:pPr marL="0" indent="0" algn="just">
              <a:lnSpc>
                <a:spcPct val="90000"/>
              </a:lnSpc>
              <a:buNone/>
            </a:pPr>
            <a:r>
              <a:rPr lang="en-US" sz="2000" dirty="0">
                <a:latin typeface="Arial"/>
                <a:ea typeface="+mn-lt"/>
                <a:cs typeface="+mn-lt"/>
              </a:rPr>
              <a:t>Οι Ρομά όπως προαναφέρθηκε ζουν κατά πλειονότητα σε άσχημες συνθήκες στους καταυλισμούς , και έχουν την συνήθεια να συγκεντρώνονται πολλοί μαζί , μεταβλητές που μπορούν να τους καταστίσουν ευάλωτους στο ιό. </a:t>
            </a:r>
            <a:endParaRPr lang="en-US" sz="2000" dirty="0">
              <a:latin typeface="Arial"/>
              <a:cs typeface="Times New Roman"/>
            </a:endParaRPr>
          </a:p>
          <a:p>
            <a:pPr marL="0" indent="0" algn="just">
              <a:lnSpc>
                <a:spcPct val="90000"/>
              </a:lnSpc>
              <a:buNone/>
            </a:pPr>
            <a:r>
              <a:rPr lang="en-US" sz="2000" dirty="0">
                <a:latin typeface="Arial"/>
                <a:ea typeface="+mn-lt"/>
                <a:cs typeface="+mn-lt"/>
              </a:rPr>
              <a:t>Ωστόσο η πληθυσμιακή ομάδα δεν έχει παραμεληθεί καθώς κλιμάκια του Εθνικού Οργανισμού Δημόσιας Υγείας ( ΕΟΔΥ) πραγματοποιουν σε συνεργασία με τους δήμους των περιοχών rapid test σε καταυλισμούς. </a:t>
            </a:r>
          </a:p>
          <a:p>
            <a:pPr algn="just">
              <a:lnSpc>
                <a:spcPct val="90000"/>
              </a:lnSpc>
              <a:buNone/>
            </a:pPr>
            <a:r>
              <a:rPr lang="en-US" sz="2000" dirty="0">
                <a:latin typeface="Arial"/>
                <a:ea typeface="+mn-lt"/>
                <a:cs typeface="+mn-lt"/>
              </a:rPr>
              <a:t>Ενδεικτικά παραδείγματα των τεστ σε καταυλισμούς, από άρθρα σε τοπικές ιστοσελίδες: </a:t>
            </a:r>
            <a:endParaRPr lang="en-US" sz="2000" dirty="0">
              <a:latin typeface="Arial"/>
              <a:cs typeface="Times New Roman"/>
            </a:endParaRPr>
          </a:p>
          <a:p>
            <a:pPr algn="just">
              <a:lnSpc>
                <a:spcPct val="90000"/>
              </a:lnSpc>
              <a:buSzPct val="114999"/>
            </a:pPr>
            <a:r>
              <a:rPr lang="en-US" sz="2000" dirty="0">
                <a:latin typeface="Arial"/>
                <a:ea typeface="+mn-lt"/>
                <a:cs typeface="+mn-lt"/>
              </a:rPr>
              <a:t>Καμηλόβρυση, Λαμία 23 τεστ 0 θετικά.</a:t>
            </a:r>
            <a:endParaRPr lang="en-US" sz="2000" dirty="0">
              <a:latin typeface="Arial"/>
              <a:cs typeface="Times New Roman"/>
            </a:endParaRPr>
          </a:p>
          <a:p>
            <a:pPr algn="just">
              <a:lnSpc>
                <a:spcPct val="90000"/>
              </a:lnSpc>
              <a:buSzPct val="114999"/>
            </a:pPr>
            <a:r>
              <a:rPr lang="en-US" sz="2000" dirty="0">
                <a:latin typeface="Arial"/>
                <a:ea typeface="+mn-lt"/>
                <a:cs typeface="+mn-lt"/>
              </a:rPr>
              <a:t>Βραχνάικα ,Πάτρα 27 τεστ 1 θετικό.</a:t>
            </a:r>
            <a:endParaRPr lang="en-US" sz="2000" dirty="0">
              <a:latin typeface="Arial"/>
              <a:cs typeface="Times New Roman"/>
            </a:endParaRPr>
          </a:p>
          <a:p>
            <a:pPr algn="just">
              <a:lnSpc>
                <a:spcPct val="90000"/>
              </a:lnSpc>
              <a:buSzPct val="114999"/>
            </a:pPr>
            <a:r>
              <a:rPr lang="en-US" sz="2000" dirty="0">
                <a:latin typeface="Arial"/>
                <a:ea typeface="+mn-lt"/>
                <a:cs typeface="+mn-lt"/>
              </a:rPr>
              <a:t>Ριγανόκαμπος ,Πάτρα 28 τεστ 9 θετικά.</a:t>
            </a:r>
            <a:endParaRPr lang="en-US" sz="2000" dirty="0">
              <a:latin typeface="Arial"/>
              <a:cs typeface="Times New Roman"/>
            </a:endParaRPr>
          </a:p>
          <a:p>
            <a:pPr algn="just">
              <a:lnSpc>
                <a:spcPct val="90000"/>
              </a:lnSpc>
              <a:buSzPct val="114999"/>
            </a:pPr>
            <a:r>
              <a:rPr lang="en-US" sz="2000" dirty="0">
                <a:latin typeface="Arial"/>
                <a:ea typeface="+mn-lt"/>
                <a:cs typeface="+mn-lt"/>
              </a:rPr>
              <a:t>Αγιά Τριάδα , Καλαμάτα 2 θετικά κρούσματα.</a:t>
            </a:r>
          </a:p>
          <a:p>
            <a:pPr algn="just">
              <a:lnSpc>
                <a:spcPct val="90000"/>
              </a:lnSpc>
              <a:buSzPct val="114999"/>
            </a:pPr>
            <a:r>
              <a:rPr lang="en-US" sz="2000" dirty="0">
                <a:latin typeface="Arial"/>
                <a:cs typeface="Arial"/>
              </a:rPr>
              <a:t>Καταυλισμός στα Ιωάννινα θετικά κρούσματα</a:t>
            </a:r>
            <a:endParaRPr lang="en-US" sz="2000" dirty="0">
              <a:latin typeface="Arial"/>
              <a:ea typeface="+mn-lt"/>
              <a:cs typeface="+mn-lt"/>
            </a:endParaRPr>
          </a:p>
          <a:p>
            <a:pPr algn="just">
              <a:lnSpc>
                <a:spcPct val="90000"/>
              </a:lnSpc>
            </a:pPr>
            <a:r>
              <a:rPr lang="en-US" sz="2000" dirty="0">
                <a:latin typeface="Arial"/>
                <a:cs typeface="Arial"/>
              </a:rPr>
              <a:t>Καταυλισμός στον Ασπρόπυργο Αθήνα</a:t>
            </a:r>
          </a:p>
        </p:txBody>
      </p:sp>
      <p:sp>
        <p:nvSpPr>
          <p:cNvPr id="6" name="TextBox 5">
            <a:extLst>
              <a:ext uri="{FF2B5EF4-FFF2-40B4-BE49-F238E27FC236}">
                <a16:creationId xmlns:a16="http://schemas.microsoft.com/office/drawing/2014/main" id="{F4F2D419-5F53-4B58-B00C-5791FA8DDFFF}"/>
              </a:ext>
            </a:extLst>
          </p:cNvPr>
          <p:cNvSpPr txBox="1"/>
          <p:nvPr/>
        </p:nvSpPr>
        <p:spPr>
          <a:xfrm>
            <a:off x="9952284" y="6657945"/>
            <a:ext cx="2239716"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a:extLst>
                    <a:ext uri="{A12FA001-AC4F-418D-AE19-62706E023703}">
                      <ahyp:hlinkClr xmlns:ahyp="http://schemas.microsoft.com/office/drawing/2018/hyperlinkcolor" val="tx"/>
                    </a:ext>
                  </a:extLst>
                </a:hlinkClick>
              </a:rPr>
              <a:t>CC BY</a:t>
            </a:r>
            <a:r>
              <a:rPr lang="en-US" sz="700" dirty="0">
                <a:solidFill>
                  <a:srgbClr val="FFFFFF"/>
                </a:solidFill>
              </a:rPr>
              <a:t>.</a:t>
            </a:r>
          </a:p>
        </p:txBody>
      </p:sp>
    </p:spTree>
    <p:extLst>
      <p:ext uri="{BB962C8B-B14F-4D97-AF65-F5344CB8AC3E}">
        <p14:creationId xmlns:p14="http://schemas.microsoft.com/office/powerpoint/2010/main" val="681799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1847</Words>
  <Application>Microsoft Office PowerPoint</Application>
  <PresentationFormat>Ευρεία οθόνη</PresentationFormat>
  <Paragraphs>80</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Century Gothic</vt:lpstr>
      <vt:lpstr>Corbel</vt:lpstr>
      <vt:lpstr>Parallax</vt:lpstr>
      <vt:lpstr>Η ΥΓΕΙΑ ΤΩΝ ΡΟΜΑ</vt:lpstr>
      <vt:lpstr>ΕΙΣΑΓΩΓΗ</vt:lpstr>
      <vt:lpstr>ΣΥΝΘΗΚΕΣ ΔΙΑΒΙΩΣΗΣ</vt:lpstr>
      <vt:lpstr>Παρουσίαση του PowerPoint</vt:lpstr>
      <vt:lpstr>ΣΥΝΗΘΕΣΤΕΡΑ ΠΡΟΒΛΗΜΑΤΑ ΥΓΕΙΑΣ</vt:lpstr>
      <vt:lpstr>ΟΙ ΠΕΠΟΙΘΗΣΕΙΣ ΤΩΝ ΡΟΜΑ ΓΙΑ ΤΗΝ ΥΓΕΙΑ </vt:lpstr>
      <vt:lpstr>Παρουσίαση του PowerPoint</vt:lpstr>
      <vt:lpstr>ΙΑΤΡΙΚΕΣ ΕΠΙΣΚΕΨΕΙΣ</vt:lpstr>
      <vt:lpstr>COVID-19</vt:lpstr>
      <vt:lpstr>Παρουσίαση του PowerPoint</vt:lpstr>
      <vt:lpstr>ΣΥΝΕΝΤΕΥΞΗ ΑΠΟ ΕΠΑΓΓΕΛΜΑΤΙΕΣ ΥΓΕΙΑΣ</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Μέντης Εμμανουήλ</cp:lastModifiedBy>
  <cp:revision>4</cp:revision>
  <dcterms:created xsi:type="dcterms:W3CDTF">2021-03-10T17:59:50Z</dcterms:created>
  <dcterms:modified xsi:type="dcterms:W3CDTF">2024-12-04T15:30:59Z</dcterms:modified>
</cp:coreProperties>
</file>