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Ex1.xml" ContentType="application/vnd.ms-office.chartex+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4"/>
  </p:notesMasterIdLst>
  <p:sldIdLst>
    <p:sldId id="256" r:id="rId2"/>
    <p:sldId id="257" r:id="rId3"/>
    <p:sldId id="321" r:id="rId4"/>
    <p:sldId id="264" r:id="rId5"/>
    <p:sldId id="305" r:id="rId6"/>
    <p:sldId id="325" r:id="rId7"/>
    <p:sldId id="261" r:id="rId8"/>
    <p:sldId id="316" r:id="rId9"/>
    <p:sldId id="267" r:id="rId10"/>
    <p:sldId id="262" r:id="rId11"/>
    <p:sldId id="311" r:id="rId12"/>
    <p:sldId id="312" r:id="rId13"/>
    <p:sldId id="317" r:id="rId14"/>
    <p:sldId id="318" r:id="rId15"/>
    <p:sldId id="313" r:id="rId16"/>
    <p:sldId id="314" r:id="rId17"/>
    <p:sldId id="326" r:id="rId18"/>
    <p:sldId id="315" r:id="rId19"/>
    <p:sldId id="320" r:id="rId20"/>
    <p:sldId id="319" r:id="rId21"/>
    <p:sldId id="323" r:id="rId22"/>
    <p:sldId id="324" r:id="rId23"/>
  </p:sldIdLst>
  <p:sldSz cx="9144000" cy="5143500" type="screen16x9"/>
  <p:notesSz cx="6858000" cy="9144000"/>
  <p:embeddedFontLst>
    <p:embeddedFont>
      <p:font typeface="Oswald" panose="00000500000000000000" pitchFamily="2" charset="0"/>
      <p:regular r:id="rId25"/>
      <p:bold r:id="rId26"/>
    </p:embeddedFont>
    <p:embeddedFont>
      <p:font typeface="Oswald Regular" panose="00000500000000000000"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CD6"/>
    <a:srgbClr val="C75C12"/>
    <a:srgbClr val="AAD28E"/>
    <a:srgbClr val="C95E14"/>
    <a:srgbClr val="B8C9EA"/>
    <a:srgbClr val="FFE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CF102B-8B43-4984-BDD7-9AAFCB25BF2B}">
  <a:tblStyle styleId="{0BCF102B-8B43-4984-BDD7-9AAFCB25BF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4660"/>
  </p:normalViewPr>
  <p:slideViewPr>
    <p:cSldViewPr snapToGrid="0">
      <p:cViewPr varScale="1">
        <p:scale>
          <a:sx n="82" d="100"/>
          <a:sy n="82" d="100"/>
        </p:scale>
        <p:origin x="7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Φύλλο1!$B$1</c:f>
              <c:strCache>
                <c:ptCount val="1"/>
                <c:pt idx="0">
                  <c:v>Εντός σχεδίου</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Αμιγείς καταυλισμοί (τύποι 1 &amp; 2)</c:v>
                </c:pt>
                <c:pt idx="1">
                  <c:v>Μικτοί καταυλισμοί (τύποι 3 &amp; 6)</c:v>
                </c:pt>
                <c:pt idx="2">
                  <c:v>Γειτονιές (τύπος 4)</c:v>
                </c:pt>
                <c:pt idx="3">
                  <c:v>Οικισμοί λυομένων(τύπος 5)</c:v>
                </c:pt>
              </c:strCache>
            </c:strRef>
          </c:cat>
          <c:val>
            <c:numRef>
              <c:f>Φύλλο1!$B$2:$B$5</c:f>
              <c:numCache>
                <c:formatCode>General</c:formatCode>
                <c:ptCount val="4"/>
                <c:pt idx="0">
                  <c:v>5</c:v>
                </c:pt>
                <c:pt idx="1">
                  <c:v>13</c:v>
                </c:pt>
                <c:pt idx="2">
                  <c:v>33</c:v>
                </c:pt>
                <c:pt idx="3">
                  <c:v>2</c:v>
                </c:pt>
              </c:numCache>
            </c:numRef>
          </c:val>
          <c:extLst>
            <c:ext xmlns:c16="http://schemas.microsoft.com/office/drawing/2014/chart" uri="{C3380CC4-5D6E-409C-BE32-E72D297353CC}">
              <c16:uniqueId val="{00000000-B9F7-46C8-9197-CA4F2818ADB8}"/>
            </c:ext>
          </c:extLst>
        </c:ser>
        <c:ser>
          <c:idx val="1"/>
          <c:order val="1"/>
          <c:tx>
            <c:strRef>
              <c:f>Φύλλο1!$C$1</c:f>
              <c:strCache>
                <c:ptCount val="1"/>
                <c:pt idx="0">
                  <c:v>Εκτός σχεδίου</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Αμιγείς καταυλισμοί (τύποι 1 &amp; 2)</c:v>
                </c:pt>
                <c:pt idx="1">
                  <c:v>Μικτοί καταυλισμοί (τύποι 3 &amp; 6)</c:v>
                </c:pt>
                <c:pt idx="2">
                  <c:v>Γειτονιές (τύπος 4)</c:v>
                </c:pt>
                <c:pt idx="3">
                  <c:v>Οικισμοί λυομένων(τύπος 5)</c:v>
                </c:pt>
              </c:strCache>
            </c:strRef>
          </c:cat>
          <c:val>
            <c:numRef>
              <c:f>Φύλλο1!$C$2:$C$5</c:f>
              <c:numCache>
                <c:formatCode>General</c:formatCode>
                <c:ptCount val="4"/>
                <c:pt idx="0">
                  <c:v>32</c:v>
                </c:pt>
                <c:pt idx="1">
                  <c:v>22</c:v>
                </c:pt>
                <c:pt idx="2">
                  <c:v>8</c:v>
                </c:pt>
                <c:pt idx="3">
                  <c:v>4</c:v>
                </c:pt>
              </c:numCache>
            </c:numRef>
          </c:val>
          <c:extLst>
            <c:ext xmlns:c16="http://schemas.microsoft.com/office/drawing/2014/chart" uri="{C3380CC4-5D6E-409C-BE32-E72D297353CC}">
              <c16:uniqueId val="{00000001-B9F7-46C8-9197-CA4F2818ADB8}"/>
            </c:ext>
          </c:extLst>
        </c:ser>
        <c:dLbls>
          <c:showLegendKey val="0"/>
          <c:showVal val="1"/>
          <c:showCatName val="0"/>
          <c:showSerName val="0"/>
          <c:showPercent val="0"/>
          <c:showBubbleSize val="0"/>
        </c:dLbls>
        <c:gapWidth val="150"/>
        <c:shape val="box"/>
        <c:axId val="568531376"/>
        <c:axId val="568535968"/>
        <c:axId val="0"/>
      </c:bar3DChart>
      <c:catAx>
        <c:axId val="568531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568535968"/>
        <c:crosses val="autoZero"/>
        <c:auto val="1"/>
        <c:lblAlgn val="ctr"/>
        <c:lblOffset val="100"/>
        <c:noMultiLvlLbl val="0"/>
      </c:catAx>
      <c:valAx>
        <c:axId val="56853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568531376"/>
        <c:crosses val="autoZero"/>
        <c:crossBetween val="between"/>
      </c:valAx>
      <c:spPr>
        <a:noFill/>
        <a:ln>
          <a:noFill/>
        </a:ln>
        <a:effectLst/>
      </c:spPr>
    </c:plotArea>
    <c:legend>
      <c:legendPos val="b"/>
      <c:layout>
        <c:manualLayout>
          <c:xMode val="edge"/>
          <c:yMode val="edge"/>
          <c:x val="0.74398333032572728"/>
          <c:y val="0.1430113188976378"/>
          <c:w val="0.24425721784776902"/>
          <c:h val="0.216363681102362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l-GR" dirty="0"/>
              <a:t>         Υδροδότηση</a:t>
            </a:r>
          </a:p>
        </c:rich>
      </c:tx>
      <c:layout>
        <c:manualLayout>
          <c:xMode val="edge"/>
          <c:yMode val="edge"/>
          <c:x val="0.35061450131233596"/>
          <c:y val="0"/>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Φύλλο1!$B$1</c:f>
              <c:strCache>
                <c:ptCount val="1"/>
                <c:pt idx="0">
                  <c:v>Δεν καλύπτεται από δίκτυο</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 Οικισμοί λυομένων (τύπος 5)</c:v>
                </c:pt>
                <c:pt idx="1">
                  <c:v>Γειτονιές (τύπος 4)</c:v>
                </c:pt>
                <c:pt idx="2">
                  <c:v>Μικτοί καταυλισμοί(τύπος 3 &amp; 6) </c:v>
                </c:pt>
                <c:pt idx="3">
                  <c:v>Αμιγείς καταυλισμοί(τύποι 1 &amp;2)</c:v>
                </c:pt>
              </c:strCache>
            </c:strRef>
          </c:cat>
          <c:val>
            <c:numRef>
              <c:f>Φύλλο1!$B$2:$B$5</c:f>
              <c:numCache>
                <c:formatCode>General</c:formatCode>
                <c:ptCount val="4"/>
                <c:pt idx="0">
                  <c:v>1</c:v>
                </c:pt>
                <c:pt idx="1">
                  <c:v>2</c:v>
                </c:pt>
                <c:pt idx="2">
                  <c:v>9</c:v>
                </c:pt>
                <c:pt idx="3">
                  <c:v>31</c:v>
                </c:pt>
              </c:numCache>
            </c:numRef>
          </c:val>
          <c:extLst>
            <c:ext xmlns:c16="http://schemas.microsoft.com/office/drawing/2014/chart" uri="{C3380CC4-5D6E-409C-BE32-E72D297353CC}">
              <c16:uniqueId val="{00000000-64CA-458A-87B5-0117A9375870}"/>
            </c:ext>
          </c:extLst>
        </c:ser>
        <c:ser>
          <c:idx val="1"/>
          <c:order val="1"/>
          <c:tx>
            <c:strRef>
              <c:f>Φύλλο1!$C$1</c:f>
              <c:strCache>
                <c:ptCount val="1"/>
                <c:pt idx="0">
                  <c:v>Από δίκτυο &lt;50%</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 Οικισμοί λυομένων (τύπος 5)</c:v>
                </c:pt>
                <c:pt idx="1">
                  <c:v>Γειτονιές (τύπος 4)</c:v>
                </c:pt>
                <c:pt idx="2">
                  <c:v>Μικτοί καταυλισμοί(τύπος 3 &amp; 6) </c:v>
                </c:pt>
                <c:pt idx="3">
                  <c:v>Αμιγείς καταυλισμοί(τύποι 1 &amp;2)</c:v>
                </c:pt>
              </c:strCache>
            </c:strRef>
          </c:cat>
          <c:val>
            <c:numRef>
              <c:f>Φύλλο1!$C$2:$C$5</c:f>
              <c:numCache>
                <c:formatCode>General</c:formatCode>
                <c:ptCount val="4"/>
                <c:pt idx="2">
                  <c:v>8</c:v>
                </c:pt>
              </c:numCache>
            </c:numRef>
          </c:val>
          <c:extLst>
            <c:ext xmlns:c16="http://schemas.microsoft.com/office/drawing/2014/chart" uri="{C3380CC4-5D6E-409C-BE32-E72D297353CC}">
              <c16:uniqueId val="{00000001-64CA-458A-87B5-0117A9375870}"/>
            </c:ext>
          </c:extLst>
        </c:ser>
        <c:ser>
          <c:idx val="2"/>
          <c:order val="2"/>
          <c:tx>
            <c:strRef>
              <c:f>Φύλλο1!$D$1</c:f>
              <c:strCache>
                <c:ptCount val="1"/>
                <c:pt idx="0">
                  <c:v>Από δίκτυο &gt;50%</c:v>
                </c:pt>
              </c:strCache>
            </c:strRef>
          </c:tx>
          <c:spPr>
            <a:solidFill>
              <a:schemeClr val="accent4">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 Οικισμοί λυομένων (τύπος 5)</c:v>
                </c:pt>
                <c:pt idx="1">
                  <c:v>Γειτονιές (τύπος 4)</c:v>
                </c:pt>
                <c:pt idx="2">
                  <c:v>Μικτοί καταυλισμοί(τύπος 3 &amp; 6) </c:v>
                </c:pt>
                <c:pt idx="3">
                  <c:v>Αμιγείς καταυλισμοί(τύποι 1 &amp;2)</c:v>
                </c:pt>
              </c:strCache>
            </c:strRef>
          </c:cat>
          <c:val>
            <c:numRef>
              <c:f>Φύλλο1!$D$2:$D$5</c:f>
              <c:numCache>
                <c:formatCode>General</c:formatCode>
                <c:ptCount val="4"/>
                <c:pt idx="0">
                  <c:v>6</c:v>
                </c:pt>
                <c:pt idx="1">
                  <c:v>42</c:v>
                </c:pt>
                <c:pt idx="2">
                  <c:v>29</c:v>
                </c:pt>
                <c:pt idx="3">
                  <c:v>6</c:v>
                </c:pt>
              </c:numCache>
            </c:numRef>
          </c:val>
          <c:extLst>
            <c:ext xmlns:c16="http://schemas.microsoft.com/office/drawing/2014/chart" uri="{C3380CC4-5D6E-409C-BE32-E72D297353CC}">
              <c16:uniqueId val="{00000002-64CA-458A-87B5-0117A9375870}"/>
            </c:ext>
          </c:extLst>
        </c:ser>
        <c:dLbls>
          <c:showLegendKey val="0"/>
          <c:showVal val="1"/>
          <c:showCatName val="0"/>
          <c:showSerName val="0"/>
          <c:showPercent val="0"/>
          <c:showBubbleSize val="0"/>
        </c:dLbls>
        <c:gapWidth val="150"/>
        <c:shape val="box"/>
        <c:axId val="549903416"/>
        <c:axId val="549907352"/>
        <c:axId val="0"/>
      </c:bar3DChart>
      <c:catAx>
        <c:axId val="549903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549907352"/>
        <c:crosses val="autoZero"/>
        <c:auto val="1"/>
        <c:lblAlgn val="ctr"/>
        <c:lblOffset val="100"/>
        <c:noMultiLvlLbl val="0"/>
      </c:catAx>
      <c:valAx>
        <c:axId val="549907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549903416"/>
        <c:crosses val="autoZero"/>
        <c:crossBetween val="between"/>
      </c:valAx>
      <c:spPr>
        <a:noFill/>
        <a:ln>
          <a:noFill/>
        </a:ln>
        <a:effectLst/>
      </c:spPr>
    </c:plotArea>
    <c:legend>
      <c:legendPos val="b"/>
      <c:layout>
        <c:manualLayout>
          <c:xMode val="edge"/>
          <c:yMode val="edge"/>
          <c:x val="0.05"/>
          <c:y val="0.93988631889763774"/>
          <c:w val="0.87790028360939099"/>
          <c:h val="6.01137458339483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Αποχέτευση</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Φύλλο1!$B$1</c:f>
              <c:strCache>
                <c:ptCount val="1"/>
                <c:pt idx="0">
                  <c:v>Δεν υπάρχει αποχέτευση</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Γειτονιές(τύπος 4)</c:v>
                </c:pt>
                <c:pt idx="2">
                  <c:v>Μικτοί καταυλισμοί (τύποι 3 &amp; 6)</c:v>
                </c:pt>
                <c:pt idx="3">
                  <c:v>Αμιγείς καταυλισμοί(1 &amp; 2)</c:v>
                </c:pt>
              </c:strCache>
            </c:strRef>
          </c:cat>
          <c:val>
            <c:numRef>
              <c:f>Φύλλο1!$B$2:$B$5</c:f>
              <c:numCache>
                <c:formatCode>General</c:formatCode>
                <c:ptCount val="4"/>
                <c:pt idx="2">
                  <c:v>3</c:v>
                </c:pt>
                <c:pt idx="3">
                  <c:v>28</c:v>
                </c:pt>
              </c:numCache>
            </c:numRef>
          </c:val>
          <c:extLst>
            <c:ext xmlns:c16="http://schemas.microsoft.com/office/drawing/2014/chart" uri="{C3380CC4-5D6E-409C-BE32-E72D297353CC}">
              <c16:uniqueId val="{00000000-E913-4C16-A655-71E7A7D561C3}"/>
            </c:ext>
          </c:extLst>
        </c:ser>
        <c:ser>
          <c:idx val="1"/>
          <c:order val="1"/>
          <c:tx>
            <c:strRef>
              <c:f>Φύλλο1!$C$1</c:f>
              <c:strCache>
                <c:ptCount val="1"/>
                <c:pt idx="0">
                  <c:v>Υπάρχουν μόνο βόθροι</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Γειτονιές(τύπος 4)</c:v>
                </c:pt>
                <c:pt idx="2">
                  <c:v>Μικτοί καταυλισμοί (τύποι 3 &amp; 6)</c:v>
                </c:pt>
                <c:pt idx="3">
                  <c:v>Αμιγείς καταυλισμοί(1 &amp; 2)</c:v>
                </c:pt>
              </c:strCache>
            </c:strRef>
          </c:cat>
          <c:val>
            <c:numRef>
              <c:f>Φύλλο1!$C$2:$C$5</c:f>
              <c:numCache>
                <c:formatCode>General</c:formatCode>
                <c:ptCount val="4"/>
                <c:pt idx="0">
                  <c:v>6</c:v>
                </c:pt>
                <c:pt idx="1">
                  <c:v>24</c:v>
                </c:pt>
                <c:pt idx="2">
                  <c:v>27</c:v>
                </c:pt>
                <c:pt idx="3">
                  <c:v>9</c:v>
                </c:pt>
              </c:numCache>
            </c:numRef>
          </c:val>
          <c:extLst>
            <c:ext xmlns:c16="http://schemas.microsoft.com/office/drawing/2014/chart" uri="{C3380CC4-5D6E-409C-BE32-E72D297353CC}">
              <c16:uniqueId val="{00000001-E913-4C16-A655-71E7A7D561C3}"/>
            </c:ext>
          </c:extLst>
        </c:ser>
        <c:ser>
          <c:idx val="2"/>
          <c:order val="2"/>
          <c:tx>
            <c:strRef>
              <c:f>Φύλλο1!$D$1</c:f>
              <c:strCache>
                <c:ptCount val="1"/>
                <c:pt idx="0">
                  <c:v>Υπάρχει δίκτυο</c:v>
                </c:pt>
              </c:strCache>
            </c:strRef>
          </c:tx>
          <c:spPr>
            <a:solidFill>
              <a:schemeClr val="accent1">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Γειτονιές(τύπος 4)</c:v>
                </c:pt>
                <c:pt idx="2">
                  <c:v>Μικτοί καταυλισμοί (τύποι 3 &amp; 6)</c:v>
                </c:pt>
                <c:pt idx="3">
                  <c:v>Αμιγείς καταυλισμοί(1 &amp; 2)</c:v>
                </c:pt>
              </c:strCache>
            </c:strRef>
          </c:cat>
          <c:val>
            <c:numRef>
              <c:f>Φύλλο1!$D$2:$D$5</c:f>
              <c:numCache>
                <c:formatCode>General</c:formatCode>
                <c:ptCount val="4"/>
                <c:pt idx="0">
                  <c:v>1</c:v>
                </c:pt>
                <c:pt idx="1">
                  <c:v>17</c:v>
                </c:pt>
                <c:pt idx="2">
                  <c:v>15</c:v>
                </c:pt>
              </c:numCache>
            </c:numRef>
          </c:val>
          <c:extLst>
            <c:ext xmlns:c16="http://schemas.microsoft.com/office/drawing/2014/chart" uri="{C3380CC4-5D6E-409C-BE32-E72D297353CC}">
              <c16:uniqueId val="{00000002-E913-4C16-A655-71E7A7D561C3}"/>
            </c:ext>
          </c:extLst>
        </c:ser>
        <c:dLbls>
          <c:showLegendKey val="0"/>
          <c:showVal val="0"/>
          <c:showCatName val="0"/>
          <c:showSerName val="0"/>
          <c:showPercent val="0"/>
          <c:showBubbleSize val="0"/>
        </c:dLbls>
        <c:gapWidth val="150"/>
        <c:shape val="box"/>
        <c:axId val="674910992"/>
        <c:axId val="674908040"/>
        <c:axId val="0"/>
      </c:bar3DChart>
      <c:catAx>
        <c:axId val="674910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674908040"/>
        <c:crosses val="autoZero"/>
        <c:auto val="1"/>
        <c:lblAlgn val="ctr"/>
        <c:lblOffset val="100"/>
        <c:noMultiLvlLbl val="0"/>
      </c:catAx>
      <c:valAx>
        <c:axId val="674908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67491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Ηλεκτροδότηση</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Φύλλο1!$B$1</c:f>
              <c:strCache>
                <c:ptCount val="1"/>
                <c:pt idx="0">
                  <c:v>Δεν καλύπτεται από ηλεκτροδότηση</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 (τύπος 4)</c:v>
                </c:pt>
                <c:pt idx="2">
                  <c:v>Μικτοί καταυλισμοί(τύποι 3 &amp; 6)</c:v>
                </c:pt>
                <c:pt idx="3">
                  <c:v>Αμιγείς καταυλισμοί(τύπος 1 &amp; 2)</c:v>
                </c:pt>
              </c:strCache>
            </c:strRef>
          </c:cat>
          <c:val>
            <c:numRef>
              <c:f>Φύλλο1!$B$2:$B$5</c:f>
              <c:numCache>
                <c:formatCode>General</c:formatCode>
                <c:ptCount val="4"/>
                <c:pt idx="0">
                  <c:v>1</c:v>
                </c:pt>
                <c:pt idx="2">
                  <c:v>2</c:v>
                </c:pt>
                <c:pt idx="3">
                  <c:v>31</c:v>
                </c:pt>
              </c:numCache>
            </c:numRef>
          </c:val>
          <c:extLst>
            <c:ext xmlns:c16="http://schemas.microsoft.com/office/drawing/2014/chart" uri="{C3380CC4-5D6E-409C-BE32-E72D297353CC}">
              <c16:uniqueId val="{00000000-DCD7-47C1-A6FA-683DD52E0A8D}"/>
            </c:ext>
          </c:extLst>
        </c:ser>
        <c:ser>
          <c:idx val="1"/>
          <c:order val="1"/>
          <c:tx>
            <c:strRef>
              <c:f>Φύλλο1!$C$1</c:f>
              <c:strCache>
                <c:ptCount val="1"/>
                <c:pt idx="0">
                  <c:v>Από δίκτυο &lt;50%</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 (τύπος 4)</c:v>
                </c:pt>
                <c:pt idx="2">
                  <c:v>Μικτοί καταυλισμοί(τύποι 3 &amp; 6)</c:v>
                </c:pt>
                <c:pt idx="3">
                  <c:v>Αμιγείς καταυλισμοί(τύπος 1 &amp; 2)</c:v>
                </c:pt>
              </c:strCache>
            </c:strRef>
          </c:cat>
          <c:val>
            <c:numRef>
              <c:f>Φύλλο1!$C$2:$C$5</c:f>
              <c:numCache>
                <c:formatCode>General</c:formatCode>
                <c:ptCount val="4"/>
                <c:pt idx="1">
                  <c:v>1</c:v>
                </c:pt>
                <c:pt idx="2">
                  <c:v>8</c:v>
                </c:pt>
                <c:pt idx="3">
                  <c:v>1</c:v>
                </c:pt>
              </c:numCache>
            </c:numRef>
          </c:val>
          <c:extLst>
            <c:ext xmlns:c16="http://schemas.microsoft.com/office/drawing/2014/chart" uri="{C3380CC4-5D6E-409C-BE32-E72D297353CC}">
              <c16:uniqueId val="{00000001-DCD7-47C1-A6FA-683DD52E0A8D}"/>
            </c:ext>
          </c:extLst>
        </c:ser>
        <c:ser>
          <c:idx val="2"/>
          <c:order val="2"/>
          <c:tx>
            <c:strRef>
              <c:f>Φύλλο1!$D$1</c:f>
              <c:strCache>
                <c:ptCount val="1"/>
                <c:pt idx="0">
                  <c:v>Από δίκτυο &gt;50%</c:v>
                </c:pt>
              </c:strCache>
            </c:strRef>
          </c:tx>
          <c:spPr>
            <a:solidFill>
              <a:schemeClr val="accent3">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 (τύπος 4)</c:v>
                </c:pt>
                <c:pt idx="2">
                  <c:v>Μικτοί καταυλισμοί(τύποι 3 &amp; 6)</c:v>
                </c:pt>
                <c:pt idx="3">
                  <c:v>Αμιγείς καταυλισμοί(τύπος 1 &amp; 2)</c:v>
                </c:pt>
              </c:strCache>
            </c:strRef>
          </c:cat>
          <c:val>
            <c:numRef>
              <c:f>Φύλλο1!$D$2:$D$5</c:f>
              <c:numCache>
                <c:formatCode>General</c:formatCode>
                <c:ptCount val="4"/>
                <c:pt idx="0">
                  <c:v>6</c:v>
                </c:pt>
                <c:pt idx="1">
                  <c:v>43</c:v>
                </c:pt>
                <c:pt idx="2">
                  <c:v>35</c:v>
                </c:pt>
                <c:pt idx="3">
                  <c:v>5</c:v>
                </c:pt>
              </c:numCache>
            </c:numRef>
          </c:val>
          <c:extLst>
            <c:ext xmlns:c16="http://schemas.microsoft.com/office/drawing/2014/chart" uri="{C3380CC4-5D6E-409C-BE32-E72D297353CC}">
              <c16:uniqueId val="{00000002-DCD7-47C1-A6FA-683DD52E0A8D}"/>
            </c:ext>
          </c:extLst>
        </c:ser>
        <c:dLbls>
          <c:showLegendKey val="0"/>
          <c:showVal val="1"/>
          <c:showCatName val="0"/>
          <c:showSerName val="0"/>
          <c:showPercent val="0"/>
          <c:showBubbleSize val="0"/>
        </c:dLbls>
        <c:gapWidth val="150"/>
        <c:shape val="box"/>
        <c:axId val="674888360"/>
        <c:axId val="674885408"/>
        <c:axId val="0"/>
      </c:bar3DChart>
      <c:catAx>
        <c:axId val="674888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674885408"/>
        <c:crosses val="autoZero"/>
        <c:auto val="1"/>
        <c:lblAlgn val="ctr"/>
        <c:lblOffset val="100"/>
        <c:noMultiLvlLbl val="0"/>
      </c:catAx>
      <c:valAx>
        <c:axId val="674885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674888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Δημόσιος</a:t>
            </a:r>
            <a:r>
              <a:rPr lang="el-GR" baseline="0" dirty="0"/>
              <a:t> Φωτισμός</a:t>
            </a:r>
            <a:endParaRPr lang="el-G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Φύλλο1!$B$1</c:f>
              <c:strCache>
                <c:ptCount val="1"/>
                <c:pt idx="0">
                  <c:v>Δεν υπάρχει</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Γειτονιές(τύπος 4)</c:v>
                </c:pt>
                <c:pt idx="2">
                  <c:v>Μικτοί καταυλισμοί(τύποι 3 &amp; 6)</c:v>
                </c:pt>
                <c:pt idx="3">
                  <c:v>Αμιγείς καταυλισμοί(τύποι 1 &amp; 2)</c:v>
                </c:pt>
              </c:strCache>
            </c:strRef>
          </c:cat>
          <c:val>
            <c:numRef>
              <c:f>Φύλλο1!$B$2:$B$5</c:f>
              <c:numCache>
                <c:formatCode>General</c:formatCode>
                <c:ptCount val="4"/>
                <c:pt idx="0">
                  <c:v>1</c:v>
                </c:pt>
                <c:pt idx="1">
                  <c:v>1</c:v>
                </c:pt>
                <c:pt idx="2">
                  <c:v>5</c:v>
                </c:pt>
                <c:pt idx="3">
                  <c:v>21</c:v>
                </c:pt>
              </c:numCache>
            </c:numRef>
          </c:val>
          <c:extLst>
            <c:ext xmlns:c16="http://schemas.microsoft.com/office/drawing/2014/chart" uri="{C3380CC4-5D6E-409C-BE32-E72D297353CC}">
              <c16:uniqueId val="{00000000-8E5B-40A8-B68C-9E12430C6F3E}"/>
            </c:ext>
          </c:extLst>
        </c:ser>
        <c:ser>
          <c:idx val="1"/>
          <c:order val="1"/>
          <c:tx>
            <c:strRef>
              <c:f>Φύλλο1!$C$1</c:f>
              <c:strCache>
                <c:ptCount val="1"/>
                <c:pt idx="0">
                  <c:v>Υπάρχει</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Οικισμοί λυομένων (τύπος 5)</c:v>
                </c:pt>
                <c:pt idx="1">
                  <c:v>Γειτονιές(τύπος 4)</c:v>
                </c:pt>
                <c:pt idx="2">
                  <c:v>Μικτοί καταυλισμοί(τύποι 3 &amp; 6)</c:v>
                </c:pt>
                <c:pt idx="3">
                  <c:v>Αμιγείς καταυλισμοί(τύποι 1 &amp; 2)</c:v>
                </c:pt>
              </c:strCache>
            </c:strRef>
          </c:cat>
          <c:val>
            <c:numRef>
              <c:f>Φύλλο1!$C$2:$C$5</c:f>
              <c:numCache>
                <c:formatCode>General</c:formatCode>
                <c:ptCount val="4"/>
                <c:pt idx="0">
                  <c:v>6</c:v>
                </c:pt>
                <c:pt idx="1">
                  <c:v>41</c:v>
                </c:pt>
                <c:pt idx="2">
                  <c:v>40</c:v>
                </c:pt>
                <c:pt idx="3">
                  <c:v>16</c:v>
                </c:pt>
              </c:numCache>
            </c:numRef>
          </c:val>
          <c:extLst>
            <c:ext xmlns:c16="http://schemas.microsoft.com/office/drawing/2014/chart" uri="{C3380CC4-5D6E-409C-BE32-E72D297353CC}">
              <c16:uniqueId val="{00000001-8E5B-40A8-B68C-9E12430C6F3E}"/>
            </c:ext>
          </c:extLst>
        </c:ser>
        <c:dLbls>
          <c:showLegendKey val="0"/>
          <c:showVal val="1"/>
          <c:showCatName val="0"/>
          <c:showSerName val="0"/>
          <c:showPercent val="0"/>
          <c:showBubbleSize val="0"/>
        </c:dLbls>
        <c:gapWidth val="150"/>
        <c:shape val="box"/>
        <c:axId val="549151184"/>
        <c:axId val="549150528"/>
        <c:axId val="0"/>
      </c:bar3DChart>
      <c:catAx>
        <c:axId val="549151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549150528"/>
        <c:crosses val="autoZero"/>
        <c:auto val="1"/>
        <c:lblAlgn val="ctr"/>
        <c:lblOffset val="100"/>
        <c:noMultiLvlLbl val="0"/>
      </c:catAx>
      <c:valAx>
        <c:axId val="549150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54915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Φύλλο1!$A$2:$A$6</cx:f>
        <cx:lvl ptCount="5">
          <cx:pt idx="0">Άτομο με αναπηρία</cx:pt>
          <cx:pt idx="1">Άτομο διαφορετικής θρησκείας</cx:pt>
          <cx:pt idx="2">Άτομο διαφορετικής εθνικότητας</cx:pt>
          <cx:pt idx="3">Ομοφυλόφυλο άτομο</cx:pt>
          <cx:pt idx="4">Ρομά</cx:pt>
        </cx:lvl>
      </cx:strDim>
      <cx:numDim type="val">
        <cx:f>Φύλλο1!$B$2:$B$6</cx:f>
        <cx:lvl ptCount="5" formatCode="Γενικός τύπος">
          <cx:pt idx="0">9.0999999999999996</cx:pt>
          <cx:pt idx="1">8.5</cx:pt>
          <cx:pt idx="2">8.0999999999999996</cx:pt>
          <cx:pt idx="3">7.9000000000000004</cx:pt>
          <cx:pt idx="4">6</cx:pt>
        </cx:lvl>
      </cx:numDim>
    </cx:data>
  </cx:chartData>
  <cx:chart>
    <cx:title pos="t" align="ctr" overlay="0">
      <cx:tx>
        <cx:rich>
          <a:bodyPr spcFirstLastPara="1" vertOverflow="ellipsis" horzOverflow="overflow" wrap="square" lIns="0" tIns="0" rIns="0" bIns="0" anchor="ctr" anchorCtr="1"/>
          <a:lstStyle/>
          <a:p>
            <a:pPr algn="ctr" rtl="0">
              <a:defRPr/>
            </a:pPr>
            <a:r>
              <a:rPr lang="el-GR" sz="1400" b="0" i="0" u="none" strike="noStrike" baseline="0" dirty="0">
                <a:solidFill>
                  <a:srgbClr val="21425F">
                    <a:lumMod val="65000"/>
                    <a:lumOff val="35000"/>
                  </a:srgbClr>
                </a:solidFill>
                <a:latin typeface="Arial"/>
              </a:rPr>
              <a:t>Για όλες τις παρακάτω περιπτώσεις, πείτε μας από το 1-10 πως θα νιώθατε γι’αυτές. </a:t>
            </a:r>
            <a:br>
              <a:rPr lang="el-GR" sz="1400" b="0" i="0" u="none" strike="noStrike" baseline="0" dirty="0">
                <a:solidFill>
                  <a:srgbClr val="21425F">
                    <a:lumMod val="65000"/>
                    <a:lumOff val="35000"/>
                  </a:srgbClr>
                </a:solidFill>
                <a:latin typeface="Arial"/>
              </a:rPr>
            </a:br>
            <a:r>
              <a:rPr lang="el-GR" sz="1400" b="0" i="0" u="none" strike="noStrike" baseline="0" dirty="0">
                <a:solidFill>
                  <a:srgbClr val="21425F">
                    <a:lumMod val="65000"/>
                    <a:lumOff val="35000"/>
                  </a:srgbClr>
                </a:solidFill>
                <a:latin typeface="Arial"/>
              </a:rPr>
              <a:t>1 </a:t>
            </a:r>
            <a:r>
              <a:rPr lang="en-US" sz="1400" b="0" i="0" u="none" strike="noStrike" baseline="0" dirty="0">
                <a:solidFill>
                  <a:srgbClr val="21425F">
                    <a:lumMod val="65000"/>
                    <a:lumOff val="35000"/>
                  </a:srgbClr>
                </a:solidFill>
                <a:latin typeface="Arial"/>
              </a:rPr>
              <a:t>= </a:t>
            </a:r>
            <a:r>
              <a:rPr lang="el-GR" sz="1400" b="0" i="0" u="none" strike="noStrike" baseline="0" dirty="0">
                <a:solidFill>
                  <a:srgbClr val="21425F">
                    <a:lumMod val="65000"/>
                    <a:lumOff val="35000"/>
                  </a:srgbClr>
                </a:solidFill>
                <a:latin typeface="Arial"/>
              </a:rPr>
              <a:t>νιώθω πολύ άβολα</a:t>
            </a:r>
            <a:br>
              <a:rPr lang="en-US" sz="1400" b="0" i="0" u="none" strike="noStrike" baseline="0" dirty="0">
                <a:solidFill>
                  <a:srgbClr val="21425F">
                    <a:lumMod val="65000"/>
                    <a:lumOff val="35000"/>
                  </a:srgbClr>
                </a:solidFill>
                <a:latin typeface="Arial"/>
              </a:rPr>
            </a:br>
            <a:r>
              <a:rPr lang="el-GR" sz="1400" b="0" i="0" u="none" strike="noStrike" baseline="0" dirty="0">
                <a:solidFill>
                  <a:srgbClr val="21425F">
                    <a:lumMod val="65000"/>
                    <a:lumOff val="35000"/>
                  </a:srgbClr>
                </a:solidFill>
                <a:latin typeface="Arial"/>
              </a:rPr>
              <a:t>10</a:t>
            </a:r>
            <a:r>
              <a:rPr lang="en-US" sz="1400" b="0" i="0" u="none" strike="noStrike" baseline="0" dirty="0">
                <a:solidFill>
                  <a:srgbClr val="21425F">
                    <a:lumMod val="65000"/>
                    <a:lumOff val="35000"/>
                  </a:srgbClr>
                </a:solidFill>
                <a:latin typeface="Arial"/>
              </a:rPr>
              <a:t> = </a:t>
            </a:r>
            <a:r>
              <a:rPr lang="el-GR" sz="1400" b="0" i="0" u="none" strike="noStrike" baseline="0" dirty="0">
                <a:solidFill>
                  <a:srgbClr val="21425F">
                    <a:lumMod val="65000"/>
                    <a:lumOff val="35000"/>
                  </a:srgbClr>
                </a:solidFill>
                <a:latin typeface="Arial"/>
              </a:rPr>
              <a:t>θα ένιωθα πολύ άνετα με την κατάσταση</a:t>
            </a:r>
          </a:p>
        </cx:rich>
      </cx:tx>
    </cx:title>
    <cx:plotArea>
      <cx:plotAreaRegion>
        <cx:series layoutId="funnel" uniqueId="{3B337209-2B64-4DED-AD04-6B2BEA274447}">
          <cx:tx>
            <cx:txData>
              <cx:f>Φύλλο1!$B$1</cx:f>
              <cx:v/>
            </cx:txData>
          </cx:tx>
          <cx:spPr>
            <a:solidFill>
              <a:schemeClr val="bg2">
                <a:lumMod val="40000"/>
                <a:lumOff val="60000"/>
              </a:schemeClr>
            </a:solidFill>
          </cx:spPr>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a:pPr>
            <a:endParaRPr lang="el-GR" sz="1197" b="0" i="0" u="none" strike="noStrike" baseline="0">
              <a:solidFill>
                <a:srgbClr val="21425F">
                  <a:lumMod val="65000"/>
                  <a:lumOff val="35000"/>
                </a:srgbClr>
              </a:solidFill>
              <a:latin typeface="Aria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71A6C-7197-445E-B39E-15661DE2EDA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l-GR"/>
        </a:p>
      </dgm:t>
    </dgm:pt>
    <dgm:pt modelId="{ED35824A-426A-415D-98B8-73F4D92DA301}">
      <dgm:prSet custT="1"/>
      <dgm:spPr/>
      <dgm:t>
        <a:bodyPr/>
        <a:lstStyle/>
        <a:p>
          <a:r>
            <a:rPr lang="el-GR" sz="1200" b="0" i="0" dirty="0"/>
            <a:t>Ασφάλεια της ιδιοκτησίας</a:t>
          </a:r>
          <a:endParaRPr lang="el-GR" sz="1200" dirty="0"/>
        </a:p>
      </dgm:t>
    </dgm:pt>
    <dgm:pt modelId="{50E0D4C7-1899-4F0B-BD99-637AC5FB7D42}" type="parTrans" cxnId="{C51A8D93-7444-4C9E-98ED-F4F5F3C474C1}">
      <dgm:prSet/>
      <dgm:spPr/>
      <dgm:t>
        <a:bodyPr/>
        <a:lstStyle/>
        <a:p>
          <a:endParaRPr lang="el-GR"/>
        </a:p>
      </dgm:t>
    </dgm:pt>
    <dgm:pt modelId="{3731B39A-EA93-4712-B4D5-B661CFE3611F}" type="sibTrans" cxnId="{C51A8D93-7444-4C9E-98ED-F4F5F3C474C1}">
      <dgm:prSet/>
      <dgm:spPr/>
      <dgm:t>
        <a:bodyPr/>
        <a:lstStyle/>
        <a:p>
          <a:endParaRPr lang="el-GR"/>
        </a:p>
      </dgm:t>
    </dgm:pt>
    <dgm:pt modelId="{08092493-B005-48F1-939C-F6DF3C552691}">
      <dgm:prSet custT="1"/>
      <dgm:spPr/>
      <dgm:t>
        <a:bodyPr/>
        <a:lstStyle/>
        <a:p>
          <a:r>
            <a:rPr lang="el-GR" sz="1100" b="0" i="0" dirty="0"/>
            <a:t>Διαθεσιμότητα δημόσιων υπηρεσιών κοινής ωφέλειας </a:t>
          </a:r>
          <a:endParaRPr lang="el-GR" sz="1100" dirty="0"/>
        </a:p>
      </dgm:t>
    </dgm:pt>
    <dgm:pt modelId="{DC5E9BC4-0386-4AA7-BC32-5882306191A5}" type="parTrans" cxnId="{4510D323-7EE2-4264-AB1C-0DE3B04B620A}">
      <dgm:prSet/>
      <dgm:spPr/>
      <dgm:t>
        <a:bodyPr/>
        <a:lstStyle/>
        <a:p>
          <a:endParaRPr lang="el-GR"/>
        </a:p>
      </dgm:t>
    </dgm:pt>
    <dgm:pt modelId="{866C4A93-BA6D-4DBD-B696-7649E4398271}" type="sibTrans" cxnId="{4510D323-7EE2-4264-AB1C-0DE3B04B620A}">
      <dgm:prSet/>
      <dgm:spPr/>
      <dgm:t>
        <a:bodyPr/>
        <a:lstStyle/>
        <a:p>
          <a:endParaRPr lang="el-GR"/>
        </a:p>
      </dgm:t>
    </dgm:pt>
    <dgm:pt modelId="{CB98C477-298A-4FD7-8F73-5EC1CE6C9A8C}">
      <dgm:prSet custT="1"/>
      <dgm:spPr/>
      <dgm:t>
        <a:bodyPr/>
        <a:lstStyle/>
        <a:p>
          <a:r>
            <a:rPr lang="el-GR" sz="1200" b="0" i="0" dirty="0"/>
            <a:t>Προσιτότητα</a:t>
          </a:r>
          <a:endParaRPr lang="el-GR" sz="1100" dirty="0"/>
        </a:p>
      </dgm:t>
    </dgm:pt>
    <dgm:pt modelId="{0F7C8383-501C-4C09-B258-EEC01D161871}" type="parTrans" cxnId="{E770F908-67E9-43C0-B23D-E5E9400EBA74}">
      <dgm:prSet/>
      <dgm:spPr/>
      <dgm:t>
        <a:bodyPr/>
        <a:lstStyle/>
        <a:p>
          <a:endParaRPr lang="el-GR"/>
        </a:p>
      </dgm:t>
    </dgm:pt>
    <dgm:pt modelId="{71885B53-6918-40BB-B2A9-FFECDC3AD12C}" type="sibTrans" cxnId="{E770F908-67E9-43C0-B23D-E5E9400EBA74}">
      <dgm:prSet/>
      <dgm:spPr/>
      <dgm:t>
        <a:bodyPr/>
        <a:lstStyle/>
        <a:p>
          <a:endParaRPr lang="el-GR"/>
        </a:p>
      </dgm:t>
    </dgm:pt>
    <dgm:pt modelId="{3AA56A57-7F5C-4FF2-B1F1-31699B22B390}">
      <dgm:prSet custT="1"/>
      <dgm:spPr/>
      <dgm:t>
        <a:bodyPr/>
        <a:lstStyle/>
        <a:p>
          <a:r>
            <a:rPr lang="el-GR" sz="1200" b="0" i="0" dirty="0"/>
            <a:t>Δυνατότητα διαβίωσης </a:t>
          </a:r>
          <a:endParaRPr lang="el-GR" sz="1200" dirty="0"/>
        </a:p>
      </dgm:t>
    </dgm:pt>
    <dgm:pt modelId="{9F424226-3F62-4119-BD78-07A0FD65FDED}" type="parTrans" cxnId="{DD3E96F9-25AD-41A1-9861-98C5DBE0EC2E}">
      <dgm:prSet/>
      <dgm:spPr/>
      <dgm:t>
        <a:bodyPr/>
        <a:lstStyle/>
        <a:p>
          <a:endParaRPr lang="el-GR"/>
        </a:p>
      </dgm:t>
    </dgm:pt>
    <dgm:pt modelId="{485BC530-CB75-4E57-9461-EDE2AEDEA64A}" type="sibTrans" cxnId="{DD3E96F9-25AD-41A1-9861-98C5DBE0EC2E}">
      <dgm:prSet/>
      <dgm:spPr/>
      <dgm:t>
        <a:bodyPr/>
        <a:lstStyle/>
        <a:p>
          <a:endParaRPr lang="el-GR"/>
        </a:p>
      </dgm:t>
    </dgm:pt>
    <dgm:pt modelId="{9E609122-DB38-4977-82EA-256537B4B026}">
      <dgm:prSet custT="1"/>
      <dgm:spPr/>
      <dgm:t>
        <a:bodyPr/>
        <a:lstStyle/>
        <a:p>
          <a:r>
            <a:rPr lang="el-GR" sz="1100" b="0" i="0" dirty="0"/>
            <a:t> </a:t>
          </a:r>
          <a:r>
            <a:rPr lang="el-GR" sz="1200" b="0" i="0" dirty="0"/>
            <a:t>Προσβασιμότητα</a:t>
          </a:r>
          <a:endParaRPr lang="el-GR" sz="1100" dirty="0"/>
        </a:p>
      </dgm:t>
    </dgm:pt>
    <dgm:pt modelId="{21B880F6-6391-40B9-893D-483A26BE6B37}" type="parTrans" cxnId="{27994F0A-B3DE-4823-B9D3-303BFC30809E}">
      <dgm:prSet/>
      <dgm:spPr/>
      <dgm:t>
        <a:bodyPr/>
        <a:lstStyle/>
        <a:p>
          <a:endParaRPr lang="el-GR"/>
        </a:p>
      </dgm:t>
    </dgm:pt>
    <dgm:pt modelId="{464733BE-B67B-4A69-9CCE-BA4DD7C0EEDD}" type="sibTrans" cxnId="{27994F0A-B3DE-4823-B9D3-303BFC30809E}">
      <dgm:prSet/>
      <dgm:spPr/>
      <dgm:t>
        <a:bodyPr/>
        <a:lstStyle/>
        <a:p>
          <a:endParaRPr lang="el-GR"/>
        </a:p>
      </dgm:t>
    </dgm:pt>
    <dgm:pt modelId="{6DD096D1-125E-4E81-BAFD-B98F85889588}">
      <dgm:prSet custT="1"/>
      <dgm:spPr/>
      <dgm:t>
        <a:bodyPr/>
        <a:lstStyle/>
        <a:p>
          <a:r>
            <a:rPr lang="el-GR" sz="1200" b="0" i="0" dirty="0"/>
            <a:t>Τοποθεσία</a:t>
          </a:r>
          <a:endParaRPr lang="el-GR" sz="1100" dirty="0"/>
        </a:p>
      </dgm:t>
    </dgm:pt>
    <dgm:pt modelId="{F25D7680-C160-4396-B654-2EF839EB00D2}" type="parTrans" cxnId="{9DB669DA-9E3D-48AA-A5CF-4DE23D80E1E3}">
      <dgm:prSet/>
      <dgm:spPr/>
      <dgm:t>
        <a:bodyPr/>
        <a:lstStyle/>
        <a:p>
          <a:endParaRPr lang="el-GR"/>
        </a:p>
      </dgm:t>
    </dgm:pt>
    <dgm:pt modelId="{35A93CFD-83DF-44BE-B5ED-43DC69C02516}" type="sibTrans" cxnId="{9DB669DA-9E3D-48AA-A5CF-4DE23D80E1E3}">
      <dgm:prSet/>
      <dgm:spPr/>
      <dgm:t>
        <a:bodyPr/>
        <a:lstStyle/>
        <a:p>
          <a:endParaRPr lang="el-GR"/>
        </a:p>
      </dgm:t>
    </dgm:pt>
    <dgm:pt modelId="{56E6491E-D1EA-4CAC-93C4-F82575CF4394}">
      <dgm:prSet custT="1"/>
      <dgm:spPr/>
      <dgm:t>
        <a:bodyPr/>
        <a:lstStyle/>
        <a:p>
          <a:r>
            <a:rPr lang="el-GR" sz="1200" b="0" i="0" dirty="0"/>
            <a:t>Πολιτιστική επάρκεια</a:t>
          </a:r>
          <a:endParaRPr lang="el-GR" sz="1200" dirty="0"/>
        </a:p>
      </dgm:t>
    </dgm:pt>
    <dgm:pt modelId="{2E0793D4-3982-47B4-9123-A6362BEFBCD5}" type="parTrans" cxnId="{F9F51047-A93F-42FB-BBD2-CCFFBA21E1E7}">
      <dgm:prSet/>
      <dgm:spPr/>
      <dgm:t>
        <a:bodyPr/>
        <a:lstStyle/>
        <a:p>
          <a:endParaRPr lang="el-GR"/>
        </a:p>
      </dgm:t>
    </dgm:pt>
    <dgm:pt modelId="{253E4149-E52D-4BD1-AE44-336CCBB110EF}" type="sibTrans" cxnId="{F9F51047-A93F-42FB-BBD2-CCFFBA21E1E7}">
      <dgm:prSet/>
      <dgm:spPr/>
      <dgm:t>
        <a:bodyPr/>
        <a:lstStyle/>
        <a:p>
          <a:endParaRPr lang="el-GR"/>
        </a:p>
      </dgm:t>
    </dgm:pt>
    <dgm:pt modelId="{B291E247-170A-49DB-B175-90161B65995B}" type="pres">
      <dgm:prSet presAssocID="{2BC71A6C-7197-445E-B39E-15661DE2EDA8}" presName="Name0" presStyleCnt="0">
        <dgm:presLayoutVars>
          <dgm:dir/>
          <dgm:resizeHandles val="exact"/>
        </dgm:presLayoutVars>
      </dgm:prSet>
      <dgm:spPr/>
    </dgm:pt>
    <dgm:pt modelId="{290A3F7B-16EE-4864-A6B0-43A103BB3723}" type="pres">
      <dgm:prSet presAssocID="{2BC71A6C-7197-445E-B39E-15661DE2EDA8}" presName="arrow" presStyleLbl="bgShp" presStyleIdx="0" presStyleCnt="1"/>
      <dgm:spPr/>
    </dgm:pt>
    <dgm:pt modelId="{72071D19-41C8-49A9-BC03-769FCBACA7C2}" type="pres">
      <dgm:prSet presAssocID="{2BC71A6C-7197-445E-B39E-15661DE2EDA8}" presName="points" presStyleCnt="0"/>
      <dgm:spPr/>
    </dgm:pt>
    <dgm:pt modelId="{D965DA1A-4EF0-4E17-8F04-4CB0429F2FB0}" type="pres">
      <dgm:prSet presAssocID="{ED35824A-426A-415D-98B8-73F4D92DA301}" presName="compositeA" presStyleCnt="0"/>
      <dgm:spPr/>
    </dgm:pt>
    <dgm:pt modelId="{89EF2124-26ED-483D-8360-DA964F372B7C}" type="pres">
      <dgm:prSet presAssocID="{ED35824A-426A-415D-98B8-73F4D92DA301}" presName="textA" presStyleLbl="revTx" presStyleIdx="0" presStyleCnt="7" custScaleX="391638">
        <dgm:presLayoutVars>
          <dgm:bulletEnabled val="1"/>
        </dgm:presLayoutVars>
      </dgm:prSet>
      <dgm:spPr/>
    </dgm:pt>
    <dgm:pt modelId="{5CB96AAE-7751-4CB1-8528-19D9EA707DA8}" type="pres">
      <dgm:prSet presAssocID="{ED35824A-426A-415D-98B8-73F4D92DA301}" presName="circleA" presStyleLbl="node1" presStyleIdx="0" presStyleCnt="7"/>
      <dgm:spPr/>
    </dgm:pt>
    <dgm:pt modelId="{94745830-88C3-42E1-A655-54B96BAE3614}" type="pres">
      <dgm:prSet presAssocID="{ED35824A-426A-415D-98B8-73F4D92DA301}" presName="spaceA" presStyleCnt="0"/>
      <dgm:spPr/>
    </dgm:pt>
    <dgm:pt modelId="{19356B52-E6AB-47BF-81C9-C3525C5D107E}" type="pres">
      <dgm:prSet presAssocID="{3731B39A-EA93-4712-B4D5-B661CFE3611F}" presName="space" presStyleCnt="0"/>
      <dgm:spPr/>
    </dgm:pt>
    <dgm:pt modelId="{92D0196B-938D-42A0-907E-E3394EBA3044}" type="pres">
      <dgm:prSet presAssocID="{08092493-B005-48F1-939C-F6DF3C552691}" presName="compositeB" presStyleCnt="0"/>
      <dgm:spPr/>
    </dgm:pt>
    <dgm:pt modelId="{7335F3E4-928D-4ADF-8B64-0EABE6C324D2}" type="pres">
      <dgm:prSet presAssocID="{08092493-B005-48F1-939C-F6DF3C552691}" presName="textB" presStyleLbl="revTx" presStyleIdx="1" presStyleCnt="7" custScaleX="350247" custScaleY="71186" custLinFactNeighborY="-17553">
        <dgm:presLayoutVars>
          <dgm:bulletEnabled val="1"/>
        </dgm:presLayoutVars>
      </dgm:prSet>
      <dgm:spPr/>
    </dgm:pt>
    <dgm:pt modelId="{5F268605-0AD0-4327-AC7C-669C1637FDA9}" type="pres">
      <dgm:prSet presAssocID="{08092493-B005-48F1-939C-F6DF3C552691}" presName="circleB" presStyleLbl="node1" presStyleIdx="1" presStyleCnt="7"/>
      <dgm:spPr/>
    </dgm:pt>
    <dgm:pt modelId="{147B57D0-8B2C-4B4C-B188-2AE3EFDE0329}" type="pres">
      <dgm:prSet presAssocID="{08092493-B005-48F1-939C-F6DF3C552691}" presName="spaceB" presStyleCnt="0"/>
      <dgm:spPr/>
    </dgm:pt>
    <dgm:pt modelId="{C829399A-1EDC-4276-85CC-6B2CFDF279AD}" type="pres">
      <dgm:prSet presAssocID="{866C4A93-BA6D-4DBD-B696-7649E4398271}" presName="space" presStyleCnt="0"/>
      <dgm:spPr/>
    </dgm:pt>
    <dgm:pt modelId="{509BF332-4960-45EA-A3BB-337D01089BAD}" type="pres">
      <dgm:prSet presAssocID="{CB98C477-298A-4FD7-8F73-5EC1CE6C9A8C}" presName="compositeA" presStyleCnt="0"/>
      <dgm:spPr/>
    </dgm:pt>
    <dgm:pt modelId="{ED5BBAFC-5044-458F-8222-AA04132F02B6}" type="pres">
      <dgm:prSet presAssocID="{CB98C477-298A-4FD7-8F73-5EC1CE6C9A8C}" presName="textA" presStyleLbl="revTx" presStyleIdx="2" presStyleCnt="7" custScaleX="339528">
        <dgm:presLayoutVars>
          <dgm:bulletEnabled val="1"/>
        </dgm:presLayoutVars>
      </dgm:prSet>
      <dgm:spPr/>
    </dgm:pt>
    <dgm:pt modelId="{1AB29F76-7735-4211-AC30-EBA9DCDABDE4}" type="pres">
      <dgm:prSet presAssocID="{CB98C477-298A-4FD7-8F73-5EC1CE6C9A8C}" presName="circleA" presStyleLbl="node1" presStyleIdx="2" presStyleCnt="7"/>
      <dgm:spPr/>
    </dgm:pt>
    <dgm:pt modelId="{44CAF236-D0EA-4801-881F-B891AE9FCF43}" type="pres">
      <dgm:prSet presAssocID="{CB98C477-298A-4FD7-8F73-5EC1CE6C9A8C}" presName="spaceA" presStyleCnt="0"/>
      <dgm:spPr/>
    </dgm:pt>
    <dgm:pt modelId="{132D09CD-05BB-44FF-98F6-00A6D6D56624}" type="pres">
      <dgm:prSet presAssocID="{71885B53-6918-40BB-B2A9-FFECDC3AD12C}" presName="space" presStyleCnt="0"/>
      <dgm:spPr/>
    </dgm:pt>
    <dgm:pt modelId="{4C946746-371E-4372-B4A6-00948D4907DA}" type="pres">
      <dgm:prSet presAssocID="{3AA56A57-7F5C-4FF2-B1F1-31699B22B390}" presName="compositeB" presStyleCnt="0"/>
      <dgm:spPr/>
    </dgm:pt>
    <dgm:pt modelId="{81D27DB3-29BC-48E1-8C1F-10F923E5DB6A}" type="pres">
      <dgm:prSet presAssocID="{3AA56A57-7F5C-4FF2-B1F1-31699B22B390}" presName="textB" presStyleLbl="revTx" presStyleIdx="3" presStyleCnt="7" custScaleX="321076">
        <dgm:presLayoutVars>
          <dgm:bulletEnabled val="1"/>
        </dgm:presLayoutVars>
      </dgm:prSet>
      <dgm:spPr/>
    </dgm:pt>
    <dgm:pt modelId="{9348469F-E695-4F63-9E22-01B6E3EDA2EE}" type="pres">
      <dgm:prSet presAssocID="{3AA56A57-7F5C-4FF2-B1F1-31699B22B390}" presName="circleB" presStyleLbl="node1" presStyleIdx="3" presStyleCnt="7"/>
      <dgm:spPr/>
    </dgm:pt>
    <dgm:pt modelId="{F95A82BC-2B1D-4878-BEAE-F76C3E52CD7D}" type="pres">
      <dgm:prSet presAssocID="{3AA56A57-7F5C-4FF2-B1F1-31699B22B390}" presName="spaceB" presStyleCnt="0"/>
      <dgm:spPr/>
    </dgm:pt>
    <dgm:pt modelId="{0094C45F-8902-4B68-9409-64D2AA4EAC79}" type="pres">
      <dgm:prSet presAssocID="{485BC530-CB75-4E57-9461-EDE2AEDEA64A}" presName="space" presStyleCnt="0"/>
      <dgm:spPr/>
    </dgm:pt>
    <dgm:pt modelId="{618F00A7-A066-4533-829C-E9B1478DDB79}" type="pres">
      <dgm:prSet presAssocID="{9E609122-DB38-4977-82EA-256537B4B026}" presName="compositeA" presStyleCnt="0"/>
      <dgm:spPr/>
    </dgm:pt>
    <dgm:pt modelId="{0303E6E0-165C-484F-843A-5F02A99D3688}" type="pres">
      <dgm:prSet presAssocID="{9E609122-DB38-4977-82EA-256537B4B026}" presName="textA" presStyleLbl="revTx" presStyleIdx="4" presStyleCnt="7" custScaleX="467478">
        <dgm:presLayoutVars>
          <dgm:bulletEnabled val="1"/>
        </dgm:presLayoutVars>
      </dgm:prSet>
      <dgm:spPr/>
    </dgm:pt>
    <dgm:pt modelId="{C2109AE5-FEC7-494C-BF7B-C9BF68DEB666}" type="pres">
      <dgm:prSet presAssocID="{9E609122-DB38-4977-82EA-256537B4B026}" presName="circleA" presStyleLbl="node1" presStyleIdx="4" presStyleCnt="7"/>
      <dgm:spPr/>
    </dgm:pt>
    <dgm:pt modelId="{BBB3AAD0-6D36-400C-A7B0-86813E502BF7}" type="pres">
      <dgm:prSet presAssocID="{9E609122-DB38-4977-82EA-256537B4B026}" presName="spaceA" presStyleCnt="0"/>
      <dgm:spPr/>
    </dgm:pt>
    <dgm:pt modelId="{7F02372E-0C25-4CB2-B6C6-E17727CA22D0}" type="pres">
      <dgm:prSet presAssocID="{464733BE-B67B-4A69-9CCE-BA4DD7C0EEDD}" presName="space" presStyleCnt="0"/>
      <dgm:spPr/>
    </dgm:pt>
    <dgm:pt modelId="{38567C7C-FC9D-457C-90EB-4B80CB92F5FC}" type="pres">
      <dgm:prSet presAssocID="{6DD096D1-125E-4E81-BAFD-B98F85889588}" presName="compositeB" presStyleCnt="0"/>
      <dgm:spPr/>
    </dgm:pt>
    <dgm:pt modelId="{5F142BDD-4AC9-40CE-A6F1-1FA59A7A2152}" type="pres">
      <dgm:prSet presAssocID="{6DD096D1-125E-4E81-BAFD-B98F85889588}" presName="textB" presStyleLbl="revTx" presStyleIdx="5" presStyleCnt="7" custScaleX="299100">
        <dgm:presLayoutVars>
          <dgm:bulletEnabled val="1"/>
        </dgm:presLayoutVars>
      </dgm:prSet>
      <dgm:spPr/>
    </dgm:pt>
    <dgm:pt modelId="{BA10FB40-3FC6-436E-8EE7-BD50B918B52F}" type="pres">
      <dgm:prSet presAssocID="{6DD096D1-125E-4E81-BAFD-B98F85889588}" presName="circleB" presStyleLbl="node1" presStyleIdx="5" presStyleCnt="7"/>
      <dgm:spPr/>
    </dgm:pt>
    <dgm:pt modelId="{27FAF248-EE28-4E06-A336-A060B7C6AF36}" type="pres">
      <dgm:prSet presAssocID="{6DD096D1-125E-4E81-BAFD-B98F85889588}" presName="spaceB" presStyleCnt="0"/>
      <dgm:spPr/>
    </dgm:pt>
    <dgm:pt modelId="{E89CFC55-0EA9-4471-A68C-063F35DD232E}" type="pres">
      <dgm:prSet presAssocID="{35A93CFD-83DF-44BE-B5ED-43DC69C02516}" presName="space" presStyleCnt="0"/>
      <dgm:spPr/>
    </dgm:pt>
    <dgm:pt modelId="{8BF586F6-E72B-4830-A84F-5ECE740A575E}" type="pres">
      <dgm:prSet presAssocID="{56E6491E-D1EA-4CAC-93C4-F82575CF4394}" presName="compositeA" presStyleCnt="0"/>
      <dgm:spPr/>
    </dgm:pt>
    <dgm:pt modelId="{E696FD6A-5AE0-4826-9FE7-F6D50DAA2E71}" type="pres">
      <dgm:prSet presAssocID="{56E6491E-D1EA-4CAC-93C4-F82575CF4394}" presName="textA" presStyleLbl="revTx" presStyleIdx="6" presStyleCnt="7" custScaleX="389085">
        <dgm:presLayoutVars>
          <dgm:bulletEnabled val="1"/>
        </dgm:presLayoutVars>
      </dgm:prSet>
      <dgm:spPr/>
    </dgm:pt>
    <dgm:pt modelId="{B79B6461-B5B7-440D-9B1D-E3774644FFB2}" type="pres">
      <dgm:prSet presAssocID="{56E6491E-D1EA-4CAC-93C4-F82575CF4394}" presName="circleA" presStyleLbl="node1" presStyleIdx="6" presStyleCnt="7"/>
      <dgm:spPr/>
    </dgm:pt>
    <dgm:pt modelId="{E618E42D-179F-49F9-98C7-1445390C14E9}" type="pres">
      <dgm:prSet presAssocID="{56E6491E-D1EA-4CAC-93C4-F82575CF4394}" presName="spaceA" presStyleCnt="0"/>
      <dgm:spPr/>
    </dgm:pt>
  </dgm:ptLst>
  <dgm:cxnLst>
    <dgm:cxn modelId="{E770F908-67E9-43C0-B23D-E5E9400EBA74}" srcId="{2BC71A6C-7197-445E-B39E-15661DE2EDA8}" destId="{CB98C477-298A-4FD7-8F73-5EC1CE6C9A8C}" srcOrd="2" destOrd="0" parTransId="{0F7C8383-501C-4C09-B258-EEC01D161871}" sibTransId="{71885B53-6918-40BB-B2A9-FFECDC3AD12C}"/>
    <dgm:cxn modelId="{27994F0A-B3DE-4823-B9D3-303BFC30809E}" srcId="{2BC71A6C-7197-445E-B39E-15661DE2EDA8}" destId="{9E609122-DB38-4977-82EA-256537B4B026}" srcOrd="4" destOrd="0" parTransId="{21B880F6-6391-40B9-893D-483A26BE6B37}" sibTransId="{464733BE-B67B-4A69-9CCE-BA4DD7C0EEDD}"/>
    <dgm:cxn modelId="{4D0B701A-E762-4E92-8E2D-017049E72A8E}" type="presOf" srcId="{ED35824A-426A-415D-98B8-73F4D92DA301}" destId="{89EF2124-26ED-483D-8360-DA964F372B7C}" srcOrd="0" destOrd="0" presId="urn:microsoft.com/office/officeart/2005/8/layout/hProcess11"/>
    <dgm:cxn modelId="{4510D323-7EE2-4264-AB1C-0DE3B04B620A}" srcId="{2BC71A6C-7197-445E-B39E-15661DE2EDA8}" destId="{08092493-B005-48F1-939C-F6DF3C552691}" srcOrd="1" destOrd="0" parTransId="{DC5E9BC4-0386-4AA7-BC32-5882306191A5}" sibTransId="{866C4A93-BA6D-4DBD-B696-7649E4398271}"/>
    <dgm:cxn modelId="{574B795D-DECF-4B48-92B4-1007904BC48D}" type="presOf" srcId="{6DD096D1-125E-4E81-BAFD-B98F85889588}" destId="{5F142BDD-4AC9-40CE-A6F1-1FA59A7A2152}" srcOrd="0" destOrd="0" presId="urn:microsoft.com/office/officeart/2005/8/layout/hProcess11"/>
    <dgm:cxn modelId="{F9F51047-A93F-42FB-BBD2-CCFFBA21E1E7}" srcId="{2BC71A6C-7197-445E-B39E-15661DE2EDA8}" destId="{56E6491E-D1EA-4CAC-93C4-F82575CF4394}" srcOrd="6" destOrd="0" parTransId="{2E0793D4-3982-47B4-9123-A6362BEFBCD5}" sibTransId="{253E4149-E52D-4BD1-AE44-336CCBB110EF}"/>
    <dgm:cxn modelId="{F806577B-9B76-463C-A843-FF789F638202}" type="presOf" srcId="{9E609122-DB38-4977-82EA-256537B4B026}" destId="{0303E6E0-165C-484F-843A-5F02A99D3688}" srcOrd="0" destOrd="0" presId="urn:microsoft.com/office/officeart/2005/8/layout/hProcess11"/>
    <dgm:cxn modelId="{56598B8F-64CF-43DC-B07B-E8C04EAE403D}" type="presOf" srcId="{2BC71A6C-7197-445E-B39E-15661DE2EDA8}" destId="{B291E247-170A-49DB-B175-90161B65995B}" srcOrd="0" destOrd="0" presId="urn:microsoft.com/office/officeart/2005/8/layout/hProcess11"/>
    <dgm:cxn modelId="{883B8390-577E-49EE-9B55-B61FA8084376}" type="presOf" srcId="{3AA56A57-7F5C-4FF2-B1F1-31699B22B390}" destId="{81D27DB3-29BC-48E1-8C1F-10F923E5DB6A}" srcOrd="0" destOrd="0" presId="urn:microsoft.com/office/officeart/2005/8/layout/hProcess11"/>
    <dgm:cxn modelId="{C51A8D93-7444-4C9E-98ED-F4F5F3C474C1}" srcId="{2BC71A6C-7197-445E-B39E-15661DE2EDA8}" destId="{ED35824A-426A-415D-98B8-73F4D92DA301}" srcOrd="0" destOrd="0" parTransId="{50E0D4C7-1899-4F0B-BD99-637AC5FB7D42}" sibTransId="{3731B39A-EA93-4712-B4D5-B661CFE3611F}"/>
    <dgm:cxn modelId="{7A8DEA93-02CD-4A2A-95A6-16496957EADD}" type="presOf" srcId="{08092493-B005-48F1-939C-F6DF3C552691}" destId="{7335F3E4-928D-4ADF-8B64-0EABE6C324D2}" srcOrd="0" destOrd="0" presId="urn:microsoft.com/office/officeart/2005/8/layout/hProcess11"/>
    <dgm:cxn modelId="{DEA941A9-8812-46E0-9955-FA3C01F5194B}" type="presOf" srcId="{56E6491E-D1EA-4CAC-93C4-F82575CF4394}" destId="{E696FD6A-5AE0-4826-9FE7-F6D50DAA2E71}" srcOrd="0" destOrd="0" presId="urn:microsoft.com/office/officeart/2005/8/layout/hProcess11"/>
    <dgm:cxn modelId="{9DB669DA-9E3D-48AA-A5CF-4DE23D80E1E3}" srcId="{2BC71A6C-7197-445E-B39E-15661DE2EDA8}" destId="{6DD096D1-125E-4E81-BAFD-B98F85889588}" srcOrd="5" destOrd="0" parTransId="{F25D7680-C160-4396-B654-2EF839EB00D2}" sibTransId="{35A93CFD-83DF-44BE-B5ED-43DC69C02516}"/>
    <dgm:cxn modelId="{415408E3-1005-4DF3-B5C2-9FEE42985C90}" type="presOf" srcId="{CB98C477-298A-4FD7-8F73-5EC1CE6C9A8C}" destId="{ED5BBAFC-5044-458F-8222-AA04132F02B6}" srcOrd="0" destOrd="0" presId="urn:microsoft.com/office/officeart/2005/8/layout/hProcess11"/>
    <dgm:cxn modelId="{DD3E96F9-25AD-41A1-9861-98C5DBE0EC2E}" srcId="{2BC71A6C-7197-445E-B39E-15661DE2EDA8}" destId="{3AA56A57-7F5C-4FF2-B1F1-31699B22B390}" srcOrd="3" destOrd="0" parTransId="{9F424226-3F62-4119-BD78-07A0FD65FDED}" sibTransId="{485BC530-CB75-4E57-9461-EDE2AEDEA64A}"/>
    <dgm:cxn modelId="{98C866DB-6AE7-41AA-9718-9CFD8A601A55}" type="presParOf" srcId="{B291E247-170A-49DB-B175-90161B65995B}" destId="{290A3F7B-16EE-4864-A6B0-43A103BB3723}" srcOrd="0" destOrd="0" presId="urn:microsoft.com/office/officeart/2005/8/layout/hProcess11"/>
    <dgm:cxn modelId="{4955B712-6B1E-4A3B-8A9F-4E85D1234793}" type="presParOf" srcId="{B291E247-170A-49DB-B175-90161B65995B}" destId="{72071D19-41C8-49A9-BC03-769FCBACA7C2}" srcOrd="1" destOrd="0" presId="urn:microsoft.com/office/officeart/2005/8/layout/hProcess11"/>
    <dgm:cxn modelId="{F6468E13-1119-4CD3-A072-79F2810676F0}" type="presParOf" srcId="{72071D19-41C8-49A9-BC03-769FCBACA7C2}" destId="{D965DA1A-4EF0-4E17-8F04-4CB0429F2FB0}" srcOrd="0" destOrd="0" presId="urn:microsoft.com/office/officeart/2005/8/layout/hProcess11"/>
    <dgm:cxn modelId="{893889D7-7FFE-40FE-9E41-B205288EE345}" type="presParOf" srcId="{D965DA1A-4EF0-4E17-8F04-4CB0429F2FB0}" destId="{89EF2124-26ED-483D-8360-DA964F372B7C}" srcOrd="0" destOrd="0" presId="urn:microsoft.com/office/officeart/2005/8/layout/hProcess11"/>
    <dgm:cxn modelId="{A7EBD2D8-08BB-44F8-B26D-F7D4C212E959}" type="presParOf" srcId="{D965DA1A-4EF0-4E17-8F04-4CB0429F2FB0}" destId="{5CB96AAE-7751-4CB1-8528-19D9EA707DA8}" srcOrd="1" destOrd="0" presId="urn:microsoft.com/office/officeart/2005/8/layout/hProcess11"/>
    <dgm:cxn modelId="{C4005E29-04B5-41AF-8064-68ABF05F7DE1}" type="presParOf" srcId="{D965DA1A-4EF0-4E17-8F04-4CB0429F2FB0}" destId="{94745830-88C3-42E1-A655-54B96BAE3614}" srcOrd="2" destOrd="0" presId="urn:microsoft.com/office/officeart/2005/8/layout/hProcess11"/>
    <dgm:cxn modelId="{B7F6515B-EE5E-413D-BAD9-B5180C0B145F}" type="presParOf" srcId="{72071D19-41C8-49A9-BC03-769FCBACA7C2}" destId="{19356B52-E6AB-47BF-81C9-C3525C5D107E}" srcOrd="1" destOrd="0" presId="urn:microsoft.com/office/officeart/2005/8/layout/hProcess11"/>
    <dgm:cxn modelId="{6C23AA42-162D-4CC7-98CC-9B18D296ECEB}" type="presParOf" srcId="{72071D19-41C8-49A9-BC03-769FCBACA7C2}" destId="{92D0196B-938D-42A0-907E-E3394EBA3044}" srcOrd="2" destOrd="0" presId="urn:microsoft.com/office/officeart/2005/8/layout/hProcess11"/>
    <dgm:cxn modelId="{AC7EAE75-584A-4E3E-9960-8148610A5010}" type="presParOf" srcId="{92D0196B-938D-42A0-907E-E3394EBA3044}" destId="{7335F3E4-928D-4ADF-8B64-0EABE6C324D2}" srcOrd="0" destOrd="0" presId="urn:microsoft.com/office/officeart/2005/8/layout/hProcess11"/>
    <dgm:cxn modelId="{B03C1918-0E86-47FE-AE40-8318B15DD5E7}" type="presParOf" srcId="{92D0196B-938D-42A0-907E-E3394EBA3044}" destId="{5F268605-0AD0-4327-AC7C-669C1637FDA9}" srcOrd="1" destOrd="0" presId="urn:microsoft.com/office/officeart/2005/8/layout/hProcess11"/>
    <dgm:cxn modelId="{3B7189CE-110C-460C-AE92-3FE015A918D3}" type="presParOf" srcId="{92D0196B-938D-42A0-907E-E3394EBA3044}" destId="{147B57D0-8B2C-4B4C-B188-2AE3EFDE0329}" srcOrd="2" destOrd="0" presId="urn:microsoft.com/office/officeart/2005/8/layout/hProcess11"/>
    <dgm:cxn modelId="{1BCD889B-DA69-4F6B-8AE8-0186A76F92D0}" type="presParOf" srcId="{72071D19-41C8-49A9-BC03-769FCBACA7C2}" destId="{C829399A-1EDC-4276-85CC-6B2CFDF279AD}" srcOrd="3" destOrd="0" presId="urn:microsoft.com/office/officeart/2005/8/layout/hProcess11"/>
    <dgm:cxn modelId="{AAE4527E-44FA-4776-889B-6582E8076A9F}" type="presParOf" srcId="{72071D19-41C8-49A9-BC03-769FCBACA7C2}" destId="{509BF332-4960-45EA-A3BB-337D01089BAD}" srcOrd="4" destOrd="0" presId="urn:microsoft.com/office/officeart/2005/8/layout/hProcess11"/>
    <dgm:cxn modelId="{B9525028-AA3D-46C4-A8EC-705DA6F90F3E}" type="presParOf" srcId="{509BF332-4960-45EA-A3BB-337D01089BAD}" destId="{ED5BBAFC-5044-458F-8222-AA04132F02B6}" srcOrd="0" destOrd="0" presId="urn:microsoft.com/office/officeart/2005/8/layout/hProcess11"/>
    <dgm:cxn modelId="{46B7A481-B8DC-4012-A581-8F4EA4206C9C}" type="presParOf" srcId="{509BF332-4960-45EA-A3BB-337D01089BAD}" destId="{1AB29F76-7735-4211-AC30-EBA9DCDABDE4}" srcOrd="1" destOrd="0" presId="urn:microsoft.com/office/officeart/2005/8/layout/hProcess11"/>
    <dgm:cxn modelId="{938C7A59-FCD4-42DF-BFD4-DF79232007DB}" type="presParOf" srcId="{509BF332-4960-45EA-A3BB-337D01089BAD}" destId="{44CAF236-D0EA-4801-881F-B891AE9FCF43}" srcOrd="2" destOrd="0" presId="urn:microsoft.com/office/officeart/2005/8/layout/hProcess11"/>
    <dgm:cxn modelId="{F5DD47E0-E454-4D4E-9D95-6288A3DE86FE}" type="presParOf" srcId="{72071D19-41C8-49A9-BC03-769FCBACA7C2}" destId="{132D09CD-05BB-44FF-98F6-00A6D6D56624}" srcOrd="5" destOrd="0" presId="urn:microsoft.com/office/officeart/2005/8/layout/hProcess11"/>
    <dgm:cxn modelId="{8F353F95-8793-42E4-BA6D-A2413102F776}" type="presParOf" srcId="{72071D19-41C8-49A9-BC03-769FCBACA7C2}" destId="{4C946746-371E-4372-B4A6-00948D4907DA}" srcOrd="6" destOrd="0" presId="urn:microsoft.com/office/officeart/2005/8/layout/hProcess11"/>
    <dgm:cxn modelId="{DA8BACDA-D4B4-48A9-A528-957EBFF6A6AE}" type="presParOf" srcId="{4C946746-371E-4372-B4A6-00948D4907DA}" destId="{81D27DB3-29BC-48E1-8C1F-10F923E5DB6A}" srcOrd="0" destOrd="0" presId="urn:microsoft.com/office/officeart/2005/8/layout/hProcess11"/>
    <dgm:cxn modelId="{E8EF2DE3-F525-469D-AC93-D40F71224ED9}" type="presParOf" srcId="{4C946746-371E-4372-B4A6-00948D4907DA}" destId="{9348469F-E695-4F63-9E22-01B6E3EDA2EE}" srcOrd="1" destOrd="0" presId="urn:microsoft.com/office/officeart/2005/8/layout/hProcess11"/>
    <dgm:cxn modelId="{67B591A5-962E-4B46-8B27-650AFF50173F}" type="presParOf" srcId="{4C946746-371E-4372-B4A6-00948D4907DA}" destId="{F95A82BC-2B1D-4878-BEAE-F76C3E52CD7D}" srcOrd="2" destOrd="0" presId="urn:microsoft.com/office/officeart/2005/8/layout/hProcess11"/>
    <dgm:cxn modelId="{C971342F-B90E-4785-A6AA-B59537B22E0F}" type="presParOf" srcId="{72071D19-41C8-49A9-BC03-769FCBACA7C2}" destId="{0094C45F-8902-4B68-9409-64D2AA4EAC79}" srcOrd="7" destOrd="0" presId="urn:microsoft.com/office/officeart/2005/8/layout/hProcess11"/>
    <dgm:cxn modelId="{ED91E0F6-9946-4E44-A2A7-9CB82689B9DF}" type="presParOf" srcId="{72071D19-41C8-49A9-BC03-769FCBACA7C2}" destId="{618F00A7-A066-4533-829C-E9B1478DDB79}" srcOrd="8" destOrd="0" presId="urn:microsoft.com/office/officeart/2005/8/layout/hProcess11"/>
    <dgm:cxn modelId="{A7D008BE-0E55-4BBD-B194-1F67C5900E53}" type="presParOf" srcId="{618F00A7-A066-4533-829C-E9B1478DDB79}" destId="{0303E6E0-165C-484F-843A-5F02A99D3688}" srcOrd="0" destOrd="0" presId="urn:microsoft.com/office/officeart/2005/8/layout/hProcess11"/>
    <dgm:cxn modelId="{140C6F8E-214F-4F78-8942-06FAB8334C17}" type="presParOf" srcId="{618F00A7-A066-4533-829C-E9B1478DDB79}" destId="{C2109AE5-FEC7-494C-BF7B-C9BF68DEB666}" srcOrd="1" destOrd="0" presId="urn:microsoft.com/office/officeart/2005/8/layout/hProcess11"/>
    <dgm:cxn modelId="{039A75E6-F61F-4ACB-A8E7-A0CD90DD88F3}" type="presParOf" srcId="{618F00A7-A066-4533-829C-E9B1478DDB79}" destId="{BBB3AAD0-6D36-400C-A7B0-86813E502BF7}" srcOrd="2" destOrd="0" presId="urn:microsoft.com/office/officeart/2005/8/layout/hProcess11"/>
    <dgm:cxn modelId="{F4DA3C8E-AAE4-4B18-9D43-EB17DBB05055}" type="presParOf" srcId="{72071D19-41C8-49A9-BC03-769FCBACA7C2}" destId="{7F02372E-0C25-4CB2-B6C6-E17727CA22D0}" srcOrd="9" destOrd="0" presId="urn:microsoft.com/office/officeart/2005/8/layout/hProcess11"/>
    <dgm:cxn modelId="{7F3DC6C2-1ECC-4144-85B6-7BA1306BC26E}" type="presParOf" srcId="{72071D19-41C8-49A9-BC03-769FCBACA7C2}" destId="{38567C7C-FC9D-457C-90EB-4B80CB92F5FC}" srcOrd="10" destOrd="0" presId="urn:microsoft.com/office/officeart/2005/8/layout/hProcess11"/>
    <dgm:cxn modelId="{D94354C6-90EE-45C7-9438-152FC6A9B8B9}" type="presParOf" srcId="{38567C7C-FC9D-457C-90EB-4B80CB92F5FC}" destId="{5F142BDD-4AC9-40CE-A6F1-1FA59A7A2152}" srcOrd="0" destOrd="0" presId="urn:microsoft.com/office/officeart/2005/8/layout/hProcess11"/>
    <dgm:cxn modelId="{FEDCF814-1617-4597-926F-89D65C280F8E}" type="presParOf" srcId="{38567C7C-FC9D-457C-90EB-4B80CB92F5FC}" destId="{BA10FB40-3FC6-436E-8EE7-BD50B918B52F}" srcOrd="1" destOrd="0" presId="urn:microsoft.com/office/officeart/2005/8/layout/hProcess11"/>
    <dgm:cxn modelId="{DD0559DF-54A4-4C59-91DA-10A854C72EE2}" type="presParOf" srcId="{38567C7C-FC9D-457C-90EB-4B80CB92F5FC}" destId="{27FAF248-EE28-4E06-A336-A060B7C6AF36}" srcOrd="2" destOrd="0" presId="urn:microsoft.com/office/officeart/2005/8/layout/hProcess11"/>
    <dgm:cxn modelId="{36ED6BC0-F6A2-4DD9-A682-0E99492DC9EA}" type="presParOf" srcId="{72071D19-41C8-49A9-BC03-769FCBACA7C2}" destId="{E89CFC55-0EA9-4471-A68C-063F35DD232E}" srcOrd="11" destOrd="0" presId="urn:microsoft.com/office/officeart/2005/8/layout/hProcess11"/>
    <dgm:cxn modelId="{B5755501-A854-4900-8E09-81EA79C63D17}" type="presParOf" srcId="{72071D19-41C8-49A9-BC03-769FCBACA7C2}" destId="{8BF586F6-E72B-4830-A84F-5ECE740A575E}" srcOrd="12" destOrd="0" presId="urn:microsoft.com/office/officeart/2005/8/layout/hProcess11"/>
    <dgm:cxn modelId="{E8016E0E-C6B8-43BE-9A10-732CF1DE3B76}" type="presParOf" srcId="{8BF586F6-E72B-4830-A84F-5ECE740A575E}" destId="{E696FD6A-5AE0-4826-9FE7-F6D50DAA2E71}" srcOrd="0" destOrd="0" presId="urn:microsoft.com/office/officeart/2005/8/layout/hProcess11"/>
    <dgm:cxn modelId="{53E114A2-F9FB-4D83-8094-B7102C8E3731}" type="presParOf" srcId="{8BF586F6-E72B-4830-A84F-5ECE740A575E}" destId="{B79B6461-B5B7-440D-9B1D-E3774644FFB2}" srcOrd="1" destOrd="0" presId="urn:microsoft.com/office/officeart/2005/8/layout/hProcess11"/>
    <dgm:cxn modelId="{38BDA7D6-E8FA-490D-8C84-DBC04F0B313E}" type="presParOf" srcId="{8BF586F6-E72B-4830-A84F-5ECE740A575E}" destId="{E618E42D-179F-49F9-98C7-1445390C14E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810F7-2C46-4799-839E-FC24FA516CA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l-GR"/>
        </a:p>
      </dgm:t>
    </dgm:pt>
    <dgm:pt modelId="{8E6F9E05-682F-4B1D-9CBF-F7E9D67DAF9F}">
      <dgm:prSet custT="1"/>
      <dgm:spPr/>
      <dgm:t>
        <a:bodyPr/>
        <a:lstStyle/>
        <a:p>
          <a:r>
            <a:rPr lang="el-GR" sz="1200" b="0" i="0" dirty="0"/>
            <a:t>Διαρροή στη στέγη</a:t>
          </a:r>
          <a:endParaRPr lang="el-GR" sz="1200" dirty="0"/>
        </a:p>
      </dgm:t>
    </dgm:pt>
    <dgm:pt modelId="{DD9A22B7-4FFF-4AB7-854B-F0F538780078}" type="parTrans" cxnId="{958D68F5-43BE-415A-BC08-3662C636ECB6}">
      <dgm:prSet/>
      <dgm:spPr/>
      <dgm:t>
        <a:bodyPr/>
        <a:lstStyle/>
        <a:p>
          <a:endParaRPr lang="el-GR"/>
        </a:p>
      </dgm:t>
    </dgm:pt>
    <dgm:pt modelId="{969370A9-6AA7-449E-A770-9BC336626D40}" type="sibTrans" cxnId="{958D68F5-43BE-415A-BC08-3662C636ECB6}">
      <dgm:prSet/>
      <dgm:spPr/>
      <dgm:t>
        <a:bodyPr/>
        <a:lstStyle/>
        <a:p>
          <a:endParaRPr lang="el-GR"/>
        </a:p>
      </dgm:t>
    </dgm:pt>
    <dgm:pt modelId="{19762E97-381A-46DD-BB34-D9C420A7A3F6}">
      <dgm:prSet custT="1"/>
      <dgm:spPr/>
      <dgm:t>
        <a:bodyPr/>
        <a:lstStyle/>
        <a:p>
          <a:r>
            <a:rPr lang="el-GR" sz="1200" b="0" i="0" dirty="0"/>
            <a:t>Υγρασία στους τοίχους/πατώματα/θεμέλια</a:t>
          </a:r>
          <a:endParaRPr lang="el-GR" sz="1200" dirty="0"/>
        </a:p>
      </dgm:t>
    </dgm:pt>
    <dgm:pt modelId="{507017BE-FC18-4F36-833F-B720DFF3FE16}" type="parTrans" cxnId="{5A110AA1-EB53-4FD6-9A2E-6D0761B98FA3}">
      <dgm:prSet/>
      <dgm:spPr/>
      <dgm:t>
        <a:bodyPr/>
        <a:lstStyle/>
        <a:p>
          <a:endParaRPr lang="el-GR"/>
        </a:p>
      </dgm:t>
    </dgm:pt>
    <dgm:pt modelId="{10BB8299-6B6C-4EE3-8F73-5EF8999A334F}" type="sibTrans" cxnId="{5A110AA1-EB53-4FD6-9A2E-6D0761B98FA3}">
      <dgm:prSet/>
      <dgm:spPr/>
      <dgm:t>
        <a:bodyPr/>
        <a:lstStyle/>
        <a:p>
          <a:endParaRPr lang="el-GR"/>
        </a:p>
      </dgm:t>
    </dgm:pt>
    <dgm:pt modelId="{EAE761C1-666D-48DB-A7AF-C356453711FD}">
      <dgm:prSet custT="1"/>
      <dgm:spPr/>
      <dgm:t>
        <a:bodyPr/>
        <a:lstStyle/>
        <a:p>
          <a:r>
            <a:rPr lang="el-GR" sz="1200" b="0" i="0" dirty="0"/>
            <a:t>Σάπιες κάσες στα παράθυρα / σάπια πατώματα </a:t>
          </a:r>
          <a:endParaRPr lang="el-GR" sz="1200" dirty="0"/>
        </a:p>
      </dgm:t>
    </dgm:pt>
    <dgm:pt modelId="{41753633-BA34-487B-B148-083943781329}" type="parTrans" cxnId="{6AE6C591-ED9F-495A-86ED-8C7E4DFA6C5A}">
      <dgm:prSet/>
      <dgm:spPr/>
      <dgm:t>
        <a:bodyPr/>
        <a:lstStyle/>
        <a:p>
          <a:endParaRPr lang="el-GR"/>
        </a:p>
      </dgm:t>
    </dgm:pt>
    <dgm:pt modelId="{DCDB4261-87BD-4CEE-9817-0CF7F4FA7525}" type="sibTrans" cxnId="{6AE6C591-ED9F-495A-86ED-8C7E4DFA6C5A}">
      <dgm:prSet/>
      <dgm:spPr/>
      <dgm:t>
        <a:bodyPr/>
        <a:lstStyle/>
        <a:p>
          <a:endParaRPr lang="el-GR"/>
        </a:p>
      </dgm:t>
    </dgm:pt>
    <dgm:pt modelId="{8BE67B96-62EC-46B5-8D3C-7A6078AF22E2}">
      <dgm:prSet custT="1"/>
      <dgm:spPr/>
      <dgm:t>
        <a:bodyPr/>
        <a:lstStyle/>
        <a:p>
          <a:r>
            <a:rPr lang="el-GR" sz="1200" b="0" i="0" dirty="0"/>
            <a:t>Σκοτεινά δωμάτια</a:t>
          </a:r>
          <a:endParaRPr lang="el-GR" sz="1200" dirty="0"/>
        </a:p>
      </dgm:t>
    </dgm:pt>
    <dgm:pt modelId="{A3940CF5-DB56-48C0-BBB6-41F6C481577F}" type="parTrans" cxnId="{A9045005-DE7B-48CE-8ED7-FB2B70602A63}">
      <dgm:prSet/>
      <dgm:spPr/>
      <dgm:t>
        <a:bodyPr/>
        <a:lstStyle/>
        <a:p>
          <a:endParaRPr lang="el-GR"/>
        </a:p>
      </dgm:t>
    </dgm:pt>
    <dgm:pt modelId="{7E386AEE-D45C-4571-957C-95A67FE9F4AD}" type="sibTrans" cxnId="{A9045005-DE7B-48CE-8ED7-FB2B70602A63}">
      <dgm:prSet/>
      <dgm:spPr/>
      <dgm:t>
        <a:bodyPr/>
        <a:lstStyle/>
        <a:p>
          <a:endParaRPr lang="el-GR"/>
        </a:p>
      </dgm:t>
    </dgm:pt>
    <dgm:pt modelId="{EA8B45B3-C9C9-4D9F-A8AF-AAA928962130}">
      <dgm:prSet custT="1"/>
      <dgm:spPr/>
      <dgm:t>
        <a:bodyPr/>
        <a:lstStyle/>
        <a:p>
          <a:r>
            <a:rPr lang="el-GR" sz="1200" b="0" i="0" dirty="0"/>
            <a:t>Εξωτερική τουαλέτα</a:t>
          </a:r>
          <a:endParaRPr lang="el-GR" sz="1200" dirty="0"/>
        </a:p>
      </dgm:t>
    </dgm:pt>
    <dgm:pt modelId="{87A1B94B-8223-46CF-9488-B2897DBF6D1B}" type="parTrans" cxnId="{2C7CEC8E-5757-4576-9554-3AC20D67A995}">
      <dgm:prSet/>
      <dgm:spPr/>
      <dgm:t>
        <a:bodyPr/>
        <a:lstStyle/>
        <a:p>
          <a:endParaRPr lang="el-GR"/>
        </a:p>
      </dgm:t>
    </dgm:pt>
    <dgm:pt modelId="{0F69F9C4-D069-444D-B64C-57A389370F20}" type="sibTrans" cxnId="{2C7CEC8E-5757-4576-9554-3AC20D67A995}">
      <dgm:prSet/>
      <dgm:spPr/>
      <dgm:t>
        <a:bodyPr/>
        <a:lstStyle/>
        <a:p>
          <a:endParaRPr lang="el-GR"/>
        </a:p>
      </dgm:t>
    </dgm:pt>
    <dgm:pt modelId="{842EC00F-48F9-49FE-8EEB-986BF12EE983}">
      <dgm:prSet custT="1"/>
      <dgm:spPr/>
      <dgm:t>
        <a:bodyPr/>
        <a:lstStyle/>
        <a:p>
          <a:r>
            <a:rPr lang="el-GR" sz="1200" b="0" i="0" dirty="0"/>
            <a:t>Εξωτερικό λουτρό</a:t>
          </a:r>
          <a:endParaRPr lang="el-GR" sz="1200" dirty="0"/>
        </a:p>
      </dgm:t>
    </dgm:pt>
    <dgm:pt modelId="{CD7B076E-6E65-4143-921D-D122822DA22B}" type="parTrans" cxnId="{5D49805E-46F9-490E-AC8F-098F33FB6D75}">
      <dgm:prSet/>
      <dgm:spPr/>
      <dgm:t>
        <a:bodyPr/>
        <a:lstStyle/>
        <a:p>
          <a:endParaRPr lang="el-GR"/>
        </a:p>
      </dgm:t>
    </dgm:pt>
    <dgm:pt modelId="{03922FF8-FAAE-4E5C-9FB1-C376039534CD}" type="sibTrans" cxnId="{5D49805E-46F9-490E-AC8F-098F33FB6D75}">
      <dgm:prSet/>
      <dgm:spPr/>
      <dgm:t>
        <a:bodyPr/>
        <a:lstStyle/>
        <a:p>
          <a:endParaRPr lang="el-GR"/>
        </a:p>
      </dgm:t>
    </dgm:pt>
    <dgm:pt modelId="{B98CB824-08DB-4A8A-94A0-F87B7E6AD1FA}" type="pres">
      <dgm:prSet presAssocID="{5B2810F7-2C46-4799-839E-FC24FA516CA9}" presName="compositeShape" presStyleCnt="0">
        <dgm:presLayoutVars>
          <dgm:chMax val="7"/>
          <dgm:dir/>
          <dgm:resizeHandles val="exact"/>
        </dgm:presLayoutVars>
      </dgm:prSet>
      <dgm:spPr/>
    </dgm:pt>
    <dgm:pt modelId="{013A51D4-096A-4A76-955A-4022793614E0}" type="pres">
      <dgm:prSet presAssocID="{8E6F9E05-682F-4B1D-9CBF-F7E9D67DAF9F}" presName="circ1" presStyleLbl="vennNode1" presStyleIdx="0" presStyleCnt="6"/>
      <dgm:spPr/>
    </dgm:pt>
    <dgm:pt modelId="{75B1A994-3ABE-4925-820B-3CAE2D45AE15}" type="pres">
      <dgm:prSet presAssocID="{8E6F9E05-682F-4B1D-9CBF-F7E9D67DAF9F}" presName="circ1Tx" presStyleLbl="revTx" presStyleIdx="0" presStyleCnt="0">
        <dgm:presLayoutVars>
          <dgm:chMax val="0"/>
          <dgm:chPref val="0"/>
          <dgm:bulletEnabled val="1"/>
        </dgm:presLayoutVars>
      </dgm:prSet>
      <dgm:spPr/>
    </dgm:pt>
    <dgm:pt modelId="{4D9F6737-98F4-4E90-ACAD-C3B38972CD5C}" type="pres">
      <dgm:prSet presAssocID="{19762E97-381A-46DD-BB34-D9C420A7A3F6}" presName="circ2" presStyleLbl="vennNode1" presStyleIdx="1" presStyleCnt="6"/>
      <dgm:spPr/>
    </dgm:pt>
    <dgm:pt modelId="{363BCE99-9A90-4B0E-8825-73DE5E76803D}" type="pres">
      <dgm:prSet presAssocID="{19762E97-381A-46DD-BB34-D9C420A7A3F6}" presName="circ2Tx" presStyleLbl="revTx" presStyleIdx="0" presStyleCnt="0">
        <dgm:presLayoutVars>
          <dgm:chMax val="0"/>
          <dgm:chPref val="0"/>
          <dgm:bulletEnabled val="1"/>
        </dgm:presLayoutVars>
      </dgm:prSet>
      <dgm:spPr/>
    </dgm:pt>
    <dgm:pt modelId="{95E79A78-F5E4-4C0F-AF9C-8B85DC20A1A5}" type="pres">
      <dgm:prSet presAssocID="{EAE761C1-666D-48DB-A7AF-C356453711FD}" presName="circ3" presStyleLbl="vennNode1" presStyleIdx="2" presStyleCnt="6"/>
      <dgm:spPr/>
    </dgm:pt>
    <dgm:pt modelId="{D1E1B637-1035-4662-B3B6-516F42E15C6A}" type="pres">
      <dgm:prSet presAssocID="{EAE761C1-666D-48DB-A7AF-C356453711FD}" presName="circ3Tx" presStyleLbl="revTx" presStyleIdx="0" presStyleCnt="0">
        <dgm:presLayoutVars>
          <dgm:chMax val="0"/>
          <dgm:chPref val="0"/>
          <dgm:bulletEnabled val="1"/>
        </dgm:presLayoutVars>
      </dgm:prSet>
      <dgm:spPr/>
    </dgm:pt>
    <dgm:pt modelId="{BCF60880-2C18-4AB4-8F84-8B6570359A67}" type="pres">
      <dgm:prSet presAssocID="{8BE67B96-62EC-46B5-8D3C-7A6078AF22E2}" presName="circ4" presStyleLbl="vennNode1" presStyleIdx="3" presStyleCnt="6" custLinFactNeighborX="-4211" custLinFactNeighborY="2105"/>
      <dgm:spPr/>
    </dgm:pt>
    <dgm:pt modelId="{E4CD9CD1-B995-4EE1-87B3-972BFE102DF3}" type="pres">
      <dgm:prSet presAssocID="{8BE67B96-62EC-46B5-8D3C-7A6078AF22E2}" presName="circ4Tx" presStyleLbl="revTx" presStyleIdx="0" presStyleCnt="0">
        <dgm:presLayoutVars>
          <dgm:chMax val="0"/>
          <dgm:chPref val="0"/>
          <dgm:bulletEnabled val="1"/>
        </dgm:presLayoutVars>
      </dgm:prSet>
      <dgm:spPr/>
    </dgm:pt>
    <dgm:pt modelId="{DFA6E846-6225-4A95-976E-AD18F16A5F20}" type="pres">
      <dgm:prSet presAssocID="{EA8B45B3-C9C9-4D9F-A8AF-AAA928962130}" presName="circ5" presStyleLbl="vennNode1" presStyleIdx="4" presStyleCnt="6"/>
      <dgm:spPr/>
    </dgm:pt>
    <dgm:pt modelId="{721FB6BE-4BC5-4E64-8F06-B069E83CAA19}" type="pres">
      <dgm:prSet presAssocID="{EA8B45B3-C9C9-4D9F-A8AF-AAA928962130}" presName="circ5Tx" presStyleLbl="revTx" presStyleIdx="0" presStyleCnt="0">
        <dgm:presLayoutVars>
          <dgm:chMax val="0"/>
          <dgm:chPref val="0"/>
          <dgm:bulletEnabled val="1"/>
        </dgm:presLayoutVars>
      </dgm:prSet>
      <dgm:spPr/>
    </dgm:pt>
    <dgm:pt modelId="{7CAF85FB-289A-40BE-AD7D-32FCBEBC07BF}" type="pres">
      <dgm:prSet presAssocID="{842EC00F-48F9-49FE-8EEB-986BF12EE983}" presName="circ6" presStyleLbl="vennNode1" presStyleIdx="5" presStyleCnt="6"/>
      <dgm:spPr/>
    </dgm:pt>
    <dgm:pt modelId="{1B1E2E3F-1DAE-4E74-BCDA-C8D48D52DFCA}" type="pres">
      <dgm:prSet presAssocID="{842EC00F-48F9-49FE-8EEB-986BF12EE983}" presName="circ6Tx" presStyleLbl="revTx" presStyleIdx="0" presStyleCnt="0">
        <dgm:presLayoutVars>
          <dgm:chMax val="0"/>
          <dgm:chPref val="0"/>
          <dgm:bulletEnabled val="1"/>
        </dgm:presLayoutVars>
      </dgm:prSet>
      <dgm:spPr/>
    </dgm:pt>
  </dgm:ptLst>
  <dgm:cxnLst>
    <dgm:cxn modelId="{A9045005-DE7B-48CE-8ED7-FB2B70602A63}" srcId="{5B2810F7-2C46-4799-839E-FC24FA516CA9}" destId="{8BE67B96-62EC-46B5-8D3C-7A6078AF22E2}" srcOrd="3" destOrd="0" parTransId="{A3940CF5-DB56-48C0-BBB6-41F6C481577F}" sibTransId="{7E386AEE-D45C-4571-957C-95A67FE9F4AD}"/>
    <dgm:cxn modelId="{F011C21D-94A6-403A-9887-124BC5BAC773}" type="presOf" srcId="{842EC00F-48F9-49FE-8EEB-986BF12EE983}" destId="{1B1E2E3F-1DAE-4E74-BCDA-C8D48D52DFCA}" srcOrd="0" destOrd="0" presId="urn:microsoft.com/office/officeart/2005/8/layout/venn1"/>
    <dgm:cxn modelId="{4DE5D03A-4559-4CBA-A4DD-62388C1A4FC0}" type="presOf" srcId="{EAE761C1-666D-48DB-A7AF-C356453711FD}" destId="{D1E1B637-1035-4662-B3B6-516F42E15C6A}" srcOrd="0" destOrd="0" presId="urn:microsoft.com/office/officeart/2005/8/layout/venn1"/>
    <dgm:cxn modelId="{5D49805E-46F9-490E-AC8F-098F33FB6D75}" srcId="{5B2810F7-2C46-4799-839E-FC24FA516CA9}" destId="{842EC00F-48F9-49FE-8EEB-986BF12EE983}" srcOrd="5" destOrd="0" parTransId="{CD7B076E-6E65-4143-921D-D122822DA22B}" sibTransId="{03922FF8-FAAE-4E5C-9FB1-C376039534CD}"/>
    <dgm:cxn modelId="{0E404D57-7859-4CF9-B239-A22AB139964E}" type="presOf" srcId="{8BE67B96-62EC-46B5-8D3C-7A6078AF22E2}" destId="{E4CD9CD1-B995-4EE1-87B3-972BFE102DF3}" srcOrd="0" destOrd="0" presId="urn:microsoft.com/office/officeart/2005/8/layout/venn1"/>
    <dgm:cxn modelId="{F94E2459-9293-4A08-993E-436829DDEEA1}" type="presOf" srcId="{19762E97-381A-46DD-BB34-D9C420A7A3F6}" destId="{363BCE99-9A90-4B0E-8825-73DE5E76803D}" srcOrd="0" destOrd="0" presId="urn:microsoft.com/office/officeart/2005/8/layout/venn1"/>
    <dgm:cxn modelId="{E308268A-C71F-435A-AB58-17F30831F9F9}" type="presOf" srcId="{EA8B45B3-C9C9-4D9F-A8AF-AAA928962130}" destId="{721FB6BE-4BC5-4E64-8F06-B069E83CAA19}" srcOrd="0" destOrd="0" presId="urn:microsoft.com/office/officeart/2005/8/layout/venn1"/>
    <dgm:cxn modelId="{2C7CEC8E-5757-4576-9554-3AC20D67A995}" srcId="{5B2810F7-2C46-4799-839E-FC24FA516CA9}" destId="{EA8B45B3-C9C9-4D9F-A8AF-AAA928962130}" srcOrd="4" destOrd="0" parTransId="{87A1B94B-8223-46CF-9488-B2897DBF6D1B}" sibTransId="{0F69F9C4-D069-444D-B64C-57A389370F20}"/>
    <dgm:cxn modelId="{6AE6C591-ED9F-495A-86ED-8C7E4DFA6C5A}" srcId="{5B2810F7-2C46-4799-839E-FC24FA516CA9}" destId="{EAE761C1-666D-48DB-A7AF-C356453711FD}" srcOrd="2" destOrd="0" parTransId="{41753633-BA34-487B-B148-083943781329}" sibTransId="{DCDB4261-87BD-4CEE-9817-0CF7F4FA7525}"/>
    <dgm:cxn modelId="{5A110AA1-EB53-4FD6-9A2E-6D0761B98FA3}" srcId="{5B2810F7-2C46-4799-839E-FC24FA516CA9}" destId="{19762E97-381A-46DD-BB34-D9C420A7A3F6}" srcOrd="1" destOrd="0" parTransId="{507017BE-FC18-4F36-833F-B720DFF3FE16}" sibTransId="{10BB8299-6B6C-4EE3-8F73-5EF8999A334F}"/>
    <dgm:cxn modelId="{C0A381C9-C165-4D0B-9D7E-6D16F82F5348}" type="presOf" srcId="{8E6F9E05-682F-4B1D-9CBF-F7E9D67DAF9F}" destId="{75B1A994-3ABE-4925-820B-3CAE2D45AE15}" srcOrd="0" destOrd="0" presId="urn:microsoft.com/office/officeart/2005/8/layout/venn1"/>
    <dgm:cxn modelId="{8E94AAE4-0062-41B5-992A-BADF1A0E8C49}" type="presOf" srcId="{5B2810F7-2C46-4799-839E-FC24FA516CA9}" destId="{B98CB824-08DB-4A8A-94A0-F87B7E6AD1FA}" srcOrd="0" destOrd="0" presId="urn:microsoft.com/office/officeart/2005/8/layout/venn1"/>
    <dgm:cxn modelId="{958D68F5-43BE-415A-BC08-3662C636ECB6}" srcId="{5B2810F7-2C46-4799-839E-FC24FA516CA9}" destId="{8E6F9E05-682F-4B1D-9CBF-F7E9D67DAF9F}" srcOrd="0" destOrd="0" parTransId="{DD9A22B7-4FFF-4AB7-854B-F0F538780078}" sibTransId="{969370A9-6AA7-449E-A770-9BC336626D40}"/>
    <dgm:cxn modelId="{BA3A1CDB-1EF0-4C10-B6AE-E6E340044FF4}" type="presParOf" srcId="{B98CB824-08DB-4A8A-94A0-F87B7E6AD1FA}" destId="{013A51D4-096A-4A76-955A-4022793614E0}" srcOrd="0" destOrd="0" presId="urn:microsoft.com/office/officeart/2005/8/layout/venn1"/>
    <dgm:cxn modelId="{335DE729-BF46-4A61-8F3C-2652909B2F9A}" type="presParOf" srcId="{B98CB824-08DB-4A8A-94A0-F87B7E6AD1FA}" destId="{75B1A994-3ABE-4925-820B-3CAE2D45AE15}" srcOrd="1" destOrd="0" presId="urn:microsoft.com/office/officeart/2005/8/layout/venn1"/>
    <dgm:cxn modelId="{2489523C-FEA7-4442-B4FC-284B9F073902}" type="presParOf" srcId="{B98CB824-08DB-4A8A-94A0-F87B7E6AD1FA}" destId="{4D9F6737-98F4-4E90-ACAD-C3B38972CD5C}" srcOrd="2" destOrd="0" presId="urn:microsoft.com/office/officeart/2005/8/layout/venn1"/>
    <dgm:cxn modelId="{3CDCE6B5-3A69-427F-A1E3-83CECAADA612}" type="presParOf" srcId="{B98CB824-08DB-4A8A-94A0-F87B7E6AD1FA}" destId="{363BCE99-9A90-4B0E-8825-73DE5E76803D}" srcOrd="3" destOrd="0" presId="urn:microsoft.com/office/officeart/2005/8/layout/venn1"/>
    <dgm:cxn modelId="{4539A30A-3BB3-4CCF-A31C-5593F6E0CB09}" type="presParOf" srcId="{B98CB824-08DB-4A8A-94A0-F87B7E6AD1FA}" destId="{95E79A78-F5E4-4C0F-AF9C-8B85DC20A1A5}" srcOrd="4" destOrd="0" presId="urn:microsoft.com/office/officeart/2005/8/layout/venn1"/>
    <dgm:cxn modelId="{D77C13F0-D022-496D-AEFA-6EFEE6F4FD37}" type="presParOf" srcId="{B98CB824-08DB-4A8A-94A0-F87B7E6AD1FA}" destId="{D1E1B637-1035-4662-B3B6-516F42E15C6A}" srcOrd="5" destOrd="0" presId="urn:microsoft.com/office/officeart/2005/8/layout/venn1"/>
    <dgm:cxn modelId="{7D30601C-4A36-46E6-A282-F1EB51076818}" type="presParOf" srcId="{B98CB824-08DB-4A8A-94A0-F87B7E6AD1FA}" destId="{BCF60880-2C18-4AB4-8F84-8B6570359A67}" srcOrd="6" destOrd="0" presId="urn:microsoft.com/office/officeart/2005/8/layout/venn1"/>
    <dgm:cxn modelId="{944E2ED4-B467-4522-9C95-1FF6161A2A2D}" type="presParOf" srcId="{B98CB824-08DB-4A8A-94A0-F87B7E6AD1FA}" destId="{E4CD9CD1-B995-4EE1-87B3-972BFE102DF3}" srcOrd="7" destOrd="0" presId="urn:microsoft.com/office/officeart/2005/8/layout/venn1"/>
    <dgm:cxn modelId="{64B1FE18-B684-4201-B39E-F60478A91592}" type="presParOf" srcId="{B98CB824-08DB-4A8A-94A0-F87B7E6AD1FA}" destId="{DFA6E846-6225-4A95-976E-AD18F16A5F20}" srcOrd="8" destOrd="0" presId="urn:microsoft.com/office/officeart/2005/8/layout/venn1"/>
    <dgm:cxn modelId="{57ED4D01-C182-4BAA-A74B-54F6F88465F8}" type="presParOf" srcId="{B98CB824-08DB-4A8A-94A0-F87B7E6AD1FA}" destId="{721FB6BE-4BC5-4E64-8F06-B069E83CAA19}" srcOrd="9" destOrd="0" presId="urn:microsoft.com/office/officeart/2005/8/layout/venn1"/>
    <dgm:cxn modelId="{FA5DDFC0-5F55-497B-AE22-E0FC1F801752}" type="presParOf" srcId="{B98CB824-08DB-4A8A-94A0-F87B7E6AD1FA}" destId="{7CAF85FB-289A-40BE-AD7D-32FCBEBC07BF}" srcOrd="10" destOrd="0" presId="urn:microsoft.com/office/officeart/2005/8/layout/venn1"/>
    <dgm:cxn modelId="{50794A7D-47F9-4C30-920D-2E01355EF1B2}" type="presParOf" srcId="{B98CB824-08DB-4A8A-94A0-F87B7E6AD1FA}" destId="{1B1E2E3F-1DAE-4E74-BCDA-C8D48D52DFCA}"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6ABF8-0C3F-4E8F-8281-B52220CFA9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3614B0DD-C419-4488-88E1-CAD437818190}">
      <dgm:prSet/>
      <dgm:spPr/>
      <dgm:t>
        <a:bodyPr/>
        <a:lstStyle/>
        <a:p>
          <a:r>
            <a:rPr lang="el-GR" b="0" i="0" dirty="0">
              <a:solidFill>
                <a:schemeClr val="tx1"/>
              </a:solidFill>
            </a:rPr>
            <a:t>Τύπος 1. Αμιγείς καταυλισμοί μόνιμης θέσης (33 χώροι )</a:t>
          </a:r>
          <a:endParaRPr lang="el-GR" dirty="0">
            <a:solidFill>
              <a:schemeClr val="tx1"/>
            </a:solidFill>
          </a:endParaRPr>
        </a:p>
      </dgm:t>
    </dgm:pt>
    <dgm:pt modelId="{DC2AFC4E-D6E6-4661-AD25-C7CC1966F9F7}" type="parTrans" cxnId="{EE9FD250-37A5-432D-8BD9-EA4CF35BDB79}">
      <dgm:prSet/>
      <dgm:spPr/>
      <dgm:t>
        <a:bodyPr/>
        <a:lstStyle/>
        <a:p>
          <a:endParaRPr lang="el-GR"/>
        </a:p>
      </dgm:t>
    </dgm:pt>
    <dgm:pt modelId="{ACA43795-BD19-40F2-BD5E-9A375B2CB4D9}" type="sibTrans" cxnId="{EE9FD250-37A5-432D-8BD9-EA4CF35BDB79}">
      <dgm:prSet/>
      <dgm:spPr/>
      <dgm:t>
        <a:bodyPr/>
        <a:lstStyle/>
        <a:p>
          <a:endParaRPr lang="el-GR"/>
        </a:p>
      </dgm:t>
    </dgm:pt>
    <dgm:pt modelId="{141E4A68-0996-4F29-8100-441A1C038D5D}">
      <dgm:prSet/>
      <dgm:spPr/>
      <dgm:t>
        <a:bodyPr/>
        <a:lstStyle/>
        <a:p>
          <a:r>
            <a:rPr lang="el-GR" b="0" i="0" dirty="0">
              <a:solidFill>
                <a:schemeClr val="tx1"/>
              </a:solidFill>
            </a:rPr>
            <a:t>Τύπος 2. Μετακινούμενοι καταυλισμοί (4 χώροι )</a:t>
          </a:r>
          <a:endParaRPr lang="el-GR" dirty="0">
            <a:solidFill>
              <a:schemeClr val="tx1"/>
            </a:solidFill>
          </a:endParaRPr>
        </a:p>
      </dgm:t>
    </dgm:pt>
    <dgm:pt modelId="{DF000B8A-5964-4680-9387-0D2EC17BDEE3}" type="parTrans" cxnId="{E02ABE31-C8C9-437C-8AD3-7CB507D8833E}">
      <dgm:prSet/>
      <dgm:spPr/>
      <dgm:t>
        <a:bodyPr/>
        <a:lstStyle/>
        <a:p>
          <a:endParaRPr lang="el-GR"/>
        </a:p>
      </dgm:t>
    </dgm:pt>
    <dgm:pt modelId="{E800A5E6-1E29-4E76-A90E-DB88F8B82F94}" type="sibTrans" cxnId="{E02ABE31-C8C9-437C-8AD3-7CB507D8833E}">
      <dgm:prSet/>
      <dgm:spPr/>
      <dgm:t>
        <a:bodyPr/>
        <a:lstStyle/>
        <a:p>
          <a:endParaRPr lang="el-GR"/>
        </a:p>
      </dgm:t>
    </dgm:pt>
    <dgm:pt modelId="{8285B362-1061-478D-B503-DF080B4FC495}">
      <dgm:prSet/>
      <dgm:spPr/>
      <dgm:t>
        <a:bodyPr/>
        <a:lstStyle/>
        <a:p>
          <a:r>
            <a:rPr lang="el-GR" b="0" i="0" dirty="0">
              <a:solidFill>
                <a:schemeClr val="tx1"/>
              </a:solidFill>
            </a:rPr>
            <a:t>Τύπος 3. Μικτοί καταυλισμοί (36 χώροι)</a:t>
          </a:r>
          <a:endParaRPr lang="el-GR" dirty="0">
            <a:solidFill>
              <a:schemeClr val="tx1"/>
            </a:solidFill>
          </a:endParaRPr>
        </a:p>
      </dgm:t>
    </dgm:pt>
    <dgm:pt modelId="{BDC11109-2D0D-4CFB-A76F-AA6F930FDB4B}" type="parTrans" cxnId="{1B10E9DE-7C3A-425F-A08F-C6D3B818D9CE}">
      <dgm:prSet/>
      <dgm:spPr/>
      <dgm:t>
        <a:bodyPr/>
        <a:lstStyle/>
        <a:p>
          <a:endParaRPr lang="el-GR"/>
        </a:p>
      </dgm:t>
    </dgm:pt>
    <dgm:pt modelId="{CB6ACCAB-EC39-44CE-A21E-EEAC05505B78}" type="sibTrans" cxnId="{1B10E9DE-7C3A-425F-A08F-C6D3B818D9CE}">
      <dgm:prSet/>
      <dgm:spPr/>
      <dgm:t>
        <a:bodyPr/>
        <a:lstStyle/>
        <a:p>
          <a:endParaRPr lang="el-GR"/>
        </a:p>
      </dgm:t>
    </dgm:pt>
    <dgm:pt modelId="{914B824A-F0B5-4450-8B3A-6E6EE3AC3802}">
      <dgm:prSet/>
      <dgm:spPr/>
      <dgm:t>
        <a:bodyPr/>
        <a:lstStyle/>
        <a:p>
          <a:r>
            <a:rPr lang="el-GR" b="0" i="0" dirty="0">
              <a:solidFill>
                <a:schemeClr val="tx1"/>
              </a:solidFill>
            </a:rPr>
            <a:t>Τύπος 4. Γειτονιές (44 χώροι)</a:t>
          </a:r>
          <a:endParaRPr lang="el-GR" dirty="0">
            <a:solidFill>
              <a:schemeClr val="tx1"/>
            </a:solidFill>
          </a:endParaRPr>
        </a:p>
      </dgm:t>
    </dgm:pt>
    <dgm:pt modelId="{40B55B51-23A7-4CA9-B0E2-DCE8B88E8A27}" type="parTrans" cxnId="{7B281114-3B00-4A36-9A0E-E6AA33FB2192}">
      <dgm:prSet/>
      <dgm:spPr/>
      <dgm:t>
        <a:bodyPr/>
        <a:lstStyle/>
        <a:p>
          <a:endParaRPr lang="el-GR"/>
        </a:p>
      </dgm:t>
    </dgm:pt>
    <dgm:pt modelId="{E542FB6E-4C9B-4ABB-A03B-B22E632DDCF4}" type="sibTrans" cxnId="{7B281114-3B00-4A36-9A0E-E6AA33FB2192}">
      <dgm:prSet/>
      <dgm:spPr/>
      <dgm:t>
        <a:bodyPr/>
        <a:lstStyle/>
        <a:p>
          <a:endParaRPr lang="el-GR"/>
        </a:p>
      </dgm:t>
    </dgm:pt>
    <dgm:pt modelId="{E8EA1F99-F361-414D-B62C-A58251AF953E}">
      <dgm:prSet/>
      <dgm:spPr/>
      <dgm:t>
        <a:bodyPr/>
        <a:lstStyle/>
        <a:p>
          <a:r>
            <a:rPr lang="el-GR" b="0" i="0" dirty="0">
              <a:solidFill>
                <a:schemeClr val="tx1"/>
              </a:solidFill>
            </a:rPr>
            <a:t>Τύπος 5. Οικισμοί λυομένων (7 χώροι)</a:t>
          </a:r>
          <a:endParaRPr lang="el-GR" dirty="0">
            <a:solidFill>
              <a:schemeClr val="tx1"/>
            </a:solidFill>
          </a:endParaRPr>
        </a:p>
      </dgm:t>
    </dgm:pt>
    <dgm:pt modelId="{B01C6C09-F9A3-4822-85DF-8D8202426707}" type="parTrans" cxnId="{AB07C732-7BA8-4B61-8684-030B1B4974AA}">
      <dgm:prSet/>
      <dgm:spPr/>
      <dgm:t>
        <a:bodyPr/>
        <a:lstStyle/>
        <a:p>
          <a:endParaRPr lang="el-GR"/>
        </a:p>
      </dgm:t>
    </dgm:pt>
    <dgm:pt modelId="{E29190B0-4CCE-4532-9B36-5BB5145246A1}" type="sibTrans" cxnId="{AB07C732-7BA8-4B61-8684-030B1B4974AA}">
      <dgm:prSet/>
      <dgm:spPr/>
      <dgm:t>
        <a:bodyPr/>
        <a:lstStyle/>
        <a:p>
          <a:endParaRPr lang="el-GR"/>
        </a:p>
      </dgm:t>
    </dgm:pt>
    <dgm:pt modelId="{FFCA31AA-C3EC-47C2-81A5-720295C4EF36}">
      <dgm:prSet/>
      <dgm:spPr/>
      <dgm:t>
        <a:bodyPr/>
        <a:lstStyle/>
        <a:p>
          <a:r>
            <a:rPr lang="el-GR" b="0" i="0" dirty="0">
              <a:solidFill>
                <a:schemeClr val="tx1"/>
              </a:solidFill>
            </a:rPr>
            <a:t>Τύπος 6. Μικτοί καταυλισμοί λυομένων (11 χώροι)</a:t>
          </a:r>
          <a:endParaRPr lang="el-GR" dirty="0">
            <a:solidFill>
              <a:schemeClr val="tx1"/>
            </a:solidFill>
          </a:endParaRPr>
        </a:p>
      </dgm:t>
    </dgm:pt>
    <dgm:pt modelId="{A4B0D746-580F-4300-9356-598F0B80EA98}" type="parTrans" cxnId="{597043AB-4961-4626-9D0D-971B7DE7B418}">
      <dgm:prSet/>
      <dgm:spPr/>
      <dgm:t>
        <a:bodyPr/>
        <a:lstStyle/>
        <a:p>
          <a:endParaRPr lang="el-GR"/>
        </a:p>
      </dgm:t>
    </dgm:pt>
    <dgm:pt modelId="{43123E44-4522-4E39-9896-EF03B11718B4}" type="sibTrans" cxnId="{597043AB-4961-4626-9D0D-971B7DE7B418}">
      <dgm:prSet/>
      <dgm:spPr/>
      <dgm:t>
        <a:bodyPr/>
        <a:lstStyle/>
        <a:p>
          <a:endParaRPr lang="el-GR"/>
        </a:p>
      </dgm:t>
    </dgm:pt>
    <dgm:pt modelId="{9729D9D1-2604-4792-BA79-066859CDFE9D}" type="pres">
      <dgm:prSet presAssocID="{72E6ABF8-0C3F-4E8F-8281-B52220CFA988}" presName="linear" presStyleCnt="0">
        <dgm:presLayoutVars>
          <dgm:animLvl val="lvl"/>
          <dgm:resizeHandles val="exact"/>
        </dgm:presLayoutVars>
      </dgm:prSet>
      <dgm:spPr/>
    </dgm:pt>
    <dgm:pt modelId="{B34740D9-412A-4D71-82D7-F381A8D5A530}" type="pres">
      <dgm:prSet presAssocID="{3614B0DD-C419-4488-88E1-CAD437818190}" presName="parentText" presStyleLbl="node1" presStyleIdx="0" presStyleCnt="6">
        <dgm:presLayoutVars>
          <dgm:chMax val="0"/>
          <dgm:bulletEnabled val="1"/>
        </dgm:presLayoutVars>
      </dgm:prSet>
      <dgm:spPr/>
    </dgm:pt>
    <dgm:pt modelId="{EC1AD4DB-2879-4C67-BDB7-49B29B3D789E}" type="pres">
      <dgm:prSet presAssocID="{ACA43795-BD19-40F2-BD5E-9A375B2CB4D9}" presName="spacer" presStyleCnt="0"/>
      <dgm:spPr/>
    </dgm:pt>
    <dgm:pt modelId="{D8B39A36-1220-4AF7-B3B6-71197EC2BE27}" type="pres">
      <dgm:prSet presAssocID="{141E4A68-0996-4F29-8100-441A1C038D5D}" presName="parentText" presStyleLbl="node1" presStyleIdx="1" presStyleCnt="6">
        <dgm:presLayoutVars>
          <dgm:chMax val="0"/>
          <dgm:bulletEnabled val="1"/>
        </dgm:presLayoutVars>
      </dgm:prSet>
      <dgm:spPr/>
    </dgm:pt>
    <dgm:pt modelId="{2DC56BE3-39F4-46AA-9A81-DA14CA11A783}" type="pres">
      <dgm:prSet presAssocID="{E800A5E6-1E29-4E76-A90E-DB88F8B82F94}" presName="spacer" presStyleCnt="0"/>
      <dgm:spPr/>
    </dgm:pt>
    <dgm:pt modelId="{E0062523-D753-4F98-BC7B-BAA2A0A36593}" type="pres">
      <dgm:prSet presAssocID="{8285B362-1061-478D-B503-DF080B4FC495}" presName="parentText" presStyleLbl="node1" presStyleIdx="2" presStyleCnt="6">
        <dgm:presLayoutVars>
          <dgm:chMax val="0"/>
          <dgm:bulletEnabled val="1"/>
        </dgm:presLayoutVars>
      </dgm:prSet>
      <dgm:spPr/>
    </dgm:pt>
    <dgm:pt modelId="{2EC6E81A-631C-4135-AF1F-ECDC7A735DB1}" type="pres">
      <dgm:prSet presAssocID="{CB6ACCAB-EC39-44CE-A21E-EEAC05505B78}" presName="spacer" presStyleCnt="0"/>
      <dgm:spPr/>
    </dgm:pt>
    <dgm:pt modelId="{9697EE77-7A9A-4A95-B943-3C745C8DFC21}" type="pres">
      <dgm:prSet presAssocID="{914B824A-F0B5-4450-8B3A-6E6EE3AC3802}" presName="parentText" presStyleLbl="node1" presStyleIdx="3" presStyleCnt="6">
        <dgm:presLayoutVars>
          <dgm:chMax val="0"/>
          <dgm:bulletEnabled val="1"/>
        </dgm:presLayoutVars>
      </dgm:prSet>
      <dgm:spPr/>
    </dgm:pt>
    <dgm:pt modelId="{C15954E7-7EA0-4ABF-929C-B8728FDB5E31}" type="pres">
      <dgm:prSet presAssocID="{E542FB6E-4C9B-4ABB-A03B-B22E632DDCF4}" presName="spacer" presStyleCnt="0"/>
      <dgm:spPr/>
    </dgm:pt>
    <dgm:pt modelId="{FCD5D61E-5663-423D-A755-423804286F96}" type="pres">
      <dgm:prSet presAssocID="{E8EA1F99-F361-414D-B62C-A58251AF953E}" presName="parentText" presStyleLbl="node1" presStyleIdx="4" presStyleCnt="6">
        <dgm:presLayoutVars>
          <dgm:chMax val="0"/>
          <dgm:bulletEnabled val="1"/>
        </dgm:presLayoutVars>
      </dgm:prSet>
      <dgm:spPr/>
    </dgm:pt>
    <dgm:pt modelId="{D73E7DAB-36EF-49FB-B78E-8298ACBA77D2}" type="pres">
      <dgm:prSet presAssocID="{E29190B0-4CCE-4532-9B36-5BB5145246A1}" presName="spacer" presStyleCnt="0"/>
      <dgm:spPr/>
    </dgm:pt>
    <dgm:pt modelId="{8BE41EA1-58F1-4F30-854D-5A6A927056F0}" type="pres">
      <dgm:prSet presAssocID="{FFCA31AA-C3EC-47C2-81A5-720295C4EF36}" presName="parentText" presStyleLbl="node1" presStyleIdx="5" presStyleCnt="6">
        <dgm:presLayoutVars>
          <dgm:chMax val="0"/>
          <dgm:bulletEnabled val="1"/>
        </dgm:presLayoutVars>
      </dgm:prSet>
      <dgm:spPr/>
    </dgm:pt>
  </dgm:ptLst>
  <dgm:cxnLst>
    <dgm:cxn modelId="{7B281114-3B00-4A36-9A0E-E6AA33FB2192}" srcId="{72E6ABF8-0C3F-4E8F-8281-B52220CFA988}" destId="{914B824A-F0B5-4450-8B3A-6E6EE3AC3802}" srcOrd="3" destOrd="0" parTransId="{40B55B51-23A7-4CA9-B0E2-DCE8B88E8A27}" sibTransId="{E542FB6E-4C9B-4ABB-A03B-B22E632DDCF4}"/>
    <dgm:cxn modelId="{7D5D8D27-AE0B-4827-8A5B-5938B265358C}" type="presOf" srcId="{FFCA31AA-C3EC-47C2-81A5-720295C4EF36}" destId="{8BE41EA1-58F1-4F30-854D-5A6A927056F0}" srcOrd="0" destOrd="0" presId="urn:microsoft.com/office/officeart/2005/8/layout/vList2"/>
    <dgm:cxn modelId="{E02ABE31-C8C9-437C-8AD3-7CB507D8833E}" srcId="{72E6ABF8-0C3F-4E8F-8281-B52220CFA988}" destId="{141E4A68-0996-4F29-8100-441A1C038D5D}" srcOrd="1" destOrd="0" parTransId="{DF000B8A-5964-4680-9387-0D2EC17BDEE3}" sibTransId="{E800A5E6-1E29-4E76-A90E-DB88F8B82F94}"/>
    <dgm:cxn modelId="{D2D5F331-01A7-49C8-8C74-AA19FA2AA5F8}" type="presOf" srcId="{8285B362-1061-478D-B503-DF080B4FC495}" destId="{E0062523-D753-4F98-BC7B-BAA2A0A36593}" srcOrd="0" destOrd="0" presId="urn:microsoft.com/office/officeart/2005/8/layout/vList2"/>
    <dgm:cxn modelId="{AB07C732-7BA8-4B61-8684-030B1B4974AA}" srcId="{72E6ABF8-0C3F-4E8F-8281-B52220CFA988}" destId="{E8EA1F99-F361-414D-B62C-A58251AF953E}" srcOrd="4" destOrd="0" parTransId="{B01C6C09-F9A3-4822-85DF-8D8202426707}" sibTransId="{E29190B0-4CCE-4532-9B36-5BB5145246A1}"/>
    <dgm:cxn modelId="{EE9FD250-37A5-432D-8BD9-EA4CF35BDB79}" srcId="{72E6ABF8-0C3F-4E8F-8281-B52220CFA988}" destId="{3614B0DD-C419-4488-88E1-CAD437818190}" srcOrd="0" destOrd="0" parTransId="{DC2AFC4E-D6E6-4661-AD25-C7CC1966F9F7}" sibTransId="{ACA43795-BD19-40F2-BD5E-9A375B2CB4D9}"/>
    <dgm:cxn modelId="{D9A1BE54-BEB0-4C4A-8AD5-79F3B48CA72B}" type="presOf" srcId="{914B824A-F0B5-4450-8B3A-6E6EE3AC3802}" destId="{9697EE77-7A9A-4A95-B943-3C745C8DFC21}" srcOrd="0" destOrd="0" presId="urn:microsoft.com/office/officeart/2005/8/layout/vList2"/>
    <dgm:cxn modelId="{CE7A6695-8D21-4F06-9073-0518CC2DC25F}" type="presOf" srcId="{72E6ABF8-0C3F-4E8F-8281-B52220CFA988}" destId="{9729D9D1-2604-4792-BA79-066859CDFE9D}" srcOrd="0" destOrd="0" presId="urn:microsoft.com/office/officeart/2005/8/layout/vList2"/>
    <dgm:cxn modelId="{7276CC96-636A-4E8B-9817-6924B4C31CAB}" type="presOf" srcId="{3614B0DD-C419-4488-88E1-CAD437818190}" destId="{B34740D9-412A-4D71-82D7-F381A8D5A530}" srcOrd="0" destOrd="0" presId="urn:microsoft.com/office/officeart/2005/8/layout/vList2"/>
    <dgm:cxn modelId="{597043AB-4961-4626-9D0D-971B7DE7B418}" srcId="{72E6ABF8-0C3F-4E8F-8281-B52220CFA988}" destId="{FFCA31AA-C3EC-47C2-81A5-720295C4EF36}" srcOrd="5" destOrd="0" parTransId="{A4B0D746-580F-4300-9356-598F0B80EA98}" sibTransId="{43123E44-4522-4E39-9896-EF03B11718B4}"/>
    <dgm:cxn modelId="{64D3EEBE-2DB8-4AB2-9C25-473C3B32F71C}" type="presOf" srcId="{141E4A68-0996-4F29-8100-441A1C038D5D}" destId="{D8B39A36-1220-4AF7-B3B6-71197EC2BE27}" srcOrd="0" destOrd="0" presId="urn:microsoft.com/office/officeart/2005/8/layout/vList2"/>
    <dgm:cxn modelId="{A59B78DC-B78D-47A9-B55F-E66D04D01E03}" type="presOf" srcId="{E8EA1F99-F361-414D-B62C-A58251AF953E}" destId="{FCD5D61E-5663-423D-A755-423804286F96}" srcOrd="0" destOrd="0" presId="urn:microsoft.com/office/officeart/2005/8/layout/vList2"/>
    <dgm:cxn modelId="{1B10E9DE-7C3A-425F-A08F-C6D3B818D9CE}" srcId="{72E6ABF8-0C3F-4E8F-8281-B52220CFA988}" destId="{8285B362-1061-478D-B503-DF080B4FC495}" srcOrd="2" destOrd="0" parTransId="{BDC11109-2D0D-4CFB-A76F-AA6F930FDB4B}" sibTransId="{CB6ACCAB-EC39-44CE-A21E-EEAC05505B78}"/>
    <dgm:cxn modelId="{AB1ADF15-978D-4F88-A56E-DA850B3FE9C8}" type="presParOf" srcId="{9729D9D1-2604-4792-BA79-066859CDFE9D}" destId="{B34740D9-412A-4D71-82D7-F381A8D5A530}" srcOrd="0" destOrd="0" presId="urn:microsoft.com/office/officeart/2005/8/layout/vList2"/>
    <dgm:cxn modelId="{BC1B57B8-7BFC-4D05-95A5-815744B31D31}" type="presParOf" srcId="{9729D9D1-2604-4792-BA79-066859CDFE9D}" destId="{EC1AD4DB-2879-4C67-BDB7-49B29B3D789E}" srcOrd="1" destOrd="0" presId="urn:microsoft.com/office/officeart/2005/8/layout/vList2"/>
    <dgm:cxn modelId="{5E88A6F5-C413-4EB8-A664-B81F0DA1B3DD}" type="presParOf" srcId="{9729D9D1-2604-4792-BA79-066859CDFE9D}" destId="{D8B39A36-1220-4AF7-B3B6-71197EC2BE27}" srcOrd="2" destOrd="0" presId="urn:microsoft.com/office/officeart/2005/8/layout/vList2"/>
    <dgm:cxn modelId="{6A3E42D6-A632-4192-9358-1DF7353FC2ED}" type="presParOf" srcId="{9729D9D1-2604-4792-BA79-066859CDFE9D}" destId="{2DC56BE3-39F4-46AA-9A81-DA14CA11A783}" srcOrd="3" destOrd="0" presId="urn:microsoft.com/office/officeart/2005/8/layout/vList2"/>
    <dgm:cxn modelId="{E98C9ECF-561C-404B-BBEE-993CDC48584A}" type="presParOf" srcId="{9729D9D1-2604-4792-BA79-066859CDFE9D}" destId="{E0062523-D753-4F98-BC7B-BAA2A0A36593}" srcOrd="4" destOrd="0" presId="urn:microsoft.com/office/officeart/2005/8/layout/vList2"/>
    <dgm:cxn modelId="{F17AD7AB-8517-41C4-8486-6FC27FB10969}" type="presParOf" srcId="{9729D9D1-2604-4792-BA79-066859CDFE9D}" destId="{2EC6E81A-631C-4135-AF1F-ECDC7A735DB1}" srcOrd="5" destOrd="0" presId="urn:microsoft.com/office/officeart/2005/8/layout/vList2"/>
    <dgm:cxn modelId="{97E4E3FB-7D97-4C91-97F8-9216B7FAD3CA}" type="presParOf" srcId="{9729D9D1-2604-4792-BA79-066859CDFE9D}" destId="{9697EE77-7A9A-4A95-B943-3C745C8DFC21}" srcOrd="6" destOrd="0" presId="urn:microsoft.com/office/officeart/2005/8/layout/vList2"/>
    <dgm:cxn modelId="{CD58A28C-D2BC-4472-A441-80D4509B27D4}" type="presParOf" srcId="{9729D9D1-2604-4792-BA79-066859CDFE9D}" destId="{C15954E7-7EA0-4ABF-929C-B8728FDB5E31}" srcOrd="7" destOrd="0" presId="urn:microsoft.com/office/officeart/2005/8/layout/vList2"/>
    <dgm:cxn modelId="{7EF6912F-D7EB-4591-8CD5-E58D9326E41B}" type="presParOf" srcId="{9729D9D1-2604-4792-BA79-066859CDFE9D}" destId="{FCD5D61E-5663-423D-A755-423804286F96}" srcOrd="8" destOrd="0" presId="urn:microsoft.com/office/officeart/2005/8/layout/vList2"/>
    <dgm:cxn modelId="{37F4D44D-2723-4548-9194-CABCE6A52357}" type="presParOf" srcId="{9729D9D1-2604-4792-BA79-066859CDFE9D}" destId="{D73E7DAB-36EF-49FB-B78E-8298ACBA77D2}" srcOrd="9" destOrd="0" presId="urn:microsoft.com/office/officeart/2005/8/layout/vList2"/>
    <dgm:cxn modelId="{381CA640-3A94-4F48-8293-30F6D5BF582D}" type="presParOf" srcId="{9729D9D1-2604-4792-BA79-066859CDFE9D}" destId="{8BE41EA1-58F1-4F30-854D-5A6A927056F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C6DB89-00EE-46B5-9B90-CB8FFB7A313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88C1DFA2-25A1-4328-83E5-B20F09B8E76C}">
      <dgm:prSet/>
      <dgm:spPr/>
      <dgm:t>
        <a:bodyPr/>
        <a:lstStyle/>
        <a:p>
          <a:r>
            <a:rPr lang="el-GR" b="0" i="0" dirty="0">
              <a:solidFill>
                <a:schemeClr val="tx1"/>
              </a:solidFill>
            </a:rPr>
            <a:t>Η αρμοδιότητα καθορισμού χώρου εγκατάστασης μετεγκατάστασης των τσιγγάνων, ανήκει αποκλειστικά στο οικείο Δημοτικό Συμβούλιο.</a:t>
          </a:r>
          <a:endParaRPr lang="el-GR" dirty="0">
            <a:solidFill>
              <a:schemeClr val="tx1"/>
            </a:solidFill>
          </a:endParaRPr>
        </a:p>
      </dgm:t>
    </dgm:pt>
    <dgm:pt modelId="{ACCE8F30-B468-4B34-A195-67AB50E9771C}" type="parTrans" cxnId="{442CD0B9-C5A0-481F-BF6E-198B634FA79B}">
      <dgm:prSet/>
      <dgm:spPr/>
      <dgm:t>
        <a:bodyPr/>
        <a:lstStyle/>
        <a:p>
          <a:endParaRPr lang="el-GR"/>
        </a:p>
      </dgm:t>
    </dgm:pt>
    <dgm:pt modelId="{20CF14CC-76A1-4DF6-A072-00DF9BE84B3D}" type="sibTrans" cxnId="{442CD0B9-C5A0-481F-BF6E-198B634FA79B}">
      <dgm:prSet/>
      <dgm:spPr/>
      <dgm:t>
        <a:bodyPr/>
        <a:lstStyle/>
        <a:p>
          <a:endParaRPr lang="el-GR" dirty="0"/>
        </a:p>
      </dgm:t>
    </dgm:pt>
    <dgm:pt modelId="{E039F0D7-7522-4135-A843-F04C6316C8CE}">
      <dgm:prSet/>
      <dgm:spPr/>
      <dgm:t>
        <a:bodyPr/>
        <a:lstStyle/>
        <a:p>
          <a:r>
            <a:rPr lang="el-GR" b="0" i="0" dirty="0">
              <a:solidFill>
                <a:schemeClr val="tx1"/>
              </a:solidFill>
            </a:rPr>
            <a:t>Επιχειρησιακό Σχέδιο Δράσης για την Ένταξη των ΡΟΜΑ - Φεβρουάριος 2015 κατοικίες, λαμβάνοντας μηνιαία επιχορήγηση για το μίσθωμα για χρονικό διάστημα maximum 5 ετών, κυρίως με τη συνδρομή των ευρωπαϊκών χρηματοδοτικών εργαλείων</a:t>
          </a:r>
          <a:endParaRPr lang="el-GR" dirty="0">
            <a:solidFill>
              <a:schemeClr val="tx1"/>
            </a:solidFill>
          </a:endParaRPr>
        </a:p>
      </dgm:t>
    </dgm:pt>
    <dgm:pt modelId="{A7404047-F71B-447B-BE1C-D2BA33D842D0}" type="parTrans" cxnId="{4B753E48-43A1-40AA-8DA8-047F557279E5}">
      <dgm:prSet/>
      <dgm:spPr/>
      <dgm:t>
        <a:bodyPr/>
        <a:lstStyle/>
        <a:p>
          <a:endParaRPr lang="el-GR"/>
        </a:p>
      </dgm:t>
    </dgm:pt>
    <dgm:pt modelId="{58EECEA6-EEF1-4084-9D17-8CD55B763328}" type="sibTrans" cxnId="{4B753E48-43A1-40AA-8DA8-047F557279E5}">
      <dgm:prSet/>
      <dgm:spPr/>
      <dgm:t>
        <a:bodyPr/>
        <a:lstStyle/>
        <a:p>
          <a:endParaRPr lang="el-GR" dirty="0"/>
        </a:p>
      </dgm:t>
    </dgm:pt>
    <dgm:pt modelId="{D561F3F7-3B8F-487B-B2E6-59848EECB327}">
      <dgm:prSet/>
      <dgm:spPr/>
      <dgm:t>
        <a:bodyPr/>
        <a:lstStyle/>
        <a:p>
          <a:r>
            <a:rPr lang="el-GR" b="0" i="0" dirty="0">
              <a:solidFill>
                <a:schemeClr val="tx1"/>
              </a:solidFill>
            </a:rPr>
            <a:t>Υπάρχουν πολλές αναφορές μαζικών αναγκαστικών εξώσεων Ρομά παρά την επιμονή των Διαμεσολαβητών, οι οποίοι τονίζουν την απαγόρευση της υποχρεωτικής εκκένωσης οικισμών Ρομά,πρίν βρεθεί ένα κατάλληλο μέρος για ασφαλή και νόμιμη διευθέτηση, τουλάχιστον ίσης ποιότητας με την τοποθεσία που εκκενώθηκε.</a:t>
          </a:r>
          <a:endParaRPr lang="el-GR" dirty="0">
            <a:solidFill>
              <a:schemeClr val="tx1"/>
            </a:solidFill>
          </a:endParaRPr>
        </a:p>
      </dgm:t>
    </dgm:pt>
    <dgm:pt modelId="{6716A304-FF7E-441C-B4D2-194EACBA6364}" type="parTrans" cxnId="{286C699D-B1E6-4034-A2CF-F336DC4C7763}">
      <dgm:prSet/>
      <dgm:spPr/>
      <dgm:t>
        <a:bodyPr/>
        <a:lstStyle/>
        <a:p>
          <a:endParaRPr lang="el-GR"/>
        </a:p>
      </dgm:t>
    </dgm:pt>
    <dgm:pt modelId="{434CE691-5CCB-44DE-9CBA-F340F8B003EB}" type="sibTrans" cxnId="{286C699D-B1E6-4034-A2CF-F336DC4C7763}">
      <dgm:prSet/>
      <dgm:spPr/>
      <dgm:t>
        <a:bodyPr/>
        <a:lstStyle/>
        <a:p>
          <a:endParaRPr lang="el-GR" dirty="0"/>
        </a:p>
      </dgm:t>
    </dgm:pt>
    <dgm:pt modelId="{B286419C-8B55-49B5-8B11-E8B79BBD16DD}">
      <dgm:prSet/>
      <dgm:spPr/>
      <dgm:t>
        <a:bodyPr/>
        <a:lstStyle/>
        <a:p>
          <a:r>
            <a:rPr lang="el-GR" b="0" i="0" dirty="0">
              <a:solidFill>
                <a:schemeClr val="tx1"/>
              </a:solidFill>
            </a:rPr>
            <a:t>Σημαντικό νομοθέτημα θεωρείται η Απόφαση του Υπουργείου Εθνικής Οικονομίας (2000) με την οποία γίνεται η χορήγηση στεγαστικών δανείων στους Έλληνες Ρομά με καθορισμό </a:t>
          </a:r>
          <a:r>
            <a:rPr lang="el-GR" b="0" i="0" dirty="0">
              <a:solidFill>
                <a:schemeClr val="bg1"/>
              </a:solidFill>
            </a:rPr>
            <a:t>όρων</a:t>
          </a:r>
          <a:r>
            <a:rPr lang="el-GR" b="0" i="0" dirty="0">
              <a:solidFill>
                <a:schemeClr val="tx1"/>
              </a:solidFill>
            </a:rPr>
            <a:t>, </a:t>
          </a:r>
          <a:r>
            <a:rPr lang="el-GR" b="0" i="0" dirty="0">
              <a:solidFill>
                <a:schemeClr val="bg1"/>
              </a:solidFill>
            </a:rPr>
            <a:t>προϋποθέσεων</a:t>
          </a:r>
          <a:r>
            <a:rPr lang="el-GR" b="0" i="0" dirty="0">
              <a:solidFill>
                <a:schemeClr val="tx1"/>
              </a:solidFill>
            </a:rPr>
            <a:t> και </a:t>
          </a:r>
          <a:r>
            <a:rPr lang="el-GR" b="0" i="0" dirty="0">
              <a:solidFill>
                <a:schemeClr val="bg1"/>
              </a:solidFill>
            </a:rPr>
            <a:t>κριτηρίων</a:t>
          </a:r>
          <a:r>
            <a:rPr lang="el-GR" b="0" i="0" dirty="0">
              <a:solidFill>
                <a:schemeClr val="tx1"/>
              </a:solidFill>
            </a:rPr>
            <a:t>, προκειμένου να αντιμετωπιστεί κάθε στεγαστικό πρόβλημα που δεν συμπεριλαμβανόταν στο Οργανωμένο Πρόγραμμα Δράσης. </a:t>
          </a:r>
          <a:endParaRPr lang="el-GR" dirty="0">
            <a:solidFill>
              <a:schemeClr val="tx1"/>
            </a:solidFill>
          </a:endParaRPr>
        </a:p>
      </dgm:t>
    </dgm:pt>
    <dgm:pt modelId="{2795B2CB-D963-436F-99FE-C5951DA8BFE7}" type="parTrans" cxnId="{D850F168-5936-4785-BF66-BEA2CD699358}">
      <dgm:prSet/>
      <dgm:spPr/>
      <dgm:t>
        <a:bodyPr/>
        <a:lstStyle/>
        <a:p>
          <a:endParaRPr lang="el-GR"/>
        </a:p>
      </dgm:t>
    </dgm:pt>
    <dgm:pt modelId="{D3D6B18A-E84B-424C-A3B4-8D0642301788}" type="sibTrans" cxnId="{D850F168-5936-4785-BF66-BEA2CD699358}">
      <dgm:prSet/>
      <dgm:spPr/>
      <dgm:t>
        <a:bodyPr/>
        <a:lstStyle/>
        <a:p>
          <a:endParaRPr lang="el-GR"/>
        </a:p>
      </dgm:t>
    </dgm:pt>
    <dgm:pt modelId="{0392D62D-2639-447E-93F3-BBFAEC16CD4B}" type="pres">
      <dgm:prSet presAssocID="{01C6DB89-00EE-46B5-9B90-CB8FFB7A313A}" presName="outerComposite" presStyleCnt="0">
        <dgm:presLayoutVars>
          <dgm:chMax val="5"/>
          <dgm:dir/>
          <dgm:resizeHandles val="exact"/>
        </dgm:presLayoutVars>
      </dgm:prSet>
      <dgm:spPr/>
    </dgm:pt>
    <dgm:pt modelId="{6D84E228-04F8-4024-AE75-314EB4140E4A}" type="pres">
      <dgm:prSet presAssocID="{01C6DB89-00EE-46B5-9B90-CB8FFB7A313A}" presName="dummyMaxCanvas" presStyleCnt="0">
        <dgm:presLayoutVars/>
      </dgm:prSet>
      <dgm:spPr/>
    </dgm:pt>
    <dgm:pt modelId="{28A5A665-0639-4D36-B0DF-4BB660E24B60}" type="pres">
      <dgm:prSet presAssocID="{01C6DB89-00EE-46B5-9B90-CB8FFB7A313A}" presName="FourNodes_1" presStyleLbl="node1" presStyleIdx="0" presStyleCnt="4">
        <dgm:presLayoutVars>
          <dgm:bulletEnabled val="1"/>
        </dgm:presLayoutVars>
      </dgm:prSet>
      <dgm:spPr/>
    </dgm:pt>
    <dgm:pt modelId="{F1B5AFC3-7588-497F-B400-96E8831AE12E}" type="pres">
      <dgm:prSet presAssocID="{01C6DB89-00EE-46B5-9B90-CB8FFB7A313A}" presName="FourNodes_2" presStyleLbl="node1" presStyleIdx="1" presStyleCnt="4">
        <dgm:presLayoutVars>
          <dgm:bulletEnabled val="1"/>
        </dgm:presLayoutVars>
      </dgm:prSet>
      <dgm:spPr/>
    </dgm:pt>
    <dgm:pt modelId="{71E75D32-B8DB-4B6C-B1EF-E1314A047E51}" type="pres">
      <dgm:prSet presAssocID="{01C6DB89-00EE-46B5-9B90-CB8FFB7A313A}" presName="FourNodes_3" presStyleLbl="node1" presStyleIdx="2" presStyleCnt="4">
        <dgm:presLayoutVars>
          <dgm:bulletEnabled val="1"/>
        </dgm:presLayoutVars>
      </dgm:prSet>
      <dgm:spPr/>
    </dgm:pt>
    <dgm:pt modelId="{FCE31DBA-5FE3-4CAF-87FA-5195FBF29A0C}" type="pres">
      <dgm:prSet presAssocID="{01C6DB89-00EE-46B5-9B90-CB8FFB7A313A}" presName="FourNodes_4" presStyleLbl="node1" presStyleIdx="3" presStyleCnt="4">
        <dgm:presLayoutVars>
          <dgm:bulletEnabled val="1"/>
        </dgm:presLayoutVars>
      </dgm:prSet>
      <dgm:spPr/>
    </dgm:pt>
    <dgm:pt modelId="{669E2316-B239-4B45-B18C-4D2015D20AD5}" type="pres">
      <dgm:prSet presAssocID="{01C6DB89-00EE-46B5-9B90-CB8FFB7A313A}" presName="FourConn_1-2" presStyleLbl="fgAccFollowNode1" presStyleIdx="0" presStyleCnt="3">
        <dgm:presLayoutVars>
          <dgm:bulletEnabled val="1"/>
        </dgm:presLayoutVars>
      </dgm:prSet>
      <dgm:spPr/>
    </dgm:pt>
    <dgm:pt modelId="{C3A4E4B5-DA86-4E06-8B71-894252F98C2A}" type="pres">
      <dgm:prSet presAssocID="{01C6DB89-00EE-46B5-9B90-CB8FFB7A313A}" presName="FourConn_2-3" presStyleLbl="fgAccFollowNode1" presStyleIdx="1" presStyleCnt="3">
        <dgm:presLayoutVars>
          <dgm:bulletEnabled val="1"/>
        </dgm:presLayoutVars>
      </dgm:prSet>
      <dgm:spPr/>
    </dgm:pt>
    <dgm:pt modelId="{E853F9C3-6001-4C07-B6C6-5D45C9AA0021}" type="pres">
      <dgm:prSet presAssocID="{01C6DB89-00EE-46B5-9B90-CB8FFB7A313A}" presName="FourConn_3-4" presStyleLbl="fgAccFollowNode1" presStyleIdx="2" presStyleCnt="3">
        <dgm:presLayoutVars>
          <dgm:bulletEnabled val="1"/>
        </dgm:presLayoutVars>
      </dgm:prSet>
      <dgm:spPr/>
    </dgm:pt>
    <dgm:pt modelId="{16B20E5D-2440-477E-A393-7C20F3EC2D43}" type="pres">
      <dgm:prSet presAssocID="{01C6DB89-00EE-46B5-9B90-CB8FFB7A313A}" presName="FourNodes_1_text" presStyleLbl="node1" presStyleIdx="3" presStyleCnt="4">
        <dgm:presLayoutVars>
          <dgm:bulletEnabled val="1"/>
        </dgm:presLayoutVars>
      </dgm:prSet>
      <dgm:spPr/>
    </dgm:pt>
    <dgm:pt modelId="{15422C5B-B74F-407E-976C-71B430BFD97E}" type="pres">
      <dgm:prSet presAssocID="{01C6DB89-00EE-46B5-9B90-CB8FFB7A313A}" presName="FourNodes_2_text" presStyleLbl="node1" presStyleIdx="3" presStyleCnt="4">
        <dgm:presLayoutVars>
          <dgm:bulletEnabled val="1"/>
        </dgm:presLayoutVars>
      </dgm:prSet>
      <dgm:spPr/>
    </dgm:pt>
    <dgm:pt modelId="{8F32EB55-C0C9-422D-8F9B-63B64F878CB4}" type="pres">
      <dgm:prSet presAssocID="{01C6DB89-00EE-46B5-9B90-CB8FFB7A313A}" presName="FourNodes_3_text" presStyleLbl="node1" presStyleIdx="3" presStyleCnt="4">
        <dgm:presLayoutVars>
          <dgm:bulletEnabled val="1"/>
        </dgm:presLayoutVars>
      </dgm:prSet>
      <dgm:spPr/>
    </dgm:pt>
    <dgm:pt modelId="{5F51B882-FDCC-432C-BA73-52BACFC09492}" type="pres">
      <dgm:prSet presAssocID="{01C6DB89-00EE-46B5-9B90-CB8FFB7A313A}" presName="FourNodes_4_text" presStyleLbl="node1" presStyleIdx="3" presStyleCnt="4">
        <dgm:presLayoutVars>
          <dgm:bulletEnabled val="1"/>
        </dgm:presLayoutVars>
      </dgm:prSet>
      <dgm:spPr/>
    </dgm:pt>
  </dgm:ptLst>
  <dgm:cxnLst>
    <dgm:cxn modelId="{EBC2460F-1D49-4EDB-828C-1037957E1C47}" type="presOf" srcId="{D561F3F7-3B8F-487B-B2E6-59848EECB327}" destId="{71E75D32-B8DB-4B6C-B1EF-E1314A047E51}" srcOrd="0" destOrd="0" presId="urn:microsoft.com/office/officeart/2005/8/layout/vProcess5"/>
    <dgm:cxn modelId="{32118910-A505-4F1B-8D2C-52ABCAB501A0}" type="presOf" srcId="{B286419C-8B55-49B5-8B11-E8B79BBD16DD}" destId="{5F51B882-FDCC-432C-BA73-52BACFC09492}" srcOrd="1" destOrd="0" presId="urn:microsoft.com/office/officeart/2005/8/layout/vProcess5"/>
    <dgm:cxn modelId="{81D2E047-F792-4294-A560-47A0362E3E2D}" type="presOf" srcId="{20CF14CC-76A1-4DF6-A072-00DF9BE84B3D}" destId="{669E2316-B239-4B45-B18C-4D2015D20AD5}" srcOrd="0" destOrd="0" presId="urn:microsoft.com/office/officeart/2005/8/layout/vProcess5"/>
    <dgm:cxn modelId="{4B753E48-43A1-40AA-8DA8-047F557279E5}" srcId="{01C6DB89-00EE-46B5-9B90-CB8FFB7A313A}" destId="{E039F0D7-7522-4135-A843-F04C6316C8CE}" srcOrd="1" destOrd="0" parTransId="{A7404047-F71B-447B-BE1C-D2BA33D842D0}" sibTransId="{58EECEA6-EEF1-4084-9D17-8CD55B763328}"/>
    <dgm:cxn modelId="{D850F168-5936-4785-BF66-BEA2CD699358}" srcId="{01C6DB89-00EE-46B5-9B90-CB8FFB7A313A}" destId="{B286419C-8B55-49B5-8B11-E8B79BBD16DD}" srcOrd="3" destOrd="0" parTransId="{2795B2CB-D963-436F-99FE-C5951DA8BFE7}" sibTransId="{D3D6B18A-E84B-424C-A3B4-8D0642301788}"/>
    <dgm:cxn modelId="{C80FF36E-C92F-45B7-A5A0-AC3203CA395D}" type="presOf" srcId="{434CE691-5CCB-44DE-9CBA-F340F8B003EB}" destId="{E853F9C3-6001-4C07-B6C6-5D45C9AA0021}" srcOrd="0" destOrd="0" presId="urn:microsoft.com/office/officeart/2005/8/layout/vProcess5"/>
    <dgm:cxn modelId="{20138059-9D49-4AC4-B40E-0FFD48587141}" type="presOf" srcId="{D561F3F7-3B8F-487B-B2E6-59848EECB327}" destId="{8F32EB55-C0C9-422D-8F9B-63B64F878CB4}" srcOrd="1" destOrd="0" presId="urn:microsoft.com/office/officeart/2005/8/layout/vProcess5"/>
    <dgm:cxn modelId="{862EFC7E-BC92-46BF-BDEE-A591FF8DB7AA}" type="presOf" srcId="{88C1DFA2-25A1-4328-83E5-B20F09B8E76C}" destId="{28A5A665-0639-4D36-B0DF-4BB660E24B60}" srcOrd="0" destOrd="0" presId="urn:microsoft.com/office/officeart/2005/8/layout/vProcess5"/>
    <dgm:cxn modelId="{0EBA0881-CCEB-41AE-9C8D-D9F79B6DD67F}" type="presOf" srcId="{58EECEA6-EEF1-4084-9D17-8CD55B763328}" destId="{C3A4E4B5-DA86-4E06-8B71-894252F98C2A}" srcOrd="0" destOrd="0" presId="urn:microsoft.com/office/officeart/2005/8/layout/vProcess5"/>
    <dgm:cxn modelId="{7042A692-E1C1-4F8C-83B5-2AB7FB8585E8}" type="presOf" srcId="{B286419C-8B55-49B5-8B11-E8B79BBD16DD}" destId="{FCE31DBA-5FE3-4CAF-87FA-5195FBF29A0C}" srcOrd="0" destOrd="0" presId="urn:microsoft.com/office/officeart/2005/8/layout/vProcess5"/>
    <dgm:cxn modelId="{227EEF97-8ADF-4143-AF99-F7D5B0E4C50E}" type="presOf" srcId="{E039F0D7-7522-4135-A843-F04C6316C8CE}" destId="{15422C5B-B74F-407E-976C-71B430BFD97E}" srcOrd="1" destOrd="0" presId="urn:microsoft.com/office/officeart/2005/8/layout/vProcess5"/>
    <dgm:cxn modelId="{286C699D-B1E6-4034-A2CF-F336DC4C7763}" srcId="{01C6DB89-00EE-46B5-9B90-CB8FFB7A313A}" destId="{D561F3F7-3B8F-487B-B2E6-59848EECB327}" srcOrd="2" destOrd="0" parTransId="{6716A304-FF7E-441C-B4D2-194EACBA6364}" sibTransId="{434CE691-5CCB-44DE-9CBA-F340F8B003EB}"/>
    <dgm:cxn modelId="{442CD0B9-C5A0-481F-BF6E-198B634FA79B}" srcId="{01C6DB89-00EE-46B5-9B90-CB8FFB7A313A}" destId="{88C1DFA2-25A1-4328-83E5-B20F09B8E76C}" srcOrd="0" destOrd="0" parTransId="{ACCE8F30-B468-4B34-A195-67AB50E9771C}" sibTransId="{20CF14CC-76A1-4DF6-A072-00DF9BE84B3D}"/>
    <dgm:cxn modelId="{72AFE3BD-C731-450A-A2E0-D798031545BF}" type="presOf" srcId="{01C6DB89-00EE-46B5-9B90-CB8FFB7A313A}" destId="{0392D62D-2639-447E-93F3-BBFAEC16CD4B}" srcOrd="0" destOrd="0" presId="urn:microsoft.com/office/officeart/2005/8/layout/vProcess5"/>
    <dgm:cxn modelId="{7EB8F1CE-199F-4C10-95A1-11F3A784BBC3}" type="presOf" srcId="{E039F0D7-7522-4135-A843-F04C6316C8CE}" destId="{F1B5AFC3-7588-497F-B400-96E8831AE12E}" srcOrd="0" destOrd="0" presId="urn:microsoft.com/office/officeart/2005/8/layout/vProcess5"/>
    <dgm:cxn modelId="{D7B3B9F8-4F83-48D3-AAF7-88FC56ACFCF5}" type="presOf" srcId="{88C1DFA2-25A1-4328-83E5-B20F09B8E76C}" destId="{16B20E5D-2440-477E-A393-7C20F3EC2D43}" srcOrd="1" destOrd="0" presId="urn:microsoft.com/office/officeart/2005/8/layout/vProcess5"/>
    <dgm:cxn modelId="{5AC1E044-D71E-4EFF-A695-44C9B6579445}" type="presParOf" srcId="{0392D62D-2639-447E-93F3-BBFAEC16CD4B}" destId="{6D84E228-04F8-4024-AE75-314EB4140E4A}" srcOrd="0" destOrd="0" presId="urn:microsoft.com/office/officeart/2005/8/layout/vProcess5"/>
    <dgm:cxn modelId="{9DB4972C-9E28-47C5-A2AC-99F84D398ECA}" type="presParOf" srcId="{0392D62D-2639-447E-93F3-BBFAEC16CD4B}" destId="{28A5A665-0639-4D36-B0DF-4BB660E24B60}" srcOrd="1" destOrd="0" presId="urn:microsoft.com/office/officeart/2005/8/layout/vProcess5"/>
    <dgm:cxn modelId="{7AA26DAA-357D-4B1A-B3C0-E3A62EAEFA9B}" type="presParOf" srcId="{0392D62D-2639-447E-93F3-BBFAEC16CD4B}" destId="{F1B5AFC3-7588-497F-B400-96E8831AE12E}" srcOrd="2" destOrd="0" presId="urn:microsoft.com/office/officeart/2005/8/layout/vProcess5"/>
    <dgm:cxn modelId="{8DF4A7F6-F5D1-4724-99BE-9C59ABEFA11C}" type="presParOf" srcId="{0392D62D-2639-447E-93F3-BBFAEC16CD4B}" destId="{71E75D32-B8DB-4B6C-B1EF-E1314A047E51}" srcOrd="3" destOrd="0" presId="urn:microsoft.com/office/officeart/2005/8/layout/vProcess5"/>
    <dgm:cxn modelId="{E7BDF42B-36BF-4D8C-9435-01FA21A63926}" type="presParOf" srcId="{0392D62D-2639-447E-93F3-BBFAEC16CD4B}" destId="{FCE31DBA-5FE3-4CAF-87FA-5195FBF29A0C}" srcOrd="4" destOrd="0" presId="urn:microsoft.com/office/officeart/2005/8/layout/vProcess5"/>
    <dgm:cxn modelId="{13BCAF62-4802-4482-B366-C43FE087BAF7}" type="presParOf" srcId="{0392D62D-2639-447E-93F3-BBFAEC16CD4B}" destId="{669E2316-B239-4B45-B18C-4D2015D20AD5}" srcOrd="5" destOrd="0" presId="urn:microsoft.com/office/officeart/2005/8/layout/vProcess5"/>
    <dgm:cxn modelId="{44AE88E5-63A0-4200-83EA-1886AD3AABD1}" type="presParOf" srcId="{0392D62D-2639-447E-93F3-BBFAEC16CD4B}" destId="{C3A4E4B5-DA86-4E06-8B71-894252F98C2A}" srcOrd="6" destOrd="0" presId="urn:microsoft.com/office/officeart/2005/8/layout/vProcess5"/>
    <dgm:cxn modelId="{FFF9A98D-9DE5-4C44-A70D-DC4DB164706B}" type="presParOf" srcId="{0392D62D-2639-447E-93F3-BBFAEC16CD4B}" destId="{E853F9C3-6001-4C07-B6C6-5D45C9AA0021}" srcOrd="7" destOrd="0" presId="urn:microsoft.com/office/officeart/2005/8/layout/vProcess5"/>
    <dgm:cxn modelId="{17B45CE0-A1E6-4B20-9217-0802F74744D7}" type="presParOf" srcId="{0392D62D-2639-447E-93F3-BBFAEC16CD4B}" destId="{16B20E5D-2440-477E-A393-7C20F3EC2D43}" srcOrd="8" destOrd="0" presId="urn:microsoft.com/office/officeart/2005/8/layout/vProcess5"/>
    <dgm:cxn modelId="{4A0D984E-0A54-4858-AECE-EF1FE21FDC91}" type="presParOf" srcId="{0392D62D-2639-447E-93F3-BBFAEC16CD4B}" destId="{15422C5B-B74F-407E-976C-71B430BFD97E}" srcOrd="9" destOrd="0" presId="urn:microsoft.com/office/officeart/2005/8/layout/vProcess5"/>
    <dgm:cxn modelId="{CD240E58-6925-4FB3-BB5A-494480600000}" type="presParOf" srcId="{0392D62D-2639-447E-93F3-BBFAEC16CD4B}" destId="{8F32EB55-C0C9-422D-8F9B-63B64F878CB4}" srcOrd="10" destOrd="0" presId="urn:microsoft.com/office/officeart/2005/8/layout/vProcess5"/>
    <dgm:cxn modelId="{AE604C6E-6771-4C88-9785-2E4D9F682B4A}" type="presParOf" srcId="{0392D62D-2639-447E-93F3-BBFAEC16CD4B}" destId="{5F51B882-FDCC-432C-BA73-52BACFC0949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A26DF-8301-44AE-B3E9-7AA702C97026}"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l-GR"/>
        </a:p>
      </dgm:t>
    </dgm:pt>
    <dgm:pt modelId="{80D9F70C-FCDC-4609-BE0E-55EB1398AC32}">
      <dgm:prSet custT="1"/>
      <dgm:spPr/>
      <dgm:t>
        <a:bodyPr/>
        <a:lstStyle/>
        <a:p>
          <a:r>
            <a:rPr lang="el-GR" sz="1600" b="0" i="0" dirty="0">
              <a:solidFill>
                <a:schemeClr val="tx1"/>
              </a:solidFill>
            </a:rPr>
            <a:t>Α. Βρίσκονται σε θέσεις εκτός σχεδίου πόλεως</a:t>
          </a:r>
          <a:endParaRPr lang="el-GR" sz="1600" dirty="0">
            <a:solidFill>
              <a:schemeClr val="tx1"/>
            </a:solidFill>
          </a:endParaRPr>
        </a:p>
      </dgm:t>
    </dgm:pt>
    <dgm:pt modelId="{0FF9B2E5-EDBA-438F-B560-64567328904F}" type="parTrans" cxnId="{2657C1E1-1D02-406E-BDCC-AAD03BA36013}">
      <dgm:prSet/>
      <dgm:spPr/>
      <dgm:t>
        <a:bodyPr/>
        <a:lstStyle/>
        <a:p>
          <a:endParaRPr lang="el-GR"/>
        </a:p>
      </dgm:t>
    </dgm:pt>
    <dgm:pt modelId="{3C15EE83-4837-4EB9-85ED-F480E2391BFC}" type="sibTrans" cxnId="{2657C1E1-1D02-406E-BDCC-AAD03BA36013}">
      <dgm:prSet/>
      <dgm:spPr/>
      <dgm:t>
        <a:bodyPr/>
        <a:lstStyle/>
        <a:p>
          <a:endParaRPr lang="el-GR" dirty="0"/>
        </a:p>
      </dgm:t>
    </dgm:pt>
    <dgm:pt modelId="{644BF261-D83A-41F8-8374-44834C6EA037}">
      <dgm:prSet custT="1"/>
      <dgm:spPr/>
      <dgm:t>
        <a:bodyPr/>
        <a:lstStyle/>
        <a:p>
          <a:r>
            <a:rPr lang="el-GR" sz="1600" b="0" i="0" dirty="0">
              <a:solidFill>
                <a:schemeClr val="tx1"/>
              </a:solidFill>
            </a:rPr>
            <a:t>Β. Βρίσκονται σε θέσεις ακατάλληλες για οικιστική χρήση </a:t>
          </a:r>
          <a:endParaRPr lang="el-GR" sz="1600" dirty="0">
            <a:solidFill>
              <a:schemeClr val="tx1"/>
            </a:solidFill>
          </a:endParaRPr>
        </a:p>
      </dgm:t>
    </dgm:pt>
    <dgm:pt modelId="{8CB538CB-700B-4E5B-BC68-71F5BDEE25BC}" type="parTrans" cxnId="{FB0908EF-53EF-41BA-9E97-00E959096BD3}">
      <dgm:prSet/>
      <dgm:spPr/>
      <dgm:t>
        <a:bodyPr/>
        <a:lstStyle/>
        <a:p>
          <a:endParaRPr lang="el-GR"/>
        </a:p>
      </dgm:t>
    </dgm:pt>
    <dgm:pt modelId="{5C18F5B1-0F08-4261-B9F7-A3F9B4840C7E}" type="sibTrans" cxnId="{FB0908EF-53EF-41BA-9E97-00E959096BD3}">
      <dgm:prSet/>
      <dgm:spPr/>
      <dgm:t>
        <a:bodyPr/>
        <a:lstStyle/>
        <a:p>
          <a:endParaRPr lang="el-GR" dirty="0"/>
        </a:p>
      </dgm:t>
    </dgm:pt>
    <dgm:pt modelId="{AA4BD4E3-1FF7-4C6F-8EE7-ECD509022A7A}">
      <dgm:prSet custT="1"/>
      <dgm:spPr/>
      <dgm:t>
        <a:bodyPr/>
        <a:lstStyle/>
        <a:p>
          <a:r>
            <a:rPr lang="el-GR" sz="1600" b="0" i="0" dirty="0">
              <a:solidFill>
                <a:schemeClr val="tx1"/>
              </a:solidFill>
            </a:rPr>
            <a:t>Γ. Βρίσκονται σε θέσεις πολύ απομακρυσμένες από τον αστικό ιστό</a:t>
          </a:r>
          <a:endParaRPr lang="el-GR" sz="1600" dirty="0">
            <a:solidFill>
              <a:schemeClr val="tx1"/>
            </a:solidFill>
          </a:endParaRPr>
        </a:p>
      </dgm:t>
    </dgm:pt>
    <dgm:pt modelId="{E3286857-D014-4B6E-8C66-6784ECE0CC98}" type="parTrans" cxnId="{88C9F418-CCB4-4B73-951E-19ECD9DB7386}">
      <dgm:prSet/>
      <dgm:spPr/>
      <dgm:t>
        <a:bodyPr/>
        <a:lstStyle/>
        <a:p>
          <a:endParaRPr lang="el-GR"/>
        </a:p>
      </dgm:t>
    </dgm:pt>
    <dgm:pt modelId="{1746FD34-9C4E-494A-A829-523C11A740E1}" type="sibTrans" cxnId="{88C9F418-CCB4-4B73-951E-19ECD9DB7386}">
      <dgm:prSet/>
      <dgm:spPr/>
      <dgm:t>
        <a:bodyPr/>
        <a:lstStyle/>
        <a:p>
          <a:endParaRPr lang="el-GR"/>
        </a:p>
      </dgm:t>
    </dgm:pt>
    <dgm:pt modelId="{F1D8C46E-7290-4744-BF71-67FEB09A8862}" type="pres">
      <dgm:prSet presAssocID="{939A26DF-8301-44AE-B3E9-7AA702C97026}" presName="Name0" presStyleCnt="0">
        <dgm:presLayoutVars>
          <dgm:dir/>
          <dgm:resizeHandles val="exact"/>
        </dgm:presLayoutVars>
      </dgm:prSet>
      <dgm:spPr/>
    </dgm:pt>
    <dgm:pt modelId="{D87E826A-B588-4FEA-A447-1E9080A805BF}" type="pres">
      <dgm:prSet presAssocID="{80D9F70C-FCDC-4609-BE0E-55EB1398AC32}" presName="node" presStyleLbl="node1" presStyleIdx="0" presStyleCnt="3" custLinFactNeighborX="11913" custLinFactNeighborY="3948">
        <dgm:presLayoutVars>
          <dgm:bulletEnabled val="1"/>
        </dgm:presLayoutVars>
      </dgm:prSet>
      <dgm:spPr/>
    </dgm:pt>
    <dgm:pt modelId="{0764242E-AA9D-4D52-B311-A5AFCAA5B629}" type="pres">
      <dgm:prSet presAssocID="{3C15EE83-4837-4EB9-85ED-F480E2391BFC}" presName="sibTrans" presStyleLbl="sibTrans2D1" presStyleIdx="0" presStyleCnt="2"/>
      <dgm:spPr/>
    </dgm:pt>
    <dgm:pt modelId="{F43A94DD-C4E8-48CC-90B2-48609749DD79}" type="pres">
      <dgm:prSet presAssocID="{3C15EE83-4837-4EB9-85ED-F480E2391BFC}" presName="connectorText" presStyleLbl="sibTrans2D1" presStyleIdx="0" presStyleCnt="2"/>
      <dgm:spPr/>
    </dgm:pt>
    <dgm:pt modelId="{0E005E6A-CCFB-43F7-9E41-DB04ACDB8CBB}" type="pres">
      <dgm:prSet presAssocID="{644BF261-D83A-41F8-8374-44834C6EA037}" presName="node" presStyleLbl="node1" presStyleIdx="1" presStyleCnt="3">
        <dgm:presLayoutVars>
          <dgm:bulletEnabled val="1"/>
        </dgm:presLayoutVars>
      </dgm:prSet>
      <dgm:spPr/>
    </dgm:pt>
    <dgm:pt modelId="{0A196A19-3A37-4296-B96F-82F49CD19F09}" type="pres">
      <dgm:prSet presAssocID="{5C18F5B1-0F08-4261-B9F7-A3F9B4840C7E}" presName="sibTrans" presStyleLbl="sibTrans2D1" presStyleIdx="1" presStyleCnt="2"/>
      <dgm:spPr/>
    </dgm:pt>
    <dgm:pt modelId="{EDF2B7DE-A050-481A-B039-E287D719043A}" type="pres">
      <dgm:prSet presAssocID="{5C18F5B1-0F08-4261-B9F7-A3F9B4840C7E}" presName="connectorText" presStyleLbl="sibTrans2D1" presStyleIdx="1" presStyleCnt="2"/>
      <dgm:spPr/>
    </dgm:pt>
    <dgm:pt modelId="{13780945-EADA-4AFB-8F3A-1EB3ECC53A2D}" type="pres">
      <dgm:prSet presAssocID="{AA4BD4E3-1FF7-4C6F-8EE7-ECD509022A7A}" presName="node" presStyleLbl="node1" presStyleIdx="2" presStyleCnt="3">
        <dgm:presLayoutVars>
          <dgm:bulletEnabled val="1"/>
        </dgm:presLayoutVars>
      </dgm:prSet>
      <dgm:spPr/>
    </dgm:pt>
  </dgm:ptLst>
  <dgm:cxnLst>
    <dgm:cxn modelId="{88C9F418-CCB4-4B73-951E-19ECD9DB7386}" srcId="{939A26DF-8301-44AE-B3E9-7AA702C97026}" destId="{AA4BD4E3-1FF7-4C6F-8EE7-ECD509022A7A}" srcOrd="2" destOrd="0" parTransId="{E3286857-D014-4B6E-8C66-6784ECE0CC98}" sibTransId="{1746FD34-9C4E-494A-A829-523C11A740E1}"/>
    <dgm:cxn modelId="{DE5F996A-7FFD-46D3-B358-26C51D4916B8}" type="presOf" srcId="{3C15EE83-4837-4EB9-85ED-F480E2391BFC}" destId="{F43A94DD-C4E8-48CC-90B2-48609749DD79}" srcOrd="1" destOrd="0" presId="urn:microsoft.com/office/officeart/2005/8/layout/process1"/>
    <dgm:cxn modelId="{E4F26759-43CD-465A-AD67-52D5FEF8AD7D}" type="presOf" srcId="{5C18F5B1-0F08-4261-B9F7-A3F9B4840C7E}" destId="{0A196A19-3A37-4296-B96F-82F49CD19F09}" srcOrd="0" destOrd="0" presId="urn:microsoft.com/office/officeart/2005/8/layout/process1"/>
    <dgm:cxn modelId="{29CE4E9A-8162-430B-B68E-B229A8E9FAFA}" type="presOf" srcId="{3C15EE83-4837-4EB9-85ED-F480E2391BFC}" destId="{0764242E-AA9D-4D52-B311-A5AFCAA5B629}" srcOrd="0" destOrd="0" presId="urn:microsoft.com/office/officeart/2005/8/layout/process1"/>
    <dgm:cxn modelId="{BCFCB3B6-EF78-479E-9EE5-71C5202133F0}" type="presOf" srcId="{644BF261-D83A-41F8-8374-44834C6EA037}" destId="{0E005E6A-CCFB-43F7-9E41-DB04ACDB8CBB}" srcOrd="0" destOrd="0" presId="urn:microsoft.com/office/officeart/2005/8/layout/process1"/>
    <dgm:cxn modelId="{2C9E35C7-756A-4DBF-8A5F-CE0BE51BF680}" type="presOf" srcId="{80D9F70C-FCDC-4609-BE0E-55EB1398AC32}" destId="{D87E826A-B588-4FEA-A447-1E9080A805BF}" srcOrd="0" destOrd="0" presId="urn:microsoft.com/office/officeart/2005/8/layout/process1"/>
    <dgm:cxn modelId="{13CEB8D6-FC83-41CF-AF9B-8EF8A9BDB94E}" type="presOf" srcId="{939A26DF-8301-44AE-B3E9-7AA702C97026}" destId="{F1D8C46E-7290-4744-BF71-67FEB09A8862}" srcOrd="0" destOrd="0" presId="urn:microsoft.com/office/officeart/2005/8/layout/process1"/>
    <dgm:cxn modelId="{B149B0DC-F11A-4CC6-8BBE-5F4A121740A5}" type="presOf" srcId="{AA4BD4E3-1FF7-4C6F-8EE7-ECD509022A7A}" destId="{13780945-EADA-4AFB-8F3A-1EB3ECC53A2D}" srcOrd="0" destOrd="0" presId="urn:microsoft.com/office/officeart/2005/8/layout/process1"/>
    <dgm:cxn modelId="{2657C1E1-1D02-406E-BDCC-AAD03BA36013}" srcId="{939A26DF-8301-44AE-B3E9-7AA702C97026}" destId="{80D9F70C-FCDC-4609-BE0E-55EB1398AC32}" srcOrd="0" destOrd="0" parTransId="{0FF9B2E5-EDBA-438F-B560-64567328904F}" sibTransId="{3C15EE83-4837-4EB9-85ED-F480E2391BFC}"/>
    <dgm:cxn modelId="{FB0908EF-53EF-41BA-9E97-00E959096BD3}" srcId="{939A26DF-8301-44AE-B3E9-7AA702C97026}" destId="{644BF261-D83A-41F8-8374-44834C6EA037}" srcOrd="1" destOrd="0" parTransId="{8CB538CB-700B-4E5B-BC68-71F5BDEE25BC}" sibTransId="{5C18F5B1-0F08-4261-B9F7-A3F9B4840C7E}"/>
    <dgm:cxn modelId="{C73E1EF6-E984-4533-AFB5-D1B37F4FC682}" type="presOf" srcId="{5C18F5B1-0F08-4261-B9F7-A3F9B4840C7E}" destId="{EDF2B7DE-A050-481A-B039-E287D719043A}" srcOrd="1" destOrd="0" presId="urn:microsoft.com/office/officeart/2005/8/layout/process1"/>
    <dgm:cxn modelId="{6D616BBE-0A05-4068-AFED-6B872CB314E5}" type="presParOf" srcId="{F1D8C46E-7290-4744-BF71-67FEB09A8862}" destId="{D87E826A-B588-4FEA-A447-1E9080A805BF}" srcOrd="0" destOrd="0" presId="urn:microsoft.com/office/officeart/2005/8/layout/process1"/>
    <dgm:cxn modelId="{ADBDFA0C-A078-4010-A328-368344DA94E8}" type="presParOf" srcId="{F1D8C46E-7290-4744-BF71-67FEB09A8862}" destId="{0764242E-AA9D-4D52-B311-A5AFCAA5B629}" srcOrd="1" destOrd="0" presId="urn:microsoft.com/office/officeart/2005/8/layout/process1"/>
    <dgm:cxn modelId="{C35AD26F-13B7-4E70-A514-3C4425B5F9EB}" type="presParOf" srcId="{0764242E-AA9D-4D52-B311-A5AFCAA5B629}" destId="{F43A94DD-C4E8-48CC-90B2-48609749DD79}" srcOrd="0" destOrd="0" presId="urn:microsoft.com/office/officeart/2005/8/layout/process1"/>
    <dgm:cxn modelId="{755B7795-E3BE-4EAC-85BC-A94CD8402000}" type="presParOf" srcId="{F1D8C46E-7290-4744-BF71-67FEB09A8862}" destId="{0E005E6A-CCFB-43F7-9E41-DB04ACDB8CBB}" srcOrd="2" destOrd="0" presId="urn:microsoft.com/office/officeart/2005/8/layout/process1"/>
    <dgm:cxn modelId="{63CC1CFD-B363-4D33-A8F4-EADAE60CC8BB}" type="presParOf" srcId="{F1D8C46E-7290-4744-BF71-67FEB09A8862}" destId="{0A196A19-3A37-4296-B96F-82F49CD19F09}" srcOrd="3" destOrd="0" presId="urn:microsoft.com/office/officeart/2005/8/layout/process1"/>
    <dgm:cxn modelId="{72F0D50E-890D-48A3-868D-69C9D3E5D9C3}" type="presParOf" srcId="{0A196A19-3A37-4296-B96F-82F49CD19F09}" destId="{EDF2B7DE-A050-481A-B039-E287D719043A}" srcOrd="0" destOrd="0" presId="urn:microsoft.com/office/officeart/2005/8/layout/process1"/>
    <dgm:cxn modelId="{914AB353-C25F-4A5E-90A3-A20FAD5E7622}" type="presParOf" srcId="{F1D8C46E-7290-4744-BF71-67FEB09A8862}" destId="{13780945-EADA-4AFB-8F3A-1EB3ECC53A2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E3DCEA-1D3D-46A0-9C44-701C0C1418B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l-GR"/>
        </a:p>
      </dgm:t>
    </dgm:pt>
    <dgm:pt modelId="{E646E222-365C-4AAF-BC33-46602D4E2CE7}">
      <dgm:prSet/>
      <dgm:spPr/>
      <dgm:t>
        <a:bodyPr/>
        <a:lstStyle/>
        <a:p>
          <a:r>
            <a:rPr lang="el-GR" b="0" i="0" dirty="0"/>
            <a:t>Η αφομοίωση/υποδοχή δεν είναι ίδια για όλους και όλες τις κοινότητες Ρομά.</a:t>
          </a:r>
          <a:endParaRPr lang="el-GR" dirty="0"/>
        </a:p>
      </dgm:t>
    </dgm:pt>
    <dgm:pt modelId="{0552812A-12B9-4310-A9FD-BB350E87D912}" type="parTrans" cxnId="{8AB7FB32-1621-466D-8638-35736E069C8C}">
      <dgm:prSet/>
      <dgm:spPr/>
      <dgm:t>
        <a:bodyPr/>
        <a:lstStyle/>
        <a:p>
          <a:endParaRPr lang="el-GR"/>
        </a:p>
      </dgm:t>
    </dgm:pt>
    <dgm:pt modelId="{CED347C1-1F74-4019-8524-BF37EC94BE35}" type="sibTrans" cxnId="{8AB7FB32-1621-466D-8638-35736E069C8C}">
      <dgm:prSet/>
      <dgm:spPr/>
      <dgm:t>
        <a:bodyPr/>
        <a:lstStyle/>
        <a:p>
          <a:endParaRPr lang="el-GR"/>
        </a:p>
      </dgm:t>
    </dgm:pt>
    <dgm:pt modelId="{47F3CB5D-1302-486C-9280-BD300E49ED62}">
      <dgm:prSet/>
      <dgm:spPr/>
      <dgm:t>
        <a:bodyPr/>
        <a:lstStyle/>
        <a:p>
          <a:r>
            <a:rPr lang="el-GR" b="0" i="0" dirty="0"/>
            <a:t>Στις ‘‘ενσωματωμένες’’ κοινωνίες Ρομά τα σπίτια δεν διαφέρουν καθόλου εξωτερικά από την υπόλοιπη κοινωνία.</a:t>
          </a:r>
          <a:endParaRPr lang="el-GR" dirty="0"/>
        </a:p>
      </dgm:t>
    </dgm:pt>
    <dgm:pt modelId="{2ABD788A-844B-44D6-9995-3B3177BE32ED}" type="parTrans" cxnId="{063ED767-A5AB-4710-AE13-D430EC990093}">
      <dgm:prSet/>
      <dgm:spPr/>
      <dgm:t>
        <a:bodyPr/>
        <a:lstStyle/>
        <a:p>
          <a:endParaRPr lang="el-GR"/>
        </a:p>
      </dgm:t>
    </dgm:pt>
    <dgm:pt modelId="{771BA221-C143-4CC1-A404-C61D78B722C9}" type="sibTrans" cxnId="{063ED767-A5AB-4710-AE13-D430EC990093}">
      <dgm:prSet/>
      <dgm:spPr/>
      <dgm:t>
        <a:bodyPr/>
        <a:lstStyle/>
        <a:p>
          <a:endParaRPr lang="el-GR"/>
        </a:p>
      </dgm:t>
    </dgm:pt>
    <dgm:pt modelId="{E231A168-8C5C-47DA-87D4-DFF341B9B11A}">
      <dgm:prSet/>
      <dgm:spPr/>
      <dgm:t>
        <a:bodyPr/>
        <a:lstStyle/>
        <a:p>
          <a:r>
            <a:rPr lang="el-GR" b="0" i="0" dirty="0"/>
            <a:t>Στην Ελλάδα οι συνθήκες πολεοδομίας και υγιεινής δεν είναι κατάλληλες.</a:t>
          </a:r>
          <a:endParaRPr lang="el-GR" dirty="0"/>
        </a:p>
      </dgm:t>
    </dgm:pt>
    <dgm:pt modelId="{71710F57-47EE-4773-9578-9282B6BDB734}" type="parTrans" cxnId="{8721AA04-0EAA-4EC1-B404-0509C52F1A25}">
      <dgm:prSet/>
      <dgm:spPr/>
      <dgm:t>
        <a:bodyPr/>
        <a:lstStyle/>
        <a:p>
          <a:endParaRPr lang="el-GR"/>
        </a:p>
      </dgm:t>
    </dgm:pt>
    <dgm:pt modelId="{971AA2F3-2B43-4D01-A827-10876B68D6A4}" type="sibTrans" cxnId="{8721AA04-0EAA-4EC1-B404-0509C52F1A25}">
      <dgm:prSet/>
      <dgm:spPr/>
      <dgm:t>
        <a:bodyPr/>
        <a:lstStyle/>
        <a:p>
          <a:endParaRPr lang="el-GR"/>
        </a:p>
      </dgm:t>
    </dgm:pt>
    <dgm:pt modelId="{A60C1FEE-C111-4D18-B19B-D8754644B20D}" type="pres">
      <dgm:prSet presAssocID="{A5E3DCEA-1D3D-46A0-9C44-701C0C1418B9}" presName="Name0" presStyleCnt="0">
        <dgm:presLayoutVars>
          <dgm:dir/>
          <dgm:animLvl val="lvl"/>
          <dgm:resizeHandles val="exact"/>
        </dgm:presLayoutVars>
      </dgm:prSet>
      <dgm:spPr/>
    </dgm:pt>
    <dgm:pt modelId="{76683F57-69BC-401A-95E7-C15CFBB7E79D}" type="pres">
      <dgm:prSet presAssocID="{E646E222-365C-4AAF-BC33-46602D4E2CE7}" presName="parTxOnly" presStyleLbl="node1" presStyleIdx="0" presStyleCnt="3">
        <dgm:presLayoutVars>
          <dgm:chMax val="0"/>
          <dgm:chPref val="0"/>
          <dgm:bulletEnabled val="1"/>
        </dgm:presLayoutVars>
      </dgm:prSet>
      <dgm:spPr/>
    </dgm:pt>
    <dgm:pt modelId="{4F6C72E3-25A5-4F97-8EF6-06C274D78346}" type="pres">
      <dgm:prSet presAssocID="{CED347C1-1F74-4019-8524-BF37EC94BE35}" presName="parTxOnlySpace" presStyleCnt="0"/>
      <dgm:spPr/>
    </dgm:pt>
    <dgm:pt modelId="{DA5B6C31-E545-4708-A2AE-E9AA989AF746}" type="pres">
      <dgm:prSet presAssocID="{47F3CB5D-1302-486C-9280-BD300E49ED62}" presName="parTxOnly" presStyleLbl="node1" presStyleIdx="1" presStyleCnt="3">
        <dgm:presLayoutVars>
          <dgm:chMax val="0"/>
          <dgm:chPref val="0"/>
          <dgm:bulletEnabled val="1"/>
        </dgm:presLayoutVars>
      </dgm:prSet>
      <dgm:spPr/>
    </dgm:pt>
    <dgm:pt modelId="{601B015E-32F6-455C-B5F8-5A097991BBFE}" type="pres">
      <dgm:prSet presAssocID="{771BA221-C143-4CC1-A404-C61D78B722C9}" presName="parTxOnlySpace" presStyleCnt="0"/>
      <dgm:spPr/>
    </dgm:pt>
    <dgm:pt modelId="{C7F52577-D398-4E8A-B97C-E77BAAE9ED60}" type="pres">
      <dgm:prSet presAssocID="{E231A168-8C5C-47DA-87D4-DFF341B9B11A}" presName="parTxOnly" presStyleLbl="node1" presStyleIdx="2" presStyleCnt="3">
        <dgm:presLayoutVars>
          <dgm:chMax val="0"/>
          <dgm:chPref val="0"/>
          <dgm:bulletEnabled val="1"/>
        </dgm:presLayoutVars>
      </dgm:prSet>
      <dgm:spPr/>
    </dgm:pt>
  </dgm:ptLst>
  <dgm:cxnLst>
    <dgm:cxn modelId="{8721AA04-0EAA-4EC1-B404-0509C52F1A25}" srcId="{A5E3DCEA-1D3D-46A0-9C44-701C0C1418B9}" destId="{E231A168-8C5C-47DA-87D4-DFF341B9B11A}" srcOrd="2" destOrd="0" parTransId="{71710F57-47EE-4773-9578-9282B6BDB734}" sibTransId="{971AA2F3-2B43-4D01-A827-10876B68D6A4}"/>
    <dgm:cxn modelId="{8AB7FB32-1621-466D-8638-35736E069C8C}" srcId="{A5E3DCEA-1D3D-46A0-9C44-701C0C1418B9}" destId="{E646E222-365C-4AAF-BC33-46602D4E2CE7}" srcOrd="0" destOrd="0" parTransId="{0552812A-12B9-4310-A9FD-BB350E87D912}" sibTransId="{CED347C1-1F74-4019-8524-BF37EC94BE35}"/>
    <dgm:cxn modelId="{063ED767-A5AB-4710-AE13-D430EC990093}" srcId="{A5E3DCEA-1D3D-46A0-9C44-701C0C1418B9}" destId="{47F3CB5D-1302-486C-9280-BD300E49ED62}" srcOrd="1" destOrd="0" parTransId="{2ABD788A-844B-44D6-9995-3B3177BE32ED}" sibTransId="{771BA221-C143-4CC1-A404-C61D78B722C9}"/>
    <dgm:cxn modelId="{CBFE85C1-1942-46EF-9645-58587F105F8E}" type="presOf" srcId="{47F3CB5D-1302-486C-9280-BD300E49ED62}" destId="{DA5B6C31-E545-4708-A2AE-E9AA989AF746}" srcOrd="0" destOrd="0" presId="urn:microsoft.com/office/officeart/2005/8/layout/chevron1"/>
    <dgm:cxn modelId="{7D8616CC-1C63-4AEB-9ADE-AF9A08825F37}" type="presOf" srcId="{E646E222-365C-4AAF-BC33-46602D4E2CE7}" destId="{76683F57-69BC-401A-95E7-C15CFBB7E79D}" srcOrd="0" destOrd="0" presId="urn:microsoft.com/office/officeart/2005/8/layout/chevron1"/>
    <dgm:cxn modelId="{AEF243D0-6B7E-41E6-951C-6E89C8EBE527}" type="presOf" srcId="{A5E3DCEA-1D3D-46A0-9C44-701C0C1418B9}" destId="{A60C1FEE-C111-4D18-B19B-D8754644B20D}" srcOrd="0" destOrd="0" presId="urn:microsoft.com/office/officeart/2005/8/layout/chevron1"/>
    <dgm:cxn modelId="{968C5FEB-65A4-41F1-8C32-1191503B7014}" type="presOf" srcId="{E231A168-8C5C-47DA-87D4-DFF341B9B11A}" destId="{C7F52577-D398-4E8A-B97C-E77BAAE9ED60}" srcOrd="0" destOrd="0" presId="urn:microsoft.com/office/officeart/2005/8/layout/chevron1"/>
    <dgm:cxn modelId="{F5A6EEE5-A94B-4364-98FF-06C2C7F18969}" type="presParOf" srcId="{A60C1FEE-C111-4D18-B19B-D8754644B20D}" destId="{76683F57-69BC-401A-95E7-C15CFBB7E79D}" srcOrd="0" destOrd="0" presId="urn:microsoft.com/office/officeart/2005/8/layout/chevron1"/>
    <dgm:cxn modelId="{0D441890-40B8-4F9E-8B8D-AD4EBBC482B7}" type="presParOf" srcId="{A60C1FEE-C111-4D18-B19B-D8754644B20D}" destId="{4F6C72E3-25A5-4F97-8EF6-06C274D78346}" srcOrd="1" destOrd="0" presId="urn:microsoft.com/office/officeart/2005/8/layout/chevron1"/>
    <dgm:cxn modelId="{0A10AEB4-1F21-4425-9E82-A9CB0F6F5CFB}" type="presParOf" srcId="{A60C1FEE-C111-4D18-B19B-D8754644B20D}" destId="{DA5B6C31-E545-4708-A2AE-E9AA989AF746}" srcOrd="2" destOrd="0" presId="urn:microsoft.com/office/officeart/2005/8/layout/chevron1"/>
    <dgm:cxn modelId="{99F258AD-62B8-48EE-8437-539B69DC344E}" type="presParOf" srcId="{A60C1FEE-C111-4D18-B19B-D8754644B20D}" destId="{601B015E-32F6-455C-B5F8-5A097991BBFE}" srcOrd="3" destOrd="0" presId="urn:microsoft.com/office/officeart/2005/8/layout/chevron1"/>
    <dgm:cxn modelId="{F8C7C330-3E5F-4A0D-A805-D357132F9F80}" type="presParOf" srcId="{A60C1FEE-C111-4D18-B19B-D8754644B20D}" destId="{C7F52577-D398-4E8A-B97C-E77BAAE9ED6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A3F7B-16EE-4864-A6B0-43A103BB3723}">
      <dsp:nvSpPr>
        <dsp:cNvPr id="0" name=""/>
        <dsp:cNvSpPr/>
      </dsp:nvSpPr>
      <dsp:spPr>
        <a:xfrm>
          <a:off x="0" y="940981"/>
          <a:ext cx="8856922" cy="125464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F2124-26ED-483D-8360-DA964F372B7C}">
      <dsp:nvSpPr>
        <dsp:cNvPr id="0" name=""/>
        <dsp:cNvSpPr/>
      </dsp:nvSpPr>
      <dsp:spPr>
        <a:xfrm>
          <a:off x="71702" y="0"/>
          <a:ext cx="1184249" cy="125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l-GR" sz="1200" b="0" i="0" kern="1200" dirty="0"/>
            <a:t>Ασφάλεια της ιδιοκτησίας</a:t>
          </a:r>
          <a:endParaRPr lang="el-GR" sz="1200" kern="1200" dirty="0"/>
        </a:p>
      </dsp:txBody>
      <dsp:txXfrm>
        <a:off x="71702" y="0"/>
        <a:ext cx="1184249" cy="1254642"/>
      </dsp:txXfrm>
    </dsp:sp>
    <dsp:sp modelId="{5CB96AAE-7751-4CB1-8528-19D9EA707DA8}">
      <dsp:nvSpPr>
        <dsp:cNvPr id="0" name=""/>
        <dsp:cNvSpPr/>
      </dsp:nvSpPr>
      <dsp:spPr>
        <a:xfrm>
          <a:off x="509841" y="1414317"/>
          <a:ext cx="307970" cy="307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5F3E4-928D-4ADF-8B64-0EABE6C324D2}">
      <dsp:nvSpPr>
        <dsp:cNvPr id="0" name=""/>
        <dsp:cNvSpPr/>
      </dsp:nvSpPr>
      <dsp:spPr>
        <a:xfrm>
          <a:off x="1271350" y="1932870"/>
          <a:ext cx="1059089" cy="893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l-GR" sz="1100" b="0" i="0" kern="1200" dirty="0"/>
            <a:t>Διαθεσιμότητα δημόσιων υπηρεσιών κοινής ωφέλειας </a:t>
          </a:r>
          <a:endParaRPr lang="el-GR" sz="1100" kern="1200" dirty="0"/>
        </a:p>
      </dsp:txBody>
      <dsp:txXfrm>
        <a:off x="1271350" y="1932870"/>
        <a:ext cx="1059089" cy="893129"/>
      </dsp:txXfrm>
    </dsp:sp>
    <dsp:sp modelId="{5F268605-0AD0-4327-AC7C-669C1637FDA9}">
      <dsp:nvSpPr>
        <dsp:cNvPr id="0" name=""/>
        <dsp:cNvSpPr/>
      </dsp:nvSpPr>
      <dsp:spPr>
        <a:xfrm>
          <a:off x="1646909" y="1504695"/>
          <a:ext cx="307970" cy="307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BBAFC-5044-458F-8222-AA04132F02B6}">
      <dsp:nvSpPr>
        <dsp:cNvPr id="0" name=""/>
        <dsp:cNvSpPr/>
      </dsp:nvSpPr>
      <dsp:spPr>
        <a:xfrm>
          <a:off x="2345838" y="0"/>
          <a:ext cx="1026677" cy="125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l-GR" sz="1200" b="0" i="0" kern="1200" dirty="0"/>
            <a:t>Προσιτότητα</a:t>
          </a:r>
          <a:endParaRPr lang="el-GR" sz="1100" kern="1200" dirty="0"/>
        </a:p>
      </dsp:txBody>
      <dsp:txXfrm>
        <a:off x="2345838" y="0"/>
        <a:ext cx="1026677" cy="1254642"/>
      </dsp:txXfrm>
    </dsp:sp>
    <dsp:sp modelId="{1AB29F76-7735-4211-AC30-EBA9DCDABDE4}">
      <dsp:nvSpPr>
        <dsp:cNvPr id="0" name=""/>
        <dsp:cNvSpPr/>
      </dsp:nvSpPr>
      <dsp:spPr>
        <a:xfrm>
          <a:off x="2705191" y="1414317"/>
          <a:ext cx="307970" cy="307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27DB3-29BC-48E1-8C1F-10F923E5DB6A}">
      <dsp:nvSpPr>
        <dsp:cNvPr id="0" name=""/>
        <dsp:cNvSpPr/>
      </dsp:nvSpPr>
      <dsp:spPr>
        <a:xfrm>
          <a:off x="3387914" y="1881963"/>
          <a:ext cx="970881" cy="125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l-GR" sz="1200" b="0" i="0" kern="1200" dirty="0"/>
            <a:t>Δυνατότητα διαβίωσης </a:t>
          </a:r>
          <a:endParaRPr lang="el-GR" sz="1200" kern="1200" dirty="0"/>
        </a:p>
      </dsp:txBody>
      <dsp:txXfrm>
        <a:off x="3387914" y="1881963"/>
        <a:ext cx="970881" cy="1254642"/>
      </dsp:txXfrm>
    </dsp:sp>
    <dsp:sp modelId="{9348469F-E695-4F63-9E22-01B6E3EDA2EE}">
      <dsp:nvSpPr>
        <dsp:cNvPr id="0" name=""/>
        <dsp:cNvSpPr/>
      </dsp:nvSpPr>
      <dsp:spPr>
        <a:xfrm>
          <a:off x="3719369" y="1414317"/>
          <a:ext cx="307970" cy="307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03E6E0-165C-484F-843A-5F02A99D3688}">
      <dsp:nvSpPr>
        <dsp:cNvPr id="0" name=""/>
        <dsp:cNvSpPr/>
      </dsp:nvSpPr>
      <dsp:spPr>
        <a:xfrm>
          <a:off x="4374194" y="0"/>
          <a:ext cx="1413577" cy="125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l-GR" sz="1100" b="0" i="0" kern="1200" dirty="0"/>
            <a:t> </a:t>
          </a:r>
          <a:r>
            <a:rPr lang="el-GR" sz="1200" b="0" i="0" kern="1200" dirty="0"/>
            <a:t>Προσβασιμότητα</a:t>
          </a:r>
          <a:endParaRPr lang="el-GR" sz="1100" kern="1200" dirty="0"/>
        </a:p>
      </dsp:txBody>
      <dsp:txXfrm>
        <a:off x="4374194" y="0"/>
        <a:ext cx="1413577" cy="1254642"/>
      </dsp:txXfrm>
    </dsp:sp>
    <dsp:sp modelId="{C2109AE5-FEC7-494C-BF7B-C9BF68DEB666}">
      <dsp:nvSpPr>
        <dsp:cNvPr id="0" name=""/>
        <dsp:cNvSpPr/>
      </dsp:nvSpPr>
      <dsp:spPr>
        <a:xfrm>
          <a:off x="4926997" y="1414317"/>
          <a:ext cx="307970" cy="307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42BDD-4AC9-40CE-A6F1-1FA59A7A2152}">
      <dsp:nvSpPr>
        <dsp:cNvPr id="0" name=""/>
        <dsp:cNvSpPr/>
      </dsp:nvSpPr>
      <dsp:spPr>
        <a:xfrm>
          <a:off x="5803169" y="1881963"/>
          <a:ext cx="904429" cy="125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l-GR" sz="1200" b="0" i="0" kern="1200" dirty="0"/>
            <a:t>Τοποθεσία</a:t>
          </a:r>
          <a:endParaRPr lang="el-GR" sz="1100" kern="1200" dirty="0"/>
        </a:p>
      </dsp:txBody>
      <dsp:txXfrm>
        <a:off x="5803169" y="1881963"/>
        <a:ext cx="904429" cy="1254642"/>
      </dsp:txXfrm>
    </dsp:sp>
    <dsp:sp modelId="{BA10FB40-3FC6-436E-8EE7-BD50B918B52F}">
      <dsp:nvSpPr>
        <dsp:cNvPr id="0" name=""/>
        <dsp:cNvSpPr/>
      </dsp:nvSpPr>
      <dsp:spPr>
        <a:xfrm>
          <a:off x="6101399" y="1414317"/>
          <a:ext cx="307970" cy="307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6FD6A-5AE0-4826-9FE7-F6D50DAA2E71}">
      <dsp:nvSpPr>
        <dsp:cNvPr id="0" name=""/>
        <dsp:cNvSpPr/>
      </dsp:nvSpPr>
      <dsp:spPr>
        <a:xfrm>
          <a:off x="6722998" y="0"/>
          <a:ext cx="1176529" cy="125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l-GR" sz="1200" b="0" i="0" kern="1200" dirty="0"/>
            <a:t>Πολιτιστική επάρκεια</a:t>
          </a:r>
          <a:endParaRPr lang="el-GR" sz="1200" kern="1200" dirty="0"/>
        </a:p>
      </dsp:txBody>
      <dsp:txXfrm>
        <a:off x="6722998" y="0"/>
        <a:ext cx="1176529" cy="1254642"/>
      </dsp:txXfrm>
    </dsp:sp>
    <dsp:sp modelId="{B79B6461-B5B7-440D-9B1D-E3774644FFB2}">
      <dsp:nvSpPr>
        <dsp:cNvPr id="0" name=""/>
        <dsp:cNvSpPr/>
      </dsp:nvSpPr>
      <dsp:spPr>
        <a:xfrm>
          <a:off x="7157277" y="1414317"/>
          <a:ext cx="307970" cy="307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A51D4-096A-4A76-955A-4022793614E0}">
      <dsp:nvSpPr>
        <dsp:cNvPr id="0" name=""/>
        <dsp:cNvSpPr/>
      </dsp:nvSpPr>
      <dsp:spPr>
        <a:xfrm>
          <a:off x="3417312" y="922208"/>
          <a:ext cx="1235487" cy="1235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5B1A994-3ABE-4925-820B-3CAE2D45AE15}">
      <dsp:nvSpPr>
        <dsp:cNvPr id="0" name=""/>
        <dsp:cNvSpPr/>
      </dsp:nvSpPr>
      <dsp:spPr>
        <a:xfrm>
          <a:off x="3262876" y="0"/>
          <a:ext cx="1544359" cy="8412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l-GR" sz="1200" b="0" i="0" kern="1200" dirty="0"/>
            <a:t>Διαρροή στη στέγη</a:t>
          </a:r>
          <a:endParaRPr lang="el-GR" sz="1200" kern="1200" dirty="0"/>
        </a:p>
      </dsp:txBody>
      <dsp:txXfrm>
        <a:off x="3262876" y="0"/>
        <a:ext cx="1544359" cy="841285"/>
      </dsp:txXfrm>
    </dsp:sp>
    <dsp:sp modelId="{4D9F6737-98F4-4E90-ACAD-C3B38972CD5C}">
      <dsp:nvSpPr>
        <dsp:cNvPr id="0" name=""/>
        <dsp:cNvSpPr/>
      </dsp:nvSpPr>
      <dsp:spPr>
        <a:xfrm>
          <a:off x="3818330" y="1153762"/>
          <a:ext cx="1235487" cy="1235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3BCE99-9A90-4B0E-8825-73DE5E76803D}">
      <dsp:nvSpPr>
        <dsp:cNvPr id="0" name=""/>
        <dsp:cNvSpPr/>
      </dsp:nvSpPr>
      <dsp:spPr>
        <a:xfrm>
          <a:off x="5145450" y="801224"/>
          <a:ext cx="1463537" cy="9214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l-GR" sz="1200" b="0" i="0" kern="1200" dirty="0"/>
            <a:t>Υγρασία στους τοίχους/πατώματα/θεμέλια</a:t>
          </a:r>
          <a:endParaRPr lang="el-GR" sz="1200" kern="1200" dirty="0"/>
        </a:p>
      </dsp:txBody>
      <dsp:txXfrm>
        <a:off x="5145450" y="801224"/>
        <a:ext cx="1463537" cy="921407"/>
      </dsp:txXfrm>
    </dsp:sp>
    <dsp:sp modelId="{95E79A78-F5E4-4C0F-AF9C-8B85DC20A1A5}">
      <dsp:nvSpPr>
        <dsp:cNvPr id="0" name=""/>
        <dsp:cNvSpPr/>
      </dsp:nvSpPr>
      <dsp:spPr>
        <a:xfrm>
          <a:off x="3818330" y="1616870"/>
          <a:ext cx="1235487" cy="1235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1E1B637-1035-4662-B3B6-516F42E15C6A}">
      <dsp:nvSpPr>
        <dsp:cNvPr id="0" name=""/>
        <dsp:cNvSpPr/>
      </dsp:nvSpPr>
      <dsp:spPr>
        <a:xfrm>
          <a:off x="5145450" y="2175323"/>
          <a:ext cx="1463537" cy="10295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l-GR" sz="1200" b="0" i="0" kern="1200" dirty="0"/>
            <a:t>Σάπιες κάσες στα παράθυρα / σάπια πατώματα </a:t>
          </a:r>
          <a:endParaRPr lang="el-GR" sz="1200" kern="1200" dirty="0"/>
        </a:p>
      </dsp:txBody>
      <dsp:txXfrm>
        <a:off x="5145450" y="2175323"/>
        <a:ext cx="1463537" cy="1029572"/>
      </dsp:txXfrm>
    </dsp:sp>
    <dsp:sp modelId="{BCF60880-2C18-4AB4-8F84-8B6570359A67}">
      <dsp:nvSpPr>
        <dsp:cNvPr id="0" name=""/>
        <dsp:cNvSpPr/>
      </dsp:nvSpPr>
      <dsp:spPr>
        <a:xfrm>
          <a:off x="3365285" y="1874831"/>
          <a:ext cx="1235487" cy="1235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4CD9CD1-B995-4EE1-87B3-972BFE102DF3}">
      <dsp:nvSpPr>
        <dsp:cNvPr id="0" name=""/>
        <dsp:cNvSpPr/>
      </dsp:nvSpPr>
      <dsp:spPr>
        <a:xfrm>
          <a:off x="3262876" y="3164834"/>
          <a:ext cx="1544359" cy="8412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l-GR" sz="1200" b="0" i="0" kern="1200" dirty="0"/>
            <a:t>Σκοτεινά δωμάτια</a:t>
          </a:r>
          <a:endParaRPr lang="el-GR" sz="1200" kern="1200" dirty="0"/>
        </a:p>
      </dsp:txBody>
      <dsp:txXfrm>
        <a:off x="3262876" y="3164834"/>
        <a:ext cx="1544359" cy="841285"/>
      </dsp:txXfrm>
    </dsp:sp>
    <dsp:sp modelId="{DFA6E846-6225-4A95-976E-AD18F16A5F20}">
      <dsp:nvSpPr>
        <dsp:cNvPr id="0" name=""/>
        <dsp:cNvSpPr/>
      </dsp:nvSpPr>
      <dsp:spPr>
        <a:xfrm>
          <a:off x="3016293" y="1616870"/>
          <a:ext cx="1235487" cy="1235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21FB6BE-4BC5-4E64-8F06-B069E83CAA19}">
      <dsp:nvSpPr>
        <dsp:cNvPr id="0" name=""/>
        <dsp:cNvSpPr/>
      </dsp:nvSpPr>
      <dsp:spPr>
        <a:xfrm>
          <a:off x="1461123" y="2175323"/>
          <a:ext cx="1463537" cy="10295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l-GR" sz="1200" b="0" i="0" kern="1200" dirty="0"/>
            <a:t>Εξωτερική τουαλέτα</a:t>
          </a:r>
          <a:endParaRPr lang="el-GR" sz="1200" kern="1200" dirty="0"/>
        </a:p>
      </dsp:txBody>
      <dsp:txXfrm>
        <a:off x="1461123" y="2175323"/>
        <a:ext cx="1463537" cy="1029572"/>
      </dsp:txXfrm>
    </dsp:sp>
    <dsp:sp modelId="{7CAF85FB-289A-40BE-AD7D-32FCBEBC07BF}">
      <dsp:nvSpPr>
        <dsp:cNvPr id="0" name=""/>
        <dsp:cNvSpPr/>
      </dsp:nvSpPr>
      <dsp:spPr>
        <a:xfrm>
          <a:off x="3016293" y="1153762"/>
          <a:ext cx="1235487" cy="1235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B1E2E3F-1DAE-4E74-BCDA-C8D48D52DFCA}">
      <dsp:nvSpPr>
        <dsp:cNvPr id="0" name=""/>
        <dsp:cNvSpPr/>
      </dsp:nvSpPr>
      <dsp:spPr>
        <a:xfrm>
          <a:off x="1461123" y="801224"/>
          <a:ext cx="1463537" cy="10295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l-GR" sz="1200" b="0" i="0" kern="1200" dirty="0"/>
            <a:t>Εξωτερικό λουτρό</a:t>
          </a:r>
          <a:endParaRPr lang="el-GR" sz="1200" kern="1200" dirty="0"/>
        </a:p>
      </dsp:txBody>
      <dsp:txXfrm>
        <a:off x="1461123" y="801224"/>
        <a:ext cx="1463537" cy="1029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740D9-412A-4D71-82D7-F381A8D5A530}">
      <dsp:nvSpPr>
        <dsp:cNvPr id="0" name=""/>
        <dsp:cNvSpPr/>
      </dsp:nvSpPr>
      <dsp:spPr>
        <a:xfrm>
          <a:off x="0" y="351429"/>
          <a:ext cx="5971571"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dirty="0">
              <a:solidFill>
                <a:schemeClr val="tx1"/>
              </a:solidFill>
            </a:rPr>
            <a:t>Τύπος 1. Αμιγείς καταυλισμοί μόνιμης θέσης (33 χώροι )</a:t>
          </a:r>
          <a:endParaRPr lang="el-GR" sz="1800" kern="1200" dirty="0">
            <a:solidFill>
              <a:schemeClr val="tx1"/>
            </a:solidFill>
          </a:endParaRPr>
        </a:p>
      </dsp:txBody>
      <dsp:txXfrm>
        <a:off x="20561" y="371990"/>
        <a:ext cx="5930449" cy="380078"/>
      </dsp:txXfrm>
    </dsp:sp>
    <dsp:sp modelId="{D8B39A36-1220-4AF7-B3B6-71197EC2BE27}">
      <dsp:nvSpPr>
        <dsp:cNvPr id="0" name=""/>
        <dsp:cNvSpPr/>
      </dsp:nvSpPr>
      <dsp:spPr>
        <a:xfrm>
          <a:off x="0" y="824469"/>
          <a:ext cx="5971571"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dirty="0">
              <a:solidFill>
                <a:schemeClr val="tx1"/>
              </a:solidFill>
            </a:rPr>
            <a:t>Τύπος 2. Μετακινούμενοι καταυλισμοί (4 χώροι )</a:t>
          </a:r>
          <a:endParaRPr lang="el-GR" sz="1800" kern="1200" dirty="0">
            <a:solidFill>
              <a:schemeClr val="tx1"/>
            </a:solidFill>
          </a:endParaRPr>
        </a:p>
      </dsp:txBody>
      <dsp:txXfrm>
        <a:off x="20561" y="845030"/>
        <a:ext cx="5930449" cy="380078"/>
      </dsp:txXfrm>
    </dsp:sp>
    <dsp:sp modelId="{E0062523-D753-4F98-BC7B-BAA2A0A36593}">
      <dsp:nvSpPr>
        <dsp:cNvPr id="0" name=""/>
        <dsp:cNvSpPr/>
      </dsp:nvSpPr>
      <dsp:spPr>
        <a:xfrm>
          <a:off x="0" y="1297509"/>
          <a:ext cx="5971571"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dirty="0">
              <a:solidFill>
                <a:schemeClr val="tx1"/>
              </a:solidFill>
            </a:rPr>
            <a:t>Τύπος 3. Μικτοί καταυλισμοί (36 χώροι)</a:t>
          </a:r>
          <a:endParaRPr lang="el-GR" sz="1800" kern="1200" dirty="0">
            <a:solidFill>
              <a:schemeClr val="tx1"/>
            </a:solidFill>
          </a:endParaRPr>
        </a:p>
      </dsp:txBody>
      <dsp:txXfrm>
        <a:off x="20561" y="1318070"/>
        <a:ext cx="5930449" cy="380078"/>
      </dsp:txXfrm>
    </dsp:sp>
    <dsp:sp modelId="{9697EE77-7A9A-4A95-B943-3C745C8DFC21}">
      <dsp:nvSpPr>
        <dsp:cNvPr id="0" name=""/>
        <dsp:cNvSpPr/>
      </dsp:nvSpPr>
      <dsp:spPr>
        <a:xfrm>
          <a:off x="0" y="1770550"/>
          <a:ext cx="5971571"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dirty="0">
              <a:solidFill>
                <a:schemeClr val="tx1"/>
              </a:solidFill>
            </a:rPr>
            <a:t>Τύπος 4. Γειτονιές (44 χώροι)</a:t>
          </a:r>
          <a:endParaRPr lang="el-GR" sz="1800" kern="1200" dirty="0">
            <a:solidFill>
              <a:schemeClr val="tx1"/>
            </a:solidFill>
          </a:endParaRPr>
        </a:p>
      </dsp:txBody>
      <dsp:txXfrm>
        <a:off x="20561" y="1791111"/>
        <a:ext cx="5930449" cy="380078"/>
      </dsp:txXfrm>
    </dsp:sp>
    <dsp:sp modelId="{FCD5D61E-5663-423D-A755-423804286F96}">
      <dsp:nvSpPr>
        <dsp:cNvPr id="0" name=""/>
        <dsp:cNvSpPr/>
      </dsp:nvSpPr>
      <dsp:spPr>
        <a:xfrm>
          <a:off x="0" y="2243590"/>
          <a:ext cx="5971571"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dirty="0">
              <a:solidFill>
                <a:schemeClr val="tx1"/>
              </a:solidFill>
            </a:rPr>
            <a:t>Τύπος 5. Οικισμοί λυομένων (7 χώροι)</a:t>
          </a:r>
          <a:endParaRPr lang="el-GR" sz="1800" kern="1200" dirty="0">
            <a:solidFill>
              <a:schemeClr val="tx1"/>
            </a:solidFill>
          </a:endParaRPr>
        </a:p>
      </dsp:txBody>
      <dsp:txXfrm>
        <a:off x="20561" y="2264151"/>
        <a:ext cx="5930449" cy="380078"/>
      </dsp:txXfrm>
    </dsp:sp>
    <dsp:sp modelId="{8BE41EA1-58F1-4F30-854D-5A6A927056F0}">
      <dsp:nvSpPr>
        <dsp:cNvPr id="0" name=""/>
        <dsp:cNvSpPr/>
      </dsp:nvSpPr>
      <dsp:spPr>
        <a:xfrm>
          <a:off x="0" y="2716630"/>
          <a:ext cx="5971571"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0" i="0" kern="1200" dirty="0">
              <a:solidFill>
                <a:schemeClr val="tx1"/>
              </a:solidFill>
            </a:rPr>
            <a:t>Τύπος 6. Μικτοί καταυλισμοί λυομένων (11 χώροι)</a:t>
          </a:r>
          <a:endParaRPr lang="el-GR" sz="1800" kern="1200" dirty="0">
            <a:solidFill>
              <a:schemeClr val="tx1"/>
            </a:solidFill>
          </a:endParaRPr>
        </a:p>
      </dsp:txBody>
      <dsp:txXfrm>
        <a:off x="20561" y="2737191"/>
        <a:ext cx="5930449" cy="380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5A665-0639-4D36-B0DF-4BB660E24B60}">
      <dsp:nvSpPr>
        <dsp:cNvPr id="0" name=""/>
        <dsp:cNvSpPr/>
      </dsp:nvSpPr>
      <dsp:spPr>
        <a:xfrm>
          <a:off x="0" y="0"/>
          <a:ext cx="6838860" cy="104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dirty="0">
              <a:solidFill>
                <a:schemeClr val="tx1"/>
              </a:solidFill>
            </a:rPr>
            <a:t>Η αρμοδιότητα καθορισμού χώρου εγκατάστασης μετεγκατάστασης των τσιγγάνων, ανήκει αποκλειστικά στο οικείο Δημοτικό Συμβούλιο.</a:t>
          </a:r>
          <a:endParaRPr lang="el-GR" sz="1300" kern="1200" dirty="0">
            <a:solidFill>
              <a:schemeClr val="tx1"/>
            </a:solidFill>
          </a:endParaRPr>
        </a:p>
      </dsp:txBody>
      <dsp:txXfrm>
        <a:off x="30542" y="30542"/>
        <a:ext cx="5625516" cy="981685"/>
      </dsp:txXfrm>
    </dsp:sp>
    <dsp:sp modelId="{F1B5AFC3-7588-497F-B400-96E8831AE12E}">
      <dsp:nvSpPr>
        <dsp:cNvPr id="0" name=""/>
        <dsp:cNvSpPr/>
      </dsp:nvSpPr>
      <dsp:spPr>
        <a:xfrm>
          <a:off x="572754" y="1232364"/>
          <a:ext cx="6838860" cy="104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dirty="0">
              <a:solidFill>
                <a:schemeClr val="tx1"/>
              </a:solidFill>
            </a:rPr>
            <a:t>Επιχειρησιακό Σχέδιο Δράσης για την Ένταξη των ΡΟΜΑ - Φεβρουάριος 2015 κατοικίες, λαμβάνοντας μηνιαία επιχορήγηση για το μίσθωμα για χρονικό διάστημα maximum 5 ετών, κυρίως με τη συνδρομή των ευρωπαϊκών χρηματοδοτικών εργαλείων</a:t>
          </a:r>
          <a:endParaRPr lang="el-GR" sz="1300" kern="1200" dirty="0">
            <a:solidFill>
              <a:schemeClr val="tx1"/>
            </a:solidFill>
          </a:endParaRPr>
        </a:p>
      </dsp:txBody>
      <dsp:txXfrm>
        <a:off x="603296" y="1262906"/>
        <a:ext cx="5527221" cy="981685"/>
      </dsp:txXfrm>
    </dsp:sp>
    <dsp:sp modelId="{71E75D32-B8DB-4B6C-B1EF-E1314A047E51}">
      <dsp:nvSpPr>
        <dsp:cNvPr id="0" name=""/>
        <dsp:cNvSpPr/>
      </dsp:nvSpPr>
      <dsp:spPr>
        <a:xfrm>
          <a:off x="1136960" y="2464728"/>
          <a:ext cx="6838860" cy="104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dirty="0">
              <a:solidFill>
                <a:schemeClr val="tx1"/>
              </a:solidFill>
            </a:rPr>
            <a:t>Υπάρχουν πολλές αναφορές μαζικών αναγκαστικών εξώσεων Ρομά παρά την επιμονή των Διαμεσολαβητών, οι οποίοι τονίζουν την απαγόρευση της υποχρεωτικής εκκένωσης οικισμών Ρομά,πρίν βρεθεί ένα κατάλληλο μέρος για ασφαλή και νόμιμη διευθέτηση, τουλάχιστον ίσης ποιότητας με την τοποθεσία που εκκενώθηκε.</a:t>
          </a:r>
          <a:endParaRPr lang="el-GR" sz="1300" kern="1200" dirty="0">
            <a:solidFill>
              <a:schemeClr val="tx1"/>
            </a:solidFill>
          </a:endParaRPr>
        </a:p>
      </dsp:txBody>
      <dsp:txXfrm>
        <a:off x="1167502" y="2495270"/>
        <a:ext cx="5535770" cy="981685"/>
      </dsp:txXfrm>
    </dsp:sp>
    <dsp:sp modelId="{FCE31DBA-5FE3-4CAF-87FA-5195FBF29A0C}">
      <dsp:nvSpPr>
        <dsp:cNvPr id="0" name=""/>
        <dsp:cNvSpPr/>
      </dsp:nvSpPr>
      <dsp:spPr>
        <a:xfrm>
          <a:off x="1709715" y="3697093"/>
          <a:ext cx="6838860" cy="104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0" i="0" kern="1200" dirty="0">
              <a:solidFill>
                <a:schemeClr val="tx1"/>
              </a:solidFill>
            </a:rPr>
            <a:t>Σημαντικό νομοθέτημα θεωρείται η Απόφαση του Υπουργείου Εθνικής Οικονομίας (2000) με την οποία γίνεται η χορήγηση στεγαστικών δανείων στους Έλληνες Ρομά με καθορισμό </a:t>
          </a:r>
          <a:r>
            <a:rPr lang="el-GR" sz="1300" b="0" i="0" kern="1200" dirty="0">
              <a:solidFill>
                <a:schemeClr val="bg1"/>
              </a:solidFill>
            </a:rPr>
            <a:t>όρων</a:t>
          </a:r>
          <a:r>
            <a:rPr lang="el-GR" sz="1300" b="0" i="0" kern="1200" dirty="0">
              <a:solidFill>
                <a:schemeClr val="tx1"/>
              </a:solidFill>
            </a:rPr>
            <a:t>, </a:t>
          </a:r>
          <a:r>
            <a:rPr lang="el-GR" sz="1300" b="0" i="0" kern="1200" dirty="0">
              <a:solidFill>
                <a:schemeClr val="bg1"/>
              </a:solidFill>
            </a:rPr>
            <a:t>προϋποθέσεων</a:t>
          </a:r>
          <a:r>
            <a:rPr lang="el-GR" sz="1300" b="0" i="0" kern="1200" dirty="0">
              <a:solidFill>
                <a:schemeClr val="tx1"/>
              </a:solidFill>
            </a:rPr>
            <a:t> και </a:t>
          </a:r>
          <a:r>
            <a:rPr lang="el-GR" sz="1300" b="0" i="0" kern="1200" dirty="0">
              <a:solidFill>
                <a:schemeClr val="bg1"/>
              </a:solidFill>
            </a:rPr>
            <a:t>κριτηρίων</a:t>
          </a:r>
          <a:r>
            <a:rPr lang="el-GR" sz="1300" b="0" i="0" kern="1200" dirty="0">
              <a:solidFill>
                <a:schemeClr val="tx1"/>
              </a:solidFill>
            </a:rPr>
            <a:t>, προκειμένου να αντιμετωπιστεί κάθε στεγαστικό πρόβλημα που δεν συμπεριλαμβανόταν στο Οργανωμένο Πρόγραμμα Δράσης. </a:t>
          </a:r>
          <a:endParaRPr lang="el-GR" sz="1300" kern="1200" dirty="0">
            <a:solidFill>
              <a:schemeClr val="tx1"/>
            </a:solidFill>
          </a:endParaRPr>
        </a:p>
      </dsp:txBody>
      <dsp:txXfrm>
        <a:off x="1740257" y="3727635"/>
        <a:ext cx="5527221" cy="981685"/>
      </dsp:txXfrm>
    </dsp:sp>
    <dsp:sp modelId="{669E2316-B239-4B45-B18C-4D2015D20AD5}">
      <dsp:nvSpPr>
        <dsp:cNvPr id="0" name=""/>
        <dsp:cNvSpPr/>
      </dsp:nvSpPr>
      <dsp:spPr>
        <a:xfrm>
          <a:off x="6161060" y="798666"/>
          <a:ext cx="677800" cy="6778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l-GR" sz="3200" kern="1200" dirty="0"/>
        </a:p>
      </dsp:txBody>
      <dsp:txXfrm>
        <a:off x="6313565" y="798666"/>
        <a:ext cx="372790" cy="510045"/>
      </dsp:txXfrm>
    </dsp:sp>
    <dsp:sp modelId="{C3A4E4B5-DA86-4E06-8B71-894252F98C2A}">
      <dsp:nvSpPr>
        <dsp:cNvPr id="0" name=""/>
        <dsp:cNvSpPr/>
      </dsp:nvSpPr>
      <dsp:spPr>
        <a:xfrm>
          <a:off x="6733814" y="2031031"/>
          <a:ext cx="677800" cy="6778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l-GR" sz="3200" kern="1200" dirty="0"/>
        </a:p>
      </dsp:txBody>
      <dsp:txXfrm>
        <a:off x="6886319" y="2031031"/>
        <a:ext cx="372790" cy="510045"/>
      </dsp:txXfrm>
    </dsp:sp>
    <dsp:sp modelId="{E853F9C3-6001-4C07-B6C6-5D45C9AA0021}">
      <dsp:nvSpPr>
        <dsp:cNvPr id="0" name=""/>
        <dsp:cNvSpPr/>
      </dsp:nvSpPr>
      <dsp:spPr>
        <a:xfrm>
          <a:off x="7298020" y="3263395"/>
          <a:ext cx="677800" cy="67780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l-GR" sz="3200" kern="1200" dirty="0"/>
        </a:p>
      </dsp:txBody>
      <dsp:txXfrm>
        <a:off x="7450525" y="3263395"/>
        <a:ext cx="372790" cy="510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E826A-B588-4FEA-A447-1E9080A805BF}">
      <dsp:nvSpPr>
        <dsp:cNvPr id="0" name=""/>
        <dsp:cNvSpPr/>
      </dsp:nvSpPr>
      <dsp:spPr>
        <a:xfrm>
          <a:off x="112814" y="425429"/>
          <a:ext cx="2212153" cy="1327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0" kern="1200" dirty="0">
              <a:solidFill>
                <a:schemeClr val="tx1"/>
              </a:solidFill>
            </a:rPr>
            <a:t>Α. Βρίσκονται σε θέσεις εκτός σχεδίου πόλεως</a:t>
          </a:r>
          <a:endParaRPr lang="el-GR" sz="1600" kern="1200" dirty="0">
            <a:solidFill>
              <a:schemeClr val="tx1"/>
            </a:solidFill>
          </a:endParaRPr>
        </a:p>
      </dsp:txBody>
      <dsp:txXfrm>
        <a:off x="151689" y="464304"/>
        <a:ext cx="2134403" cy="1249542"/>
      </dsp:txXfrm>
    </dsp:sp>
    <dsp:sp modelId="{0764242E-AA9D-4D52-B311-A5AFCAA5B629}">
      <dsp:nvSpPr>
        <dsp:cNvPr id="0" name=""/>
        <dsp:cNvSpPr/>
      </dsp:nvSpPr>
      <dsp:spPr>
        <a:xfrm rot="21539790">
          <a:off x="2519798" y="788363"/>
          <a:ext cx="413170" cy="548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l-GR" sz="2500" kern="1200" dirty="0"/>
        </a:p>
      </dsp:txBody>
      <dsp:txXfrm>
        <a:off x="2519808" y="899171"/>
        <a:ext cx="289219" cy="329168"/>
      </dsp:txXfrm>
    </dsp:sp>
    <dsp:sp modelId="{0E005E6A-CCFB-43F7-9E41-DB04ACDB8CBB}">
      <dsp:nvSpPr>
        <dsp:cNvPr id="0" name=""/>
        <dsp:cNvSpPr/>
      </dsp:nvSpPr>
      <dsp:spPr>
        <a:xfrm>
          <a:off x="3104416" y="373028"/>
          <a:ext cx="2212153" cy="1327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0" kern="1200" dirty="0">
              <a:solidFill>
                <a:schemeClr val="tx1"/>
              </a:solidFill>
            </a:rPr>
            <a:t>Β. Βρίσκονται σε θέσεις ακατάλληλες για οικιστική χρήση </a:t>
          </a:r>
          <a:endParaRPr lang="el-GR" sz="1600" kern="1200" dirty="0">
            <a:solidFill>
              <a:schemeClr val="tx1"/>
            </a:solidFill>
          </a:endParaRPr>
        </a:p>
      </dsp:txBody>
      <dsp:txXfrm>
        <a:off x="3143291" y="411903"/>
        <a:ext cx="2134403" cy="1249542"/>
      </dsp:txXfrm>
    </dsp:sp>
    <dsp:sp modelId="{0A196A19-3A37-4296-B96F-82F49CD19F09}">
      <dsp:nvSpPr>
        <dsp:cNvPr id="0" name=""/>
        <dsp:cNvSpPr/>
      </dsp:nvSpPr>
      <dsp:spPr>
        <a:xfrm>
          <a:off x="5537785" y="762367"/>
          <a:ext cx="468976" cy="548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l-GR" sz="2500" kern="1200" dirty="0"/>
        </a:p>
      </dsp:txBody>
      <dsp:txXfrm>
        <a:off x="5537785" y="872090"/>
        <a:ext cx="328283" cy="329168"/>
      </dsp:txXfrm>
    </dsp:sp>
    <dsp:sp modelId="{13780945-EADA-4AFB-8F3A-1EB3ECC53A2D}">
      <dsp:nvSpPr>
        <dsp:cNvPr id="0" name=""/>
        <dsp:cNvSpPr/>
      </dsp:nvSpPr>
      <dsp:spPr>
        <a:xfrm>
          <a:off x="6201431" y="373028"/>
          <a:ext cx="2212153" cy="1327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0" kern="1200" dirty="0">
              <a:solidFill>
                <a:schemeClr val="tx1"/>
              </a:solidFill>
            </a:rPr>
            <a:t>Γ. Βρίσκονται σε θέσεις πολύ απομακρυσμένες από τον αστικό ιστό</a:t>
          </a:r>
          <a:endParaRPr lang="el-GR" sz="1600" kern="1200" dirty="0">
            <a:solidFill>
              <a:schemeClr val="tx1"/>
            </a:solidFill>
          </a:endParaRPr>
        </a:p>
      </dsp:txBody>
      <dsp:txXfrm>
        <a:off x="6240306" y="411903"/>
        <a:ext cx="2134403" cy="1249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83F57-69BC-401A-95E7-C15CFBB7E79D}">
      <dsp:nvSpPr>
        <dsp:cNvPr id="0" name=""/>
        <dsp:cNvSpPr/>
      </dsp:nvSpPr>
      <dsp:spPr>
        <a:xfrm>
          <a:off x="2419" y="1087112"/>
          <a:ext cx="2947925" cy="11791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l-GR" sz="1300" b="0" i="0" kern="1200" dirty="0"/>
            <a:t>Η αφομοίωση/υποδοχή δεν είναι ίδια για όλους και όλες τις κοινότητες Ρομά.</a:t>
          </a:r>
          <a:endParaRPr lang="el-GR" sz="1300" kern="1200" dirty="0"/>
        </a:p>
      </dsp:txBody>
      <dsp:txXfrm>
        <a:off x="592004" y="1087112"/>
        <a:ext cx="1768755" cy="1179170"/>
      </dsp:txXfrm>
    </dsp:sp>
    <dsp:sp modelId="{DA5B6C31-E545-4708-A2AE-E9AA989AF746}">
      <dsp:nvSpPr>
        <dsp:cNvPr id="0" name=""/>
        <dsp:cNvSpPr/>
      </dsp:nvSpPr>
      <dsp:spPr>
        <a:xfrm>
          <a:off x="2655552" y="1087112"/>
          <a:ext cx="2947925" cy="11791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l-GR" sz="1300" b="0" i="0" kern="1200" dirty="0"/>
            <a:t>Στις ‘‘ενσωματωμένες’’ κοινωνίες Ρομά τα σπίτια δεν διαφέρουν καθόλου εξωτερικά από την υπόλοιπη κοινωνία.</a:t>
          </a:r>
          <a:endParaRPr lang="el-GR" sz="1300" kern="1200" dirty="0"/>
        </a:p>
      </dsp:txBody>
      <dsp:txXfrm>
        <a:off x="3245137" y="1087112"/>
        <a:ext cx="1768755" cy="1179170"/>
      </dsp:txXfrm>
    </dsp:sp>
    <dsp:sp modelId="{C7F52577-D398-4E8A-B97C-E77BAAE9ED60}">
      <dsp:nvSpPr>
        <dsp:cNvPr id="0" name=""/>
        <dsp:cNvSpPr/>
      </dsp:nvSpPr>
      <dsp:spPr>
        <a:xfrm>
          <a:off x="5308685" y="1087112"/>
          <a:ext cx="2947925" cy="11791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l-GR" sz="1300" b="0" i="0" kern="1200" dirty="0"/>
            <a:t>Στην Ελλάδα οι συνθήκες πολεοδομίας και υγιεινής δεν είναι κατάλληλες.</a:t>
          </a:r>
          <a:endParaRPr lang="el-GR" sz="1300" kern="1200" dirty="0"/>
        </a:p>
      </dsp:txBody>
      <dsp:txXfrm>
        <a:off x="5898270" y="1087112"/>
        <a:ext cx="1768755" cy="11791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78ed86e25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78ed86e25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0208a148f_3_15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0208a148f_3_15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541f9f16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541f9f16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0208a148f_3_15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0208a148f_3_15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0208a148f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0208a148f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1250" y="1152100"/>
            <a:ext cx="4132500" cy="17025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4700"/>
              <a:buNone/>
              <a:defRPr sz="4700"/>
            </a:lvl1pPr>
            <a:lvl2pPr lvl="1">
              <a:lnSpc>
                <a:spcPct val="80000"/>
              </a:lnSpc>
              <a:spcBef>
                <a:spcPts val="0"/>
              </a:spcBef>
              <a:spcAft>
                <a:spcPts val="0"/>
              </a:spcAft>
              <a:buSzPts val="5200"/>
              <a:buNone/>
              <a:defRPr sz="5200"/>
            </a:lvl2pPr>
            <a:lvl3pPr lvl="2">
              <a:lnSpc>
                <a:spcPct val="80000"/>
              </a:lnSpc>
              <a:spcBef>
                <a:spcPts val="0"/>
              </a:spcBef>
              <a:spcAft>
                <a:spcPts val="0"/>
              </a:spcAft>
              <a:buSzPts val="5200"/>
              <a:buNone/>
              <a:defRPr sz="5200"/>
            </a:lvl3pPr>
            <a:lvl4pPr lvl="3">
              <a:lnSpc>
                <a:spcPct val="80000"/>
              </a:lnSpc>
              <a:spcBef>
                <a:spcPts val="0"/>
              </a:spcBef>
              <a:spcAft>
                <a:spcPts val="0"/>
              </a:spcAft>
              <a:buSzPts val="5200"/>
              <a:buNone/>
              <a:defRPr sz="5200"/>
            </a:lvl4pPr>
            <a:lvl5pPr lvl="4">
              <a:lnSpc>
                <a:spcPct val="80000"/>
              </a:lnSpc>
              <a:spcBef>
                <a:spcPts val="0"/>
              </a:spcBef>
              <a:spcAft>
                <a:spcPts val="0"/>
              </a:spcAft>
              <a:buSzPts val="5200"/>
              <a:buNone/>
              <a:defRPr sz="5200"/>
            </a:lvl5pPr>
            <a:lvl6pPr lvl="5">
              <a:lnSpc>
                <a:spcPct val="80000"/>
              </a:lnSpc>
              <a:spcBef>
                <a:spcPts val="0"/>
              </a:spcBef>
              <a:spcAft>
                <a:spcPts val="0"/>
              </a:spcAft>
              <a:buSzPts val="5200"/>
              <a:buNone/>
              <a:defRPr sz="5200"/>
            </a:lvl6pPr>
            <a:lvl7pPr lvl="6">
              <a:lnSpc>
                <a:spcPct val="80000"/>
              </a:lnSpc>
              <a:spcBef>
                <a:spcPts val="0"/>
              </a:spcBef>
              <a:spcAft>
                <a:spcPts val="0"/>
              </a:spcAft>
              <a:buSzPts val="5200"/>
              <a:buNone/>
              <a:defRPr sz="5200"/>
            </a:lvl7pPr>
            <a:lvl8pPr lvl="7">
              <a:lnSpc>
                <a:spcPct val="80000"/>
              </a:lnSpc>
              <a:spcBef>
                <a:spcPts val="0"/>
              </a:spcBef>
              <a:spcAft>
                <a:spcPts val="0"/>
              </a:spcAft>
              <a:buSzPts val="5200"/>
              <a:buNone/>
              <a:defRPr sz="5200"/>
            </a:lvl8pPr>
            <a:lvl9pPr lvl="8">
              <a:lnSpc>
                <a:spcPct val="8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81250" y="3198800"/>
            <a:ext cx="30105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APTION_ONLY_1">
    <p:bg>
      <p:bgPr>
        <a:solidFill>
          <a:schemeClr val="accent1"/>
        </a:solidFill>
        <a:effectLst/>
      </p:bgPr>
    </p:bg>
    <p:spTree>
      <p:nvGrpSpPr>
        <p:cNvPr id="1" name="Shape 207"/>
        <p:cNvGrpSpPr/>
        <p:nvPr/>
      </p:nvGrpSpPr>
      <p:grpSpPr>
        <a:xfrm>
          <a:off x="0" y="0"/>
          <a:ext cx="0" cy="0"/>
          <a:chOff x="0" y="0"/>
          <a:chExt cx="0" cy="0"/>
        </a:xfrm>
      </p:grpSpPr>
      <p:grpSp>
        <p:nvGrpSpPr>
          <p:cNvPr id="208" name="Google Shape;208;p30"/>
          <p:cNvGrpSpPr/>
          <p:nvPr/>
        </p:nvGrpSpPr>
        <p:grpSpPr>
          <a:xfrm>
            <a:off x="8659088" y="1351588"/>
            <a:ext cx="1585217" cy="715313"/>
            <a:chOff x="8138310" y="3811875"/>
            <a:chExt cx="1584900" cy="715313"/>
          </a:xfrm>
        </p:grpSpPr>
        <p:sp>
          <p:nvSpPr>
            <p:cNvPr id="209" name="Google Shape;209;p30"/>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30"/>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1" name="Google Shape;211;p30"/>
          <p:cNvGrpSpPr/>
          <p:nvPr/>
        </p:nvGrpSpPr>
        <p:grpSpPr>
          <a:xfrm>
            <a:off x="-899806" y="3654688"/>
            <a:ext cx="1585217" cy="715313"/>
            <a:chOff x="8138310" y="3811875"/>
            <a:chExt cx="1584900" cy="715313"/>
          </a:xfrm>
        </p:grpSpPr>
        <p:sp>
          <p:nvSpPr>
            <p:cNvPr id="212" name="Google Shape;212;p30"/>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30"/>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870150" y="928115"/>
            <a:ext cx="7486200" cy="3018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AutoNum type="arabicPeriod"/>
              <a:defRPr sz="1200"/>
            </a:lvl1pPr>
            <a:lvl2pPr marL="914400" lvl="1" indent="-301625" rtl="0">
              <a:spcBef>
                <a:spcPts val="1600"/>
              </a:spcBef>
              <a:spcAft>
                <a:spcPts val="0"/>
              </a:spcAft>
              <a:buClr>
                <a:schemeClr val="dk1"/>
              </a:buClr>
              <a:buSzPts val="1150"/>
              <a:buFont typeface="Muli"/>
              <a:buAutoNum type="alphaLcPeriod"/>
              <a:defRPr sz="1200"/>
            </a:lvl2pPr>
            <a:lvl3pPr marL="1371600" lvl="2" indent="-301625" rtl="0">
              <a:spcBef>
                <a:spcPts val="1600"/>
              </a:spcBef>
              <a:spcAft>
                <a:spcPts val="0"/>
              </a:spcAft>
              <a:buClr>
                <a:schemeClr val="dk1"/>
              </a:buClr>
              <a:buSzPts val="1150"/>
              <a:buFont typeface="Muli"/>
              <a:buAutoNum type="romanLcPeriod"/>
              <a:defRPr sz="1200"/>
            </a:lvl3pPr>
            <a:lvl4pPr marL="1828800" lvl="3" indent="-301625" rtl="0">
              <a:spcBef>
                <a:spcPts val="1600"/>
              </a:spcBef>
              <a:spcAft>
                <a:spcPts val="0"/>
              </a:spcAft>
              <a:buClr>
                <a:schemeClr val="dk1"/>
              </a:buClr>
              <a:buSzPts val="1150"/>
              <a:buFont typeface="Muli"/>
              <a:buAutoNum type="arabicPeriod"/>
              <a:defRPr sz="1200"/>
            </a:lvl4pPr>
            <a:lvl5pPr marL="2286000" lvl="4" indent="-301625" rtl="0">
              <a:spcBef>
                <a:spcPts val="1600"/>
              </a:spcBef>
              <a:spcAft>
                <a:spcPts val="0"/>
              </a:spcAft>
              <a:buClr>
                <a:schemeClr val="dk1"/>
              </a:buClr>
              <a:buSzPts val="1150"/>
              <a:buFont typeface="Muli"/>
              <a:buAutoNum type="alphaLcPeriod"/>
              <a:defRPr sz="1200"/>
            </a:lvl5pPr>
            <a:lvl6pPr marL="2743200" lvl="5" indent="-301625" rtl="0">
              <a:spcBef>
                <a:spcPts val="1600"/>
              </a:spcBef>
              <a:spcAft>
                <a:spcPts val="0"/>
              </a:spcAft>
              <a:buClr>
                <a:schemeClr val="dk1"/>
              </a:buClr>
              <a:buSzPts val="1150"/>
              <a:buFont typeface="Muli"/>
              <a:buAutoNum type="romanLcPeriod"/>
              <a:defRPr sz="1200"/>
            </a:lvl6pPr>
            <a:lvl7pPr marL="3200400" lvl="6" indent="-301625" rtl="0">
              <a:spcBef>
                <a:spcPts val="1600"/>
              </a:spcBef>
              <a:spcAft>
                <a:spcPts val="0"/>
              </a:spcAft>
              <a:buClr>
                <a:schemeClr val="dk1"/>
              </a:buClr>
              <a:buSzPts val="1150"/>
              <a:buFont typeface="Muli"/>
              <a:buAutoNum type="arabicPeriod"/>
              <a:defRPr sz="1200"/>
            </a:lvl7pPr>
            <a:lvl8pPr marL="3657600" lvl="7" indent="-301625" rtl="0">
              <a:spcBef>
                <a:spcPts val="1600"/>
              </a:spcBef>
              <a:spcAft>
                <a:spcPts val="0"/>
              </a:spcAft>
              <a:buClr>
                <a:schemeClr val="dk1"/>
              </a:buClr>
              <a:buSzPts val="1150"/>
              <a:buFont typeface="Muli"/>
              <a:buAutoNum type="alphaLcPeriod"/>
              <a:defRPr sz="1200"/>
            </a:lvl8pPr>
            <a:lvl9pPr marL="4114800" lvl="8" indent="-301625" rtl="0">
              <a:spcBef>
                <a:spcPts val="1600"/>
              </a:spcBef>
              <a:spcAft>
                <a:spcPts val="1600"/>
              </a:spcAft>
              <a:buClr>
                <a:schemeClr val="dk1"/>
              </a:buClr>
              <a:buSzPts val="1150"/>
              <a:buFont typeface="Muli"/>
              <a:buAutoNum type="romanLcPeriod"/>
              <a:defRPr sz="1200"/>
            </a:lvl9pPr>
          </a:lstStyle>
          <a:p>
            <a:endParaRPr/>
          </a:p>
        </p:txBody>
      </p:sp>
      <p:sp>
        <p:nvSpPr>
          <p:cNvPr id="18" name="Google Shape;18;p4"/>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4491050" y="1210050"/>
            <a:ext cx="4706400" cy="3604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5"/>
          <p:cNvSpPr txBox="1">
            <a:spLocks noGrp="1"/>
          </p:cNvSpPr>
          <p:nvPr>
            <p:ph type="body" idx="1"/>
          </p:nvPr>
        </p:nvSpPr>
        <p:spPr>
          <a:xfrm>
            <a:off x="1016975" y="2011973"/>
            <a:ext cx="3337800" cy="27435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2" name="Google Shape;22;p5"/>
          <p:cNvSpPr txBox="1">
            <a:spLocks noGrp="1"/>
          </p:cNvSpPr>
          <p:nvPr>
            <p:ph type="body" idx="2"/>
          </p:nvPr>
        </p:nvSpPr>
        <p:spPr>
          <a:xfrm>
            <a:off x="4789226" y="2011973"/>
            <a:ext cx="3337800" cy="27435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3" name="Google Shape;23;p5"/>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title" idx="3"/>
          </p:nvPr>
        </p:nvSpPr>
        <p:spPr>
          <a:xfrm>
            <a:off x="1016975" y="1490550"/>
            <a:ext cx="2707800" cy="429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5" name="Google Shape;25;p5"/>
          <p:cNvSpPr txBox="1">
            <a:spLocks noGrp="1"/>
          </p:cNvSpPr>
          <p:nvPr>
            <p:ph type="title" idx="4"/>
          </p:nvPr>
        </p:nvSpPr>
        <p:spPr>
          <a:xfrm>
            <a:off x="4789225" y="1490550"/>
            <a:ext cx="2707800" cy="429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4"/>
          <p:cNvSpPr txBox="1">
            <a:spLocks noGrp="1"/>
          </p:cNvSpPr>
          <p:nvPr>
            <p:ph type="ctrTitle" idx="2"/>
          </p:nvPr>
        </p:nvSpPr>
        <p:spPr>
          <a:xfrm>
            <a:off x="1727877" y="1406925"/>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86" name="Google Shape;86;p14"/>
          <p:cNvSpPr txBox="1">
            <a:spLocks noGrp="1"/>
          </p:cNvSpPr>
          <p:nvPr>
            <p:ph type="subTitle" idx="1"/>
          </p:nvPr>
        </p:nvSpPr>
        <p:spPr>
          <a:xfrm>
            <a:off x="1727877" y="1707050"/>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7" name="Google Shape;87;p14"/>
          <p:cNvSpPr txBox="1">
            <a:spLocks noGrp="1"/>
          </p:cNvSpPr>
          <p:nvPr>
            <p:ph type="ctrTitle" idx="3"/>
          </p:nvPr>
        </p:nvSpPr>
        <p:spPr>
          <a:xfrm>
            <a:off x="1727877" y="2490075"/>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88" name="Google Shape;88;p14"/>
          <p:cNvSpPr txBox="1">
            <a:spLocks noGrp="1"/>
          </p:cNvSpPr>
          <p:nvPr>
            <p:ph type="subTitle" idx="4"/>
          </p:nvPr>
        </p:nvSpPr>
        <p:spPr>
          <a:xfrm>
            <a:off x="1727877" y="2790200"/>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9" name="Google Shape;89;p14"/>
          <p:cNvSpPr txBox="1">
            <a:spLocks noGrp="1"/>
          </p:cNvSpPr>
          <p:nvPr>
            <p:ph type="ctrTitle" idx="5"/>
          </p:nvPr>
        </p:nvSpPr>
        <p:spPr>
          <a:xfrm>
            <a:off x="1727877" y="3573225"/>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90" name="Google Shape;90;p14"/>
          <p:cNvSpPr txBox="1">
            <a:spLocks noGrp="1"/>
          </p:cNvSpPr>
          <p:nvPr>
            <p:ph type="subTitle" idx="6"/>
          </p:nvPr>
        </p:nvSpPr>
        <p:spPr>
          <a:xfrm>
            <a:off x="1727877" y="3873350"/>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Four Columns">
  <p:cSld name="TITLE_AND_BODY_1_2">
    <p:spTree>
      <p:nvGrpSpPr>
        <p:cNvPr id="1" name="Shape 91"/>
        <p:cNvGrpSpPr/>
        <p:nvPr/>
      </p:nvGrpSpPr>
      <p:grpSpPr>
        <a:xfrm>
          <a:off x="0" y="0"/>
          <a:ext cx="0" cy="0"/>
          <a:chOff x="0" y="0"/>
          <a:chExt cx="0" cy="0"/>
        </a:xfrm>
      </p:grpSpPr>
      <p:sp>
        <p:nvSpPr>
          <p:cNvPr id="92" name="Google Shape;92;p15"/>
          <p:cNvSpPr/>
          <p:nvPr/>
        </p:nvSpPr>
        <p:spPr>
          <a:xfrm>
            <a:off x="8328225" y="-35400"/>
            <a:ext cx="815700" cy="5178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15"/>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15"/>
          <p:cNvSpPr txBox="1">
            <a:spLocks noGrp="1"/>
          </p:cNvSpPr>
          <p:nvPr>
            <p:ph type="ctrTitle" idx="2"/>
          </p:nvPr>
        </p:nvSpPr>
        <p:spPr>
          <a:xfrm>
            <a:off x="1672938" y="3778919"/>
            <a:ext cx="24153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95" name="Google Shape;95;p15"/>
          <p:cNvSpPr txBox="1">
            <a:spLocks noGrp="1"/>
          </p:cNvSpPr>
          <p:nvPr>
            <p:ph type="subTitle" idx="1"/>
          </p:nvPr>
        </p:nvSpPr>
        <p:spPr>
          <a:xfrm>
            <a:off x="1672950" y="4079042"/>
            <a:ext cx="2415300" cy="62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96" name="Google Shape;96;p15"/>
          <p:cNvSpPr txBox="1">
            <a:spLocks noGrp="1"/>
          </p:cNvSpPr>
          <p:nvPr>
            <p:ph type="ctrTitle" idx="3"/>
          </p:nvPr>
        </p:nvSpPr>
        <p:spPr>
          <a:xfrm>
            <a:off x="1672938" y="1789025"/>
            <a:ext cx="24153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97" name="Google Shape;97;p15"/>
          <p:cNvSpPr txBox="1">
            <a:spLocks noGrp="1"/>
          </p:cNvSpPr>
          <p:nvPr>
            <p:ph type="subTitle" idx="4"/>
          </p:nvPr>
        </p:nvSpPr>
        <p:spPr>
          <a:xfrm>
            <a:off x="1672950" y="2089150"/>
            <a:ext cx="2415300" cy="62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98" name="Google Shape;98;p15"/>
          <p:cNvSpPr txBox="1">
            <a:spLocks noGrp="1"/>
          </p:cNvSpPr>
          <p:nvPr>
            <p:ph type="ctrTitle" idx="5"/>
          </p:nvPr>
        </p:nvSpPr>
        <p:spPr>
          <a:xfrm>
            <a:off x="5055766" y="3778919"/>
            <a:ext cx="24153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99" name="Google Shape;99;p15"/>
          <p:cNvSpPr txBox="1">
            <a:spLocks noGrp="1"/>
          </p:cNvSpPr>
          <p:nvPr>
            <p:ph type="subTitle" idx="6"/>
          </p:nvPr>
        </p:nvSpPr>
        <p:spPr>
          <a:xfrm>
            <a:off x="5055776" y="4079042"/>
            <a:ext cx="2415300" cy="62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00" name="Google Shape;100;p15"/>
          <p:cNvSpPr txBox="1">
            <a:spLocks noGrp="1"/>
          </p:cNvSpPr>
          <p:nvPr>
            <p:ph type="ctrTitle" idx="7"/>
          </p:nvPr>
        </p:nvSpPr>
        <p:spPr>
          <a:xfrm>
            <a:off x="5055766" y="1789025"/>
            <a:ext cx="2415300" cy="42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800"/>
              <a:buNone/>
              <a:defRPr sz="1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101" name="Google Shape;101;p15"/>
          <p:cNvSpPr txBox="1">
            <a:spLocks noGrp="1"/>
          </p:cNvSpPr>
          <p:nvPr>
            <p:ph type="subTitle" idx="8"/>
          </p:nvPr>
        </p:nvSpPr>
        <p:spPr>
          <a:xfrm>
            <a:off x="5055776" y="2089150"/>
            <a:ext cx="2415300" cy="62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02" name="Google Shape;102;p15"/>
          <p:cNvGrpSpPr/>
          <p:nvPr/>
        </p:nvGrpSpPr>
        <p:grpSpPr>
          <a:xfrm>
            <a:off x="8493652" y="628633"/>
            <a:ext cx="1585217" cy="715313"/>
            <a:chOff x="8138310" y="3811875"/>
            <a:chExt cx="1584900" cy="715313"/>
          </a:xfrm>
        </p:grpSpPr>
        <p:sp>
          <p:nvSpPr>
            <p:cNvPr id="103" name="Google Shape;103;p15"/>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15"/>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5" name="Google Shape;105;p15"/>
          <p:cNvGrpSpPr/>
          <p:nvPr/>
        </p:nvGrpSpPr>
        <p:grpSpPr>
          <a:xfrm>
            <a:off x="-934881" y="3654688"/>
            <a:ext cx="1585217" cy="715313"/>
            <a:chOff x="8138310" y="3811875"/>
            <a:chExt cx="1584900" cy="715313"/>
          </a:xfrm>
        </p:grpSpPr>
        <p:sp>
          <p:nvSpPr>
            <p:cNvPr id="106" name="Google Shape;106;p15"/>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15"/>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ix Columns ">
  <p:cSld name="TITLE_AND_BODY_1_1_1">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16"/>
          <p:cNvSpPr txBox="1">
            <a:spLocks noGrp="1"/>
          </p:cNvSpPr>
          <p:nvPr>
            <p:ph type="ctrTitle" idx="2"/>
          </p:nvPr>
        </p:nvSpPr>
        <p:spPr>
          <a:xfrm>
            <a:off x="1099152" y="1359091"/>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1" name="Google Shape;111;p16"/>
          <p:cNvSpPr txBox="1">
            <a:spLocks noGrp="1"/>
          </p:cNvSpPr>
          <p:nvPr>
            <p:ph type="subTitle" idx="1"/>
          </p:nvPr>
        </p:nvSpPr>
        <p:spPr>
          <a:xfrm>
            <a:off x="1099152" y="1659216"/>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2" name="Google Shape;112;p16"/>
          <p:cNvSpPr txBox="1">
            <a:spLocks noGrp="1"/>
          </p:cNvSpPr>
          <p:nvPr>
            <p:ph type="ctrTitle" idx="3"/>
          </p:nvPr>
        </p:nvSpPr>
        <p:spPr>
          <a:xfrm>
            <a:off x="1099152" y="2483246"/>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3" name="Google Shape;113;p16"/>
          <p:cNvSpPr txBox="1">
            <a:spLocks noGrp="1"/>
          </p:cNvSpPr>
          <p:nvPr>
            <p:ph type="subTitle" idx="4"/>
          </p:nvPr>
        </p:nvSpPr>
        <p:spPr>
          <a:xfrm>
            <a:off x="1099152" y="2783371"/>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4" name="Google Shape;114;p16"/>
          <p:cNvSpPr txBox="1">
            <a:spLocks noGrp="1"/>
          </p:cNvSpPr>
          <p:nvPr>
            <p:ph type="ctrTitle" idx="5"/>
          </p:nvPr>
        </p:nvSpPr>
        <p:spPr>
          <a:xfrm>
            <a:off x="1099152" y="3607400"/>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5" name="Google Shape;115;p16"/>
          <p:cNvSpPr txBox="1">
            <a:spLocks noGrp="1"/>
          </p:cNvSpPr>
          <p:nvPr>
            <p:ph type="subTitle" idx="6"/>
          </p:nvPr>
        </p:nvSpPr>
        <p:spPr>
          <a:xfrm>
            <a:off x="1099152" y="3907525"/>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6" name="Google Shape;116;p16"/>
          <p:cNvSpPr txBox="1">
            <a:spLocks noGrp="1"/>
          </p:cNvSpPr>
          <p:nvPr>
            <p:ph type="ctrTitle" idx="7"/>
          </p:nvPr>
        </p:nvSpPr>
        <p:spPr>
          <a:xfrm>
            <a:off x="5288452" y="1359091"/>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7" name="Google Shape;117;p16"/>
          <p:cNvSpPr txBox="1">
            <a:spLocks noGrp="1"/>
          </p:cNvSpPr>
          <p:nvPr>
            <p:ph type="subTitle" idx="8"/>
          </p:nvPr>
        </p:nvSpPr>
        <p:spPr>
          <a:xfrm>
            <a:off x="5288452" y="1659216"/>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18" name="Google Shape;118;p16"/>
          <p:cNvSpPr txBox="1">
            <a:spLocks noGrp="1"/>
          </p:cNvSpPr>
          <p:nvPr>
            <p:ph type="ctrTitle" idx="9"/>
          </p:nvPr>
        </p:nvSpPr>
        <p:spPr>
          <a:xfrm>
            <a:off x="5288452" y="2483246"/>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19" name="Google Shape;119;p16"/>
          <p:cNvSpPr txBox="1">
            <a:spLocks noGrp="1"/>
          </p:cNvSpPr>
          <p:nvPr>
            <p:ph type="subTitle" idx="13"/>
          </p:nvPr>
        </p:nvSpPr>
        <p:spPr>
          <a:xfrm>
            <a:off x="5288452" y="2783371"/>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
        <p:nvSpPr>
          <p:cNvPr id="120" name="Google Shape;120;p16"/>
          <p:cNvSpPr txBox="1">
            <a:spLocks noGrp="1"/>
          </p:cNvSpPr>
          <p:nvPr>
            <p:ph type="ctrTitle" idx="14"/>
          </p:nvPr>
        </p:nvSpPr>
        <p:spPr>
          <a:xfrm>
            <a:off x="5288452" y="3607400"/>
            <a:ext cx="2919300" cy="4230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1800"/>
              <a:buNone/>
              <a:defRPr sz="1800"/>
            </a:lvl1pPr>
            <a:lvl2pPr lvl="1" rtl="0">
              <a:lnSpc>
                <a:spcPct val="80000"/>
              </a:lnSpc>
              <a:spcBef>
                <a:spcPts val="0"/>
              </a:spcBef>
              <a:spcAft>
                <a:spcPts val="0"/>
              </a:spcAft>
              <a:buSzPts val="5200"/>
              <a:buNone/>
              <a:defRPr sz="5200"/>
            </a:lvl2pPr>
            <a:lvl3pPr lvl="2" rtl="0">
              <a:lnSpc>
                <a:spcPct val="80000"/>
              </a:lnSpc>
              <a:spcBef>
                <a:spcPts val="0"/>
              </a:spcBef>
              <a:spcAft>
                <a:spcPts val="0"/>
              </a:spcAft>
              <a:buSzPts val="5200"/>
              <a:buNone/>
              <a:defRPr sz="5200"/>
            </a:lvl3pPr>
            <a:lvl4pPr lvl="3" rtl="0">
              <a:lnSpc>
                <a:spcPct val="80000"/>
              </a:lnSpc>
              <a:spcBef>
                <a:spcPts val="0"/>
              </a:spcBef>
              <a:spcAft>
                <a:spcPts val="0"/>
              </a:spcAft>
              <a:buSzPts val="5200"/>
              <a:buNone/>
              <a:defRPr sz="5200"/>
            </a:lvl4pPr>
            <a:lvl5pPr lvl="4" rtl="0">
              <a:lnSpc>
                <a:spcPct val="80000"/>
              </a:lnSpc>
              <a:spcBef>
                <a:spcPts val="0"/>
              </a:spcBef>
              <a:spcAft>
                <a:spcPts val="0"/>
              </a:spcAft>
              <a:buSzPts val="5200"/>
              <a:buNone/>
              <a:defRPr sz="5200"/>
            </a:lvl5pPr>
            <a:lvl6pPr lvl="5" rtl="0">
              <a:lnSpc>
                <a:spcPct val="80000"/>
              </a:lnSpc>
              <a:spcBef>
                <a:spcPts val="0"/>
              </a:spcBef>
              <a:spcAft>
                <a:spcPts val="0"/>
              </a:spcAft>
              <a:buSzPts val="5200"/>
              <a:buNone/>
              <a:defRPr sz="5200"/>
            </a:lvl6pPr>
            <a:lvl7pPr lvl="6" rtl="0">
              <a:lnSpc>
                <a:spcPct val="80000"/>
              </a:lnSpc>
              <a:spcBef>
                <a:spcPts val="0"/>
              </a:spcBef>
              <a:spcAft>
                <a:spcPts val="0"/>
              </a:spcAft>
              <a:buSzPts val="5200"/>
              <a:buNone/>
              <a:defRPr sz="5200"/>
            </a:lvl7pPr>
            <a:lvl8pPr lvl="7" rtl="0">
              <a:lnSpc>
                <a:spcPct val="80000"/>
              </a:lnSpc>
              <a:spcBef>
                <a:spcPts val="0"/>
              </a:spcBef>
              <a:spcAft>
                <a:spcPts val="0"/>
              </a:spcAft>
              <a:buSzPts val="5200"/>
              <a:buNone/>
              <a:defRPr sz="5200"/>
            </a:lvl8pPr>
            <a:lvl9pPr lvl="8" rtl="0">
              <a:lnSpc>
                <a:spcPct val="80000"/>
              </a:lnSpc>
              <a:spcBef>
                <a:spcPts val="0"/>
              </a:spcBef>
              <a:spcAft>
                <a:spcPts val="0"/>
              </a:spcAft>
              <a:buSzPts val="5200"/>
              <a:buNone/>
              <a:defRPr sz="5200"/>
            </a:lvl9pPr>
          </a:lstStyle>
          <a:p>
            <a:endParaRPr/>
          </a:p>
        </p:txBody>
      </p:sp>
      <p:sp>
        <p:nvSpPr>
          <p:cNvPr id="121" name="Google Shape;121;p16"/>
          <p:cNvSpPr txBox="1">
            <a:spLocks noGrp="1"/>
          </p:cNvSpPr>
          <p:nvPr>
            <p:ph type="subTitle" idx="15"/>
          </p:nvPr>
        </p:nvSpPr>
        <p:spPr>
          <a:xfrm>
            <a:off x="5288452" y="3907525"/>
            <a:ext cx="2919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TITLE_ONLY_2">
    <p:spTree>
      <p:nvGrpSpPr>
        <p:cNvPr id="1" name="Shape 196"/>
        <p:cNvGrpSpPr/>
        <p:nvPr/>
      </p:nvGrpSpPr>
      <p:grpSpPr>
        <a:xfrm>
          <a:off x="0" y="0"/>
          <a:ext cx="0" cy="0"/>
          <a:chOff x="0" y="0"/>
          <a:chExt cx="0" cy="0"/>
        </a:xfrm>
      </p:grpSpPr>
      <p:sp>
        <p:nvSpPr>
          <p:cNvPr id="197" name="Google Shape;197;p28"/>
          <p:cNvSpPr/>
          <p:nvPr/>
        </p:nvSpPr>
        <p:spPr>
          <a:xfrm>
            <a:off x="-35725" y="1188750"/>
            <a:ext cx="9179700" cy="3954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8"/>
          <p:cNvSpPr/>
          <p:nvPr/>
        </p:nvSpPr>
        <p:spPr>
          <a:xfrm>
            <a:off x="-1484750" y="4745950"/>
            <a:ext cx="6600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9" name="Google Shape;199;p28"/>
          <p:cNvGrpSpPr/>
          <p:nvPr/>
        </p:nvGrpSpPr>
        <p:grpSpPr>
          <a:xfrm>
            <a:off x="8493652" y="628633"/>
            <a:ext cx="1585217" cy="715313"/>
            <a:chOff x="8138310" y="3811875"/>
            <a:chExt cx="1584900" cy="715313"/>
          </a:xfrm>
        </p:grpSpPr>
        <p:sp>
          <p:nvSpPr>
            <p:cNvPr id="200" name="Google Shape;200;p28"/>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28"/>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ONE_COLUMN_TEXT_1">
    <p:spTree>
      <p:nvGrpSpPr>
        <p:cNvPr id="1" name="Shape 202"/>
        <p:cNvGrpSpPr/>
        <p:nvPr/>
      </p:nvGrpSpPr>
      <p:grpSpPr>
        <a:xfrm>
          <a:off x="0" y="0"/>
          <a:ext cx="0" cy="0"/>
          <a:chOff x="0" y="0"/>
          <a:chExt cx="0" cy="0"/>
        </a:xfrm>
      </p:grpSpPr>
      <p:sp>
        <p:nvSpPr>
          <p:cNvPr id="203" name="Google Shape;203;p29"/>
          <p:cNvSpPr/>
          <p:nvPr/>
        </p:nvSpPr>
        <p:spPr>
          <a:xfrm>
            <a:off x="-7475" y="-14750"/>
            <a:ext cx="8039100" cy="515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4" name="Google Shape;204;p29"/>
          <p:cNvGrpSpPr/>
          <p:nvPr/>
        </p:nvGrpSpPr>
        <p:grpSpPr>
          <a:xfrm>
            <a:off x="7246413" y="3811888"/>
            <a:ext cx="1585217" cy="715313"/>
            <a:chOff x="8138310" y="3811875"/>
            <a:chExt cx="1584900" cy="715313"/>
          </a:xfrm>
        </p:grpSpPr>
        <p:sp>
          <p:nvSpPr>
            <p:cNvPr id="205" name="Google Shape;205;p29"/>
            <p:cNvSpPr/>
            <p:nvPr/>
          </p:nvSpPr>
          <p:spPr>
            <a:xfrm>
              <a:off x="8138310" y="3811875"/>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9"/>
            <p:cNvSpPr/>
            <p:nvPr/>
          </p:nvSpPr>
          <p:spPr>
            <a:xfrm>
              <a:off x="8138310" y="4450988"/>
              <a:ext cx="15849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Oswald"/>
              <a:buNone/>
              <a:defRPr sz="2800" b="1">
                <a:solidFill>
                  <a:schemeClr val="accent2"/>
                </a:solidFill>
                <a:latin typeface="Oswald"/>
                <a:ea typeface="Oswald"/>
                <a:cs typeface="Oswald"/>
                <a:sym typeface="Oswald"/>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uli"/>
              <a:buChar char="●"/>
              <a:defRPr sz="1800">
                <a:solidFill>
                  <a:schemeClr val="accent2"/>
                </a:solidFill>
                <a:latin typeface="Muli"/>
                <a:ea typeface="Muli"/>
                <a:cs typeface="Muli"/>
                <a:sym typeface="Muli"/>
              </a:defRPr>
            </a:lvl1pPr>
            <a:lvl2pPr marL="914400" lvl="1"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2pPr>
            <a:lvl3pPr marL="1371600" lvl="2"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3pPr>
            <a:lvl4pPr marL="1828800" lvl="3"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4pPr>
            <a:lvl5pPr marL="2286000" lvl="4"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5pPr>
            <a:lvl6pPr marL="2743200" lvl="5"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6pPr>
            <a:lvl7pPr marL="3200400" lvl="6"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7pPr>
            <a:lvl8pPr marL="3657600" lvl="7" indent="-317500">
              <a:lnSpc>
                <a:spcPct val="100000"/>
              </a:lnSpc>
              <a:spcBef>
                <a:spcPts val="1600"/>
              </a:spcBef>
              <a:spcAft>
                <a:spcPts val="0"/>
              </a:spcAft>
              <a:buClr>
                <a:schemeClr val="accent2"/>
              </a:buClr>
              <a:buSzPts val="1400"/>
              <a:buFont typeface="Muli"/>
              <a:buChar char="○"/>
              <a:defRPr>
                <a:solidFill>
                  <a:schemeClr val="accent2"/>
                </a:solidFill>
                <a:latin typeface="Muli"/>
                <a:ea typeface="Muli"/>
                <a:cs typeface="Muli"/>
                <a:sym typeface="Muli"/>
              </a:defRPr>
            </a:lvl8pPr>
            <a:lvl9pPr marL="4114800" lvl="8" indent="-317500">
              <a:lnSpc>
                <a:spcPct val="100000"/>
              </a:lnSpc>
              <a:spcBef>
                <a:spcPts val="1600"/>
              </a:spcBef>
              <a:spcAft>
                <a:spcPts val="1600"/>
              </a:spcAft>
              <a:buClr>
                <a:schemeClr val="accent2"/>
              </a:buClr>
              <a:buSzPts val="1400"/>
              <a:buFont typeface="Muli"/>
              <a:buChar char="■"/>
              <a:defRPr>
                <a:solidFill>
                  <a:schemeClr val="accent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60" r:id="rId5"/>
    <p:sldLayoutId id="2147483661" r:id="rId6"/>
    <p:sldLayoutId id="2147483662" r:id="rId7"/>
    <p:sldLayoutId id="2147483674" r:id="rId8"/>
    <p:sldLayoutId id="2147483675" r:id="rId9"/>
    <p:sldLayoutId id="21474836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4/relationships/chartEx" Target="../charts/chartEx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ctrTitle"/>
          </p:nvPr>
        </p:nvSpPr>
        <p:spPr>
          <a:xfrm>
            <a:off x="76680" y="-676701"/>
            <a:ext cx="8123275" cy="16003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4000" dirty="0"/>
              <a:t>Στεγαστικά ζητήματα Ρομά</a:t>
            </a:r>
            <a:endParaRPr sz="4000" dirty="0"/>
          </a:p>
        </p:txBody>
      </p:sp>
      <p:sp>
        <p:nvSpPr>
          <p:cNvPr id="223" name="Google Shape;223;p33"/>
          <p:cNvSpPr txBox="1">
            <a:spLocks noGrp="1"/>
          </p:cNvSpPr>
          <p:nvPr>
            <p:ph type="subTitle" idx="1"/>
          </p:nvPr>
        </p:nvSpPr>
        <p:spPr>
          <a:xfrm>
            <a:off x="735898" y="4144544"/>
            <a:ext cx="6804838"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1400" dirty="0">
                <a:latin typeface="+mn-lt"/>
              </a:rPr>
              <a:t>ΑΝΑΠΤΥΞΗ  ΥΠΟΣΤΗΡΙΚΤΙΚΩΝ ΔΙΚΤΥΩΝ ΚΟΙΝΩΝΙΚΗΣ ΦΡΟΝΤΙΔΑΣ</a:t>
            </a:r>
          </a:p>
          <a:p>
            <a:pPr marL="0" lvl="0" indent="0" algn="ctr" rtl="0">
              <a:spcBef>
                <a:spcPts val="0"/>
              </a:spcBef>
              <a:spcAft>
                <a:spcPts val="0"/>
              </a:spcAft>
              <a:buNone/>
            </a:pPr>
            <a:endParaRPr lang="el-GR" sz="1400" dirty="0">
              <a:latin typeface="+mn-lt"/>
            </a:endParaRPr>
          </a:p>
          <a:p>
            <a:pPr marL="0" lvl="0" indent="0" algn="ctr" rtl="0">
              <a:spcBef>
                <a:spcPts val="0"/>
              </a:spcBef>
              <a:spcAft>
                <a:spcPts val="0"/>
              </a:spcAft>
              <a:buNone/>
            </a:pPr>
            <a:r>
              <a:rPr lang="el-GR" sz="1400" dirty="0">
                <a:latin typeface="+mn-lt"/>
              </a:rPr>
              <a:t>ΤΜΗΜΑ ΕΠΙΣΤΗΜΩΝ ΤΗΣ ΕΚΠΑΙΔΕΥΣΗΣ ΚΑΙ ΚΟΙΝΩΝΙΚΗΣ ΕΡΓΑΣΙΑΣ</a:t>
            </a:r>
            <a:br>
              <a:rPr lang="el-GR" sz="1400" dirty="0">
                <a:latin typeface="+mn-lt"/>
              </a:rPr>
            </a:br>
            <a:r>
              <a:rPr lang="el-GR" sz="1400" b="1" dirty="0">
                <a:latin typeface="+mn-lt"/>
              </a:rPr>
              <a:t>ΠΑΝΕΠΙΣΤΗΜΙΟ ΠΑΤΡΩΝ</a:t>
            </a:r>
            <a:endParaRPr sz="1400" b="1" dirty="0">
              <a:latin typeface="+mn-lt"/>
            </a:endParaRPr>
          </a:p>
        </p:txBody>
      </p:sp>
      <p:sp>
        <p:nvSpPr>
          <p:cNvPr id="224" name="Google Shape;224;p33"/>
          <p:cNvSpPr/>
          <p:nvPr/>
        </p:nvSpPr>
        <p:spPr>
          <a:xfrm>
            <a:off x="0" y="923609"/>
            <a:ext cx="4167964" cy="877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33"/>
          <p:cNvSpPr/>
          <p:nvPr/>
        </p:nvSpPr>
        <p:spPr>
          <a:xfrm>
            <a:off x="7899991" y="-22800"/>
            <a:ext cx="1244010" cy="5189100"/>
          </a:xfrm>
          <a:prstGeom prst="rect">
            <a:avLst/>
          </a:prstGeom>
          <a:solidFill>
            <a:srgbClr val="F5D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 name="Εικόνα 2">
            <a:extLst>
              <a:ext uri="{FF2B5EF4-FFF2-40B4-BE49-F238E27FC236}">
                <a16:creationId xmlns:a16="http://schemas.microsoft.com/office/drawing/2014/main" id="{F9ECCC18-EFA2-421D-9297-22D5196213E2}"/>
              </a:ext>
            </a:extLst>
          </p:cNvPr>
          <p:cNvPicPr>
            <a:picLocks noChangeAspect="1"/>
          </p:cNvPicPr>
          <p:nvPr/>
        </p:nvPicPr>
        <p:blipFill>
          <a:blip r:embed="rId3"/>
          <a:stretch>
            <a:fillRect/>
          </a:stretch>
        </p:blipFill>
        <p:spPr>
          <a:xfrm>
            <a:off x="3136605" y="1042633"/>
            <a:ext cx="4763386" cy="2760190"/>
          </a:xfrm>
          <a:prstGeom prst="rect">
            <a:avLst/>
          </a:prstGeom>
        </p:spPr>
      </p:pic>
      <p:sp>
        <p:nvSpPr>
          <p:cNvPr id="4" name="TextBox 3">
            <a:extLst>
              <a:ext uri="{FF2B5EF4-FFF2-40B4-BE49-F238E27FC236}">
                <a16:creationId xmlns:a16="http://schemas.microsoft.com/office/drawing/2014/main" id="{8DA0E1F4-CA84-42CC-8CBE-6FAD3F82F227}"/>
              </a:ext>
            </a:extLst>
          </p:cNvPr>
          <p:cNvSpPr txBox="1"/>
          <p:nvPr/>
        </p:nvSpPr>
        <p:spPr>
          <a:xfrm rot="16200000">
            <a:off x="6581554" y="2336928"/>
            <a:ext cx="3944679" cy="461665"/>
          </a:xfrm>
          <a:prstGeom prst="rect">
            <a:avLst/>
          </a:prstGeom>
          <a:noFill/>
        </p:spPr>
        <p:txBody>
          <a:bodyPr wrap="square" rtlCol="0">
            <a:spAutoFit/>
          </a:bodyPr>
          <a:lstStyle/>
          <a:p>
            <a:pPr algn="ctr"/>
            <a:r>
              <a:rPr lang="el-GR" sz="2400" dirty="0">
                <a:solidFill>
                  <a:schemeClr val="accent2"/>
                </a:solidFill>
              </a:rPr>
              <a:t>ΟΜΑΔΙΚΗ ΕΡΓΑΣΙΑ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9"/>
          <p:cNvSpPr txBox="1">
            <a:spLocks noGrp="1"/>
          </p:cNvSpPr>
          <p:nvPr>
            <p:ph type="ctrTitle" idx="2"/>
          </p:nvPr>
        </p:nvSpPr>
        <p:spPr>
          <a:xfrm>
            <a:off x="1672938" y="3778919"/>
            <a:ext cx="24153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MERCURY</a:t>
            </a:r>
            <a:endParaRPr dirty="0"/>
          </a:p>
        </p:txBody>
      </p:sp>
      <p:sp>
        <p:nvSpPr>
          <p:cNvPr id="334" name="Google Shape;334;p39"/>
          <p:cNvSpPr txBox="1">
            <a:spLocks noGrp="1"/>
          </p:cNvSpPr>
          <p:nvPr>
            <p:ph type="ctrTitle" idx="7"/>
          </p:nvPr>
        </p:nvSpPr>
        <p:spPr>
          <a:xfrm>
            <a:off x="5055766" y="1789025"/>
            <a:ext cx="2415300" cy="4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JUPITER</a:t>
            </a:r>
            <a:endParaRPr dirty="0"/>
          </a:p>
        </p:txBody>
      </p:sp>
      <p:sp>
        <p:nvSpPr>
          <p:cNvPr id="335" name="Google Shape;335;p39"/>
          <p:cNvSpPr txBox="1">
            <a:spLocks noGrp="1"/>
          </p:cNvSpPr>
          <p:nvPr>
            <p:ph type="subTitle" idx="8"/>
          </p:nvPr>
        </p:nvSpPr>
        <p:spPr>
          <a:xfrm>
            <a:off x="5055776" y="2089150"/>
            <a:ext cx="2415300" cy="62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a gas giant and the biggest planet</a:t>
            </a:r>
            <a:endParaRPr dirty="0"/>
          </a:p>
        </p:txBody>
      </p:sp>
      <p:sp>
        <p:nvSpPr>
          <p:cNvPr id="336" name="Google Shape;336;p39"/>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9"/>
          <p:cNvSpPr/>
          <p:nvPr/>
        </p:nvSpPr>
        <p:spPr>
          <a:xfrm>
            <a:off x="5919473" y="1043750"/>
            <a:ext cx="687900" cy="68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1" name="Google Shape;341;p39"/>
          <p:cNvGrpSpPr/>
          <p:nvPr/>
        </p:nvGrpSpPr>
        <p:grpSpPr>
          <a:xfrm>
            <a:off x="6078809" y="1206422"/>
            <a:ext cx="369241" cy="367256"/>
            <a:chOff x="-6329100" y="3632100"/>
            <a:chExt cx="293025" cy="291450"/>
          </a:xfrm>
        </p:grpSpPr>
        <p:sp>
          <p:nvSpPr>
            <p:cNvPr id="342" name="Google Shape;342;p39"/>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39"/>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39"/>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9" name="Google Shape;359;p39"/>
          <p:cNvGrpSpPr/>
          <p:nvPr/>
        </p:nvGrpSpPr>
        <p:grpSpPr>
          <a:xfrm>
            <a:off x="2696487" y="3190846"/>
            <a:ext cx="368233" cy="368233"/>
            <a:chOff x="-804700" y="3226500"/>
            <a:chExt cx="292225" cy="292225"/>
          </a:xfrm>
        </p:grpSpPr>
        <p:sp>
          <p:nvSpPr>
            <p:cNvPr id="360" name="Google Shape;360;p39"/>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39"/>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39"/>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39"/>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39"/>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Εικόνα 2" descr="Εικόνα που περιέχει ουρανός, υπαίθριος, τέντα, αντικείμενο εξωτερικού χώρου&#10;&#10;Περιγραφή που δημιουργήθηκε αυτόματα">
            <a:extLst>
              <a:ext uri="{FF2B5EF4-FFF2-40B4-BE49-F238E27FC236}">
                <a16:creationId xmlns:a16="http://schemas.microsoft.com/office/drawing/2014/main" id="{070F4576-692D-41AE-8E84-3D518CCADACD}"/>
              </a:ext>
            </a:extLst>
          </p:cNvPr>
          <p:cNvPicPr>
            <a:picLocks noChangeAspect="1"/>
          </p:cNvPicPr>
          <p:nvPr/>
        </p:nvPicPr>
        <p:blipFill>
          <a:blip r:embed="rId3"/>
          <a:stretch>
            <a:fillRect/>
          </a:stretch>
        </p:blipFill>
        <p:spPr>
          <a:xfrm>
            <a:off x="112474" y="167548"/>
            <a:ext cx="3660455" cy="24403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Εικόνα 4" descr="Εικόνα που περιέχει ουρανός, υπαίθριος, έδαφος, περιοχή&#10;&#10;Περιγραφή που δημιουργήθηκε αυτόματα">
            <a:extLst>
              <a:ext uri="{FF2B5EF4-FFF2-40B4-BE49-F238E27FC236}">
                <a16:creationId xmlns:a16="http://schemas.microsoft.com/office/drawing/2014/main" id="{A74C1122-BF24-4D51-AA65-0E9EBDDA80DC}"/>
              </a:ext>
            </a:extLst>
          </p:cNvPr>
          <p:cNvPicPr>
            <a:picLocks noChangeAspect="1"/>
          </p:cNvPicPr>
          <p:nvPr/>
        </p:nvPicPr>
        <p:blipFill>
          <a:blip r:embed="rId4"/>
          <a:stretch>
            <a:fillRect/>
          </a:stretch>
        </p:blipFill>
        <p:spPr>
          <a:xfrm>
            <a:off x="5198105" y="111339"/>
            <a:ext cx="3833421" cy="26354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Εικόνα 7">
            <a:extLst>
              <a:ext uri="{FF2B5EF4-FFF2-40B4-BE49-F238E27FC236}">
                <a16:creationId xmlns:a16="http://schemas.microsoft.com/office/drawing/2014/main" id="{B586AE53-5EB4-44C1-9D54-E74869A660D6}"/>
              </a:ext>
            </a:extLst>
          </p:cNvPr>
          <p:cNvPicPr>
            <a:picLocks noChangeAspect="1"/>
          </p:cNvPicPr>
          <p:nvPr/>
        </p:nvPicPr>
        <p:blipFill>
          <a:blip r:embed="rId5"/>
          <a:stretch>
            <a:fillRect/>
          </a:stretch>
        </p:blipFill>
        <p:spPr>
          <a:xfrm>
            <a:off x="2129136" y="2885017"/>
            <a:ext cx="4241700" cy="2120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143DCF50-F561-45B8-8EA1-033898FC7A0A}"/>
              </a:ext>
            </a:extLst>
          </p:cNvPr>
          <p:cNvSpPr txBox="1"/>
          <p:nvPr/>
        </p:nvSpPr>
        <p:spPr>
          <a:xfrm>
            <a:off x="3855424" y="2731128"/>
            <a:ext cx="2064049" cy="307777"/>
          </a:xfrm>
          <a:prstGeom prst="rect">
            <a:avLst/>
          </a:prstGeom>
          <a:noFill/>
        </p:spPr>
        <p:txBody>
          <a:bodyPr wrap="square" rtlCol="0">
            <a:spAutoFit/>
          </a:bodyPr>
          <a:lstStyle/>
          <a:p>
            <a:r>
              <a:rPr lang="el-GR" i="1" dirty="0"/>
              <a:t>Γειτονιά</a:t>
            </a:r>
          </a:p>
        </p:txBody>
      </p:sp>
      <p:sp>
        <p:nvSpPr>
          <p:cNvPr id="50" name="TextBox 49">
            <a:extLst>
              <a:ext uri="{FF2B5EF4-FFF2-40B4-BE49-F238E27FC236}">
                <a16:creationId xmlns:a16="http://schemas.microsoft.com/office/drawing/2014/main" id="{D24A594E-E7E6-44E0-BE31-3ECD7E85E5CF}"/>
              </a:ext>
            </a:extLst>
          </p:cNvPr>
          <p:cNvSpPr txBox="1"/>
          <p:nvPr/>
        </p:nvSpPr>
        <p:spPr>
          <a:xfrm>
            <a:off x="6322009" y="13659"/>
            <a:ext cx="2064049" cy="307777"/>
          </a:xfrm>
          <a:prstGeom prst="rect">
            <a:avLst/>
          </a:prstGeom>
          <a:noFill/>
        </p:spPr>
        <p:txBody>
          <a:bodyPr wrap="square" rtlCol="0">
            <a:spAutoFit/>
          </a:bodyPr>
          <a:lstStyle/>
          <a:p>
            <a:r>
              <a:rPr lang="el-GR" i="1" dirty="0"/>
              <a:t>Αμιγής καταυλισμός</a:t>
            </a:r>
          </a:p>
        </p:txBody>
      </p:sp>
      <p:sp>
        <p:nvSpPr>
          <p:cNvPr id="51" name="TextBox 50">
            <a:extLst>
              <a:ext uri="{FF2B5EF4-FFF2-40B4-BE49-F238E27FC236}">
                <a16:creationId xmlns:a16="http://schemas.microsoft.com/office/drawing/2014/main" id="{22E410A7-4596-4BAA-B03B-17985846A05C}"/>
              </a:ext>
            </a:extLst>
          </p:cNvPr>
          <p:cNvSpPr txBox="1"/>
          <p:nvPr/>
        </p:nvSpPr>
        <p:spPr>
          <a:xfrm>
            <a:off x="1510359" y="-16256"/>
            <a:ext cx="2064049" cy="307777"/>
          </a:xfrm>
          <a:prstGeom prst="rect">
            <a:avLst/>
          </a:prstGeom>
          <a:noFill/>
        </p:spPr>
        <p:txBody>
          <a:bodyPr wrap="square" rtlCol="0">
            <a:spAutoFit/>
          </a:bodyPr>
          <a:lstStyle/>
          <a:p>
            <a:r>
              <a:rPr lang="el-GR" i="1" dirty="0"/>
              <a:t>Λυόμενα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Γράφημα 12">
            <a:extLst>
              <a:ext uri="{FF2B5EF4-FFF2-40B4-BE49-F238E27FC236}">
                <a16:creationId xmlns:a16="http://schemas.microsoft.com/office/drawing/2014/main" id="{0F30210B-B2CD-4452-B1B0-8E163A99951B}"/>
              </a:ext>
            </a:extLst>
          </p:cNvPr>
          <p:cNvGraphicFramePr/>
          <p:nvPr>
            <p:extLst>
              <p:ext uri="{D42A27DB-BD31-4B8C-83A1-F6EECF244321}">
                <p14:modId xmlns:p14="http://schemas.microsoft.com/office/powerpoint/2010/main" val="1197065433"/>
              </p:ext>
            </p:extLst>
          </p:nvPr>
        </p:nvGraphicFramePr>
        <p:xfrm>
          <a:off x="991519" y="285711"/>
          <a:ext cx="6731306" cy="4373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959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Γράφημα 13">
            <a:extLst>
              <a:ext uri="{FF2B5EF4-FFF2-40B4-BE49-F238E27FC236}">
                <a16:creationId xmlns:a16="http://schemas.microsoft.com/office/drawing/2014/main" id="{F8164204-4E06-454D-8A01-53BDE18F3ED8}"/>
              </a:ext>
            </a:extLst>
          </p:cNvPr>
          <p:cNvGraphicFramePr/>
          <p:nvPr>
            <p:extLst>
              <p:ext uri="{D42A27DB-BD31-4B8C-83A1-F6EECF244321}">
                <p14:modId xmlns:p14="http://schemas.microsoft.com/office/powerpoint/2010/main" val="725814159"/>
              </p:ext>
            </p:extLst>
          </p:nvPr>
        </p:nvGraphicFramePr>
        <p:xfrm>
          <a:off x="1057619" y="412444"/>
          <a:ext cx="6830457" cy="4318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351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Γράφημα 12">
            <a:extLst>
              <a:ext uri="{FF2B5EF4-FFF2-40B4-BE49-F238E27FC236}">
                <a16:creationId xmlns:a16="http://schemas.microsoft.com/office/drawing/2014/main" id="{5DE0D2CC-6C75-456C-A839-AD863B1476CB}"/>
              </a:ext>
            </a:extLst>
          </p:cNvPr>
          <p:cNvGraphicFramePr/>
          <p:nvPr>
            <p:extLst>
              <p:ext uri="{D42A27DB-BD31-4B8C-83A1-F6EECF244321}">
                <p14:modId xmlns:p14="http://schemas.microsoft.com/office/powerpoint/2010/main" val="3698828617"/>
              </p:ext>
            </p:extLst>
          </p:nvPr>
        </p:nvGraphicFramePr>
        <p:xfrm>
          <a:off x="925417" y="566642"/>
          <a:ext cx="6984693" cy="4010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11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Γράφημα 12">
            <a:extLst>
              <a:ext uri="{FF2B5EF4-FFF2-40B4-BE49-F238E27FC236}">
                <a16:creationId xmlns:a16="http://schemas.microsoft.com/office/drawing/2014/main" id="{1B1E4FF3-2F1E-4BCF-92F2-A47B86F1583D}"/>
              </a:ext>
            </a:extLst>
          </p:cNvPr>
          <p:cNvGraphicFramePr/>
          <p:nvPr>
            <p:extLst>
              <p:ext uri="{D42A27DB-BD31-4B8C-83A1-F6EECF244321}">
                <p14:modId xmlns:p14="http://schemas.microsoft.com/office/powerpoint/2010/main" val="2509517298"/>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95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9018E-C7B9-4B8B-B1B9-AEDE60880057}"/>
              </a:ext>
            </a:extLst>
          </p:cNvPr>
          <p:cNvSpPr>
            <a:spLocks noGrp="1"/>
          </p:cNvSpPr>
          <p:nvPr>
            <p:ph type="title"/>
          </p:nvPr>
        </p:nvSpPr>
        <p:spPr>
          <a:xfrm>
            <a:off x="588722" y="132096"/>
            <a:ext cx="6250488" cy="975333"/>
          </a:xfrm>
        </p:spPr>
        <p:txBody>
          <a:bodyPr/>
          <a:lstStyle/>
          <a:p>
            <a:r>
              <a:rPr lang="el-GR" dirty="0"/>
              <a:t>Σύγχρονη Κατοικία</a:t>
            </a:r>
          </a:p>
        </p:txBody>
      </p:sp>
      <p:graphicFrame>
        <p:nvGraphicFramePr>
          <p:cNvPr id="13" name="Διάγραμμα 12">
            <a:extLst>
              <a:ext uri="{FF2B5EF4-FFF2-40B4-BE49-F238E27FC236}">
                <a16:creationId xmlns:a16="http://schemas.microsoft.com/office/drawing/2014/main" id="{9F66CF9A-A2CD-462C-918C-8D2DC73D6E08}"/>
              </a:ext>
            </a:extLst>
          </p:cNvPr>
          <p:cNvGraphicFramePr/>
          <p:nvPr>
            <p:extLst>
              <p:ext uri="{D42A27DB-BD31-4B8C-83A1-F6EECF244321}">
                <p14:modId xmlns:p14="http://schemas.microsoft.com/office/powerpoint/2010/main" val="3002370581"/>
              </p:ext>
            </p:extLst>
          </p:nvPr>
        </p:nvGraphicFramePr>
        <p:xfrm>
          <a:off x="88134" y="1107429"/>
          <a:ext cx="8259031" cy="3353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807317D8-BF9B-4087-B925-A77200D77580}"/>
              </a:ext>
            </a:extLst>
          </p:cNvPr>
          <p:cNvPicPr>
            <a:picLocks noChangeAspect="1"/>
          </p:cNvPicPr>
          <p:nvPr/>
        </p:nvPicPr>
        <p:blipFill>
          <a:blip r:embed="rId7"/>
          <a:stretch>
            <a:fillRect/>
          </a:stretch>
        </p:blipFill>
        <p:spPr>
          <a:xfrm>
            <a:off x="88134" y="109502"/>
            <a:ext cx="438950" cy="438950"/>
          </a:xfrm>
          <a:prstGeom prst="rect">
            <a:avLst/>
          </a:prstGeom>
        </p:spPr>
      </p:pic>
    </p:spTree>
    <p:extLst>
      <p:ext uri="{BB962C8B-B14F-4D97-AF65-F5344CB8AC3E}">
        <p14:creationId xmlns:p14="http://schemas.microsoft.com/office/powerpoint/2010/main" val="2272816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4F33B3-0382-442F-BE35-6467A5B18EFE}"/>
              </a:ext>
            </a:extLst>
          </p:cNvPr>
          <p:cNvSpPr>
            <a:spLocks noGrp="1"/>
          </p:cNvSpPr>
          <p:nvPr>
            <p:ph type="title"/>
          </p:nvPr>
        </p:nvSpPr>
        <p:spPr>
          <a:xfrm>
            <a:off x="549084" y="80394"/>
            <a:ext cx="4859482" cy="367544"/>
          </a:xfrm>
        </p:spPr>
        <p:txBody>
          <a:bodyPr/>
          <a:lstStyle/>
          <a:p>
            <a:r>
              <a:rPr lang="el-GR" dirty="0"/>
              <a:t>Έρευνα Ευρωβαρόμετρου 2008</a:t>
            </a:r>
          </a:p>
        </p:txBody>
      </p:sp>
      <mc:AlternateContent xmlns:mc="http://schemas.openxmlformats.org/markup-compatibility/2006" xmlns:cx2="http://schemas.microsoft.com/office/drawing/2015/10/21/chartex">
        <mc:Choice Requires="cx2">
          <p:graphicFrame>
            <p:nvGraphicFramePr>
              <p:cNvPr id="21" name="Γράφημα 20">
                <a:extLst>
                  <a:ext uri="{FF2B5EF4-FFF2-40B4-BE49-F238E27FC236}">
                    <a16:creationId xmlns:a16="http://schemas.microsoft.com/office/drawing/2014/main" id="{94B201D7-D4DC-453F-AB8E-A542A0412912}"/>
                  </a:ext>
                </a:extLst>
              </p:cNvPr>
              <p:cNvGraphicFramePr/>
              <p:nvPr>
                <p:extLst>
                  <p:ext uri="{D42A27DB-BD31-4B8C-83A1-F6EECF244321}">
                    <p14:modId xmlns:p14="http://schemas.microsoft.com/office/powerpoint/2010/main" val="3446907605"/>
                  </p:ext>
                </p:extLst>
              </p:nvPr>
            </p:nvGraphicFramePr>
            <p:xfrm>
              <a:off x="0" y="744983"/>
              <a:ext cx="8494005" cy="4064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1" name="Γράφημα 20">
                <a:extLst>
                  <a:ext uri="{FF2B5EF4-FFF2-40B4-BE49-F238E27FC236}">
                    <a16:creationId xmlns:a16="http://schemas.microsoft.com/office/drawing/2014/main" id="{94B201D7-D4DC-453F-AB8E-A542A0412912}"/>
                  </a:ext>
                </a:extLst>
              </p:cNvPr>
              <p:cNvPicPr>
                <a:picLocks noGrp="1" noRot="1" noChangeAspect="1" noMove="1" noResize="1" noEditPoints="1" noAdjustHandles="1" noChangeArrowheads="1" noChangeShapeType="1"/>
              </p:cNvPicPr>
              <p:nvPr/>
            </p:nvPicPr>
            <p:blipFill>
              <a:blip r:embed="rId3"/>
              <a:stretch>
                <a:fillRect/>
              </a:stretch>
            </p:blipFill>
            <p:spPr>
              <a:xfrm>
                <a:off x="0" y="744983"/>
                <a:ext cx="8494005" cy="4064000"/>
              </a:xfrm>
              <a:prstGeom prst="rect">
                <a:avLst/>
              </a:prstGeom>
            </p:spPr>
          </p:pic>
        </mc:Fallback>
      </mc:AlternateContent>
      <p:pic>
        <p:nvPicPr>
          <p:cNvPr id="22" name="Εικόνα 21">
            <a:extLst>
              <a:ext uri="{FF2B5EF4-FFF2-40B4-BE49-F238E27FC236}">
                <a16:creationId xmlns:a16="http://schemas.microsoft.com/office/drawing/2014/main" id="{BB7CC1DC-DDB6-468B-A99B-6AC0366CD8F6}"/>
              </a:ext>
            </a:extLst>
          </p:cNvPr>
          <p:cNvPicPr>
            <a:picLocks noChangeAspect="1"/>
          </p:cNvPicPr>
          <p:nvPr/>
        </p:nvPicPr>
        <p:blipFill>
          <a:blip r:embed="rId4"/>
          <a:stretch>
            <a:fillRect/>
          </a:stretch>
        </p:blipFill>
        <p:spPr>
          <a:xfrm>
            <a:off x="7590622" y="80394"/>
            <a:ext cx="584424" cy="574347"/>
          </a:xfrm>
          <a:prstGeom prst="rect">
            <a:avLst/>
          </a:prstGeom>
        </p:spPr>
      </p:pic>
      <p:pic>
        <p:nvPicPr>
          <p:cNvPr id="3" name="Εικόνα 2">
            <a:extLst>
              <a:ext uri="{FF2B5EF4-FFF2-40B4-BE49-F238E27FC236}">
                <a16:creationId xmlns:a16="http://schemas.microsoft.com/office/drawing/2014/main" id="{9DB78B1F-A0FD-4F92-99A5-081C1EBAEDC5}"/>
              </a:ext>
            </a:extLst>
          </p:cNvPr>
          <p:cNvPicPr>
            <a:picLocks noChangeAspect="1"/>
          </p:cNvPicPr>
          <p:nvPr/>
        </p:nvPicPr>
        <p:blipFill>
          <a:blip r:embed="rId5"/>
          <a:stretch>
            <a:fillRect/>
          </a:stretch>
        </p:blipFill>
        <p:spPr>
          <a:xfrm>
            <a:off x="110134" y="103903"/>
            <a:ext cx="438950" cy="438950"/>
          </a:xfrm>
          <a:prstGeom prst="rect">
            <a:avLst/>
          </a:prstGeom>
        </p:spPr>
      </p:pic>
    </p:spTree>
    <p:extLst>
      <p:ext uri="{BB962C8B-B14F-4D97-AF65-F5344CB8AC3E}">
        <p14:creationId xmlns:p14="http://schemas.microsoft.com/office/powerpoint/2010/main" val="106996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Φυσαλίδα ομιλίας: Ορθογώνιο 10">
            <a:extLst>
              <a:ext uri="{FF2B5EF4-FFF2-40B4-BE49-F238E27FC236}">
                <a16:creationId xmlns:a16="http://schemas.microsoft.com/office/drawing/2014/main" id="{3600A6C3-5C32-44B9-A294-DBED869644F2}"/>
              </a:ext>
            </a:extLst>
          </p:cNvPr>
          <p:cNvSpPr/>
          <p:nvPr/>
        </p:nvSpPr>
        <p:spPr>
          <a:xfrm>
            <a:off x="2062716" y="1105785"/>
            <a:ext cx="5613991" cy="229663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«Παντού, σε κάθε κοινωνικό σύνολο, μικρότερο ή μεγαλύτερο, υπάρχουν καλοί και κακοί. Αυτό δεν σημαίνει ότι όλοι οι τσιγγάνοι είμαστε κακοί.»</a:t>
            </a:r>
          </a:p>
          <a:p>
            <a:pPr algn="ctr"/>
            <a:endParaRPr lang="el-GR" dirty="0"/>
          </a:p>
          <a:p>
            <a:pPr algn="ctr"/>
            <a:r>
              <a:rPr lang="el-GR" i="1" dirty="0"/>
              <a:t>Αντώνης Τσακίρης, Πρόεδρος Ρομά Ζεφυρίου.</a:t>
            </a:r>
          </a:p>
        </p:txBody>
      </p:sp>
    </p:spTree>
    <p:extLst>
      <p:ext uri="{BB962C8B-B14F-4D97-AF65-F5344CB8AC3E}">
        <p14:creationId xmlns:p14="http://schemas.microsoft.com/office/powerpoint/2010/main" val="393340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8ED2C-D1BB-41AC-AF68-3308717DADD5}"/>
              </a:ext>
            </a:extLst>
          </p:cNvPr>
          <p:cNvSpPr txBox="1"/>
          <p:nvPr/>
        </p:nvSpPr>
        <p:spPr>
          <a:xfrm>
            <a:off x="85060" y="664107"/>
            <a:ext cx="8389088" cy="3539430"/>
          </a:xfrm>
          <a:prstGeom prst="rect">
            <a:avLst/>
          </a:prstGeom>
          <a:noFill/>
        </p:spPr>
        <p:txBody>
          <a:bodyPr wrap="square" rtlCol="0">
            <a:spAutoFit/>
          </a:bodyPr>
          <a:lstStyle/>
          <a:p>
            <a:r>
              <a:rPr lang="el-GR" dirty="0"/>
              <a:t>Ιούλιος 2005               αυτοψία από κλιμάκιο του Κύκλου Δικαιωμάτων του Ανθρώπου σε καταυλισμούς Ρομά στο Δήμο Πατρέων. </a:t>
            </a:r>
          </a:p>
          <a:p>
            <a:endParaRPr lang="el-GR" dirty="0"/>
          </a:p>
          <a:p>
            <a:endParaRPr lang="el-GR" dirty="0"/>
          </a:p>
          <a:p>
            <a:r>
              <a:rPr lang="el-GR" dirty="0"/>
              <a:t>Τρέχουσα διαμονή              καταυλισμοί, μέσα σε συνθήκες που δεν ανταποκρίνονται σε στοιχειώδεις κανόνες υγιεινής και επιτείνουν τον κοινωνικό αποκλεισμό και την εξαθλίωσή τους.</a:t>
            </a:r>
          </a:p>
          <a:p>
            <a:endParaRPr lang="el-GR" dirty="0"/>
          </a:p>
          <a:p>
            <a:endParaRPr lang="el-GR" dirty="0"/>
          </a:p>
          <a:p>
            <a:r>
              <a:rPr lang="el-GR" dirty="0"/>
              <a:t> Σκοπός </a:t>
            </a:r>
            <a:r>
              <a:rPr lang="en-US" dirty="0"/>
              <a:t>:</a:t>
            </a:r>
          </a:p>
          <a:p>
            <a:endParaRPr lang="el-GR" dirty="0"/>
          </a:p>
          <a:p>
            <a:pPr marL="400050" indent="-400050">
              <a:buFont typeface="+mj-lt"/>
              <a:buAutoNum type="romanUcPeriod"/>
            </a:pPr>
            <a:r>
              <a:rPr lang="el-GR" dirty="0"/>
              <a:t>ανάδειξη ατομικών αναφορών</a:t>
            </a:r>
          </a:p>
          <a:p>
            <a:pPr marL="400050" indent="-400050">
              <a:buFont typeface="+mj-lt"/>
              <a:buAutoNum type="romanUcPeriod"/>
            </a:pPr>
            <a:r>
              <a:rPr lang="el-GR" dirty="0"/>
              <a:t>τρεχόντων πρακτικών εγκατάστασης Ρομά</a:t>
            </a:r>
          </a:p>
          <a:p>
            <a:pPr marL="400050" indent="-400050">
              <a:buFont typeface="+mj-lt"/>
              <a:buAutoNum type="romanUcPeriod"/>
            </a:pPr>
            <a:r>
              <a:rPr lang="el-GR" dirty="0"/>
              <a:t>ο ειδικός τρόπος συνάρθρωσης των τύπων εγκατάστασης με τα προβλήματα κοινωνικού αποκλεισμού( υγιεινή, απασχόληση,  εκπαίδευση, συμμετοχή στη δημόσια ζωή, πρακτικές αντίδρασης της διοίκησης στα πεδία: χωροταξίας-πολεοδομίας, δημοτολογικής κατάστασης, πρόνοιας και εκπαίδευσης)</a:t>
            </a:r>
          </a:p>
        </p:txBody>
      </p:sp>
      <p:pic>
        <p:nvPicPr>
          <p:cNvPr id="4" name="Εικόνα 3">
            <a:extLst>
              <a:ext uri="{FF2B5EF4-FFF2-40B4-BE49-F238E27FC236}">
                <a16:creationId xmlns:a16="http://schemas.microsoft.com/office/drawing/2014/main" id="{1E5BEE42-37E6-40B2-8B84-B264100624F3}"/>
              </a:ext>
            </a:extLst>
          </p:cNvPr>
          <p:cNvPicPr>
            <a:picLocks noChangeAspect="1"/>
          </p:cNvPicPr>
          <p:nvPr/>
        </p:nvPicPr>
        <p:blipFill>
          <a:blip r:embed="rId2"/>
          <a:stretch>
            <a:fillRect/>
          </a:stretch>
        </p:blipFill>
        <p:spPr>
          <a:xfrm>
            <a:off x="1308163" y="681576"/>
            <a:ext cx="524301" cy="292633"/>
          </a:xfrm>
          <a:prstGeom prst="rect">
            <a:avLst/>
          </a:prstGeom>
        </p:spPr>
      </p:pic>
      <p:pic>
        <p:nvPicPr>
          <p:cNvPr id="5" name="Εικόνα 4">
            <a:extLst>
              <a:ext uri="{FF2B5EF4-FFF2-40B4-BE49-F238E27FC236}">
                <a16:creationId xmlns:a16="http://schemas.microsoft.com/office/drawing/2014/main" id="{7E7F739A-EE7C-4B5E-AECD-8D210C136053}"/>
              </a:ext>
            </a:extLst>
          </p:cNvPr>
          <p:cNvPicPr>
            <a:picLocks noChangeAspect="1"/>
          </p:cNvPicPr>
          <p:nvPr/>
        </p:nvPicPr>
        <p:blipFill>
          <a:blip r:embed="rId2"/>
          <a:stretch>
            <a:fillRect/>
          </a:stretch>
        </p:blipFill>
        <p:spPr>
          <a:xfrm>
            <a:off x="1687271" y="1542932"/>
            <a:ext cx="524301" cy="292633"/>
          </a:xfrm>
          <a:prstGeom prst="rect">
            <a:avLst/>
          </a:prstGeom>
        </p:spPr>
      </p:pic>
      <p:sp>
        <p:nvSpPr>
          <p:cNvPr id="8" name="TextBox 7">
            <a:extLst>
              <a:ext uri="{FF2B5EF4-FFF2-40B4-BE49-F238E27FC236}">
                <a16:creationId xmlns:a16="http://schemas.microsoft.com/office/drawing/2014/main" id="{FC15EA7F-21BF-4CB5-84B5-11ED2A056B4C}"/>
              </a:ext>
            </a:extLst>
          </p:cNvPr>
          <p:cNvSpPr txBox="1"/>
          <p:nvPr/>
        </p:nvSpPr>
        <p:spPr>
          <a:xfrm>
            <a:off x="839972" y="86673"/>
            <a:ext cx="4635795" cy="461665"/>
          </a:xfrm>
          <a:prstGeom prst="rect">
            <a:avLst/>
          </a:prstGeom>
          <a:noFill/>
        </p:spPr>
        <p:txBody>
          <a:bodyPr wrap="square" rtlCol="0">
            <a:spAutoFit/>
          </a:bodyPr>
          <a:lstStyle/>
          <a:p>
            <a:r>
              <a:rPr lang="el-GR" sz="2400" b="1" dirty="0">
                <a:solidFill>
                  <a:schemeClr val="bg2"/>
                </a:solidFill>
                <a:latin typeface="Oswald" panose="020B0604020202020204" charset="0"/>
              </a:rPr>
              <a:t>Συνήγορος του πολίτη, Πάτρα</a:t>
            </a:r>
          </a:p>
        </p:txBody>
      </p:sp>
      <p:pic>
        <p:nvPicPr>
          <p:cNvPr id="9" name="Εικόνα 8">
            <a:extLst>
              <a:ext uri="{FF2B5EF4-FFF2-40B4-BE49-F238E27FC236}">
                <a16:creationId xmlns:a16="http://schemas.microsoft.com/office/drawing/2014/main" id="{3A5AC791-70DF-4374-886B-060DE609C307}"/>
              </a:ext>
            </a:extLst>
          </p:cNvPr>
          <p:cNvPicPr>
            <a:picLocks noChangeAspect="1"/>
          </p:cNvPicPr>
          <p:nvPr/>
        </p:nvPicPr>
        <p:blipFill>
          <a:blip r:embed="rId3"/>
          <a:stretch>
            <a:fillRect/>
          </a:stretch>
        </p:blipFill>
        <p:spPr>
          <a:xfrm>
            <a:off x="159488" y="53446"/>
            <a:ext cx="438368" cy="438368"/>
          </a:xfrm>
          <a:prstGeom prst="rect">
            <a:avLst/>
          </a:prstGeom>
        </p:spPr>
      </p:pic>
    </p:spTree>
    <p:extLst>
      <p:ext uri="{BB962C8B-B14F-4D97-AF65-F5344CB8AC3E}">
        <p14:creationId xmlns:p14="http://schemas.microsoft.com/office/powerpoint/2010/main" val="2331023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ED11F1-8E28-4535-A3A1-C7621EB45BED}"/>
              </a:ext>
            </a:extLst>
          </p:cNvPr>
          <p:cNvSpPr>
            <a:spLocks noGrp="1"/>
          </p:cNvSpPr>
          <p:nvPr>
            <p:ph type="title"/>
          </p:nvPr>
        </p:nvSpPr>
        <p:spPr>
          <a:xfrm>
            <a:off x="0" y="86296"/>
            <a:ext cx="8771860" cy="572700"/>
          </a:xfrm>
        </p:spPr>
        <p:txBody>
          <a:bodyPr/>
          <a:lstStyle/>
          <a:p>
            <a:r>
              <a:rPr lang="el-GR" dirty="0"/>
              <a:t>Οικισμοί Αγίας Αικατερίνης, Προσφυγικών, Εργατικών κατοικιών Ζαρουχλέικων, Εργατικών κατοικιών Ανθείας.</a:t>
            </a:r>
          </a:p>
        </p:txBody>
      </p:sp>
      <p:sp>
        <p:nvSpPr>
          <p:cNvPr id="12" name="Ορθογώνιο 11">
            <a:extLst>
              <a:ext uri="{FF2B5EF4-FFF2-40B4-BE49-F238E27FC236}">
                <a16:creationId xmlns:a16="http://schemas.microsoft.com/office/drawing/2014/main" id="{B3786C54-5B07-48CB-82B7-64173226F03F}"/>
              </a:ext>
            </a:extLst>
          </p:cNvPr>
          <p:cNvSpPr/>
          <p:nvPr/>
        </p:nvSpPr>
        <p:spPr>
          <a:xfrm>
            <a:off x="106326" y="1395151"/>
            <a:ext cx="8123274" cy="1815882"/>
          </a:xfrm>
          <a:prstGeom prst="rect">
            <a:avLst/>
          </a:prstGeom>
        </p:spPr>
        <p:txBody>
          <a:bodyPr wrap="square">
            <a:spAutoFit/>
          </a:bodyPr>
          <a:lstStyle/>
          <a:p>
            <a:r>
              <a:rPr lang="el-GR" b="1" dirty="0">
                <a:solidFill>
                  <a:schemeClr val="accent3"/>
                </a:solidFill>
              </a:rPr>
              <a:t>Χωροθέτηση οικισμού - Αστικό περιβάλλον</a:t>
            </a:r>
            <a:r>
              <a:rPr lang="el-GR" dirty="0"/>
              <a:t>: Οι οικισμοί βρίσκονται στο ευρύτερο αστικό κέντρο του Δήμου Πατρών.</a:t>
            </a:r>
          </a:p>
          <a:p>
            <a:endParaRPr lang="el-GR" dirty="0"/>
          </a:p>
          <a:p>
            <a:r>
              <a:rPr lang="el-GR" b="1" dirty="0">
                <a:solidFill>
                  <a:schemeClr val="accent3"/>
                </a:solidFill>
              </a:rPr>
              <a:t>Τύπος Κατοικιών</a:t>
            </a:r>
            <a:r>
              <a:rPr lang="el-GR" dirty="0"/>
              <a:t>: Σε ότι αφορά στις κατοικίες, το μεγαλύτερο ποσοστό είναι ιδιόκτητα σπίτια, τα οποία έχουν αγορασθεί με τη συνδρομή τσιγγάνικων δανείων.</a:t>
            </a:r>
          </a:p>
          <a:p>
            <a:endParaRPr lang="el-GR" dirty="0"/>
          </a:p>
          <a:p>
            <a:r>
              <a:rPr lang="el-GR" b="1" dirty="0">
                <a:solidFill>
                  <a:schemeClr val="accent3"/>
                </a:solidFill>
              </a:rPr>
              <a:t>Δίκτυα υποδομών</a:t>
            </a:r>
            <a:r>
              <a:rPr lang="el-GR" dirty="0"/>
              <a:t>: Ενσωματωμένο δίκτυο του Δήμου Πατρών.</a:t>
            </a:r>
          </a:p>
          <a:p>
            <a:endParaRPr lang="el-GR" dirty="0"/>
          </a:p>
        </p:txBody>
      </p:sp>
      <p:pic>
        <p:nvPicPr>
          <p:cNvPr id="16" name="Εικόνα 15">
            <a:extLst>
              <a:ext uri="{FF2B5EF4-FFF2-40B4-BE49-F238E27FC236}">
                <a16:creationId xmlns:a16="http://schemas.microsoft.com/office/drawing/2014/main" id="{C2D92499-D25F-442E-AF57-CF3ED06C5625}"/>
              </a:ext>
            </a:extLst>
          </p:cNvPr>
          <p:cNvPicPr>
            <a:picLocks noChangeAspect="1"/>
          </p:cNvPicPr>
          <p:nvPr/>
        </p:nvPicPr>
        <p:blipFill>
          <a:blip r:embed="rId2"/>
          <a:stretch>
            <a:fillRect/>
          </a:stretch>
        </p:blipFill>
        <p:spPr>
          <a:xfrm>
            <a:off x="5262230" y="3211033"/>
            <a:ext cx="3063063" cy="1932467"/>
          </a:xfrm>
          <a:prstGeom prst="rect">
            <a:avLst/>
          </a:prstGeom>
        </p:spPr>
      </p:pic>
    </p:spTree>
    <p:extLst>
      <p:ext uri="{BB962C8B-B14F-4D97-AF65-F5344CB8AC3E}">
        <p14:creationId xmlns:p14="http://schemas.microsoft.com/office/powerpoint/2010/main" val="376426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body" idx="1"/>
          </p:nvPr>
        </p:nvSpPr>
        <p:spPr>
          <a:xfrm>
            <a:off x="529560" y="718295"/>
            <a:ext cx="7486200" cy="13762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l-GR" dirty="0"/>
          </a:p>
          <a:p>
            <a:pPr marL="0" lvl="0" indent="0" algn="l" rtl="0">
              <a:spcBef>
                <a:spcPts val="0"/>
              </a:spcBef>
              <a:spcAft>
                <a:spcPts val="1600"/>
              </a:spcAft>
              <a:buNone/>
            </a:pPr>
            <a:r>
              <a:rPr lang="el-GR" sz="1400" dirty="0">
                <a:latin typeface="+mn-lt"/>
              </a:rPr>
              <a:t>Τα διεθνή πρότυπα για τα ανθρώπινα δικαιώματα θέτουν κανόνες για επαρκή στέγαση.</a:t>
            </a:r>
          </a:p>
          <a:p>
            <a:pPr marL="0" lvl="0" indent="0" algn="l" rtl="0">
              <a:spcBef>
                <a:spcPts val="0"/>
              </a:spcBef>
              <a:spcAft>
                <a:spcPts val="1600"/>
              </a:spcAft>
              <a:buNone/>
            </a:pPr>
            <a:br>
              <a:rPr lang="el-GR" sz="1400" dirty="0">
                <a:latin typeface="+mn-lt"/>
              </a:rPr>
            </a:br>
            <a:r>
              <a:rPr lang="el-GR" sz="1400" dirty="0">
                <a:latin typeface="+mn-lt"/>
              </a:rPr>
              <a:t>Σύμφωνα με τον ΟΗΕ τα κριτήρια για καθορισμό επάρκειας στέγασης είναι τα εξής</a:t>
            </a:r>
            <a:r>
              <a:rPr lang="en-US" sz="1400" dirty="0">
                <a:latin typeface="+mn-lt"/>
              </a:rPr>
              <a:t>:</a:t>
            </a:r>
          </a:p>
          <a:p>
            <a:pPr marL="0" lvl="0" indent="0" algn="l" rtl="0">
              <a:spcBef>
                <a:spcPts val="0"/>
              </a:spcBef>
              <a:spcAft>
                <a:spcPts val="1600"/>
              </a:spcAft>
              <a:buNone/>
            </a:pPr>
            <a:r>
              <a:rPr lang="el-GR" dirty="0"/>
              <a:t> </a:t>
            </a:r>
          </a:p>
        </p:txBody>
      </p:sp>
      <p:sp>
        <p:nvSpPr>
          <p:cNvPr id="241" name="Google Shape;241;p34"/>
          <p:cNvSpPr/>
          <p:nvPr/>
        </p:nvSpPr>
        <p:spPr>
          <a:xfrm>
            <a:off x="106327" y="194200"/>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34"/>
          <p:cNvSpPr/>
          <p:nvPr/>
        </p:nvSpPr>
        <p:spPr>
          <a:xfrm>
            <a:off x="4813442" y="388450"/>
            <a:ext cx="44640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34"/>
          <p:cNvSpPr txBox="1"/>
          <p:nvPr/>
        </p:nvSpPr>
        <p:spPr>
          <a:xfrm>
            <a:off x="870150" y="4381835"/>
            <a:ext cx="54786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dirty="0">
              <a:solidFill>
                <a:schemeClr val="accent2"/>
              </a:solidFill>
              <a:latin typeface="Oswald Regular"/>
              <a:ea typeface="Oswald Regular"/>
              <a:cs typeface="Oswald Regular"/>
              <a:sym typeface="Oswald Regular"/>
            </a:endParaRPr>
          </a:p>
        </p:txBody>
      </p:sp>
      <p:graphicFrame>
        <p:nvGraphicFramePr>
          <p:cNvPr id="7" name="Διάγραμμα 6">
            <a:extLst>
              <a:ext uri="{FF2B5EF4-FFF2-40B4-BE49-F238E27FC236}">
                <a16:creationId xmlns:a16="http://schemas.microsoft.com/office/drawing/2014/main" id="{D1B1567C-19E1-4BC3-9607-B9A27F7E32C5}"/>
              </a:ext>
            </a:extLst>
          </p:cNvPr>
          <p:cNvGraphicFramePr/>
          <p:nvPr>
            <p:extLst>
              <p:ext uri="{D42A27DB-BD31-4B8C-83A1-F6EECF244321}">
                <p14:modId xmlns:p14="http://schemas.microsoft.com/office/powerpoint/2010/main" val="754973470"/>
              </p:ext>
            </p:extLst>
          </p:nvPr>
        </p:nvGraphicFramePr>
        <p:xfrm>
          <a:off x="106327" y="1913859"/>
          <a:ext cx="8856922" cy="3136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0C52ED-8DC2-4A2F-9EFB-F9CAF15D8EFC}"/>
              </a:ext>
            </a:extLst>
          </p:cNvPr>
          <p:cNvSpPr>
            <a:spLocks noGrp="1"/>
          </p:cNvSpPr>
          <p:nvPr>
            <p:ph type="title"/>
          </p:nvPr>
        </p:nvSpPr>
        <p:spPr>
          <a:xfrm>
            <a:off x="116959" y="102416"/>
            <a:ext cx="4668649" cy="572700"/>
          </a:xfrm>
        </p:spPr>
        <p:txBody>
          <a:bodyPr/>
          <a:lstStyle/>
          <a:p>
            <a:r>
              <a:rPr lang="el-GR" dirty="0"/>
              <a:t>Οικισμός Παραλίας(171 άτομα)</a:t>
            </a:r>
          </a:p>
        </p:txBody>
      </p:sp>
      <p:sp>
        <p:nvSpPr>
          <p:cNvPr id="12" name="TextBox 11">
            <a:extLst>
              <a:ext uri="{FF2B5EF4-FFF2-40B4-BE49-F238E27FC236}">
                <a16:creationId xmlns:a16="http://schemas.microsoft.com/office/drawing/2014/main" id="{1CA77467-659E-4919-B02C-F21BDE4EF7FF}"/>
              </a:ext>
            </a:extLst>
          </p:cNvPr>
          <p:cNvSpPr txBox="1"/>
          <p:nvPr/>
        </p:nvSpPr>
        <p:spPr>
          <a:xfrm>
            <a:off x="116959" y="1225701"/>
            <a:ext cx="8333463" cy="738664"/>
          </a:xfrm>
          <a:prstGeom prst="rect">
            <a:avLst/>
          </a:prstGeom>
          <a:noFill/>
        </p:spPr>
        <p:txBody>
          <a:bodyPr wrap="square" rtlCol="0">
            <a:spAutoFit/>
          </a:bodyPr>
          <a:lstStyle/>
          <a:p>
            <a:r>
              <a:rPr lang="el-GR" b="1" dirty="0">
                <a:solidFill>
                  <a:schemeClr val="accent3"/>
                </a:solidFill>
              </a:rPr>
              <a:t>Χωροθέτηση οικισμού - Αστικό περιβάλλον: </a:t>
            </a:r>
            <a:r>
              <a:rPr lang="el-GR" dirty="0"/>
              <a:t>Οι Ρομά της περιοχής δεν έχουν κάποιο συγκεκριμένο οικισμό που διαμένουν. Οι περισσότεροι μένουν σε ιδιόκτητα σπίτια στις Εργατικές κατοικίες Παραλίας και τρεις (3) οικογένειες διαμένουν σε λυόμενα. Οι περισσότερες κατοικίες διαθέτουν εσωτερικό W.C.</a:t>
            </a:r>
          </a:p>
        </p:txBody>
      </p:sp>
      <p:pic>
        <p:nvPicPr>
          <p:cNvPr id="13" name="Εικόνα 12">
            <a:extLst>
              <a:ext uri="{FF2B5EF4-FFF2-40B4-BE49-F238E27FC236}">
                <a16:creationId xmlns:a16="http://schemas.microsoft.com/office/drawing/2014/main" id="{F32AFBA0-6FEE-41EC-91C8-A56E3FAE4AB0}"/>
              </a:ext>
            </a:extLst>
          </p:cNvPr>
          <p:cNvPicPr>
            <a:picLocks noChangeAspect="1"/>
          </p:cNvPicPr>
          <p:nvPr/>
        </p:nvPicPr>
        <p:blipFill>
          <a:blip r:embed="rId2"/>
          <a:stretch>
            <a:fillRect/>
          </a:stretch>
        </p:blipFill>
        <p:spPr>
          <a:xfrm>
            <a:off x="5038051" y="3179135"/>
            <a:ext cx="3295412" cy="1964366"/>
          </a:xfrm>
          <a:prstGeom prst="rect">
            <a:avLst/>
          </a:prstGeom>
        </p:spPr>
      </p:pic>
    </p:spTree>
    <p:extLst>
      <p:ext uri="{BB962C8B-B14F-4D97-AF65-F5344CB8AC3E}">
        <p14:creationId xmlns:p14="http://schemas.microsoft.com/office/powerpoint/2010/main" val="1039456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6BB11A-FFA4-4817-AAC1-DF43FEF54722}"/>
              </a:ext>
            </a:extLst>
          </p:cNvPr>
          <p:cNvSpPr>
            <a:spLocks noGrp="1"/>
          </p:cNvSpPr>
          <p:nvPr>
            <p:ph type="title"/>
          </p:nvPr>
        </p:nvSpPr>
        <p:spPr>
          <a:xfrm>
            <a:off x="121303" y="139483"/>
            <a:ext cx="5030156" cy="572700"/>
          </a:xfrm>
        </p:spPr>
        <p:txBody>
          <a:bodyPr/>
          <a:lstStyle/>
          <a:p>
            <a:r>
              <a:rPr lang="el-GR" dirty="0"/>
              <a:t>Οικισμοί Βραχναίικων(180 άτομα)</a:t>
            </a:r>
          </a:p>
        </p:txBody>
      </p:sp>
      <p:sp>
        <p:nvSpPr>
          <p:cNvPr id="11" name="Ορθογώνιο 10">
            <a:extLst>
              <a:ext uri="{FF2B5EF4-FFF2-40B4-BE49-F238E27FC236}">
                <a16:creationId xmlns:a16="http://schemas.microsoft.com/office/drawing/2014/main" id="{941148CB-CA92-4107-8768-279C70ADC3D6}"/>
              </a:ext>
            </a:extLst>
          </p:cNvPr>
          <p:cNvSpPr/>
          <p:nvPr/>
        </p:nvSpPr>
        <p:spPr>
          <a:xfrm>
            <a:off x="121303" y="946299"/>
            <a:ext cx="8065767" cy="2246769"/>
          </a:xfrm>
          <a:prstGeom prst="rect">
            <a:avLst/>
          </a:prstGeom>
        </p:spPr>
        <p:txBody>
          <a:bodyPr wrap="square">
            <a:spAutoFit/>
          </a:bodyPr>
          <a:lstStyle/>
          <a:p>
            <a:pPr algn="just"/>
            <a:r>
              <a:rPr lang="el-GR" b="1" dirty="0">
                <a:solidFill>
                  <a:schemeClr val="accent3"/>
                </a:solidFill>
              </a:rPr>
              <a:t>Χωροθέτηση οικισμού - Αστικό περιβάλλον</a:t>
            </a:r>
            <a:r>
              <a:rPr lang="el-GR" dirty="0"/>
              <a:t>: Ο οικισμός Ρομά των Βραχναίικων βρίσκεται στο  νοτιοδυτικό τμήμα του χωριού, σε απόσταση 2 χλμ από το κέντρο του, σε περιοχή που επιλέχτηκε από τους ίδιους τους </a:t>
            </a:r>
            <a:r>
              <a:rPr lang="el-GR" dirty="0" err="1"/>
              <a:t>Ρομά</a:t>
            </a:r>
            <a:r>
              <a:rPr lang="el-GR" dirty="0"/>
              <a:t>.</a:t>
            </a:r>
          </a:p>
          <a:p>
            <a:pPr algn="just"/>
            <a:endParaRPr lang="el-GR" dirty="0"/>
          </a:p>
          <a:p>
            <a:pPr algn="just"/>
            <a:r>
              <a:rPr lang="el-GR" b="1" dirty="0">
                <a:solidFill>
                  <a:schemeClr val="accent3"/>
                </a:solidFill>
              </a:rPr>
              <a:t>Τύπος Κατοικιών</a:t>
            </a:r>
            <a:r>
              <a:rPr lang="el-GR" dirty="0"/>
              <a:t>: Στον οικισμό των Βραχναίικων οι περισσότερες οικογένειες διαμένουν σε λυόμενα, σε πλιθόχτιστα σπίτια, σε κατοικίες από τσιμέντο και σε ελάχιστες περιπτώσεις σε αυτοσχέδια οικήματα.</a:t>
            </a:r>
          </a:p>
          <a:p>
            <a:pPr algn="just"/>
            <a:endParaRPr lang="el-GR" dirty="0"/>
          </a:p>
          <a:p>
            <a:pPr algn="just"/>
            <a:r>
              <a:rPr lang="el-GR" b="1" dirty="0">
                <a:solidFill>
                  <a:schemeClr val="accent3"/>
                </a:solidFill>
              </a:rPr>
              <a:t>Δίκτυα υποδομών</a:t>
            </a:r>
            <a:r>
              <a:rPr lang="el-GR" dirty="0"/>
              <a:t>: Ο οικισμός των Βραχναίικων δεν καλύπτεται από δίκτυο ύδρευσης και ηλεκτρισμού. Δεν υφίσταται φωτισμός των δημόσιων χώρων. Δεν υπάρχει αποχετευτικό δίκτυο.</a:t>
            </a:r>
          </a:p>
        </p:txBody>
      </p:sp>
      <p:pic>
        <p:nvPicPr>
          <p:cNvPr id="12" name="Εικόνα 11">
            <a:extLst>
              <a:ext uri="{FF2B5EF4-FFF2-40B4-BE49-F238E27FC236}">
                <a16:creationId xmlns:a16="http://schemas.microsoft.com/office/drawing/2014/main" id="{47432AA7-37CC-49B4-A820-6C0DA518BDDA}"/>
              </a:ext>
            </a:extLst>
          </p:cNvPr>
          <p:cNvPicPr>
            <a:picLocks noChangeAspect="1"/>
          </p:cNvPicPr>
          <p:nvPr/>
        </p:nvPicPr>
        <p:blipFill>
          <a:blip r:embed="rId2"/>
          <a:stretch>
            <a:fillRect/>
          </a:stretch>
        </p:blipFill>
        <p:spPr>
          <a:xfrm>
            <a:off x="4915768" y="3623955"/>
            <a:ext cx="3430458" cy="1549239"/>
          </a:xfrm>
          <a:prstGeom prst="rect">
            <a:avLst/>
          </a:prstGeom>
        </p:spPr>
      </p:pic>
    </p:spTree>
    <p:extLst>
      <p:ext uri="{BB962C8B-B14F-4D97-AF65-F5344CB8AC3E}">
        <p14:creationId xmlns:p14="http://schemas.microsoft.com/office/powerpoint/2010/main" val="62756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F24BFD-D8AF-4C61-B856-E1A39AF67F77}"/>
              </a:ext>
            </a:extLst>
          </p:cNvPr>
          <p:cNvSpPr>
            <a:spLocks noGrp="1"/>
          </p:cNvSpPr>
          <p:nvPr>
            <p:ph type="title"/>
          </p:nvPr>
        </p:nvSpPr>
        <p:spPr>
          <a:xfrm>
            <a:off x="127405" y="137823"/>
            <a:ext cx="4241700" cy="572700"/>
          </a:xfrm>
        </p:spPr>
        <p:txBody>
          <a:bodyPr/>
          <a:lstStyle/>
          <a:p>
            <a:r>
              <a:rPr lang="el-GR" dirty="0"/>
              <a:t>Οικισμός Ριγανόκαμπου</a:t>
            </a:r>
          </a:p>
        </p:txBody>
      </p:sp>
      <p:sp>
        <p:nvSpPr>
          <p:cNvPr id="12" name="Ορθογώνιο 11">
            <a:extLst>
              <a:ext uri="{FF2B5EF4-FFF2-40B4-BE49-F238E27FC236}">
                <a16:creationId xmlns:a16="http://schemas.microsoft.com/office/drawing/2014/main" id="{1B830ABF-D41B-4502-BF74-F6567278B3E8}"/>
              </a:ext>
            </a:extLst>
          </p:cNvPr>
          <p:cNvSpPr/>
          <p:nvPr/>
        </p:nvSpPr>
        <p:spPr>
          <a:xfrm>
            <a:off x="127405" y="1157651"/>
            <a:ext cx="7666260" cy="954107"/>
          </a:xfrm>
          <a:prstGeom prst="rect">
            <a:avLst/>
          </a:prstGeom>
        </p:spPr>
        <p:txBody>
          <a:bodyPr wrap="square">
            <a:spAutoFit/>
          </a:bodyPr>
          <a:lstStyle/>
          <a:p>
            <a:pPr algn="just"/>
            <a:r>
              <a:rPr lang="el-GR" b="1" dirty="0">
                <a:solidFill>
                  <a:schemeClr val="accent3"/>
                </a:solidFill>
              </a:rPr>
              <a:t>Χωροθέτηση οικισμού - Αστικό περιβάλλον</a:t>
            </a:r>
            <a:r>
              <a:rPr lang="el-GR" dirty="0"/>
              <a:t>: Ο οικισμός βρίσκεται νοτιοδυτικά σε απόσταση 5 χλμ από το κέντρο της Πάτρας.</a:t>
            </a:r>
          </a:p>
          <a:p>
            <a:pPr algn="just"/>
            <a:endParaRPr lang="el-GR" dirty="0"/>
          </a:p>
          <a:p>
            <a:pPr algn="just"/>
            <a:r>
              <a:rPr lang="el-GR" b="1" dirty="0">
                <a:solidFill>
                  <a:schemeClr val="accent3"/>
                </a:solidFill>
              </a:rPr>
              <a:t>Τύπος Κατοικιών</a:t>
            </a:r>
            <a:r>
              <a:rPr lang="el-GR" dirty="0"/>
              <a:t>: Κατοικούν σε ακατάλληλα κτίσματα και παραπήγματα. (σκηνές)</a:t>
            </a:r>
          </a:p>
        </p:txBody>
      </p:sp>
      <p:pic>
        <p:nvPicPr>
          <p:cNvPr id="13" name="Εικόνα 12">
            <a:extLst>
              <a:ext uri="{FF2B5EF4-FFF2-40B4-BE49-F238E27FC236}">
                <a16:creationId xmlns:a16="http://schemas.microsoft.com/office/drawing/2014/main" id="{8B59DEE3-E160-4484-B48A-62EE157F994F}"/>
              </a:ext>
            </a:extLst>
          </p:cNvPr>
          <p:cNvPicPr>
            <a:picLocks noChangeAspect="1"/>
          </p:cNvPicPr>
          <p:nvPr/>
        </p:nvPicPr>
        <p:blipFill>
          <a:blip r:embed="rId2"/>
          <a:stretch>
            <a:fillRect/>
          </a:stretch>
        </p:blipFill>
        <p:spPr>
          <a:xfrm>
            <a:off x="4431905" y="3031742"/>
            <a:ext cx="3885633" cy="2111757"/>
          </a:xfrm>
          <a:prstGeom prst="rect">
            <a:avLst/>
          </a:prstGeom>
        </p:spPr>
      </p:pic>
    </p:spTree>
    <p:extLst>
      <p:ext uri="{BB962C8B-B14F-4D97-AF65-F5344CB8AC3E}">
        <p14:creationId xmlns:p14="http://schemas.microsoft.com/office/powerpoint/2010/main" val="41840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22A2C3F1-7B8C-46AB-A629-588B7FB982A6}"/>
              </a:ext>
            </a:extLst>
          </p:cNvPr>
          <p:cNvSpPr>
            <a:spLocks noGrp="1"/>
          </p:cNvSpPr>
          <p:nvPr>
            <p:ph type="body" idx="1"/>
          </p:nvPr>
        </p:nvSpPr>
        <p:spPr>
          <a:xfrm>
            <a:off x="577589" y="667593"/>
            <a:ext cx="8070111" cy="3018900"/>
          </a:xfrm>
        </p:spPr>
        <p:txBody>
          <a:bodyPr/>
          <a:lstStyle/>
          <a:p>
            <a:pPr marL="139700" indent="0">
              <a:buNone/>
            </a:pPr>
            <a:r>
              <a:rPr lang="el-GR" sz="1600" dirty="0"/>
              <a:t> </a:t>
            </a:r>
            <a:r>
              <a:rPr lang="el-GR" sz="1600" dirty="0">
                <a:latin typeface="+mn-lt"/>
              </a:rPr>
              <a:t>Ένα νοικοκυριό θεωρείται ότι έχει έλλειψη βασικών ανέσεων της κατοικίας, εάν έχει:  </a:t>
            </a:r>
          </a:p>
        </p:txBody>
      </p:sp>
      <p:pic>
        <p:nvPicPr>
          <p:cNvPr id="4" name="Εικόνα 3">
            <a:extLst>
              <a:ext uri="{FF2B5EF4-FFF2-40B4-BE49-F238E27FC236}">
                <a16:creationId xmlns:a16="http://schemas.microsoft.com/office/drawing/2014/main" id="{DAB23D02-592B-456A-986F-FBF6C542A602}"/>
              </a:ext>
            </a:extLst>
          </p:cNvPr>
          <p:cNvPicPr>
            <a:picLocks noChangeAspect="1"/>
          </p:cNvPicPr>
          <p:nvPr/>
        </p:nvPicPr>
        <p:blipFill>
          <a:blip r:embed="rId2"/>
          <a:stretch>
            <a:fillRect/>
          </a:stretch>
        </p:blipFill>
        <p:spPr>
          <a:xfrm>
            <a:off x="306294" y="147396"/>
            <a:ext cx="542591" cy="542591"/>
          </a:xfrm>
          <a:prstGeom prst="rect">
            <a:avLst/>
          </a:prstGeom>
        </p:spPr>
      </p:pic>
      <p:graphicFrame>
        <p:nvGraphicFramePr>
          <p:cNvPr id="9" name="Διάγραμμα 8">
            <a:extLst>
              <a:ext uri="{FF2B5EF4-FFF2-40B4-BE49-F238E27FC236}">
                <a16:creationId xmlns:a16="http://schemas.microsoft.com/office/drawing/2014/main" id="{F2D2548E-DA1B-404E-9960-17CE92C121DF}"/>
              </a:ext>
            </a:extLst>
          </p:cNvPr>
          <p:cNvGraphicFramePr/>
          <p:nvPr>
            <p:extLst>
              <p:ext uri="{D42A27DB-BD31-4B8C-83A1-F6EECF244321}">
                <p14:modId xmlns:p14="http://schemas.microsoft.com/office/powerpoint/2010/main" val="424005335"/>
              </p:ext>
            </p:extLst>
          </p:nvPr>
        </p:nvGraphicFramePr>
        <p:xfrm>
          <a:off x="306294" y="1076879"/>
          <a:ext cx="8070112" cy="400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Εικόνα 9">
            <a:extLst>
              <a:ext uri="{FF2B5EF4-FFF2-40B4-BE49-F238E27FC236}">
                <a16:creationId xmlns:a16="http://schemas.microsoft.com/office/drawing/2014/main" id="{8E15B9C2-5D74-4B87-9EB7-AA7FC0CDE534}"/>
              </a:ext>
            </a:extLst>
          </p:cNvPr>
          <p:cNvPicPr>
            <a:picLocks noChangeAspect="1"/>
          </p:cNvPicPr>
          <p:nvPr/>
        </p:nvPicPr>
        <p:blipFill>
          <a:blip r:embed="rId8"/>
          <a:stretch>
            <a:fillRect/>
          </a:stretch>
        </p:blipFill>
        <p:spPr>
          <a:xfrm>
            <a:off x="4572000" y="260045"/>
            <a:ext cx="4462659" cy="73158"/>
          </a:xfrm>
          <a:prstGeom prst="rect">
            <a:avLst/>
          </a:prstGeom>
        </p:spPr>
      </p:pic>
    </p:spTree>
    <p:extLst>
      <p:ext uri="{BB962C8B-B14F-4D97-AF65-F5344CB8AC3E}">
        <p14:creationId xmlns:p14="http://schemas.microsoft.com/office/powerpoint/2010/main" val="379711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1"/>
          <p:cNvSpPr txBox="1">
            <a:spLocks noGrp="1"/>
          </p:cNvSpPr>
          <p:nvPr>
            <p:ph type="title"/>
          </p:nvPr>
        </p:nvSpPr>
        <p:spPr>
          <a:xfrm>
            <a:off x="800010" y="379275"/>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Χώροι διαμονής</a:t>
            </a:r>
            <a:endParaRPr dirty="0"/>
          </a:p>
        </p:txBody>
      </p:sp>
      <p:graphicFrame>
        <p:nvGraphicFramePr>
          <p:cNvPr id="12" name="Διάγραμμα 11">
            <a:extLst>
              <a:ext uri="{FF2B5EF4-FFF2-40B4-BE49-F238E27FC236}">
                <a16:creationId xmlns:a16="http://schemas.microsoft.com/office/drawing/2014/main" id="{D8496DDB-C08B-46BC-AD5A-7E997A12F621}"/>
              </a:ext>
            </a:extLst>
          </p:cNvPr>
          <p:cNvGraphicFramePr/>
          <p:nvPr>
            <p:extLst>
              <p:ext uri="{D42A27DB-BD31-4B8C-83A1-F6EECF244321}">
                <p14:modId xmlns:p14="http://schemas.microsoft.com/office/powerpoint/2010/main" val="369437314"/>
              </p:ext>
            </p:extLst>
          </p:nvPr>
        </p:nvGraphicFramePr>
        <p:xfrm>
          <a:off x="1490058" y="1106404"/>
          <a:ext cx="5971571" cy="3489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3" name="Google Shape;393;p41"/>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41"/>
          <p:cNvSpPr/>
          <p:nvPr/>
        </p:nvSpPr>
        <p:spPr>
          <a:xfrm>
            <a:off x="3317358" y="658005"/>
            <a:ext cx="6193692" cy="4571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25A84181-9B30-4B48-9ACB-B4B4A468E776}"/>
              </a:ext>
            </a:extLst>
          </p:cNvPr>
          <p:cNvSpPr>
            <a:spLocks noGrp="1"/>
          </p:cNvSpPr>
          <p:nvPr>
            <p:ph type="body" idx="1"/>
          </p:nvPr>
        </p:nvSpPr>
        <p:spPr>
          <a:xfrm>
            <a:off x="1" y="1324470"/>
            <a:ext cx="9143999" cy="3018900"/>
          </a:xfrm>
        </p:spPr>
        <p:txBody>
          <a:bodyPr/>
          <a:lstStyle/>
          <a:p>
            <a:pPr marL="139700" indent="0">
              <a:buNone/>
            </a:pPr>
            <a:r>
              <a:rPr lang="el-GR" sz="1600" dirty="0">
                <a:latin typeface="Arial" panose="020B0604020202020204" pitchFamily="34" charset="0"/>
                <a:cs typeface="Arial" panose="020B0604020202020204" pitchFamily="34" charset="0"/>
              </a:rPr>
              <a:t>Αμιγείς καταυλισμοί            1.094 οικογένειες</a:t>
            </a:r>
          </a:p>
          <a:p>
            <a:pPr marL="139700" indent="0">
              <a:buNone/>
            </a:pPr>
            <a:endParaRPr lang="el-GR" sz="1600" dirty="0">
              <a:latin typeface="Arial" panose="020B0604020202020204" pitchFamily="34" charset="0"/>
              <a:cs typeface="Arial" panose="020B0604020202020204" pitchFamily="34" charset="0"/>
            </a:endParaRPr>
          </a:p>
          <a:p>
            <a:pPr marL="139700" indent="0">
              <a:buNone/>
            </a:pPr>
            <a:r>
              <a:rPr lang="el-GR" sz="1600" dirty="0">
                <a:latin typeface="+mn-lt"/>
              </a:rPr>
              <a:t>Μικτοί καταυλισμοί              3.149 οικογένειες</a:t>
            </a:r>
          </a:p>
          <a:p>
            <a:pPr marL="139700" indent="0">
              <a:buNone/>
            </a:pPr>
            <a:endParaRPr lang="el-GR" sz="1600" dirty="0">
              <a:latin typeface="+mn-lt"/>
            </a:endParaRPr>
          </a:p>
          <a:p>
            <a:pPr marL="139700" indent="0">
              <a:buNone/>
            </a:pPr>
            <a:r>
              <a:rPr lang="el-GR" sz="1600" dirty="0">
                <a:latin typeface="+mn-lt"/>
              </a:rPr>
              <a:t>Γειτονιές             6.348 οικογένειες</a:t>
            </a:r>
          </a:p>
          <a:p>
            <a:pPr marL="139700" indent="0">
              <a:buNone/>
            </a:pPr>
            <a:endParaRPr lang="el-GR" sz="1600" dirty="0">
              <a:latin typeface="+mn-lt"/>
            </a:endParaRPr>
          </a:p>
          <a:p>
            <a:pPr marL="139700" indent="0">
              <a:buNone/>
            </a:pPr>
            <a:r>
              <a:rPr lang="el-GR" sz="1600" dirty="0">
                <a:latin typeface="+mn-lt"/>
              </a:rPr>
              <a:t>Μικτοί τύποι καταυλισμών λυομένων           976 οικογένειες</a:t>
            </a:r>
          </a:p>
          <a:p>
            <a:pPr marL="139700" indent="0">
              <a:buNone/>
            </a:pPr>
            <a:endParaRPr lang="el-GR" sz="1600" dirty="0">
              <a:latin typeface="+mn-lt"/>
            </a:endParaRPr>
          </a:p>
          <a:p>
            <a:pPr marL="139700" indent="0">
              <a:buNone/>
            </a:pPr>
            <a:r>
              <a:rPr lang="el-GR" sz="1600" dirty="0">
                <a:latin typeface="+mn-lt"/>
              </a:rPr>
              <a:t>Υπόλοιποι τύποι( αμιγείς καταυλισμοί μετακινούμενοι, οικισμοί λυομένων)           μικρότερα μεγέθη</a:t>
            </a:r>
          </a:p>
        </p:txBody>
      </p:sp>
      <p:sp>
        <p:nvSpPr>
          <p:cNvPr id="3" name="Τίτλος 2">
            <a:extLst>
              <a:ext uri="{FF2B5EF4-FFF2-40B4-BE49-F238E27FC236}">
                <a16:creationId xmlns:a16="http://schemas.microsoft.com/office/drawing/2014/main" id="{A3E09876-F457-4776-9495-100E86577812}"/>
              </a:ext>
            </a:extLst>
          </p:cNvPr>
          <p:cNvSpPr>
            <a:spLocks noGrp="1"/>
          </p:cNvSpPr>
          <p:nvPr>
            <p:ph type="title"/>
          </p:nvPr>
        </p:nvSpPr>
        <p:spPr>
          <a:xfrm>
            <a:off x="938223" y="153866"/>
            <a:ext cx="4241700" cy="572700"/>
          </a:xfrm>
        </p:spPr>
        <p:txBody>
          <a:bodyPr/>
          <a:lstStyle/>
          <a:p>
            <a:r>
              <a:rPr lang="el-GR" dirty="0"/>
              <a:t>Αριθμοί Οικογενειών</a:t>
            </a:r>
          </a:p>
        </p:txBody>
      </p:sp>
      <p:pic>
        <p:nvPicPr>
          <p:cNvPr id="4" name="Εικόνα 3">
            <a:extLst>
              <a:ext uri="{FF2B5EF4-FFF2-40B4-BE49-F238E27FC236}">
                <a16:creationId xmlns:a16="http://schemas.microsoft.com/office/drawing/2014/main" id="{2BEF331B-2021-450E-8AD9-4295339B566F}"/>
              </a:ext>
            </a:extLst>
          </p:cNvPr>
          <p:cNvPicPr>
            <a:picLocks noChangeAspect="1"/>
          </p:cNvPicPr>
          <p:nvPr/>
        </p:nvPicPr>
        <p:blipFill>
          <a:blip r:embed="rId2"/>
          <a:stretch>
            <a:fillRect/>
          </a:stretch>
        </p:blipFill>
        <p:spPr>
          <a:xfrm>
            <a:off x="269861" y="194694"/>
            <a:ext cx="536494" cy="536494"/>
          </a:xfrm>
          <a:prstGeom prst="rect">
            <a:avLst/>
          </a:prstGeom>
        </p:spPr>
      </p:pic>
      <p:pic>
        <p:nvPicPr>
          <p:cNvPr id="5" name="Εικόνα 4">
            <a:extLst>
              <a:ext uri="{FF2B5EF4-FFF2-40B4-BE49-F238E27FC236}">
                <a16:creationId xmlns:a16="http://schemas.microsoft.com/office/drawing/2014/main" id="{50DFC8F4-B2E8-47EF-93B1-EB18FE120336}"/>
              </a:ext>
            </a:extLst>
          </p:cNvPr>
          <p:cNvPicPr>
            <a:picLocks noChangeAspect="1"/>
          </p:cNvPicPr>
          <p:nvPr/>
        </p:nvPicPr>
        <p:blipFill>
          <a:blip r:embed="rId3"/>
          <a:stretch>
            <a:fillRect/>
          </a:stretch>
        </p:blipFill>
        <p:spPr>
          <a:xfrm>
            <a:off x="4488447" y="367058"/>
            <a:ext cx="4462659" cy="73158"/>
          </a:xfrm>
          <a:prstGeom prst="rect">
            <a:avLst/>
          </a:prstGeom>
        </p:spPr>
      </p:pic>
      <p:sp>
        <p:nvSpPr>
          <p:cNvPr id="6" name="Βέλος: Δεξιό 5">
            <a:extLst>
              <a:ext uri="{FF2B5EF4-FFF2-40B4-BE49-F238E27FC236}">
                <a16:creationId xmlns:a16="http://schemas.microsoft.com/office/drawing/2014/main" id="{4D633211-A06A-4358-A4FE-09377EF4C59D}"/>
              </a:ext>
            </a:extLst>
          </p:cNvPr>
          <p:cNvSpPr/>
          <p:nvPr/>
        </p:nvSpPr>
        <p:spPr>
          <a:xfrm>
            <a:off x="2084092" y="1423287"/>
            <a:ext cx="496033" cy="230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7" name="Εικόνα 6">
            <a:extLst>
              <a:ext uri="{FF2B5EF4-FFF2-40B4-BE49-F238E27FC236}">
                <a16:creationId xmlns:a16="http://schemas.microsoft.com/office/drawing/2014/main" id="{50856371-D812-4FBA-B36C-5421E658CF7B}"/>
              </a:ext>
            </a:extLst>
          </p:cNvPr>
          <p:cNvPicPr>
            <a:picLocks noChangeAspect="1"/>
          </p:cNvPicPr>
          <p:nvPr/>
        </p:nvPicPr>
        <p:blipFill>
          <a:blip r:embed="rId4"/>
          <a:stretch>
            <a:fillRect/>
          </a:stretch>
        </p:blipFill>
        <p:spPr>
          <a:xfrm>
            <a:off x="2055824" y="1856311"/>
            <a:ext cx="524301" cy="292633"/>
          </a:xfrm>
          <a:prstGeom prst="rect">
            <a:avLst/>
          </a:prstGeom>
        </p:spPr>
      </p:pic>
      <p:pic>
        <p:nvPicPr>
          <p:cNvPr id="8" name="Εικόνα 7">
            <a:extLst>
              <a:ext uri="{FF2B5EF4-FFF2-40B4-BE49-F238E27FC236}">
                <a16:creationId xmlns:a16="http://schemas.microsoft.com/office/drawing/2014/main" id="{D82FDF62-78D0-4725-8193-B27A921996F4}"/>
              </a:ext>
            </a:extLst>
          </p:cNvPr>
          <p:cNvPicPr>
            <a:picLocks noChangeAspect="1"/>
          </p:cNvPicPr>
          <p:nvPr/>
        </p:nvPicPr>
        <p:blipFill>
          <a:blip r:embed="rId4"/>
          <a:stretch>
            <a:fillRect/>
          </a:stretch>
        </p:blipFill>
        <p:spPr>
          <a:xfrm>
            <a:off x="1142829" y="2353674"/>
            <a:ext cx="524301" cy="292633"/>
          </a:xfrm>
          <a:prstGeom prst="rect">
            <a:avLst/>
          </a:prstGeom>
        </p:spPr>
      </p:pic>
      <p:pic>
        <p:nvPicPr>
          <p:cNvPr id="9" name="Εικόνα 8">
            <a:extLst>
              <a:ext uri="{FF2B5EF4-FFF2-40B4-BE49-F238E27FC236}">
                <a16:creationId xmlns:a16="http://schemas.microsoft.com/office/drawing/2014/main" id="{DDC4DCC5-9823-428B-98EA-85CB594E619C}"/>
              </a:ext>
            </a:extLst>
          </p:cNvPr>
          <p:cNvPicPr>
            <a:picLocks noChangeAspect="1"/>
          </p:cNvPicPr>
          <p:nvPr/>
        </p:nvPicPr>
        <p:blipFill>
          <a:blip r:embed="rId4"/>
          <a:stretch>
            <a:fillRect/>
          </a:stretch>
        </p:blipFill>
        <p:spPr>
          <a:xfrm>
            <a:off x="3593250" y="2833920"/>
            <a:ext cx="524301" cy="292633"/>
          </a:xfrm>
          <a:prstGeom prst="rect">
            <a:avLst/>
          </a:prstGeom>
        </p:spPr>
      </p:pic>
      <p:pic>
        <p:nvPicPr>
          <p:cNvPr id="10" name="Εικόνα 9">
            <a:extLst>
              <a:ext uri="{FF2B5EF4-FFF2-40B4-BE49-F238E27FC236}">
                <a16:creationId xmlns:a16="http://schemas.microsoft.com/office/drawing/2014/main" id="{9454DF00-67AB-427B-A2D4-81B61B0C0917}"/>
              </a:ext>
            </a:extLst>
          </p:cNvPr>
          <p:cNvPicPr>
            <a:picLocks noChangeAspect="1"/>
          </p:cNvPicPr>
          <p:nvPr/>
        </p:nvPicPr>
        <p:blipFill>
          <a:blip r:embed="rId4"/>
          <a:stretch>
            <a:fillRect/>
          </a:stretch>
        </p:blipFill>
        <p:spPr>
          <a:xfrm>
            <a:off x="6902326" y="3344243"/>
            <a:ext cx="524301" cy="292633"/>
          </a:xfrm>
          <a:prstGeom prst="rect">
            <a:avLst/>
          </a:prstGeom>
        </p:spPr>
      </p:pic>
    </p:spTree>
    <p:extLst>
      <p:ext uri="{BB962C8B-B14F-4D97-AF65-F5344CB8AC3E}">
        <p14:creationId xmlns:p14="http://schemas.microsoft.com/office/powerpoint/2010/main" val="213235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14877A6A-589E-4F94-B49D-F8BB8F9E4B77}"/>
              </a:ext>
            </a:extLst>
          </p:cNvPr>
          <p:cNvGraphicFramePr/>
          <p:nvPr>
            <p:extLst>
              <p:ext uri="{D42A27DB-BD31-4B8C-83A1-F6EECF244321}">
                <p14:modId xmlns:p14="http://schemas.microsoft.com/office/powerpoint/2010/main" val="4145677833"/>
              </p:ext>
            </p:extLst>
          </p:nvPr>
        </p:nvGraphicFramePr>
        <p:xfrm>
          <a:off x="297712" y="201818"/>
          <a:ext cx="8548576" cy="473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18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Προβλήματα χωροθέτησης</a:t>
            </a:r>
            <a:endParaRPr dirty="0"/>
          </a:p>
        </p:txBody>
      </p:sp>
      <p:sp>
        <p:nvSpPr>
          <p:cNvPr id="316" name="Google Shape;316;p38"/>
          <p:cNvSpPr txBox="1">
            <a:spLocks noGrp="1"/>
          </p:cNvSpPr>
          <p:nvPr>
            <p:ph type="subTitle" idx="6"/>
          </p:nvPr>
        </p:nvSpPr>
        <p:spPr>
          <a:xfrm>
            <a:off x="362721" y="1261590"/>
            <a:ext cx="806282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GR" dirty="0">
                <a:latin typeface="+mn-lt"/>
              </a:rPr>
              <a:t>Σύμφωνα με την απογραφή της μελέτης του 2008 της Οικοκοινωνίας υπάρχουν οι εξής κατηγορίες</a:t>
            </a:r>
            <a:r>
              <a:rPr lang="en-US" dirty="0">
                <a:latin typeface="+mn-lt"/>
              </a:rPr>
              <a:t>:</a:t>
            </a:r>
            <a:endParaRPr lang="el-GR" dirty="0">
              <a:latin typeface="+mn-lt"/>
            </a:endParaRPr>
          </a:p>
          <a:p>
            <a:pPr marL="0" lvl="0" indent="0" algn="l" rtl="0">
              <a:spcBef>
                <a:spcPts val="0"/>
              </a:spcBef>
              <a:spcAft>
                <a:spcPts val="0"/>
              </a:spcAft>
              <a:buClr>
                <a:schemeClr val="dk1"/>
              </a:buClr>
              <a:buSzPts val="1100"/>
              <a:buFont typeface="Arial"/>
              <a:buNone/>
            </a:pPr>
            <a:endParaRPr lang="el-GR" dirty="0">
              <a:latin typeface="+mn-lt"/>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321" name="Google Shape;321;p38"/>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2" name="Διάγραμμα 11">
            <a:extLst>
              <a:ext uri="{FF2B5EF4-FFF2-40B4-BE49-F238E27FC236}">
                <a16:creationId xmlns:a16="http://schemas.microsoft.com/office/drawing/2014/main" id="{A58AC1E1-BDF5-407E-99EC-2638D742066F}"/>
              </a:ext>
            </a:extLst>
          </p:cNvPr>
          <p:cNvGraphicFramePr/>
          <p:nvPr>
            <p:extLst>
              <p:ext uri="{D42A27DB-BD31-4B8C-83A1-F6EECF244321}">
                <p14:modId xmlns:p14="http://schemas.microsoft.com/office/powerpoint/2010/main" val="733042885"/>
              </p:ext>
            </p:extLst>
          </p:nvPr>
        </p:nvGraphicFramePr>
        <p:xfrm>
          <a:off x="259110" y="2274267"/>
          <a:ext cx="8420986" cy="2073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19E5E6-B331-4AFF-97C3-42094795BB3F}"/>
              </a:ext>
            </a:extLst>
          </p:cNvPr>
          <p:cNvSpPr>
            <a:spLocks noGrp="1"/>
          </p:cNvSpPr>
          <p:nvPr>
            <p:ph type="title"/>
          </p:nvPr>
        </p:nvSpPr>
        <p:spPr>
          <a:xfrm>
            <a:off x="524064" y="0"/>
            <a:ext cx="4241700" cy="572700"/>
          </a:xfrm>
        </p:spPr>
        <p:txBody>
          <a:bodyPr/>
          <a:lstStyle/>
          <a:p>
            <a:r>
              <a:rPr lang="el-GR" dirty="0"/>
              <a:t>Ένταξη στο σχέδιο πόλεως</a:t>
            </a:r>
          </a:p>
        </p:txBody>
      </p:sp>
      <p:graphicFrame>
        <p:nvGraphicFramePr>
          <p:cNvPr id="11" name="Γράφημα 10">
            <a:extLst>
              <a:ext uri="{FF2B5EF4-FFF2-40B4-BE49-F238E27FC236}">
                <a16:creationId xmlns:a16="http://schemas.microsoft.com/office/drawing/2014/main" id="{93A3F975-C8AB-4E1B-95F1-79FCA7B9164F}"/>
              </a:ext>
            </a:extLst>
          </p:cNvPr>
          <p:cNvGraphicFramePr/>
          <p:nvPr>
            <p:extLst>
              <p:ext uri="{D42A27DB-BD31-4B8C-83A1-F6EECF244321}">
                <p14:modId xmlns:p14="http://schemas.microsoft.com/office/powerpoint/2010/main" val="4227779006"/>
              </p:ext>
            </p:extLst>
          </p:nvPr>
        </p:nvGraphicFramePr>
        <p:xfrm>
          <a:off x="1249679" y="843742"/>
          <a:ext cx="7032171"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02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chart seriesIdx="0" categoryIdx="0" bldStep="ptInSeries"/>
                                            </p:graphicEl>
                                          </p:spTgt>
                                        </p:tgtEl>
                                        <p:attrNameLst>
                                          <p:attrName>style.visibility</p:attrName>
                                        </p:attrNameLst>
                                      </p:cBhvr>
                                      <p:to>
                                        <p:strVal val="visible"/>
                                      </p:to>
                                    </p:set>
                                    <p:anim calcmode="lin" valueType="num">
                                      <p:cBhvr additive="base">
                                        <p:cTn id="13" dur="500" fill="hold"/>
                                        <p:tgtEl>
                                          <p:spTgt spid="11">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graphicEl>
                                              <a:chart seriesIdx="0" categoryIdx="1" bldStep="ptInSeries"/>
                                            </p:graphicEl>
                                          </p:spTgt>
                                        </p:tgtEl>
                                        <p:attrNameLst>
                                          <p:attrName>style.visibility</p:attrName>
                                        </p:attrNameLst>
                                      </p:cBhvr>
                                      <p:to>
                                        <p:strVal val="visible"/>
                                      </p:to>
                                    </p:set>
                                    <p:anim calcmode="lin" valueType="num">
                                      <p:cBhvr additive="base">
                                        <p:cTn id="19" dur="500" fill="hold"/>
                                        <p:tgtEl>
                                          <p:spTgt spid="11">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chart seriesIdx="0"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graphicEl>
                                              <a:chart seriesIdx="0" categoryIdx="2" bldStep="ptInSeries"/>
                                            </p:graphicEl>
                                          </p:spTgt>
                                        </p:tgtEl>
                                        <p:attrNameLst>
                                          <p:attrName>style.visibility</p:attrName>
                                        </p:attrNameLst>
                                      </p:cBhvr>
                                      <p:to>
                                        <p:strVal val="visible"/>
                                      </p:to>
                                    </p:set>
                                    <p:anim calcmode="lin" valueType="num">
                                      <p:cBhvr additive="base">
                                        <p:cTn id="25" dur="500" fill="hold"/>
                                        <p:tgtEl>
                                          <p:spTgt spid="11">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graphicEl>
                                              <a:chart seriesIdx="0"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graphicEl>
                                              <a:chart seriesIdx="0" categoryIdx="3" bldStep="ptInSeries"/>
                                            </p:graphicEl>
                                          </p:spTgt>
                                        </p:tgtEl>
                                        <p:attrNameLst>
                                          <p:attrName>style.visibility</p:attrName>
                                        </p:attrNameLst>
                                      </p:cBhvr>
                                      <p:to>
                                        <p:strVal val="visible"/>
                                      </p:to>
                                    </p:set>
                                    <p:anim calcmode="lin" valueType="num">
                                      <p:cBhvr additive="base">
                                        <p:cTn id="31" dur="500" fill="hold"/>
                                        <p:tgtEl>
                                          <p:spTgt spid="11">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graphicEl>
                                              <a:chart seriesIdx="0"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graphicEl>
                                              <a:chart seriesIdx="1" categoryIdx="0" bldStep="ptInSeries"/>
                                            </p:graphicEl>
                                          </p:spTgt>
                                        </p:tgtEl>
                                        <p:attrNameLst>
                                          <p:attrName>style.visibility</p:attrName>
                                        </p:attrNameLst>
                                      </p:cBhvr>
                                      <p:to>
                                        <p:strVal val="visible"/>
                                      </p:to>
                                    </p:set>
                                    <p:anim calcmode="lin" valueType="num">
                                      <p:cBhvr additive="base">
                                        <p:cTn id="37" dur="500" fill="hold"/>
                                        <p:tgtEl>
                                          <p:spTgt spid="11">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graphicEl>
                                              <a:chart seriesIdx="1" categoryIdx="1" bldStep="ptInSeries"/>
                                            </p:graphicEl>
                                          </p:spTgt>
                                        </p:tgtEl>
                                        <p:attrNameLst>
                                          <p:attrName>style.visibility</p:attrName>
                                        </p:attrNameLst>
                                      </p:cBhvr>
                                      <p:to>
                                        <p:strVal val="visible"/>
                                      </p:to>
                                    </p:set>
                                    <p:anim calcmode="lin" valueType="num">
                                      <p:cBhvr additive="base">
                                        <p:cTn id="43" dur="500" fill="hold"/>
                                        <p:tgtEl>
                                          <p:spTgt spid="11">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graphicEl>
                                              <a:chart seriesIdx="1"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graphicEl>
                                              <a:chart seriesIdx="1" categoryIdx="2" bldStep="ptInSeries"/>
                                            </p:graphicEl>
                                          </p:spTgt>
                                        </p:tgtEl>
                                        <p:attrNameLst>
                                          <p:attrName>style.visibility</p:attrName>
                                        </p:attrNameLst>
                                      </p:cBhvr>
                                      <p:to>
                                        <p:strVal val="visible"/>
                                      </p:to>
                                    </p:set>
                                    <p:anim calcmode="lin" valueType="num">
                                      <p:cBhvr additive="base">
                                        <p:cTn id="49" dur="500" fill="hold"/>
                                        <p:tgtEl>
                                          <p:spTgt spid="11">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graphicEl>
                                              <a:chart seriesIdx="1"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graphicEl>
                                              <a:chart seriesIdx="1" categoryIdx="3" bldStep="ptInSeries"/>
                                            </p:graphicEl>
                                          </p:spTgt>
                                        </p:tgtEl>
                                        <p:attrNameLst>
                                          <p:attrName>style.visibility</p:attrName>
                                        </p:attrNameLst>
                                      </p:cBhvr>
                                      <p:to>
                                        <p:strVal val="visible"/>
                                      </p:to>
                                    </p:set>
                                    <p:anim calcmode="lin" valueType="num">
                                      <p:cBhvr additive="base">
                                        <p:cTn id="55" dur="500" fill="hold"/>
                                        <p:tgtEl>
                                          <p:spTgt spid="11">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graphicEl>
                                              <a:chart seriesIdx="1"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body" idx="1"/>
          </p:nvPr>
        </p:nvSpPr>
        <p:spPr>
          <a:xfrm>
            <a:off x="-142043" y="1690990"/>
            <a:ext cx="3253368" cy="2801494"/>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l-GR" sz="1400" dirty="0">
                <a:solidFill>
                  <a:srgbClr val="FFE89A"/>
                </a:solidFill>
                <a:latin typeface="+mn-lt"/>
              </a:rPr>
              <a:t>Σπίτι</a:t>
            </a:r>
            <a:r>
              <a:rPr lang="en-US" sz="1400" dirty="0">
                <a:latin typeface="+mn-lt"/>
              </a:rPr>
              <a:t>: </a:t>
            </a:r>
            <a:r>
              <a:rPr lang="el-GR" sz="1400" dirty="0">
                <a:latin typeface="+mn-lt"/>
              </a:rPr>
              <a:t>Απλή κατασκευή μέτριας ποιότητας</a:t>
            </a:r>
          </a:p>
          <a:p>
            <a:pPr marL="457200" lvl="0" indent="-330200" algn="l" rtl="0">
              <a:spcBef>
                <a:spcPts val="0"/>
              </a:spcBef>
              <a:spcAft>
                <a:spcPts val="0"/>
              </a:spcAft>
              <a:buSzPts val="1600"/>
              <a:buChar char="●"/>
            </a:pPr>
            <a:endParaRPr lang="en-US" sz="1400" dirty="0">
              <a:latin typeface="+mn-lt"/>
            </a:endParaRPr>
          </a:p>
          <a:p>
            <a:pPr marL="457200" lvl="0" indent="-330200" algn="l" rtl="0">
              <a:spcBef>
                <a:spcPts val="0"/>
              </a:spcBef>
              <a:spcAft>
                <a:spcPts val="0"/>
              </a:spcAft>
              <a:buSzPts val="1600"/>
              <a:buChar char="●"/>
            </a:pPr>
            <a:r>
              <a:rPr lang="el-GR" sz="1400" dirty="0">
                <a:solidFill>
                  <a:srgbClr val="B8C9EA"/>
                </a:solidFill>
                <a:latin typeface="+mn-lt"/>
              </a:rPr>
              <a:t>Τσαντίρι</a:t>
            </a:r>
            <a:r>
              <a:rPr lang="en-US" sz="1400" dirty="0">
                <a:latin typeface="+mn-lt"/>
              </a:rPr>
              <a:t>:</a:t>
            </a:r>
            <a:r>
              <a:rPr lang="el-GR" sz="1400" dirty="0">
                <a:latin typeface="+mn-lt"/>
              </a:rPr>
              <a:t> Σκηνές, πρόχειρα καταλύματα</a:t>
            </a:r>
          </a:p>
          <a:p>
            <a:pPr marL="457200" lvl="0" indent="-330200" algn="l" rtl="0">
              <a:spcBef>
                <a:spcPts val="0"/>
              </a:spcBef>
              <a:spcAft>
                <a:spcPts val="0"/>
              </a:spcAft>
              <a:buSzPts val="1600"/>
              <a:buChar char="●"/>
            </a:pPr>
            <a:endParaRPr lang="el-GR" sz="1400" dirty="0">
              <a:latin typeface="+mn-lt"/>
            </a:endParaRPr>
          </a:p>
          <a:p>
            <a:pPr marL="457200" lvl="0" indent="-330200" algn="l" rtl="0">
              <a:spcBef>
                <a:spcPts val="0"/>
              </a:spcBef>
              <a:spcAft>
                <a:spcPts val="0"/>
              </a:spcAft>
              <a:buSzPts val="1600"/>
              <a:buChar char="●"/>
            </a:pPr>
            <a:r>
              <a:rPr lang="el-GR" sz="1400" dirty="0">
                <a:solidFill>
                  <a:srgbClr val="AAD28E"/>
                </a:solidFill>
                <a:latin typeface="+mn-lt"/>
              </a:rPr>
              <a:t>Λυόμενα</a:t>
            </a:r>
            <a:r>
              <a:rPr lang="en-US" sz="1400" dirty="0">
                <a:latin typeface="+mn-lt"/>
              </a:rPr>
              <a:t>: </a:t>
            </a:r>
            <a:r>
              <a:rPr lang="el-GR" sz="1400" dirty="0">
                <a:latin typeface="+mn-lt"/>
              </a:rPr>
              <a:t>Προκατασκευασμένα, χαμηλού κόστους, μπετόν</a:t>
            </a:r>
          </a:p>
          <a:p>
            <a:pPr marL="457200" lvl="0" indent="-330200" algn="l" rtl="0">
              <a:spcBef>
                <a:spcPts val="0"/>
              </a:spcBef>
              <a:spcAft>
                <a:spcPts val="0"/>
              </a:spcAft>
              <a:buSzPts val="1600"/>
              <a:buChar char="●"/>
            </a:pPr>
            <a:endParaRPr lang="el-GR" sz="1400" dirty="0">
              <a:latin typeface="+mn-lt"/>
            </a:endParaRPr>
          </a:p>
          <a:p>
            <a:pPr marL="457200" lvl="0" indent="-330200" algn="l" rtl="0">
              <a:spcBef>
                <a:spcPts val="0"/>
              </a:spcBef>
              <a:spcAft>
                <a:spcPts val="0"/>
              </a:spcAft>
              <a:buSzPts val="1600"/>
              <a:buChar char="●"/>
            </a:pPr>
            <a:r>
              <a:rPr lang="el-GR" sz="1400" dirty="0">
                <a:solidFill>
                  <a:srgbClr val="C75C12"/>
                </a:solidFill>
                <a:latin typeface="+mn-lt"/>
              </a:rPr>
              <a:t>Καλύβι/ Παράγκα</a:t>
            </a:r>
            <a:r>
              <a:rPr lang="en-US" sz="1400" dirty="0">
                <a:latin typeface="+mn-lt"/>
              </a:rPr>
              <a:t>:</a:t>
            </a:r>
            <a:r>
              <a:rPr lang="el-GR" sz="1400" dirty="0">
                <a:latin typeface="+mn-lt"/>
              </a:rPr>
              <a:t> Μικρό πρόχειρο οίκημα με πρόχειρα υλικά</a:t>
            </a:r>
          </a:p>
          <a:p>
            <a:pPr marL="457200" lvl="0" indent="-330200" algn="l" rtl="0">
              <a:spcBef>
                <a:spcPts val="0"/>
              </a:spcBef>
              <a:spcAft>
                <a:spcPts val="0"/>
              </a:spcAft>
              <a:buSzPts val="1600"/>
              <a:buChar char="●"/>
            </a:pPr>
            <a:endParaRPr lang="el-GR" sz="1400" dirty="0">
              <a:latin typeface="+mn-lt"/>
            </a:endParaRPr>
          </a:p>
          <a:p>
            <a:pPr marL="457200" lvl="0" indent="-330200" algn="l" rtl="0">
              <a:spcBef>
                <a:spcPts val="0"/>
              </a:spcBef>
              <a:spcAft>
                <a:spcPts val="0"/>
              </a:spcAft>
              <a:buSzPts val="1600"/>
              <a:buChar char="●"/>
            </a:pPr>
            <a:r>
              <a:rPr lang="el-GR" sz="1400" dirty="0">
                <a:solidFill>
                  <a:srgbClr val="5D9CD6"/>
                </a:solidFill>
                <a:latin typeface="+mn-lt"/>
              </a:rPr>
              <a:t>Άλλο</a:t>
            </a:r>
            <a:r>
              <a:rPr lang="en-US" sz="1400" dirty="0">
                <a:latin typeface="+mn-lt"/>
              </a:rPr>
              <a:t>:</a:t>
            </a:r>
            <a:r>
              <a:rPr lang="el-GR" sz="1400" dirty="0">
                <a:latin typeface="+mn-lt"/>
              </a:rPr>
              <a:t>  πχ. </a:t>
            </a:r>
            <a:r>
              <a:rPr lang="en-US" sz="1400" dirty="0">
                <a:latin typeface="+mn-lt"/>
              </a:rPr>
              <a:t>Container </a:t>
            </a:r>
            <a:endParaRPr sz="1400" dirty="0">
              <a:latin typeface="+mn-lt"/>
            </a:endParaRPr>
          </a:p>
        </p:txBody>
      </p:sp>
      <p:pic>
        <p:nvPicPr>
          <p:cNvPr id="4" name="Εικόνα 3">
            <a:extLst>
              <a:ext uri="{FF2B5EF4-FFF2-40B4-BE49-F238E27FC236}">
                <a16:creationId xmlns:a16="http://schemas.microsoft.com/office/drawing/2014/main" id="{06B80FAA-76E9-455F-AE64-AAA8718F1E3D}"/>
              </a:ext>
            </a:extLst>
          </p:cNvPr>
          <p:cNvPicPr>
            <a:picLocks noChangeAspect="1"/>
          </p:cNvPicPr>
          <p:nvPr/>
        </p:nvPicPr>
        <p:blipFill>
          <a:blip r:embed="rId3"/>
          <a:stretch>
            <a:fillRect/>
          </a:stretch>
        </p:blipFill>
        <p:spPr>
          <a:xfrm>
            <a:off x="3218570" y="2358371"/>
            <a:ext cx="2706859" cy="426757"/>
          </a:xfrm>
          <a:prstGeom prst="rect">
            <a:avLst/>
          </a:prstGeom>
        </p:spPr>
      </p:pic>
      <p:sp>
        <p:nvSpPr>
          <p:cNvPr id="480" name="Google Shape;480;p44"/>
          <p:cNvSpPr txBox="1">
            <a:spLocks noGrp="1"/>
          </p:cNvSpPr>
          <p:nvPr>
            <p:ph type="title"/>
          </p:nvPr>
        </p:nvSpPr>
        <p:spPr>
          <a:xfrm>
            <a:off x="990475" y="403637"/>
            <a:ext cx="424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Είδη κατοικίας</a:t>
            </a:r>
            <a:endParaRPr dirty="0"/>
          </a:p>
        </p:txBody>
      </p:sp>
      <p:sp>
        <p:nvSpPr>
          <p:cNvPr id="483" name="Google Shape;483;p44"/>
          <p:cNvSpPr/>
          <p:nvPr/>
        </p:nvSpPr>
        <p:spPr>
          <a:xfrm>
            <a:off x="259110" y="358075"/>
            <a:ext cx="540900" cy="54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44"/>
          <p:cNvSpPr/>
          <p:nvPr/>
        </p:nvSpPr>
        <p:spPr>
          <a:xfrm>
            <a:off x="4293925" y="627525"/>
            <a:ext cx="5217000" cy="7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Εικόνα 4">
            <a:extLst>
              <a:ext uri="{FF2B5EF4-FFF2-40B4-BE49-F238E27FC236}">
                <a16:creationId xmlns:a16="http://schemas.microsoft.com/office/drawing/2014/main" id="{016100AF-B87F-4283-AA2A-68B3D2747D3F}"/>
              </a:ext>
            </a:extLst>
          </p:cNvPr>
          <p:cNvPicPr>
            <a:picLocks noChangeAspect="1"/>
          </p:cNvPicPr>
          <p:nvPr/>
        </p:nvPicPr>
        <p:blipFill>
          <a:blip r:embed="rId4"/>
          <a:stretch>
            <a:fillRect/>
          </a:stretch>
        </p:blipFill>
        <p:spPr>
          <a:xfrm>
            <a:off x="2939142" y="898975"/>
            <a:ext cx="6204858" cy="4361166"/>
          </a:xfrm>
          <a:prstGeom prst="rect">
            <a:avLst/>
          </a:prstGeom>
        </p:spPr>
      </p:pic>
      <p:sp>
        <p:nvSpPr>
          <p:cNvPr id="2" name="TextBox 1">
            <a:extLst>
              <a:ext uri="{FF2B5EF4-FFF2-40B4-BE49-F238E27FC236}">
                <a16:creationId xmlns:a16="http://schemas.microsoft.com/office/drawing/2014/main" id="{0055A8A5-5782-43AF-9EDD-09ABF5AF25C8}"/>
              </a:ext>
            </a:extLst>
          </p:cNvPr>
          <p:cNvSpPr txBox="1"/>
          <p:nvPr/>
        </p:nvSpPr>
        <p:spPr>
          <a:xfrm>
            <a:off x="6984694" y="4502560"/>
            <a:ext cx="2324559" cy="307777"/>
          </a:xfrm>
          <a:prstGeom prst="rect">
            <a:avLst/>
          </a:prstGeom>
          <a:noFill/>
        </p:spPr>
        <p:txBody>
          <a:bodyPr wrap="square" rtlCol="0">
            <a:spAutoFit/>
          </a:bodyPr>
          <a:lstStyle/>
          <a:p>
            <a:r>
              <a:rPr lang="el-GR" b="1" dirty="0"/>
              <a:t>Σύνολο</a:t>
            </a:r>
            <a:r>
              <a:rPr lang="en-US" b="1" dirty="0"/>
              <a:t>:276</a:t>
            </a:r>
            <a:r>
              <a:rPr lang="el-GR" b="1" dirty="0"/>
              <a:t> νοικοκυριά</a:t>
            </a:r>
            <a:r>
              <a:rPr lang="en-US" b="1" dirty="0"/>
              <a:t> </a:t>
            </a:r>
          </a:p>
        </p:txBody>
      </p:sp>
    </p:spTree>
  </p:cSld>
  <p:clrMapOvr>
    <a:masterClrMapping/>
  </p:clrMapOvr>
</p:sld>
</file>

<file path=ppt/theme/theme1.xml><?xml version="1.0" encoding="utf-8"?>
<a:theme xmlns:a="http://schemas.openxmlformats.org/drawingml/2006/main" name="Political Party Campaign by Slidesgo">
  <a:themeElements>
    <a:clrScheme name="Simple Light">
      <a:dk1>
        <a:srgbClr val="21425F"/>
      </a:dk1>
      <a:lt1>
        <a:srgbClr val="FFFFFF"/>
      </a:lt1>
      <a:dk2>
        <a:srgbClr val="21425F"/>
      </a:dk2>
      <a:lt2>
        <a:srgbClr val="21425F"/>
      </a:lt2>
      <a:accent1>
        <a:srgbClr val="F5D41E"/>
      </a:accent1>
      <a:accent2>
        <a:srgbClr val="21425F"/>
      </a:accent2>
      <a:accent3>
        <a:srgbClr val="F5D41E"/>
      </a:accent3>
      <a:accent4>
        <a:srgbClr val="F5D41E"/>
      </a:accent4>
      <a:accent5>
        <a:srgbClr val="FFFFFF"/>
      </a:accent5>
      <a:accent6>
        <a:srgbClr val="21425F"/>
      </a:accent6>
      <a:hlink>
        <a:srgbClr val="2142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906</Words>
  <Application>Microsoft Office PowerPoint</Application>
  <PresentationFormat>Προβολή στην οθόνη (16:9)</PresentationFormat>
  <Paragraphs>111</Paragraphs>
  <Slides>22</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22</vt:i4>
      </vt:variant>
    </vt:vector>
  </HeadingPairs>
  <TitlesOfParts>
    <vt:vector size="27" baseType="lpstr">
      <vt:lpstr>Muli</vt:lpstr>
      <vt:lpstr>Oswald Regular</vt:lpstr>
      <vt:lpstr>Arial</vt:lpstr>
      <vt:lpstr>Oswald</vt:lpstr>
      <vt:lpstr>Political Party Campaign by Slidesgo</vt:lpstr>
      <vt:lpstr>Στεγαστικά ζητήματα Ρομά</vt:lpstr>
      <vt:lpstr>Παρουσίαση του PowerPoint</vt:lpstr>
      <vt:lpstr>Παρουσίαση του PowerPoint</vt:lpstr>
      <vt:lpstr>Χώροι διαμονής</vt:lpstr>
      <vt:lpstr>Αριθμοί Οικογενειών</vt:lpstr>
      <vt:lpstr>Παρουσίαση του PowerPoint</vt:lpstr>
      <vt:lpstr>Προβλήματα χωροθέτησης</vt:lpstr>
      <vt:lpstr>Ένταξη στο σχέδιο πόλεως</vt:lpstr>
      <vt:lpstr>Είδη κατοικίας</vt:lpstr>
      <vt:lpstr>MERCURY</vt:lpstr>
      <vt:lpstr>Παρουσίαση του PowerPoint</vt:lpstr>
      <vt:lpstr>Παρουσίαση του PowerPoint</vt:lpstr>
      <vt:lpstr>Παρουσίαση του PowerPoint</vt:lpstr>
      <vt:lpstr>Παρουσίαση του PowerPoint</vt:lpstr>
      <vt:lpstr>Σύγχρονη Κατοικία</vt:lpstr>
      <vt:lpstr>Έρευνα Ευρωβαρόμετρου 2008</vt:lpstr>
      <vt:lpstr>Παρουσίαση του PowerPoint</vt:lpstr>
      <vt:lpstr>Παρουσίαση του PowerPoint</vt:lpstr>
      <vt:lpstr>Οικισμοί Αγίας Αικατερίνης, Προσφυγικών, Εργατικών κατοικιών Ζαρουχλέικων, Εργατικών κατοικιών Ανθείας.</vt:lpstr>
      <vt:lpstr>Οικισμός Παραλίας(171 άτομα)</vt:lpstr>
      <vt:lpstr>Οικισμοί Βραχναίικων(180 άτομα)</vt:lpstr>
      <vt:lpstr>Οικισμός Ριγανόκαμπου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PARTY</dc:title>
  <dc:creator>Fotini Georgiou</dc:creator>
  <cp:lastModifiedBy>Μέντης Εμμανουήλ</cp:lastModifiedBy>
  <cp:revision>68</cp:revision>
  <dcterms:modified xsi:type="dcterms:W3CDTF">2024-12-04T15:27:35Z</dcterms:modified>
</cp:coreProperties>
</file>