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notesMasterIdLst>
    <p:notesMasterId r:id="rId16"/>
  </p:notesMasterIdLst>
  <p:sldIdLst>
    <p:sldId id="278" r:id="rId2"/>
    <p:sldId id="277" r:id="rId3"/>
    <p:sldId id="263" r:id="rId4"/>
    <p:sldId id="270" r:id="rId5"/>
    <p:sldId id="271" r:id="rId6"/>
    <p:sldId id="272" r:id="rId7"/>
    <p:sldId id="273" r:id="rId8"/>
    <p:sldId id="262" r:id="rId9"/>
    <p:sldId id="266" r:id="rId10"/>
    <p:sldId id="267" r:id="rId11"/>
    <p:sldId id="268" r:id="rId12"/>
    <p:sldId id="269" r:id="rId13"/>
    <p:sldId id="274"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9922" autoAdjust="0"/>
  </p:normalViewPr>
  <p:slideViewPr>
    <p:cSldViewPr snapToGrid="0">
      <p:cViewPr varScale="1">
        <p:scale>
          <a:sx n="59" d="100"/>
          <a:sy n="59" d="100"/>
        </p:scale>
        <p:origin x="89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EC354A-BCB7-4759-9CCB-BC161818FCC9}" type="datetimeFigureOut">
              <a:rPr lang="el-GR" smtClean="0"/>
              <a:pPr/>
              <a:t>4/12/2024</a:t>
            </a:fld>
            <a:endParaRPr lang="el-GR" dirty="0"/>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1AD62-3960-4B88-9CF7-7BC0C70803C5}"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buFont typeface="Wingdings"/>
              <a:buChar char="à"/>
            </a:pPr>
            <a:r>
              <a:rPr lang="el-GR" dirty="0">
                <a:sym typeface="Wingdings" pitchFamily="2" charset="2"/>
              </a:rPr>
              <a:t>Για την</a:t>
            </a:r>
            <a:r>
              <a:rPr lang="el-GR" baseline="0" dirty="0">
                <a:sym typeface="Wingdings" pitchFamily="2" charset="2"/>
              </a:rPr>
              <a:t> κατάσταση αυτή…</a:t>
            </a:r>
          </a:p>
          <a:p>
            <a:pPr>
              <a:buFont typeface="Wingdings"/>
              <a:buChar char="à"/>
            </a:pPr>
            <a:endParaRPr lang="el-GR" dirty="0"/>
          </a:p>
        </p:txBody>
      </p:sp>
      <p:sp>
        <p:nvSpPr>
          <p:cNvPr id="4" name="3 - Θέση αριθμού διαφάνειας"/>
          <p:cNvSpPr>
            <a:spLocks noGrp="1"/>
          </p:cNvSpPr>
          <p:nvPr>
            <p:ph type="sldNum" sz="quarter" idx="10"/>
          </p:nvPr>
        </p:nvSpPr>
        <p:spPr/>
        <p:txBody>
          <a:bodyPr/>
          <a:lstStyle/>
          <a:p>
            <a:fld id="{DCC1AD62-3960-4B88-9CF7-7BC0C70803C5}" type="slidenum">
              <a:rPr lang="el-GR" smtClean="0"/>
              <a:pPr/>
              <a:t>5</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a:solidFill>
                  <a:schemeClr val="tx2">
                    <a:lumMod val="10000"/>
                    <a:lumOff val="90000"/>
                  </a:schemeClr>
                </a:solidFill>
                <a:latin typeface="Times New Roman" pitchFamily="18" charset="0"/>
                <a:cs typeface="Times New Roman" pitchFamily="18" charset="0"/>
              </a:rPr>
              <a:t>Συχνά οι Ρομά αποδίδουν την σχέση τους με το σχολείο ως προϊόν επιλογής. </a:t>
            </a:r>
            <a:endParaRPr lang="en-US" sz="1200" dirty="0">
              <a:solidFill>
                <a:schemeClr val="tx2">
                  <a:lumMod val="10000"/>
                  <a:lumOff val="90000"/>
                </a:schemeClr>
              </a:solidFill>
              <a:latin typeface="Times New Roman" pitchFamily="18" charset="0"/>
              <a:cs typeface="Times New Roman" pitchFamily="18" charset="0"/>
            </a:endParaRPr>
          </a:p>
        </p:txBody>
      </p:sp>
      <p:sp>
        <p:nvSpPr>
          <p:cNvPr id="4" name="3 - Θέση αριθμού διαφάνειας"/>
          <p:cNvSpPr>
            <a:spLocks noGrp="1"/>
          </p:cNvSpPr>
          <p:nvPr>
            <p:ph type="sldNum" sz="quarter" idx="10"/>
          </p:nvPr>
        </p:nvSpPr>
        <p:spPr/>
        <p:txBody>
          <a:bodyPr/>
          <a:lstStyle/>
          <a:p>
            <a:fld id="{DCC1AD62-3960-4B88-9CF7-7BC0C70803C5}" type="slidenum">
              <a:rPr lang="el-GR" smtClean="0"/>
              <a:pPr/>
              <a:t>11</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CC1AD62-3960-4B88-9CF7-7BC0C70803C5}" type="slidenum">
              <a:rPr lang="el-GR" smtClean="0"/>
              <a:pPr/>
              <a:t>12</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00740D5C-200B-4640-BAD3-C2B30F7F2AE7}" type="datetime1">
              <a:rPr lang="en-US" smtClean="0"/>
              <a:pPr/>
              <a:t>12/4/2024</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dirty="0"/>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82344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F9B5E6D6-6DB6-42E0-9455-DCA98740B18F}" type="datetime1">
              <a:rPr lang="en-US" smtClean="0"/>
              <a:pPr/>
              <a:t>12/4/2024</a:t>
            </a:fld>
            <a:endParaRPr lang="en-US" dirty="0"/>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17539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17C9F226-2D35-4B38-8B8F-B35EBEEB9C09}" type="datetime1">
              <a:rPr lang="en-US" smtClean="0"/>
              <a:pPr/>
              <a:t>12/4/2024</a:t>
            </a:fld>
            <a:endParaRPr lang="en-US" dirty="0"/>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10761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C3A94DB1-DB58-48BB-86C7-EA93F8CCDE1C}" type="datetime1">
              <a:rPr lang="en-US" smtClean="0"/>
              <a:pPr/>
              <a:t>12/4/2024</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86848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778D47BB-ACCB-4126-B82B-FAE17A0A9E8F}" type="datetime1">
              <a:rPr lang="en-US" smtClean="0"/>
              <a:pPr/>
              <a:t>12/4/2024</a:t>
            </a:fld>
            <a:endParaRPr lang="en-US" dirty="0"/>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561022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2EDC2F6-00DF-439B-BB4D-36BF74E58333}" type="datetime1">
              <a:rPr lang="en-US" smtClean="0"/>
              <a:pPr/>
              <a:t>12/4/2024</a:t>
            </a:fld>
            <a:endParaRPr lang="en-US" dirty="0"/>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946939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B0074EAF-0090-40A2-89D0-C89CF059A8D8}" type="datetime1">
              <a:rPr lang="en-US" smtClean="0"/>
              <a:pPr/>
              <a:t>12/4/2024</a:t>
            </a:fld>
            <a:endParaRPr lang="en-US" dirty="0"/>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41600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4828AE73-F061-4FBC-A4BC-2AFB38B0DCB0}" type="datetime1">
              <a:rPr lang="en-US" smtClean="0"/>
              <a:pPr/>
              <a:t>12/4/2024</a:t>
            </a:fld>
            <a:endParaRPr lang="en-US" dirty="0"/>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27807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D8EB047E-6E4F-4A4B-A80F-178AB07D6F17}" type="datetime1">
              <a:rPr lang="en-US" smtClean="0"/>
              <a:pPr/>
              <a:t>12/4/2024</a:t>
            </a:fld>
            <a:endParaRPr lang="en-US" dirty="0"/>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107625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6D6B50D3-B434-48B9-8D78-52672DD09351}" type="datetime1">
              <a:rPr lang="en-US" smtClean="0"/>
              <a:pPr/>
              <a:t>12/4/2024</a:t>
            </a:fld>
            <a:endParaRPr lang="en-US" dirty="0"/>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407988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E43D945E-ABF5-4059-864A-F1B70C6B45C2}" type="datetime1">
              <a:rPr lang="en-US" smtClean="0"/>
              <a:pPr/>
              <a:t>12/4/2024</a:t>
            </a:fld>
            <a:endParaRPr lang="en-US" dirty="0"/>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51009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D3F8C466-109A-4C80-BBA3-02E7A8F8087E}" type="datetime1">
              <a:rPr lang="en-US" smtClean="0"/>
              <a:pPr/>
              <a:t>12/4/2024</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32540706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73B850FF-6169-4056-8077-06FFA93A5366}" type="slidenum">
              <a:rPr lang="en-US" sz="1800" smtClean="0"/>
              <a:pPr/>
              <a:t>1</a:t>
            </a:fld>
            <a:endParaRPr lang="en-US" sz="1800" dirty="0"/>
          </a:p>
        </p:txBody>
      </p:sp>
      <p:pic>
        <p:nvPicPr>
          <p:cNvPr id="5" name="4 - Εικόνα" descr="16499872_17_03212163.jpg"/>
          <p:cNvPicPr>
            <a:picLocks noChangeAspect="1"/>
          </p:cNvPicPr>
          <p:nvPr/>
        </p:nvPicPr>
        <p:blipFill>
          <a:blip r:embed="rId2"/>
          <a:stretch>
            <a:fillRect/>
          </a:stretch>
        </p:blipFill>
        <p:spPr>
          <a:xfrm>
            <a:off x="0" y="3657600"/>
            <a:ext cx="4114800" cy="3200400"/>
          </a:xfrm>
          <a:prstGeom prst="rect">
            <a:avLst/>
          </a:prstGeom>
        </p:spPr>
      </p:pic>
      <p:sp>
        <p:nvSpPr>
          <p:cNvPr id="6" name="5 - TextBox"/>
          <p:cNvSpPr txBox="1"/>
          <p:nvPr/>
        </p:nvSpPr>
        <p:spPr>
          <a:xfrm>
            <a:off x="4099560" y="495300"/>
            <a:ext cx="8092440" cy="1692771"/>
          </a:xfrm>
          <a:prstGeom prst="rect">
            <a:avLst/>
          </a:prstGeom>
          <a:noFill/>
        </p:spPr>
        <p:txBody>
          <a:bodyPr wrap="square" rtlCol="0">
            <a:spAutoFit/>
          </a:bodyPr>
          <a:lstStyle/>
          <a:p>
            <a:pPr algn="ctr"/>
            <a:r>
              <a:rPr lang="el-GR" sz="2600" dirty="0">
                <a:solidFill>
                  <a:schemeClr val="accent2"/>
                </a:solidFill>
                <a:latin typeface="Times New Roman" pitchFamily="18" charset="0"/>
                <a:cs typeface="Times New Roman" pitchFamily="18" charset="0"/>
              </a:rPr>
              <a:t>Τμήμα Επιστημών της Εκπαίδευσης και </a:t>
            </a:r>
            <a:endParaRPr lang="en-US" sz="2600" dirty="0">
              <a:solidFill>
                <a:schemeClr val="accent2"/>
              </a:solidFill>
              <a:latin typeface="Times New Roman" pitchFamily="18" charset="0"/>
              <a:cs typeface="Times New Roman" pitchFamily="18" charset="0"/>
            </a:endParaRPr>
          </a:p>
          <a:p>
            <a:pPr algn="ctr"/>
            <a:r>
              <a:rPr lang="el-GR" sz="2600" dirty="0">
                <a:solidFill>
                  <a:schemeClr val="accent2"/>
                </a:solidFill>
                <a:latin typeface="Times New Roman" pitchFamily="18" charset="0"/>
                <a:cs typeface="Times New Roman" pitchFamily="18" charset="0"/>
              </a:rPr>
              <a:t>Κοινωνικής Εργασίας </a:t>
            </a:r>
          </a:p>
          <a:p>
            <a:pPr algn="ctr"/>
            <a:r>
              <a:rPr lang="el-GR" sz="2600" b="1" i="1" dirty="0">
                <a:solidFill>
                  <a:schemeClr val="accent2"/>
                </a:solidFill>
                <a:latin typeface="Times New Roman" pitchFamily="18" charset="0"/>
                <a:cs typeface="Times New Roman" pitchFamily="18" charset="0"/>
              </a:rPr>
              <a:t>ΑΝΑΠΤΥΞΗ ΥΠΟΣΤΗΡΙΚΤΙΚΩΝ ΔΙΚΤΥΩΝ ΚΟΙΝΩΝΙΚΗΣ ΦΡΟΝΤΙΔΑΣ</a:t>
            </a:r>
          </a:p>
        </p:txBody>
      </p:sp>
      <p:pic>
        <p:nvPicPr>
          <p:cNvPr id="7" name="6 - Εικόνα" descr="Αποτέλεσμα εικόνας για Ρομά και σχολείο"/>
          <p:cNvPicPr/>
          <p:nvPr/>
        </p:nvPicPr>
        <p:blipFill>
          <a:blip r:embed="rId3"/>
          <a:srcRect/>
          <a:stretch>
            <a:fillRect/>
          </a:stretch>
        </p:blipFill>
        <p:spPr bwMode="auto">
          <a:xfrm>
            <a:off x="0" y="1"/>
            <a:ext cx="4114800" cy="3657599"/>
          </a:xfrm>
          <a:prstGeom prst="rect">
            <a:avLst/>
          </a:prstGeom>
          <a:noFill/>
          <a:ln w="9525">
            <a:noFill/>
            <a:miter lim="800000"/>
            <a:headEnd/>
            <a:tailEnd/>
          </a:ln>
        </p:spPr>
      </p:pic>
      <p:sp>
        <p:nvSpPr>
          <p:cNvPr id="8" name="Title 1"/>
          <p:cNvSpPr txBox="1">
            <a:spLocks/>
          </p:cNvSpPr>
          <p:nvPr/>
        </p:nvSpPr>
        <p:spPr>
          <a:xfrm>
            <a:off x="4133850" y="2915529"/>
            <a:ext cx="8058150" cy="988842"/>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1" u="none" strike="noStrike" kern="1200" cap="none" spc="0" normalizeH="0" baseline="0" noProof="0" dirty="0">
                <a:ln>
                  <a:noFill/>
                </a:ln>
                <a:solidFill>
                  <a:schemeClr val="accent4">
                    <a:lumMod val="40000"/>
                    <a:lumOff val="60000"/>
                  </a:schemeClr>
                </a:solidFill>
                <a:effectLst>
                  <a:outerShdw blurRad="38100" dist="38100" dir="2700000" algn="tl">
                    <a:srgbClr val="000000">
                      <a:alpha val="43137"/>
                    </a:srgbClr>
                  </a:outerShdw>
                </a:effectLst>
                <a:uLnTx/>
                <a:uFillTx/>
                <a:latin typeface="+mj-lt"/>
                <a:ea typeface="+mj-ea"/>
                <a:cs typeface="Times New Roman" pitchFamily="18" charset="0"/>
              </a:rPr>
              <a:t>Σχολική ένταξη των </a:t>
            </a:r>
            <a:endParaRPr kumimoji="0" lang="en-US" sz="4400" b="1" i="1" u="none" strike="noStrike" kern="1200" cap="none" spc="0" normalizeH="0" baseline="0" noProof="0" dirty="0">
              <a:ln>
                <a:noFill/>
              </a:ln>
              <a:solidFill>
                <a:schemeClr val="accent4">
                  <a:lumMod val="40000"/>
                  <a:lumOff val="60000"/>
                </a:schemeClr>
              </a:solidFill>
              <a:effectLst>
                <a:outerShdw blurRad="38100" dist="38100" dir="2700000" algn="tl">
                  <a:srgbClr val="000000">
                    <a:alpha val="43137"/>
                  </a:srgbClr>
                </a:outerShdw>
              </a:effectLst>
              <a:uLnTx/>
              <a:uFillTx/>
              <a:latin typeface="+mj-lt"/>
              <a:ea typeface="+mj-ea"/>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1" u="none" strike="noStrike" kern="1200" cap="none" spc="0" normalizeH="0" baseline="0" noProof="0" dirty="0">
                <a:ln>
                  <a:noFill/>
                </a:ln>
                <a:solidFill>
                  <a:schemeClr val="accent4">
                    <a:lumMod val="40000"/>
                    <a:lumOff val="60000"/>
                  </a:schemeClr>
                </a:solidFill>
                <a:effectLst>
                  <a:outerShdw blurRad="38100" dist="38100" dir="2700000" algn="tl">
                    <a:srgbClr val="000000">
                      <a:alpha val="43137"/>
                    </a:srgbClr>
                  </a:outerShdw>
                </a:effectLst>
                <a:uLnTx/>
                <a:uFillTx/>
                <a:latin typeface="+mj-lt"/>
                <a:ea typeface="+mj-ea"/>
                <a:cs typeface="Times New Roman" pitchFamily="18" charset="0"/>
              </a:rPr>
              <a:t>παιδιών Ρομά </a:t>
            </a:r>
            <a:endParaRPr kumimoji="0" lang="en-US" sz="4400" b="1" i="1" u="none" strike="noStrike" kern="1200" cap="none" spc="0" normalizeH="0" baseline="0" noProof="0" dirty="0">
              <a:ln>
                <a:noFill/>
              </a:ln>
              <a:solidFill>
                <a:schemeClr val="accent4">
                  <a:lumMod val="40000"/>
                  <a:lumOff val="60000"/>
                </a:schemeClr>
              </a:solidFill>
              <a:effectLst>
                <a:outerShdw blurRad="38100" dist="38100" dir="2700000" algn="tl">
                  <a:srgbClr val="000000">
                    <a:alpha val="43137"/>
                  </a:srgbClr>
                </a:outerShdw>
              </a:effectLst>
              <a:uLnTx/>
              <a:uFillTx/>
              <a:latin typeface="+mj-lt"/>
              <a:ea typeface="+mj-ea"/>
              <a:cs typeface="Times New Roman" pitchFamily="18" charset="0"/>
            </a:endParaRPr>
          </a:p>
        </p:txBody>
      </p:sp>
      <p:sp>
        <p:nvSpPr>
          <p:cNvPr id="9" name="Subtitle 2"/>
          <p:cNvSpPr txBox="1">
            <a:spLocks/>
          </p:cNvSpPr>
          <p:nvPr/>
        </p:nvSpPr>
        <p:spPr>
          <a:xfrm>
            <a:off x="4095750" y="4632960"/>
            <a:ext cx="8096250" cy="609600"/>
          </a:xfrm>
          <a:prstGeom prst="rect">
            <a:avLst/>
          </a:prstGeom>
        </p:spPr>
        <p:txBody>
          <a:bodyPr vert="horz" lIns="91440" tIns="45720" rIns="91440" bIns="45720" rtlCol="0" anchor="t">
            <a:normAutofit/>
          </a:bodyPr>
          <a:lstStyle/>
          <a:p>
            <a:pPr marL="228600" marR="0" lvl="0" indent="-228600" algn="ctr" defTabSz="914400" rtl="0" eaLnBrk="1" fontAlgn="auto" latinLnBrk="0" hangingPunct="1">
              <a:lnSpc>
                <a:spcPct val="110000"/>
              </a:lnSpc>
              <a:spcBef>
                <a:spcPts val="1000"/>
              </a:spcBef>
              <a:spcAft>
                <a:spcPts val="0"/>
              </a:spcAft>
              <a:buClr>
                <a:schemeClr val="accent1"/>
              </a:buClr>
              <a:buSzTx/>
              <a:tabLst/>
              <a:defRPr/>
            </a:pPr>
            <a:endParaRPr kumimoji="0" lang="en-US" sz="2600" b="0" i="1" u="none" strike="noStrike" kern="1200" cap="none" spc="0" normalizeH="0" baseline="0" noProof="0" dirty="0">
              <a:ln>
                <a:noFill/>
              </a:ln>
              <a:solidFill>
                <a:schemeClr val="tx2">
                  <a:lumMod val="25000"/>
                  <a:lumOff val="75000"/>
                </a:schemeClr>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0"/>
            <a:ext cx="10515600" cy="1308295"/>
          </a:xfrm>
        </p:spPr>
        <p:txBody>
          <a:bodyPr>
            <a:normAutofit/>
          </a:bodyPr>
          <a:lstStyle/>
          <a:p>
            <a:pPr algn="ctr"/>
            <a:r>
              <a:rPr lang="el-GR" sz="3600" dirty="0">
                <a:solidFill>
                  <a:schemeClr val="tx2">
                    <a:lumMod val="25000"/>
                    <a:lumOff val="75000"/>
                  </a:schemeClr>
                </a:solidFill>
              </a:rPr>
              <a:t>Σχολικός αποκλεισμός των παιδιών Ρομά (2/4)</a:t>
            </a:r>
            <a:endParaRPr lang="el-GR" sz="3600" dirty="0"/>
          </a:p>
        </p:txBody>
      </p:sp>
      <p:graphicFrame>
        <p:nvGraphicFramePr>
          <p:cNvPr id="5" name="4 - Θέση περιεχομένου"/>
          <p:cNvGraphicFramePr>
            <a:graphicFrameLocks noGrp="1"/>
          </p:cNvGraphicFramePr>
          <p:nvPr>
            <p:ph idx="1"/>
          </p:nvPr>
        </p:nvGraphicFramePr>
        <p:xfrm>
          <a:off x="283779" y="1387227"/>
          <a:ext cx="11587656" cy="3546042"/>
        </p:xfrm>
        <a:graphic>
          <a:graphicData uri="http://schemas.openxmlformats.org/drawingml/2006/table">
            <a:tbl>
              <a:tblPr firstRow="1" bandRow="1">
                <a:tableStyleId>{00A15C55-8517-42AA-B614-E9B94910E393}</a:tableStyleId>
              </a:tblPr>
              <a:tblGrid>
                <a:gridCol w="5850078">
                  <a:extLst>
                    <a:ext uri="{9D8B030D-6E8A-4147-A177-3AD203B41FA5}">
                      <a16:colId xmlns:a16="http://schemas.microsoft.com/office/drawing/2014/main" val="20000"/>
                    </a:ext>
                  </a:extLst>
                </a:gridCol>
                <a:gridCol w="5737578">
                  <a:extLst>
                    <a:ext uri="{9D8B030D-6E8A-4147-A177-3AD203B41FA5}">
                      <a16:colId xmlns:a16="http://schemas.microsoft.com/office/drawing/2014/main" val="20001"/>
                    </a:ext>
                  </a:extLst>
                </a:gridCol>
              </a:tblGrid>
              <a:tr h="391919">
                <a:tc>
                  <a:txBody>
                    <a:bodyPr/>
                    <a:lstStyle/>
                    <a:p>
                      <a:pPr algn="ctr">
                        <a:lnSpc>
                          <a:spcPct val="150000"/>
                        </a:lnSpc>
                      </a:pPr>
                      <a:r>
                        <a:rPr lang="el-GR" dirty="0">
                          <a:latin typeface="Times New Roman" pitchFamily="18" charset="0"/>
                          <a:cs typeface="Times New Roman" pitchFamily="18" charset="0"/>
                        </a:rPr>
                        <a:t>ΕΡΕΥΝΑ</a:t>
                      </a:r>
                    </a:p>
                  </a:txBody>
                  <a:tcPr/>
                </a:tc>
                <a:tc>
                  <a:txBody>
                    <a:bodyPr/>
                    <a:lstStyle/>
                    <a:p>
                      <a:pPr algn="ctr">
                        <a:lnSpc>
                          <a:spcPct val="150000"/>
                        </a:lnSpc>
                      </a:pPr>
                      <a:r>
                        <a:rPr lang="el-GR" dirty="0">
                          <a:latin typeface="Times New Roman" pitchFamily="18" charset="0"/>
                          <a:cs typeface="Times New Roman" pitchFamily="18" charset="0"/>
                        </a:rPr>
                        <a:t>ΑΠΟΤΕΛΕΣΜΑΤΑ</a:t>
                      </a:r>
                    </a:p>
                  </a:txBody>
                  <a:tcPr/>
                </a:tc>
                <a:extLst>
                  <a:ext uri="{0D108BD9-81ED-4DB2-BD59-A6C34878D82A}">
                    <a16:rowId xmlns:a16="http://schemas.microsoft.com/office/drawing/2014/main" val="10000"/>
                  </a:ext>
                </a:extLst>
              </a:tr>
              <a:tr h="1546199">
                <a:tc>
                  <a:txBody>
                    <a:bodyPr/>
                    <a:lstStyle/>
                    <a:p>
                      <a:r>
                        <a:rPr lang="el-GR" sz="1800" b="1" dirty="0">
                          <a:solidFill>
                            <a:schemeClr val="bg2">
                              <a:lumMod val="50000"/>
                            </a:schemeClr>
                          </a:solidFill>
                          <a:latin typeface="Times New Roman" pitchFamily="18" charset="0"/>
                          <a:cs typeface="Times New Roman" pitchFamily="18" charset="0"/>
                        </a:rPr>
                        <a:t>«Ένταξη τσιγγανόπαιδων στο σχολείο» από το Πανεπιστήμιο Ιωαννίνων (1997-1999) σε δέκα νομούς της Ελλάδας</a:t>
                      </a:r>
                    </a:p>
                    <a:p>
                      <a:r>
                        <a:rPr lang="el-GR" sz="1800" dirty="0">
                          <a:latin typeface="Times New Roman" pitchFamily="18" charset="0"/>
                          <a:cs typeface="Times New Roman" pitchFamily="18" charset="0"/>
                        </a:rPr>
                        <a:t>(Παπακωνσταντίνου, Βασιλειάδου, Παυλή – Κορρέ, 2004, σελ 52).</a:t>
                      </a:r>
                    </a:p>
                  </a:txBody>
                  <a:tcPr>
                    <a:solidFill>
                      <a:schemeClr val="accent4">
                        <a:lumMod val="20000"/>
                        <a:lumOff val="80000"/>
                      </a:schemeClr>
                    </a:solidFill>
                  </a:tcPr>
                </a:tc>
                <a:tc>
                  <a:txBody>
                    <a:bodyPr/>
                    <a:lstStyle/>
                    <a:p>
                      <a:pPr marL="285750" indent="-285750">
                        <a:buFont typeface="Arial" panose="020B0604020202020204" pitchFamily="34" charset="0"/>
                        <a:buChar char="•"/>
                      </a:pPr>
                      <a:r>
                        <a:rPr lang="el-GR" sz="1800" dirty="0">
                          <a:latin typeface="Times New Roman" pitchFamily="18" charset="0"/>
                          <a:cs typeface="Times New Roman" pitchFamily="18" charset="0"/>
                        </a:rPr>
                        <a:t>Το 69,7% δεν έχει φοιτήσει καθόλου στο σχολείο.</a:t>
                      </a:r>
                    </a:p>
                    <a:p>
                      <a:pPr marL="285750" indent="-285750">
                        <a:buFont typeface="Arial" panose="020B0604020202020204" pitchFamily="34" charset="0"/>
                        <a:buChar char="•"/>
                      </a:pPr>
                      <a:r>
                        <a:rPr lang="el-GR" sz="1800" dirty="0">
                          <a:latin typeface="Times New Roman" pitchFamily="18" charset="0"/>
                          <a:cs typeface="Times New Roman" pitchFamily="18" charset="0"/>
                        </a:rPr>
                        <a:t>Το 14,9% είχε φοιτήσει μέχρι την τετάρτη δημοτικού.</a:t>
                      </a:r>
                    </a:p>
                    <a:p>
                      <a:pPr marL="285750" indent="-285750">
                        <a:buFont typeface="Arial" panose="020B0604020202020204" pitchFamily="34" charset="0"/>
                        <a:buChar char="•"/>
                      </a:pPr>
                      <a:r>
                        <a:rPr lang="el-GR" sz="1800" dirty="0">
                          <a:latin typeface="Times New Roman" pitchFamily="18" charset="0"/>
                          <a:cs typeface="Times New Roman" pitchFamily="18" charset="0"/>
                        </a:rPr>
                        <a:t>Το 2,1% είχε ολοκληρώσει το γυμνάσιο.</a:t>
                      </a:r>
                    </a:p>
                    <a:p>
                      <a:pPr marL="285750" indent="-285750">
                        <a:buFont typeface="Arial" panose="020B0604020202020204" pitchFamily="34" charset="0"/>
                        <a:buChar char="•"/>
                      </a:pPr>
                      <a:r>
                        <a:rPr lang="el-GR" sz="1800" dirty="0">
                          <a:latin typeface="Times New Roman" pitchFamily="18" charset="0"/>
                          <a:cs typeface="Times New Roman" pitchFamily="18" charset="0"/>
                        </a:rPr>
                        <a:t>3 άτομα είχαν  </a:t>
                      </a:r>
                      <a:r>
                        <a:rPr kumimoji="0" lang="el-G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φοιτήσει </a:t>
                      </a:r>
                      <a:r>
                        <a:rPr lang="el-GR" sz="1800" dirty="0">
                          <a:latin typeface="Times New Roman" pitchFamily="18" charset="0"/>
                          <a:cs typeface="Times New Roman" pitchFamily="18" charset="0"/>
                        </a:rPr>
                        <a:t>το Λύκειο.</a:t>
                      </a:r>
                    </a:p>
                  </a:txBody>
                  <a:tcPr>
                    <a:solidFill>
                      <a:schemeClr val="accent4">
                        <a:lumMod val="20000"/>
                        <a:lumOff val="80000"/>
                      </a:schemeClr>
                    </a:solidFill>
                  </a:tcPr>
                </a:tc>
                <a:extLst>
                  <a:ext uri="{0D108BD9-81ED-4DB2-BD59-A6C34878D82A}">
                    <a16:rowId xmlns:a16="http://schemas.microsoft.com/office/drawing/2014/main" val="10001"/>
                  </a:ext>
                </a:extLst>
              </a:tr>
              <a:tr h="1546199">
                <a:tc>
                  <a:txBody>
                    <a:bodyPr/>
                    <a:lstStyle/>
                    <a:p>
                      <a:pPr algn="l"/>
                      <a:r>
                        <a:rPr lang="el-GR" sz="1800" b="1" dirty="0">
                          <a:solidFill>
                            <a:schemeClr val="bg2">
                              <a:lumMod val="50000"/>
                            </a:schemeClr>
                          </a:solidFill>
                          <a:latin typeface="Times New Roman" pitchFamily="18" charset="0"/>
                          <a:cs typeface="Times New Roman" pitchFamily="18" charset="0"/>
                        </a:rPr>
                        <a:t>«Ένταξη τσιγγανόπαιδων στο σχολείο» από το Πανεπιστήμιο Πατρών (2006-2008) σε 40 σχολεία  από 7 Νομούς της περιφέρειας Πελοποννήσου.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(Κυπριανό, Δασκαλάκη, Σταμέλο, 2012, σελ 675).</a:t>
                      </a:r>
                    </a:p>
                    <a:p>
                      <a:endParaRPr lang="el-GR" dirty="0">
                        <a:latin typeface="Times New Roman" pitchFamily="18" charset="0"/>
                        <a:cs typeface="Times New Roman" pitchFamily="18" charset="0"/>
                      </a:endParaRPr>
                    </a:p>
                  </a:txBody>
                  <a:tcPr>
                    <a:solidFill>
                      <a:schemeClr val="accent4">
                        <a:lumMod val="20000"/>
                        <a:lumOff val="80000"/>
                      </a:schemeClr>
                    </a:solidFill>
                  </a:tcPr>
                </a:tc>
                <a:tc>
                  <a:txBody>
                    <a:bodyPr/>
                    <a:lstStyle/>
                    <a:p>
                      <a:pPr marL="285750" indent="-285750">
                        <a:buFont typeface="Arial" panose="020B0604020202020204" pitchFamily="34" charset="0"/>
                        <a:buChar char="•"/>
                      </a:pPr>
                      <a:r>
                        <a:rPr lang="el-GR" sz="1800" dirty="0">
                          <a:latin typeface="Times New Roman" pitchFamily="18" charset="0"/>
                          <a:cs typeface="Times New Roman" pitchFamily="18" charset="0"/>
                        </a:rPr>
                        <a:t>Καταγράφεται μειωμένη συμμετοχή των Ρομά μαθητών από την πρώτη μέχρι την έκτη δημοτικού.</a:t>
                      </a:r>
                    </a:p>
                    <a:p>
                      <a:pPr marL="285750" indent="-285750">
                        <a:buFont typeface="Arial" panose="020B0604020202020204" pitchFamily="34" charset="0"/>
                        <a:buChar char="•"/>
                      </a:pPr>
                      <a:r>
                        <a:rPr lang="el-GR" sz="1800" dirty="0">
                          <a:latin typeface="Times New Roman" pitchFamily="18" charset="0"/>
                          <a:cs typeface="Times New Roman" pitchFamily="18" charset="0"/>
                        </a:rPr>
                        <a:t>Η συμμετοχή στη δευτεροβάθμια εκπαίδευση ήταν σχεδόν ανύπαρκτη.   </a:t>
                      </a:r>
                    </a:p>
                  </a:txBody>
                  <a:tcPr>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
        <p:nvSpPr>
          <p:cNvPr id="4" name="3 - Θέση αριθμού διαφάνειας"/>
          <p:cNvSpPr>
            <a:spLocks noGrp="1"/>
          </p:cNvSpPr>
          <p:nvPr>
            <p:ph type="sldNum" sz="quarter" idx="12"/>
          </p:nvPr>
        </p:nvSpPr>
        <p:spPr/>
        <p:txBody>
          <a:bodyPr/>
          <a:lstStyle/>
          <a:p>
            <a:fld id="{73B850FF-6169-4056-8077-06FFA93A5366}" type="slidenum">
              <a:rPr lang="en-US" sz="1800" smtClean="0"/>
              <a:pPr/>
              <a:t>10</a:t>
            </a:fld>
            <a:endParaRPr lang="en-US" dirty="0"/>
          </a:p>
        </p:txBody>
      </p:sp>
      <p:sp>
        <p:nvSpPr>
          <p:cNvPr id="6" name="TextBox 6">
            <a:extLst>
              <a:ext uri="{FF2B5EF4-FFF2-40B4-BE49-F238E27FC236}">
                <a16:creationId xmlns:a16="http://schemas.microsoft.com/office/drawing/2014/main" id="{3AF75A60-416B-43FB-904E-853165F0F5B1}"/>
              </a:ext>
            </a:extLst>
          </p:cNvPr>
          <p:cNvSpPr txBox="1"/>
          <p:nvPr/>
        </p:nvSpPr>
        <p:spPr>
          <a:xfrm>
            <a:off x="1350498" y="5146527"/>
            <a:ext cx="9425354" cy="1200329"/>
          </a:xfrm>
          <a:prstGeom prst="rect">
            <a:avLst/>
          </a:prstGeom>
          <a:solidFill>
            <a:schemeClr val="tx2">
              <a:lumMod val="10000"/>
              <a:lumOff val="90000"/>
            </a:schemeClr>
          </a:solidFill>
          <a:ln w="38100">
            <a:solidFill>
              <a:schemeClr val="accent1">
                <a:lumMod val="75000"/>
              </a:schemeClr>
            </a:solidFill>
          </a:ln>
        </p:spPr>
        <p:txBody>
          <a:bodyPr wrap="square">
            <a:spAutoFit/>
          </a:bodyPr>
          <a:lstStyle/>
          <a:p>
            <a:pPr marL="0" indent="0" algn="just">
              <a:buClr>
                <a:schemeClr val="bg2">
                  <a:lumMod val="25000"/>
                </a:schemeClr>
              </a:buClr>
              <a:buNone/>
            </a:pPr>
            <a:r>
              <a:rPr lang="el-GR" dirty="0">
                <a:solidFill>
                  <a:schemeClr val="bg2">
                    <a:lumMod val="50000"/>
                  </a:schemeClr>
                </a:solidFill>
                <a:latin typeface="Times New Roman" pitchFamily="18" charset="0"/>
                <a:cs typeface="Times New Roman" pitchFamily="18" charset="0"/>
              </a:rPr>
              <a:t> Η κα Νόβα-Καλτσούνη(2004) αναφέρει πώς, η</a:t>
            </a:r>
            <a:r>
              <a:rPr lang="el-GR" b="1" dirty="0">
                <a:solidFill>
                  <a:schemeClr val="bg2">
                    <a:lumMod val="50000"/>
                  </a:schemeClr>
                </a:solidFill>
                <a:latin typeface="Times New Roman" pitchFamily="18" charset="0"/>
                <a:cs typeface="Times New Roman" pitchFamily="18" charset="0"/>
              </a:rPr>
              <a:t> οικογένεια Ρομά </a:t>
            </a:r>
            <a:r>
              <a:rPr lang="el-GR" dirty="0">
                <a:solidFill>
                  <a:schemeClr val="bg2">
                    <a:lumMod val="50000"/>
                  </a:schemeClr>
                </a:solidFill>
                <a:latin typeface="Times New Roman" pitchFamily="18" charset="0"/>
                <a:cs typeface="Times New Roman" pitchFamily="18" charset="0"/>
              </a:rPr>
              <a:t>έχει την </a:t>
            </a:r>
            <a:r>
              <a:rPr lang="el-GR" b="1" dirty="0">
                <a:solidFill>
                  <a:schemeClr val="bg2">
                    <a:lumMod val="50000"/>
                  </a:schemeClr>
                </a:solidFill>
                <a:latin typeface="Times New Roman" pitchFamily="18" charset="0"/>
                <a:cs typeface="Times New Roman" pitchFamily="18" charset="0"/>
              </a:rPr>
              <a:t>πεποίθηση </a:t>
            </a:r>
            <a:r>
              <a:rPr lang="el-GR" dirty="0">
                <a:solidFill>
                  <a:schemeClr val="bg2">
                    <a:lumMod val="50000"/>
                  </a:schemeClr>
                </a:solidFill>
                <a:latin typeface="Times New Roman" pitchFamily="18" charset="0"/>
                <a:cs typeface="Times New Roman" pitchFamily="18" charset="0"/>
              </a:rPr>
              <a:t>ότι </a:t>
            </a:r>
            <a:r>
              <a:rPr lang="el-GR" b="1" dirty="0">
                <a:solidFill>
                  <a:schemeClr val="bg2">
                    <a:lumMod val="50000"/>
                  </a:schemeClr>
                </a:solidFill>
                <a:latin typeface="Times New Roman" pitchFamily="18" charset="0"/>
                <a:cs typeface="Times New Roman" pitchFamily="18" charset="0"/>
              </a:rPr>
              <a:t>«η ίδια η οικογένεια λειτουργεί ως θεσμός εκπαίδευσης, διαπαιδαγώγησης και κοινωνικοποίησης των παιδιών. Θεωρούν ότι μέσα από τις αξίες της δικής τους οικογένειας θα λάβουν τα απαραίτητα εφόδια για τη μετέπειτα ζωή τους.» </a:t>
            </a:r>
            <a:r>
              <a:rPr lang="el-GR" dirty="0">
                <a:solidFill>
                  <a:schemeClr val="bg2">
                    <a:lumMod val="50000"/>
                  </a:schemeClr>
                </a:solidFill>
                <a:latin typeface="Times New Roman" pitchFamily="18" charset="0"/>
                <a:cs typeface="Times New Roman" pitchFamily="18" charset="0"/>
              </a:rPr>
              <a:t>(Νόβα-Καλτσούνη, 2004: 31).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a:solidFill>
                  <a:schemeClr val="tx2">
                    <a:lumMod val="25000"/>
                    <a:lumOff val="75000"/>
                  </a:schemeClr>
                </a:solidFill>
              </a:rPr>
              <a:t>Σχολικός αποκλεισμός των παιδιών Ρομά (3/4)</a:t>
            </a:r>
            <a:endParaRPr lang="el-GR" sz="3600" dirty="0"/>
          </a:p>
        </p:txBody>
      </p:sp>
      <p:sp>
        <p:nvSpPr>
          <p:cNvPr id="3" name="2 - Θέση περιεχομένου"/>
          <p:cNvSpPr>
            <a:spLocks noGrp="1"/>
          </p:cNvSpPr>
          <p:nvPr>
            <p:ph idx="1"/>
          </p:nvPr>
        </p:nvSpPr>
        <p:spPr>
          <a:xfrm>
            <a:off x="0" y="4678680"/>
            <a:ext cx="11719560" cy="2179320"/>
          </a:xfrm>
        </p:spPr>
        <p:txBody>
          <a:bodyPr>
            <a:noAutofit/>
          </a:bodyPr>
          <a:lstStyle/>
          <a:p>
            <a:pPr algn="just">
              <a:lnSpc>
                <a:spcPct val="150000"/>
              </a:lnSpc>
              <a:buFont typeface="Wingdings" panose="05000000000000000000" pitchFamily="2" charset="2"/>
              <a:buChar char="q"/>
            </a:pPr>
            <a:r>
              <a:rPr lang="el-GR" sz="2200" u="sng" dirty="0">
                <a:solidFill>
                  <a:schemeClr val="tx2">
                    <a:lumMod val="10000"/>
                    <a:lumOff val="90000"/>
                  </a:schemeClr>
                </a:solidFill>
                <a:latin typeface="Times New Roman" pitchFamily="18" charset="0"/>
                <a:cs typeface="Times New Roman" pitchFamily="18" charset="0"/>
              </a:rPr>
              <a:t>Τρόπος επιβίωσης Ρομά</a:t>
            </a:r>
            <a:r>
              <a:rPr lang="el-GR" sz="2200" dirty="0">
                <a:solidFill>
                  <a:schemeClr val="tx2">
                    <a:lumMod val="10000"/>
                    <a:lumOff val="90000"/>
                  </a:schemeClr>
                </a:solidFill>
                <a:latin typeface="Times New Roman" pitchFamily="18" charset="0"/>
                <a:cs typeface="Times New Roman" pitchFamily="18" charset="0"/>
              </a:rPr>
              <a:t> </a:t>
            </a:r>
            <a:r>
              <a:rPr lang="en-US" sz="2200" dirty="0">
                <a:solidFill>
                  <a:schemeClr val="tx2">
                    <a:lumMod val="10000"/>
                    <a:lumOff val="90000"/>
                  </a:schemeClr>
                </a:solidFill>
                <a:latin typeface="Times New Roman" pitchFamily="18" charset="0"/>
                <a:cs typeface="Times New Roman" pitchFamily="18" charset="0"/>
              </a:rPr>
              <a:t>: </a:t>
            </a:r>
            <a:r>
              <a:rPr lang="el-GR" sz="2200" dirty="0">
                <a:solidFill>
                  <a:schemeClr val="tx2">
                    <a:lumMod val="10000"/>
                    <a:lumOff val="90000"/>
                  </a:schemeClr>
                </a:solidFill>
                <a:latin typeface="Times New Roman" pitchFamily="18" charset="0"/>
                <a:cs typeface="Times New Roman" pitchFamily="18" charset="0"/>
              </a:rPr>
              <a:t>άκρως ανταγωνιστικός προς το σχολείο (μεγάλο ποσοστό αναλφαβητισμού </a:t>
            </a:r>
            <a:r>
              <a:rPr lang="el-GR" sz="2200" dirty="0">
                <a:solidFill>
                  <a:schemeClr val="accent4">
                    <a:lumMod val="75000"/>
                  </a:schemeClr>
                </a:solidFill>
                <a:latin typeface="Times New Roman" pitchFamily="18" charset="0"/>
                <a:cs typeface="Times New Roman" pitchFamily="18" charset="0"/>
                <a:sym typeface="Wingdings" pitchFamily="2" charset="2"/>
              </a:rPr>
              <a:t></a:t>
            </a:r>
            <a:r>
              <a:rPr lang="el-GR" sz="2200" dirty="0">
                <a:solidFill>
                  <a:schemeClr val="tx2">
                    <a:lumMod val="10000"/>
                    <a:lumOff val="90000"/>
                  </a:schemeClr>
                </a:solidFill>
                <a:latin typeface="Times New Roman" pitchFamily="18" charset="0"/>
                <a:cs typeface="Times New Roman" pitchFamily="18" charset="0"/>
                <a:sym typeface="Wingdings" pitchFamily="2" charset="2"/>
              </a:rPr>
              <a:t> διαιώνιση κοινωνικό-οικονομικού αποκλεισμού).</a:t>
            </a:r>
          </a:p>
          <a:p>
            <a:pPr algn="just">
              <a:lnSpc>
                <a:spcPct val="150000"/>
              </a:lnSpc>
              <a:buFont typeface="Wingdings" panose="05000000000000000000" pitchFamily="2" charset="2"/>
              <a:buChar char="q"/>
            </a:pPr>
            <a:r>
              <a:rPr lang="el-GR" sz="2200" u="sng" dirty="0">
                <a:solidFill>
                  <a:schemeClr val="tx2">
                    <a:lumMod val="10000"/>
                    <a:lumOff val="90000"/>
                  </a:schemeClr>
                </a:solidFill>
                <a:latin typeface="Times New Roman" pitchFamily="18" charset="0"/>
                <a:cs typeface="Times New Roman" pitchFamily="18" charset="0"/>
                <a:sym typeface="Wingdings" pitchFamily="2" charset="2"/>
              </a:rPr>
              <a:t>Ιδιορρυθμία</a:t>
            </a:r>
            <a:r>
              <a:rPr lang="el-GR" sz="2200" dirty="0">
                <a:solidFill>
                  <a:schemeClr val="tx2">
                    <a:lumMod val="10000"/>
                    <a:lumOff val="90000"/>
                  </a:schemeClr>
                </a:solidFill>
                <a:latin typeface="Times New Roman" pitchFamily="18" charset="0"/>
                <a:cs typeface="Times New Roman" pitchFamily="18" charset="0"/>
                <a:sym typeface="Wingdings" pitchFamily="2" charset="2"/>
              </a:rPr>
              <a:t> </a:t>
            </a:r>
            <a:r>
              <a:rPr lang="en-US" sz="2200" dirty="0">
                <a:solidFill>
                  <a:schemeClr val="tx2">
                    <a:lumMod val="10000"/>
                    <a:lumOff val="90000"/>
                  </a:schemeClr>
                </a:solidFill>
                <a:latin typeface="Times New Roman" pitchFamily="18" charset="0"/>
                <a:cs typeface="Times New Roman" pitchFamily="18" charset="0"/>
                <a:sym typeface="Wingdings" pitchFamily="2" charset="2"/>
              </a:rPr>
              <a:t>: </a:t>
            </a:r>
            <a:r>
              <a:rPr lang="el-GR" sz="2200" dirty="0">
                <a:solidFill>
                  <a:schemeClr val="tx2">
                    <a:lumMod val="10000"/>
                    <a:lumOff val="90000"/>
                  </a:schemeClr>
                </a:solidFill>
                <a:latin typeface="Times New Roman" pitchFamily="18" charset="0"/>
                <a:cs typeface="Times New Roman" pitchFamily="18" charset="0"/>
                <a:sym typeface="Wingdings" pitchFamily="2" charset="2"/>
              </a:rPr>
              <a:t> απόδοση σχέσης με το σχολείο </a:t>
            </a:r>
            <a:r>
              <a:rPr lang="el-GR" sz="2200" dirty="0">
                <a:solidFill>
                  <a:schemeClr val="accent4">
                    <a:lumMod val="75000"/>
                  </a:schemeClr>
                </a:solidFill>
                <a:latin typeface="Times New Roman" pitchFamily="18" charset="0"/>
                <a:cs typeface="Times New Roman" pitchFamily="18" charset="0"/>
                <a:sym typeface="Wingdings" pitchFamily="2" charset="2"/>
              </a:rPr>
              <a:t></a:t>
            </a:r>
            <a:r>
              <a:rPr lang="el-GR" sz="2200" dirty="0">
                <a:solidFill>
                  <a:schemeClr val="tx2">
                    <a:lumMod val="10000"/>
                    <a:lumOff val="90000"/>
                  </a:schemeClr>
                </a:solidFill>
                <a:latin typeface="Times New Roman" pitchFamily="18" charset="0"/>
                <a:cs typeface="Times New Roman" pitchFamily="18" charset="0"/>
                <a:sym typeface="Wingdings" pitchFamily="2" charset="2"/>
              </a:rPr>
              <a:t> προϊόν επιλογής. </a:t>
            </a:r>
            <a:endParaRPr lang="el-GR" sz="2200" dirty="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fld id="{73B850FF-6169-4056-8077-06FFA93A5366}" type="slidenum">
              <a:rPr lang="en-US" sz="1800" smtClean="0"/>
              <a:pPr/>
              <a:t>11</a:t>
            </a:fld>
            <a:endParaRPr lang="en-US" sz="1800" dirty="0"/>
          </a:p>
        </p:txBody>
      </p:sp>
      <p:sp>
        <p:nvSpPr>
          <p:cNvPr id="6" name="5 - TextBox"/>
          <p:cNvSpPr txBox="1"/>
          <p:nvPr/>
        </p:nvSpPr>
        <p:spPr>
          <a:xfrm>
            <a:off x="0" y="2011680"/>
            <a:ext cx="4587240" cy="1615827"/>
          </a:xfrm>
          <a:prstGeom prst="rect">
            <a:avLst/>
          </a:prstGeom>
          <a:noFill/>
        </p:spPr>
        <p:txBody>
          <a:bodyPr wrap="square" rtlCol="0">
            <a:spAutoFit/>
          </a:bodyPr>
          <a:lstStyle/>
          <a:p>
            <a:pPr algn="ctr">
              <a:lnSpc>
                <a:spcPct val="150000"/>
              </a:lnSpc>
              <a:buNone/>
            </a:pPr>
            <a:r>
              <a:rPr lang="en-US" sz="2200" dirty="0">
                <a:solidFill>
                  <a:schemeClr val="tx2">
                    <a:lumMod val="10000"/>
                    <a:lumOff val="90000"/>
                  </a:schemeClr>
                </a:solidFill>
                <a:latin typeface="Times New Roman" pitchFamily="18" charset="0"/>
                <a:cs typeface="Times New Roman" pitchFamily="18" charset="0"/>
              </a:rPr>
              <a:t>H</a:t>
            </a:r>
            <a:r>
              <a:rPr lang="el-GR" sz="2200" dirty="0">
                <a:solidFill>
                  <a:schemeClr val="tx2">
                    <a:lumMod val="10000"/>
                    <a:lumOff val="90000"/>
                  </a:schemeClr>
                </a:solidFill>
                <a:latin typeface="Times New Roman" pitchFamily="18" charset="0"/>
                <a:cs typeface="Times New Roman" pitchFamily="18" charset="0"/>
              </a:rPr>
              <a:t> </a:t>
            </a:r>
            <a:r>
              <a:rPr lang="el-GR" sz="2200" u="sng" dirty="0">
                <a:solidFill>
                  <a:schemeClr val="tx2">
                    <a:lumMod val="10000"/>
                    <a:lumOff val="90000"/>
                  </a:schemeClr>
                </a:solidFill>
                <a:effectLst>
                  <a:outerShdw blurRad="38100" dist="38100" dir="2700000" algn="tl">
                    <a:srgbClr val="000000">
                      <a:alpha val="43137"/>
                    </a:srgbClr>
                  </a:outerShdw>
                </a:effectLst>
                <a:latin typeface="Times New Roman" pitchFamily="18" charset="0"/>
                <a:cs typeface="Times New Roman" pitchFamily="18" charset="0"/>
              </a:rPr>
              <a:t>σχολική φοίτηση</a:t>
            </a:r>
            <a:r>
              <a:rPr lang="el-GR" sz="2200" dirty="0">
                <a:solidFill>
                  <a:schemeClr val="tx2">
                    <a:lumMod val="10000"/>
                    <a:lumOff val="90000"/>
                  </a:schemeClr>
                </a:solidFill>
                <a:latin typeface="Times New Roman" pitchFamily="18" charset="0"/>
                <a:cs typeface="Times New Roman" pitchFamily="18" charset="0"/>
              </a:rPr>
              <a:t> των Ρομά </a:t>
            </a:r>
            <a:r>
              <a:rPr lang="en-US" sz="2200" dirty="0">
                <a:solidFill>
                  <a:schemeClr val="accent4">
                    <a:lumMod val="75000"/>
                  </a:schemeClr>
                </a:solidFill>
                <a:latin typeface="Times New Roman" pitchFamily="18" charset="0"/>
                <a:cs typeface="Times New Roman" pitchFamily="18" charset="0"/>
                <a:sym typeface="Wingdings" pitchFamily="2" charset="2"/>
              </a:rPr>
              <a:t></a:t>
            </a:r>
            <a:r>
              <a:rPr lang="en-US" sz="2200" dirty="0">
                <a:solidFill>
                  <a:schemeClr val="tx2">
                    <a:lumMod val="10000"/>
                    <a:lumOff val="90000"/>
                  </a:schemeClr>
                </a:solidFill>
                <a:latin typeface="Times New Roman" pitchFamily="18" charset="0"/>
                <a:cs typeface="Times New Roman" pitchFamily="18" charset="0"/>
                <a:sym typeface="Wingdings" pitchFamily="2" charset="2"/>
              </a:rPr>
              <a:t> </a:t>
            </a:r>
            <a:r>
              <a:rPr lang="el-GR" sz="2200" b="1" dirty="0">
                <a:solidFill>
                  <a:schemeClr val="tx2">
                    <a:lumMod val="10000"/>
                    <a:lumOff val="90000"/>
                  </a:schemeClr>
                </a:solidFill>
                <a:effectLst>
                  <a:outerShdw blurRad="38100" dist="38100" dir="2700000" algn="tl">
                    <a:srgbClr val="000000">
                      <a:alpha val="43137"/>
                    </a:srgbClr>
                  </a:outerShdw>
                </a:effectLst>
                <a:latin typeface="Times New Roman" pitchFamily="18" charset="0"/>
                <a:cs typeface="Times New Roman" pitchFamily="18" charset="0"/>
              </a:rPr>
              <a:t>εξαιρετικά ευάλωτη </a:t>
            </a:r>
            <a:r>
              <a:rPr lang="el-GR" sz="2200" dirty="0">
                <a:solidFill>
                  <a:schemeClr val="tx2">
                    <a:lumMod val="10000"/>
                    <a:lumOff val="90000"/>
                  </a:schemeClr>
                </a:solidFill>
                <a:latin typeface="Times New Roman" pitchFamily="18" charset="0"/>
                <a:cs typeface="Times New Roman" pitchFamily="18" charset="0"/>
              </a:rPr>
              <a:t>σε εξωτερικούς παράγοντες :</a:t>
            </a:r>
          </a:p>
        </p:txBody>
      </p:sp>
      <p:sp>
        <p:nvSpPr>
          <p:cNvPr id="8" name="7 - Στρογγυλεμένο ορθογώνιο"/>
          <p:cNvSpPr/>
          <p:nvPr/>
        </p:nvSpPr>
        <p:spPr>
          <a:xfrm>
            <a:off x="5090160" y="1600200"/>
            <a:ext cx="1554480" cy="74676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l-GR"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μετακίνηση</a:t>
            </a:r>
          </a:p>
        </p:txBody>
      </p:sp>
      <p:sp>
        <p:nvSpPr>
          <p:cNvPr id="9" name="8 - Στρογγυλεμένο ορθογώνιο"/>
          <p:cNvSpPr/>
          <p:nvPr/>
        </p:nvSpPr>
        <p:spPr>
          <a:xfrm>
            <a:off x="9265920" y="1584960"/>
            <a:ext cx="2560320" cy="123444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chemeClr val="accent4">
                  <a:lumMod val="75000"/>
                </a:schemeClr>
              </a:buClr>
            </a:pPr>
            <a:r>
              <a:rPr lang="el-GR"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οικονομικά προβλήματα που οδηγούν </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a:lnSpc>
                <a:spcPct val="150000"/>
              </a:lnSpc>
              <a:buClr>
                <a:schemeClr val="accent4">
                  <a:lumMod val="75000"/>
                </a:schemeClr>
              </a:buClr>
            </a:pPr>
            <a:r>
              <a:rPr lang="el-GR"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στην παιδική εργασία</a:t>
            </a:r>
            <a:endParaRPr lang="en-US"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9 - Στρογγυλεμένο ορθογώνιο"/>
          <p:cNvSpPr/>
          <p:nvPr/>
        </p:nvSpPr>
        <p:spPr>
          <a:xfrm>
            <a:off x="8961120" y="3520440"/>
            <a:ext cx="1905000" cy="85344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απόσταση από σχολείο </a:t>
            </a:r>
            <a:endParaRPr lang="el-GR" sz="2000" dirty="0">
              <a:solidFill>
                <a:schemeClr val="bg1"/>
              </a:solidFill>
              <a:effectLst>
                <a:outerShdw blurRad="38100" dist="38100" dir="2700000" algn="tl">
                  <a:srgbClr val="000000">
                    <a:alpha val="43137"/>
                  </a:srgbClr>
                </a:outerShdw>
              </a:effectLst>
            </a:endParaRPr>
          </a:p>
        </p:txBody>
      </p:sp>
      <p:sp>
        <p:nvSpPr>
          <p:cNvPr id="11" name="10 - Στρογγυλεμένο ορθογώνιο"/>
          <p:cNvSpPr/>
          <p:nvPr/>
        </p:nvSpPr>
        <p:spPr>
          <a:xfrm>
            <a:off x="6903720" y="2377440"/>
            <a:ext cx="1874520" cy="100584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φαινόμενα ρατσισμού στα σχολεία</a:t>
            </a:r>
            <a:endParaRPr lang="el-GR" sz="2000" dirty="0">
              <a:solidFill>
                <a:schemeClr val="bg1"/>
              </a:solidFill>
              <a:effectLst>
                <a:outerShdw blurRad="38100" dist="38100" dir="2700000" algn="tl">
                  <a:srgbClr val="000000">
                    <a:alpha val="43137"/>
                  </a:srgbClr>
                </a:outerShdw>
              </a:effectLst>
            </a:endParaRPr>
          </a:p>
        </p:txBody>
      </p:sp>
      <p:sp>
        <p:nvSpPr>
          <p:cNvPr id="12" name="11 - Στρογγυλεμένο ορθογώνιο"/>
          <p:cNvSpPr/>
          <p:nvPr/>
        </p:nvSpPr>
        <p:spPr>
          <a:xfrm>
            <a:off x="4450080" y="3276600"/>
            <a:ext cx="2209800" cy="10668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Clr>
                <a:schemeClr val="accent4">
                  <a:lumMod val="75000"/>
                </a:schemeClr>
              </a:buClr>
            </a:pPr>
            <a:r>
              <a:rPr lang="el-GR"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έλλειψη κατάλληλης και μόνιμης στέγης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a:solidFill>
                  <a:schemeClr val="tx2">
                    <a:lumMod val="25000"/>
                    <a:lumOff val="75000"/>
                  </a:schemeClr>
                </a:solidFill>
              </a:rPr>
              <a:t>Σχολικός αποκλεισμός των παιδιών Ρομά (4/4)</a:t>
            </a:r>
            <a:endParaRPr lang="el-GR" sz="3600" dirty="0"/>
          </a:p>
        </p:txBody>
      </p:sp>
      <p:sp>
        <p:nvSpPr>
          <p:cNvPr id="3" name="2 - Θέση περιεχομένου"/>
          <p:cNvSpPr>
            <a:spLocks noGrp="1"/>
          </p:cNvSpPr>
          <p:nvPr>
            <p:ph idx="1"/>
          </p:nvPr>
        </p:nvSpPr>
        <p:spPr>
          <a:xfrm>
            <a:off x="6385560" y="2006917"/>
            <a:ext cx="4754880" cy="3509963"/>
          </a:xfrm>
          <a:ln w="28575">
            <a:solidFill>
              <a:schemeClr val="accent4">
                <a:lumMod val="75000"/>
              </a:schemeClr>
            </a:solidFill>
          </a:ln>
        </p:spPr>
        <p:txBody>
          <a:bodyPr numCol="1">
            <a:normAutofit/>
          </a:bodyPr>
          <a:lstStyle/>
          <a:p>
            <a:pPr algn="ctr">
              <a:lnSpc>
                <a:spcPct val="150000"/>
              </a:lnSpc>
              <a:buNone/>
            </a:pPr>
            <a:r>
              <a:rPr lang="el-GR" sz="2000" dirty="0">
                <a:solidFill>
                  <a:schemeClr val="accent2">
                    <a:lumMod val="20000"/>
                    <a:lumOff val="80000"/>
                  </a:schemeClr>
                </a:solidFill>
                <a:latin typeface="Times New Roman" pitchFamily="18" charset="0"/>
                <a:cs typeface="Times New Roman" pitchFamily="18" charset="0"/>
              </a:rPr>
              <a:t>	«το δικαίωμα στη ζωή δεν είναι προνόμιο  των κοινωνικά ενταγμένων και μόνο. Δικαίωμα στη ζωή έχουν όλοι, και οι Ρομά και οι συγγενικές φυλές. Δικαίωμα που μπορούν να το πραγματώσουν μόνο όταν υπάρξει: Μόρφωση – Ξύπνημα» (Έξαρχος Γ. 1998)</a:t>
            </a:r>
          </a:p>
        </p:txBody>
      </p:sp>
      <p:sp>
        <p:nvSpPr>
          <p:cNvPr id="4" name="3 - Θέση αριθμού διαφάνειας"/>
          <p:cNvSpPr>
            <a:spLocks noGrp="1"/>
          </p:cNvSpPr>
          <p:nvPr>
            <p:ph type="sldNum" sz="quarter" idx="12"/>
          </p:nvPr>
        </p:nvSpPr>
        <p:spPr/>
        <p:txBody>
          <a:bodyPr/>
          <a:lstStyle/>
          <a:p>
            <a:fld id="{73B850FF-6169-4056-8077-06FFA93A5366}" type="slidenum">
              <a:rPr lang="en-US" sz="1800" smtClean="0"/>
              <a:pPr/>
              <a:t>12</a:t>
            </a:fld>
            <a:endParaRPr lang="en-US" sz="1800" dirty="0"/>
          </a:p>
        </p:txBody>
      </p:sp>
      <p:sp>
        <p:nvSpPr>
          <p:cNvPr id="5" name="4 - TextBox"/>
          <p:cNvSpPr txBox="1"/>
          <p:nvPr/>
        </p:nvSpPr>
        <p:spPr>
          <a:xfrm>
            <a:off x="1097280" y="1706880"/>
            <a:ext cx="4038600" cy="3323987"/>
          </a:xfrm>
          <a:prstGeom prst="rect">
            <a:avLst/>
          </a:prstGeom>
          <a:noFill/>
          <a:ln w="28575">
            <a:solidFill>
              <a:schemeClr val="accent4">
                <a:lumMod val="75000"/>
              </a:schemeClr>
            </a:solidFill>
          </a:ln>
        </p:spPr>
        <p:txBody>
          <a:bodyPr wrap="square" rtlCol="0">
            <a:spAutoFit/>
          </a:bodyPr>
          <a:lstStyle/>
          <a:p>
            <a:pPr algn="ctr">
              <a:lnSpc>
                <a:spcPct val="150000"/>
              </a:lnSpc>
              <a:buClr>
                <a:schemeClr val="accent1"/>
              </a:buClr>
            </a:pPr>
            <a:r>
              <a:rPr lang="el-GR" sz="2000" dirty="0">
                <a:solidFill>
                  <a:schemeClr val="accent2">
                    <a:lumMod val="20000"/>
                    <a:lumOff val="80000"/>
                  </a:schemeClr>
                </a:solidFill>
                <a:latin typeface="Times New Roman" pitchFamily="18" charset="0"/>
                <a:cs typeface="Times New Roman" pitchFamily="18" charset="0"/>
              </a:rPr>
              <a:t>Από προγράμματα εκπαιδευτικής πολιτικής που έχουν εφαρμοστεί για την εκπαίδευση των παιδιών  Ρομά, διαπιστώνεται ότι αρκετά προβλήματα της εκπαιδευτικής ένταξης τους εξακολουθούν να </a:t>
            </a:r>
            <a:r>
              <a:rPr lang="el-GR" sz="2000" u="sng" dirty="0">
                <a:solidFill>
                  <a:schemeClr val="accent2">
                    <a:lumMod val="20000"/>
                    <a:lumOff val="80000"/>
                  </a:schemeClr>
                </a:solidFill>
                <a:latin typeface="Times New Roman" pitchFamily="18" charset="0"/>
                <a:cs typeface="Times New Roman" pitchFamily="18" charset="0"/>
              </a:rPr>
              <a:t>παραμένουν</a:t>
            </a:r>
            <a:r>
              <a:rPr lang="el-GR" sz="2000" dirty="0">
                <a:solidFill>
                  <a:schemeClr val="accent2">
                    <a:lumMod val="20000"/>
                    <a:lumOff val="80000"/>
                  </a:schemeClr>
                </a:solidFill>
                <a:latin typeface="Times New Roman" pitchFamily="18" charset="0"/>
                <a:cs typeface="Times New Roman" pitchFamily="18" charset="0"/>
              </a:rPr>
              <a:t>  </a:t>
            </a:r>
            <a:r>
              <a:rPr lang="el-GR" sz="2000" b="1" dirty="0">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οξυμένα</a:t>
            </a:r>
            <a:r>
              <a:rPr lang="el-GR" sz="2000" dirty="0">
                <a:solidFill>
                  <a:schemeClr val="accent2">
                    <a:lumMod val="20000"/>
                    <a:lumOff val="80000"/>
                  </a:schemeClr>
                </a:solidFill>
                <a:latin typeface="Times New Roman" pitchFamily="18" charset="0"/>
                <a:cs typeface="Times New Roman" pitchFamily="18" charset="0"/>
              </a:rPr>
              <a:t> και </a:t>
            </a:r>
            <a:r>
              <a:rPr lang="el-GR" sz="2000" b="1" dirty="0">
                <a:solidFill>
                  <a:schemeClr val="accent2">
                    <a:lumMod val="20000"/>
                    <a:lumOff val="80000"/>
                  </a:schemeClr>
                </a:solidFill>
                <a:effectLst>
                  <a:outerShdw blurRad="38100" dist="38100" dir="2700000" algn="tl">
                    <a:srgbClr val="000000">
                      <a:alpha val="43137"/>
                    </a:srgbClr>
                  </a:outerShdw>
                </a:effectLst>
                <a:latin typeface="Times New Roman" pitchFamily="18" charset="0"/>
                <a:cs typeface="Times New Roman" pitchFamily="18" charset="0"/>
              </a:rPr>
              <a:t>άλυτα</a:t>
            </a:r>
            <a:r>
              <a:rPr lang="el-GR" sz="2000" dirty="0">
                <a:solidFill>
                  <a:schemeClr val="accent2">
                    <a:lumMod val="20000"/>
                    <a:lumOff val="80000"/>
                  </a:schemeClr>
                </a:solidFill>
                <a:latin typeface="Times New Roman" pitchFamily="18" charset="0"/>
                <a:cs typeface="Times New Roman" pitchFamily="18" charset="0"/>
              </a:rPr>
              <a:t>.</a:t>
            </a:r>
          </a:p>
        </p:txBody>
      </p:sp>
      <p:sp>
        <p:nvSpPr>
          <p:cNvPr id="6" name="5 - TextBox"/>
          <p:cNvSpPr txBox="1"/>
          <p:nvPr/>
        </p:nvSpPr>
        <p:spPr>
          <a:xfrm>
            <a:off x="335280" y="5473471"/>
            <a:ext cx="5593080" cy="553998"/>
          </a:xfrm>
          <a:prstGeom prst="rect">
            <a:avLst/>
          </a:prstGeom>
          <a:solidFill>
            <a:schemeClr val="tx2">
              <a:lumMod val="75000"/>
              <a:lumOff val="25000"/>
            </a:schemeClr>
          </a:solidFill>
        </p:spPr>
        <p:txBody>
          <a:bodyPr wrap="square" rtlCol="0">
            <a:spAutoFit/>
          </a:bodyPr>
          <a:lstStyle/>
          <a:p>
            <a:pPr algn="just">
              <a:lnSpc>
                <a:spcPct val="150000"/>
              </a:lnSpc>
            </a:pPr>
            <a:r>
              <a:rPr lang="el-GR" sz="2000" dirty="0">
                <a:solidFill>
                  <a:schemeClr val="tx2">
                    <a:lumMod val="10000"/>
                    <a:lumOff val="90000"/>
                  </a:schemeClr>
                </a:solidFill>
                <a:latin typeface="Times New Roman" pitchFamily="18" charset="0"/>
                <a:cs typeface="Times New Roman" pitchFamily="18" charset="0"/>
              </a:rPr>
              <a:t> </a:t>
            </a:r>
            <a:r>
              <a:rPr lang="el-GR" sz="2000" dirty="0">
                <a:solidFill>
                  <a:schemeClr val="accent2">
                    <a:lumMod val="20000"/>
                    <a:lumOff val="80000"/>
                  </a:schemeClr>
                </a:solidFill>
                <a:latin typeface="Times New Roman" pitchFamily="18" charset="0"/>
                <a:cs typeface="Times New Roman" pitchFamily="18" charset="0"/>
              </a:rPr>
              <a:t>Σχολικός αποκλεισμός </a:t>
            </a:r>
            <a:r>
              <a:rPr lang="el-GR" sz="2000" dirty="0">
                <a:solidFill>
                  <a:schemeClr val="accent4"/>
                </a:solidFill>
                <a:latin typeface="Times New Roman" pitchFamily="18" charset="0"/>
                <a:cs typeface="Times New Roman" pitchFamily="18" charset="0"/>
                <a:sym typeface="Wingdings" pitchFamily="2" charset="2"/>
              </a:rPr>
              <a:t> </a:t>
            </a:r>
            <a:r>
              <a:rPr lang="el-GR" sz="2000" dirty="0">
                <a:solidFill>
                  <a:schemeClr val="accent2">
                    <a:lumMod val="20000"/>
                    <a:lumOff val="80000"/>
                  </a:schemeClr>
                </a:solidFill>
                <a:latin typeface="Times New Roman" pitchFamily="18" charset="0"/>
                <a:cs typeface="Times New Roman" pitchFamily="18" charset="0"/>
                <a:sym typeface="Wingdings" pitchFamily="2" charset="2"/>
              </a:rPr>
              <a:t>Κοινωνικός αποκλεισμός</a:t>
            </a:r>
            <a:endParaRPr lang="el-GR" sz="2000"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a:solidFill>
                  <a:schemeClr val="tx2">
                    <a:lumMod val="25000"/>
                    <a:lumOff val="75000"/>
                  </a:schemeClr>
                </a:solidFill>
              </a:rPr>
              <a:t>Πολιτικές παρεμβάσεις και στρατηγικές (1/2)</a:t>
            </a:r>
          </a:p>
        </p:txBody>
      </p:sp>
      <p:sp>
        <p:nvSpPr>
          <p:cNvPr id="3" name="2 - Θέση περιεχομένου"/>
          <p:cNvSpPr>
            <a:spLocks noGrp="1"/>
          </p:cNvSpPr>
          <p:nvPr>
            <p:ph idx="1"/>
          </p:nvPr>
        </p:nvSpPr>
        <p:spPr>
          <a:xfrm>
            <a:off x="0" y="1949450"/>
            <a:ext cx="11856720" cy="4195763"/>
          </a:xfrm>
        </p:spPr>
        <p:txBody>
          <a:bodyPr>
            <a:noAutofit/>
          </a:bodyPr>
          <a:lstStyle/>
          <a:p>
            <a:pPr algn="just">
              <a:buFont typeface="Wingdings" panose="05000000000000000000" pitchFamily="2" charset="2"/>
              <a:buChar char="ü"/>
            </a:pPr>
            <a:r>
              <a:rPr lang="el-GR" sz="2400" b="1" dirty="0">
                <a:solidFill>
                  <a:schemeClr val="tx2">
                    <a:lumMod val="25000"/>
                    <a:lumOff val="75000"/>
                  </a:schemeClr>
                </a:solidFill>
                <a:latin typeface="Times New Roman" pitchFamily="18" charset="0"/>
                <a:cs typeface="Times New Roman" pitchFamily="18" charset="0"/>
              </a:rPr>
              <a:t>Δημιουργία πρότυπων τσιγγάνικων οικισμών</a:t>
            </a:r>
          </a:p>
          <a:p>
            <a:pPr lvl="1" algn="just">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με δημιουργία σχολείων με στοιχειώδη  μέση εκπαίδευση</a:t>
            </a:r>
          </a:p>
          <a:p>
            <a:pPr lvl="1" algn="just">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υγειονομικούς σταθμούς </a:t>
            </a:r>
          </a:p>
          <a:p>
            <a:pPr lvl="1" algn="just">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εργαστήρια ανάπτυξης παραδοσιακών τεχνών</a:t>
            </a:r>
            <a:r>
              <a:rPr lang="en-US" sz="2200" dirty="0">
                <a:solidFill>
                  <a:schemeClr val="tx2">
                    <a:lumMod val="10000"/>
                    <a:lumOff val="90000"/>
                  </a:schemeClr>
                </a:solidFill>
                <a:latin typeface="Times New Roman" pitchFamily="18" charset="0"/>
                <a:cs typeface="Times New Roman" pitchFamily="18" charset="0"/>
              </a:rPr>
              <a:t> </a:t>
            </a:r>
            <a:r>
              <a:rPr lang="el-GR" sz="2200" dirty="0">
                <a:solidFill>
                  <a:schemeClr val="tx2">
                    <a:lumMod val="10000"/>
                    <a:lumOff val="90000"/>
                  </a:schemeClr>
                </a:solidFill>
                <a:latin typeface="Times New Roman" pitchFamily="18" charset="0"/>
                <a:cs typeface="Times New Roman" pitchFamily="18" charset="0"/>
              </a:rPr>
              <a:t>(π.χ  κατασκευή μουσικών οργάνων και χάλκινων σκευών.</a:t>
            </a:r>
          </a:p>
          <a:p>
            <a:pPr algn="just">
              <a:buFont typeface="Wingdings" panose="05000000000000000000" pitchFamily="2" charset="2"/>
              <a:buChar char="ü"/>
            </a:pPr>
            <a:r>
              <a:rPr lang="el-GR" sz="2400" b="1" dirty="0">
                <a:solidFill>
                  <a:schemeClr val="tx2">
                    <a:lumMod val="25000"/>
                    <a:lumOff val="75000"/>
                  </a:schemeClr>
                </a:solidFill>
                <a:latin typeface="Times New Roman" pitchFamily="18" charset="0"/>
                <a:cs typeface="Times New Roman" pitchFamily="18" charset="0"/>
              </a:rPr>
              <a:t>Η «εξεύρεση» τσιγγάνων παιδαγωγών και εκπαιδευτικών</a:t>
            </a:r>
          </a:p>
          <a:p>
            <a:pPr lvl="1" algn="just">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δυνατότητα καλύτερης μετάδοσης εκπαιδευτικών προγραμμάτων</a:t>
            </a:r>
          </a:p>
          <a:p>
            <a:pPr lvl="1" algn="just">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Η πολιτική αυτή θα πρέπει να συντονιστεί από  από φορείς που υπάγονται στο Υπουργείο Παιδείας.</a:t>
            </a:r>
          </a:p>
        </p:txBody>
      </p:sp>
      <p:sp>
        <p:nvSpPr>
          <p:cNvPr id="4" name="3 - Θέση αριθμού διαφάνειας"/>
          <p:cNvSpPr>
            <a:spLocks noGrp="1"/>
          </p:cNvSpPr>
          <p:nvPr>
            <p:ph type="sldNum" sz="quarter" idx="12"/>
          </p:nvPr>
        </p:nvSpPr>
        <p:spPr/>
        <p:txBody>
          <a:bodyPr/>
          <a:lstStyle/>
          <a:p>
            <a:fld id="{73B850FF-6169-4056-8077-06FFA93A5366}" type="slidenum">
              <a:rPr lang="en-US" sz="1800"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a:solidFill>
                  <a:schemeClr val="tx2">
                    <a:lumMod val="25000"/>
                    <a:lumOff val="75000"/>
                  </a:schemeClr>
                </a:solidFill>
              </a:rPr>
              <a:t>Πολιτικές παρεμβάσεις και στρατηγικές (1/2) </a:t>
            </a:r>
          </a:p>
        </p:txBody>
      </p:sp>
      <p:sp>
        <p:nvSpPr>
          <p:cNvPr id="3" name="2 - Θέση περιεχομένου"/>
          <p:cNvSpPr>
            <a:spLocks noGrp="1"/>
          </p:cNvSpPr>
          <p:nvPr>
            <p:ph idx="1"/>
          </p:nvPr>
        </p:nvSpPr>
        <p:spPr>
          <a:xfrm>
            <a:off x="0" y="1949450"/>
            <a:ext cx="12192000" cy="4687833"/>
          </a:xfrm>
        </p:spPr>
        <p:txBody>
          <a:bodyPr numCol="2">
            <a:noAutofit/>
          </a:bodyPr>
          <a:lstStyle/>
          <a:p>
            <a:pPr>
              <a:buFont typeface="Wingdings" panose="05000000000000000000" pitchFamily="2" charset="2"/>
              <a:buChar char="ü"/>
            </a:pPr>
            <a:r>
              <a:rPr lang="el-GR" sz="2400" b="1" dirty="0">
                <a:solidFill>
                  <a:schemeClr val="tx2">
                    <a:lumMod val="25000"/>
                    <a:lumOff val="75000"/>
                  </a:schemeClr>
                </a:solidFill>
                <a:latin typeface="Times New Roman" pitchFamily="18" charset="0"/>
                <a:cs typeface="Times New Roman" pitchFamily="18" charset="0"/>
              </a:rPr>
              <a:t>Οργάνωση ειδικού φορέα με έργο την συλλογή και  ανάδειξη</a:t>
            </a:r>
          </a:p>
          <a:p>
            <a:pPr>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όλων  των  στοιχείων του πλούτου της γλώσσας των Ρομά </a:t>
            </a:r>
          </a:p>
          <a:p>
            <a:pPr>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Των εθίμων </a:t>
            </a:r>
          </a:p>
          <a:p>
            <a:pPr>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Των παραδόσεων</a:t>
            </a:r>
          </a:p>
          <a:p>
            <a:pPr>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Του προφορικού πολιτισμού όλων των φυλών και </a:t>
            </a:r>
            <a:endParaRPr lang="en-US" sz="2200" dirty="0">
              <a:solidFill>
                <a:schemeClr val="tx2">
                  <a:lumMod val="10000"/>
                  <a:lumOff val="90000"/>
                </a:schemeClr>
              </a:solidFill>
              <a:latin typeface="Times New Roman" pitchFamily="18" charset="0"/>
              <a:cs typeface="Times New Roman" pitchFamily="18" charset="0"/>
            </a:endParaRPr>
          </a:p>
          <a:p>
            <a:pPr>
              <a:buNone/>
            </a:pPr>
            <a:r>
              <a:rPr lang="en-US" sz="2200" dirty="0">
                <a:solidFill>
                  <a:schemeClr val="tx2">
                    <a:lumMod val="10000"/>
                    <a:lumOff val="90000"/>
                  </a:schemeClr>
                </a:solidFill>
                <a:latin typeface="Times New Roman" pitchFamily="18" charset="0"/>
                <a:cs typeface="Times New Roman" pitchFamily="18" charset="0"/>
              </a:rPr>
              <a:t>	</a:t>
            </a:r>
            <a:r>
              <a:rPr lang="el-GR" sz="2200" dirty="0">
                <a:solidFill>
                  <a:schemeClr val="tx2">
                    <a:lumMod val="10000"/>
                    <a:lumOff val="90000"/>
                  </a:schemeClr>
                </a:solidFill>
                <a:latin typeface="Times New Roman" pitchFamily="18" charset="0"/>
                <a:cs typeface="Times New Roman" pitchFamily="18" charset="0"/>
              </a:rPr>
              <a:t>γενών των Ρομά</a:t>
            </a:r>
            <a:endParaRPr lang="en-US" sz="2400" dirty="0">
              <a:solidFill>
                <a:schemeClr val="tx2">
                  <a:lumMod val="10000"/>
                  <a:lumOff val="90000"/>
                </a:schemeClr>
              </a:solidFill>
              <a:latin typeface="Times New Roman" pitchFamily="18" charset="0"/>
              <a:cs typeface="Times New Roman" pitchFamily="18" charset="0"/>
            </a:endParaRPr>
          </a:p>
          <a:p>
            <a:pPr algn="just">
              <a:buFont typeface="Wingdings" panose="05000000000000000000" pitchFamily="2" charset="2"/>
              <a:buChar char="§"/>
            </a:pPr>
            <a:endParaRPr lang="en-US" sz="2400" dirty="0">
              <a:solidFill>
                <a:schemeClr val="tx2">
                  <a:lumMod val="10000"/>
                  <a:lumOff val="90000"/>
                </a:schemeClr>
              </a:solidFill>
              <a:latin typeface="Times New Roman" pitchFamily="18" charset="0"/>
              <a:cs typeface="Times New Roman" pitchFamily="18" charset="0"/>
            </a:endParaRPr>
          </a:p>
          <a:p>
            <a:pPr algn="just">
              <a:buFont typeface="Wingdings" panose="05000000000000000000" pitchFamily="2" charset="2"/>
              <a:buChar char="§"/>
            </a:pPr>
            <a:endParaRPr lang="el-GR" sz="2400" dirty="0">
              <a:solidFill>
                <a:schemeClr val="tx2">
                  <a:lumMod val="10000"/>
                  <a:lumOff val="90000"/>
                </a:schemeClr>
              </a:solidFill>
              <a:latin typeface="Times New Roman" pitchFamily="18" charset="0"/>
              <a:cs typeface="Times New Roman" pitchFamily="18" charset="0"/>
            </a:endParaRPr>
          </a:p>
          <a:p>
            <a:pPr algn="just">
              <a:buFont typeface="Wingdings" panose="05000000000000000000" pitchFamily="2" charset="2"/>
              <a:buChar char="ü"/>
            </a:pPr>
            <a:r>
              <a:rPr lang="el-GR" sz="2400" b="1" dirty="0">
                <a:solidFill>
                  <a:schemeClr val="tx2">
                    <a:lumMod val="25000"/>
                    <a:lumOff val="75000"/>
                  </a:schemeClr>
                </a:solidFill>
                <a:latin typeface="Times New Roman" pitchFamily="18" charset="0"/>
                <a:cs typeface="Times New Roman" pitchFamily="18" charset="0"/>
              </a:rPr>
              <a:t>Οργάνωση ειδικού φορέα αντιμετωπίσεις προβλημάτων: </a:t>
            </a:r>
          </a:p>
          <a:p>
            <a:pPr algn="just">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προς την πολιτισμική ένταξη τους στην κοινωνία </a:t>
            </a:r>
          </a:p>
          <a:p>
            <a:pPr algn="just">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Εργασίας</a:t>
            </a:r>
          </a:p>
          <a:p>
            <a:pPr algn="just">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 κατοικίας </a:t>
            </a:r>
          </a:p>
          <a:p>
            <a:pPr algn="just">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 διατροφής</a:t>
            </a:r>
          </a:p>
          <a:p>
            <a:pPr algn="just">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Κοινωνικής περίθαλψης</a:t>
            </a:r>
          </a:p>
          <a:p>
            <a:pPr algn="just">
              <a:buFont typeface="Courier New" pitchFamily="49" charset="0"/>
              <a:buChar char="o"/>
            </a:pPr>
            <a:r>
              <a:rPr lang="el-GR" sz="2200" dirty="0">
                <a:solidFill>
                  <a:schemeClr val="tx2">
                    <a:lumMod val="10000"/>
                    <a:lumOff val="90000"/>
                  </a:schemeClr>
                </a:solidFill>
                <a:latin typeface="Times New Roman" pitchFamily="18" charset="0"/>
                <a:cs typeface="Times New Roman" pitchFamily="18" charset="0"/>
              </a:rPr>
              <a:t>και γενικότερα όλα αυτά που τους διαφοροποιούν από τον υπόλοιπο πληθυσμό και θα τα επίλυε με γνώμονα τον σεβασμό και την αγάπη.  </a:t>
            </a:r>
          </a:p>
        </p:txBody>
      </p:sp>
      <p:sp>
        <p:nvSpPr>
          <p:cNvPr id="4" name="3 - Θέση αριθμού διαφάνειας"/>
          <p:cNvSpPr>
            <a:spLocks noGrp="1"/>
          </p:cNvSpPr>
          <p:nvPr>
            <p:ph type="sldNum" sz="quarter" idx="12"/>
          </p:nvPr>
        </p:nvSpPr>
        <p:spPr/>
        <p:txBody>
          <a:bodyPr/>
          <a:lstStyle/>
          <a:p>
            <a:fld id="{73B850FF-6169-4056-8077-06FFA93A5366}" type="slidenum">
              <a:rPr lang="en-US" sz="1800" smtClean="0">
                <a:solidFill>
                  <a:schemeClr val="tx2">
                    <a:lumMod val="25000"/>
                    <a:lumOff val="75000"/>
                  </a:schemeClr>
                </a:solidFill>
              </a:rPr>
              <a:pPr/>
              <a:t>14</a:t>
            </a:fld>
            <a:endParaRPr lang="en-US" dirty="0">
              <a:solidFill>
                <a:schemeClr val="tx2">
                  <a:lumMod val="25000"/>
                  <a:lumOff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73B850FF-6169-4056-8077-06FFA93A5366}" type="slidenum">
              <a:rPr lang="en-US" sz="1800" smtClean="0"/>
              <a:pPr/>
              <a:t>2</a:t>
            </a:fld>
            <a:endParaRPr lang="en-US" sz="1800" dirty="0"/>
          </a:p>
        </p:txBody>
      </p:sp>
      <p:sp>
        <p:nvSpPr>
          <p:cNvPr id="5" name="4 - Έλλειψη"/>
          <p:cNvSpPr/>
          <p:nvPr/>
        </p:nvSpPr>
        <p:spPr>
          <a:xfrm>
            <a:off x="4934606" y="3011212"/>
            <a:ext cx="2711670" cy="898635"/>
          </a:xfrm>
          <a:prstGeom prst="ellipse">
            <a:avLst/>
          </a:prstGeom>
          <a:solidFill>
            <a:schemeClr val="accent2">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accent4">
                    <a:lumMod val="40000"/>
                    <a:lumOff val="60000"/>
                  </a:schemeClr>
                </a:solidFill>
                <a:latin typeface="Times New Roman" pitchFamily="18" charset="0"/>
                <a:cs typeface="Times New Roman" pitchFamily="18" charset="0"/>
              </a:rPr>
              <a:t>Περιεχόμενα</a:t>
            </a:r>
          </a:p>
        </p:txBody>
      </p:sp>
      <p:sp>
        <p:nvSpPr>
          <p:cNvPr id="6" name="5 - Έλλειψη"/>
          <p:cNvSpPr/>
          <p:nvPr/>
        </p:nvSpPr>
        <p:spPr>
          <a:xfrm>
            <a:off x="536029" y="1150882"/>
            <a:ext cx="4083268" cy="1355834"/>
          </a:xfrm>
          <a:prstGeom prst="ellipse">
            <a:avLst/>
          </a:prstGeom>
          <a:solidFill>
            <a:schemeClr val="accent2">
              <a:lumMod val="7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Times New Roman" pitchFamily="18" charset="0"/>
                <a:cs typeface="Times New Roman" pitchFamily="18" charset="0"/>
              </a:rPr>
              <a:t>1.</a:t>
            </a:r>
          </a:p>
          <a:p>
            <a:pPr algn="ctr"/>
            <a:r>
              <a:rPr lang="el-GR" dirty="0">
                <a:latin typeface="Times New Roman" pitchFamily="18" charset="0"/>
                <a:cs typeface="Times New Roman" pitchFamily="18" charset="0"/>
              </a:rPr>
              <a:t>Η στάση των Ρομά απέναντι στην εκπαιδευτική διαδικασία</a:t>
            </a:r>
          </a:p>
        </p:txBody>
      </p:sp>
      <p:sp>
        <p:nvSpPr>
          <p:cNvPr id="7" name="6 - Έλλειψη"/>
          <p:cNvSpPr/>
          <p:nvPr/>
        </p:nvSpPr>
        <p:spPr>
          <a:xfrm>
            <a:off x="578070" y="4535214"/>
            <a:ext cx="4083268" cy="1471447"/>
          </a:xfrm>
          <a:prstGeom prst="ellipse">
            <a:avLst/>
          </a:prstGeom>
          <a:solidFill>
            <a:schemeClr val="accent2">
              <a:lumMod val="7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Times New Roman" pitchFamily="18" charset="0"/>
                <a:cs typeface="Times New Roman" pitchFamily="18" charset="0"/>
              </a:rPr>
              <a:t>3. </a:t>
            </a:r>
          </a:p>
          <a:p>
            <a:pPr algn="ctr"/>
            <a:r>
              <a:rPr lang="el-GR" dirty="0">
                <a:latin typeface="Times New Roman" pitchFamily="18" charset="0"/>
                <a:cs typeface="Times New Roman" pitchFamily="18" charset="0"/>
              </a:rPr>
              <a:t>Σχολικός αποκλεισμός Ρομά – Ερευνητικά δεδομένα</a:t>
            </a:r>
          </a:p>
        </p:txBody>
      </p:sp>
      <p:sp>
        <p:nvSpPr>
          <p:cNvPr id="8" name="7 - Έλλειψη"/>
          <p:cNvSpPr/>
          <p:nvPr/>
        </p:nvSpPr>
        <p:spPr>
          <a:xfrm>
            <a:off x="7620001" y="1171904"/>
            <a:ext cx="4083268" cy="1355834"/>
          </a:xfrm>
          <a:prstGeom prst="ellipse">
            <a:avLst/>
          </a:prstGeom>
          <a:solidFill>
            <a:schemeClr val="accent2">
              <a:lumMod val="7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Times New Roman" pitchFamily="18" charset="0"/>
                <a:cs typeface="Times New Roman" pitchFamily="18" charset="0"/>
              </a:rPr>
              <a:t>2. </a:t>
            </a:r>
          </a:p>
          <a:p>
            <a:pPr algn="ctr"/>
            <a:r>
              <a:rPr lang="el-GR" dirty="0">
                <a:latin typeface="Times New Roman" pitchFamily="18" charset="0"/>
                <a:cs typeface="Times New Roman" pitchFamily="18" charset="0"/>
              </a:rPr>
              <a:t>Η στάση του εκπαιδευτικού συστήματος απέναντι στους Ρομά </a:t>
            </a:r>
          </a:p>
        </p:txBody>
      </p:sp>
      <p:sp>
        <p:nvSpPr>
          <p:cNvPr id="9" name="8 - Έλλειψη"/>
          <p:cNvSpPr/>
          <p:nvPr/>
        </p:nvSpPr>
        <p:spPr>
          <a:xfrm>
            <a:off x="7609491" y="4519449"/>
            <a:ext cx="4083268" cy="1455681"/>
          </a:xfrm>
          <a:prstGeom prst="ellipse">
            <a:avLst/>
          </a:prstGeom>
          <a:solidFill>
            <a:schemeClr val="accent2">
              <a:lumMod val="75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Times New Roman" pitchFamily="18" charset="0"/>
                <a:cs typeface="Times New Roman" pitchFamily="18" charset="0"/>
              </a:rPr>
              <a:t>4. </a:t>
            </a:r>
          </a:p>
          <a:p>
            <a:pPr algn="ctr"/>
            <a:r>
              <a:rPr lang="el-GR" dirty="0">
                <a:latin typeface="Times New Roman" pitchFamily="18" charset="0"/>
                <a:cs typeface="Times New Roman" pitchFamily="18" charset="0"/>
              </a:rPr>
              <a:t>Πολιτικές παρεμβάσεις και στρατηγικές</a:t>
            </a:r>
          </a:p>
        </p:txBody>
      </p:sp>
      <p:cxnSp>
        <p:nvCxnSpPr>
          <p:cNvPr id="11" name="10 - Ευθύγραμμο βέλος σύνδεσης"/>
          <p:cNvCxnSpPr/>
          <p:nvPr/>
        </p:nvCxnSpPr>
        <p:spPr>
          <a:xfrm flipH="1" flipV="1">
            <a:off x="4461641" y="2333297"/>
            <a:ext cx="882869" cy="614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flipV="1">
            <a:off x="7031421" y="2317531"/>
            <a:ext cx="835572" cy="599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p:nvPr/>
        </p:nvCxnSpPr>
        <p:spPr>
          <a:xfrm flipH="1">
            <a:off x="4461641" y="3988676"/>
            <a:ext cx="977462" cy="6148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a:off x="7126014" y="4035972"/>
            <a:ext cx="914400" cy="536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just"/>
            <a:r>
              <a:rPr lang="el-GR" sz="3600" dirty="0">
                <a:solidFill>
                  <a:schemeClr val="tx2">
                    <a:lumMod val="25000"/>
                    <a:lumOff val="75000"/>
                  </a:schemeClr>
                </a:solidFill>
                <a:effectLst>
                  <a:outerShdw blurRad="38100" dist="38100" dir="2700000" algn="tl">
                    <a:srgbClr val="000000">
                      <a:alpha val="43137"/>
                    </a:srgbClr>
                  </a:outerShdw>
                </a:effectLst>
              </a:rPr>
              <a:t>Γενικά…</a:t>
            </a:r>
          </a:p>
        </p:txBody>
      </p:sp>
      <p:sp>
        <p:nvSpPr>
          <p:cNvPr id="3" name="2 - Θέση περιεχομένου"/>
          <p:cNvSpPr>
            <a:spLocks noGrp="1"/>
          </p:cNvSpPr>
          <p:nvPr>
            <p:ph idx="1"/>
          </p:nvPr>
        </p:nvSpPr>
        <p:spPr>
          <a:xfrm>
            <a:off x="675250" y="1716257"/>
            <a:ext cx="10860258" cy="4389121"/>
          </a:xfrm>
          <a:solidFill>
            <a:schemeClr val="tx2">
              <a:lumMod val="50000"/>
              <a:lumOff val="50000"/>
            </a:schemeClr>
          </a:solidFill>
          <a:ln>
            <a:solidFill>
              <a:schemeClr val="tx2">
                <a:lumMod val="10000"/>
                <a:lumOff val="90000"/>
              </a:schemeClr>
            </a:solidFill>
          </a:ln>
        </p:spPr>
        <p:txBody>
          <a:bodyPr>
            <a:normAutofit/>
          </a:bodyPr>
          <a:lstStyle/>
          <a:p>
            <a:pPr algn="just">
              <a:lnSpc>
                <a:spcPct val="114000"/>
              </a:lnSpc>
              <a:buClr>
                <a:schemeClr val="tx2">
                  <a:lumMod val="90000"/>
                  <a:lumOff val="10000"/>
                </a:schemeClr>
              </a:buClr>
              <a:buFont typeface="Wingdings" pitchFamily="2" charset="2"/>
              <a:buChar char="§"/>
            </a:pPr>
            <a:r>
              <a:rPr lang="el-GR" sz="2300" dirty="0">
                <a:solidFill>
                  <a:schemeClr val="tx2">
                    <a:lumMod val="10000"/>
                    <a:lumOff val="90000"/>
                  </a:schemeClr>
                </a:solidFill>
                <a:latin typeface="Times New Roman" pitchFamily="18" charset="0"/>
                <a:cs typeface="Times New Roman" pitchFamily="18" charset="0"/>
              </a:rPr>
              <a:t>Οι Ρομά θεωρούν πως η </a:t>
            </a:r>
            <a:r>
              <a:rPr lang="el-GR" sz="2300" b="1" dirty="0">
                <a:solidFill>
                  <a:schemeClr val="tx2">
                    <a:lumMod val="10000"/>
                    <a:lumOff val="90000"/>
                  </a:schemeClr>
                </a:solidFill>
                <a:latin typeface="Times New Roman" pitchFamily="18" charset="0"/>
                <a:cs typeface="Times New Roman" pitchFamily="18" charset="0"/>
              </a:rPr>
              <a:t>συμμετοχή</a:t>
            </a:r>
            <a:r>
              <a:rPr lang="el-GR" sz="2300" dirty="0">
                <a:solidFill>
                  <a:schemeClr val="tx2">
                    <a:lumMod val="10000"/>
                    <a:lumOff val="90000"/>
                  </a:schemeClr>
                </a:solidFill>
                <a:latin typeface="Times New Roman" pitchFamily="18" charset="0"/>
                <a:cs typeface="Times New Roman" pitchFamily="18" charset="0"/>
              </a:rPr>
              <a:t> τους στο σχολείο </a:t>
            </a:r>
            <a:r>
              <a:rPr lang="el-GR" sz="2300" b="1" dirty="0">
                <a:effectLst>
                  <a:outerShdw blurRad="38100" dist="38100" dir="2700000" algn="tl">
                    <a:srgbClr val="000000">
                      <a:alpha val="43137"/>
                    </a:srgbClr>
                  </a:outerShdw>
                </a:effectLst>
                <a:latin typeface="Times New Roman" pitchFamily="18" charset="0"/>
                <a:cs typeface="Times New Roman" pitchFamily="18" charset="0"/>
              </a:rPr>
              <a:t>δε μπορεί να τους προσφέρει κάτι</a:t>
            </a:r>
            <a:r>
              <a:rPr lang="el-GR" sz="2300" b="1" dirty="0">
                <a:solidFill>
                  <a:schemeClr val="tx2">
                    <a:lumMod val="10000"/>
                    <a:lumOff val="90000"/>
                  </a:schemeClr>
                </a:solidFill>
                <a:latin typeface="Times New Roman" pitchFamily="18" charset="0"/>
                <a:cs typeface="Times New Roman" pitchFamily="18" charset="0"/>
              </a:rPr>
              <a:t>, </a:t>
            </a:r>
            <a:r>
              <a:rPr lang="el-GR" sz="2300" dirty="0">
                <a:solidFill>
                  <a:schemeClr val="tx2">
                    <a:lumMod val="10000"/>
                    <a:lumOff val="90000"/>
                  </a:schemeClr>
                </a:solidFill>
                <a:latin typeface="Times New Roman" pitchFamily="18" charset="0"/>
                <a:cs typeface="Times New Roman" pitchFamily="18" charset="0"/>
              </a:rPr>
              <a:t>έτσι, η </a:t>
            </a:r>
            <a:r>
              <a:rPr lang="el-GR" sz="2300" b="1" dirty="0">
                <a:solidFill>
                  <a:schemeClr val="tx2">
                    <a:lumMod val="10000"/>
                    <a:lumOff val="90000"/>
                  </a:schemeClr>
                </a:solidFill>
                <a:latin typeface="Times New Roman" pitchFamily="18" charset="0"/>
                <a:cs typeface="Times New Roman" pitchFamily="18" charset="0"/>
              </a:rPr>
              <a:t>παρακολούθηση των μαθημάτων </a:t>
            </a:r>
            <a:r>
              <a:rPr lang="el-GR" sz="2300" dirty="0">
                <a:solidFill>
                  <a:schemeClr val="tx2">
                    <a:lumMod val="90000"/>
                    <a:lumOff val="10000"/>
                  </a:schemeClr>
                </a:solidFill>
                <a:latin typeface="Times New Roman" pitchFamily="18" charset="0"/>
                <a:cs typeface="Times New Roman" pitchFamily="18" charset="0"/>
                <a:sym typeface="Wingdings" pitchFamily="2" charset="2"/>
              </a:rPr>
              <a:t></a:t>
            </a:r>
            <a:r>
              <a:rPr lang="el-GR" sz="2300" dirty="0">
                <a:solidFill>
                  <a:schemeClr val="tx2">
                    <a:lumMod val="10000"/>
                    <a:lumOff val="90000"/>
                  </a:schemeClr>
                </a:solidFill>
                <a:latin typeface="Times New Roman" pitchFamily="18" charset="0"/>
                <a:cs typeface="Times New Roman" pitchFamily="18" charset="0"/>
              </a:rPr>
              <a:t> </a:t>
            </a:r>
            <a:r>
              <a:rPr lang="el-GR" sz="2300" b="1" dirty="0">
                <a:effectLst>
                  <a:outerShdw blurRad="38100" dist="38100" dir="2700000" algn="tl">
                    <a:srgbClr val="000000">
                      <a:alpha val="43137"/>
                    </a:srgbClr>
                  </a:outerShdw>
                </a:effectLst>
                <a:latin typeface="Times New Roman" pitchFamily="18" charset="0"/>
                <a:cs typeface="Times New Roman" pitchFamily="18" charset="0"/>
              </a:rPr>
              <a:t>περιστασιακή</a:t>
            </a:r>
            <a:r>
              <a:rPr lang="el-GR" sz="2300" dirty="0">
                <a:solidFill>
                  <a:schemeClr val="tx2">
                    <a:lumMod val="10000"/>
                    <a:lumOff val="90000"/>
                  </a:schemeClr>
                </a:solidFill>
                <a:latin typeface="Times New Roman" pitchFamily="18" charset="0"/>
                <a:cs typeface="Times New Roman" pitchFamily="18" charset="0"/>
              </a:rPr>
              <a:t>. </a:t>
            </a:r>
          </a:p>
          <a:p>
            <a:pPr algn="just">
              <a:lnSpc>
                <a:spcPct val="120000"/>
              </a:lnSpc>
              <a:buClr>
                <a:schemeClr val="tx2">
                  <a:lumMod val="90000"/>
                  <a:lumOff val="10000"/>
                </a:schemeClr>
              </a:buClr>
              <a:buFont typeface="Wingdings" pitchFamily="2" charset="2"/>
              <a:buChar char="§"/>
            </a:pPr>
            <a:r>
              <a:rPr lang="el-GR" sz="2300" dirty="0">
                <a:solidFill>
                  <a:schemeClr val="tx2">
                    <a:lumMod val="10000"/>
                    <a:lumOff val="90000"/>
                  </a:schemeClr>
                </a:solidFill>
                <a:latin typeface="Times New Roman" pitchFamily="18" charset="0"/>
                <a:cs typeface="Times New Roman" pitchFamily="18" charset="0"/>
              </a:rPr>
              <a:t>Για τους Ρομά, η κουλτούρα του σχολείου αποτελεί συστατικό ενός περιβάλλοντος και συστήματος που τους </a:t>
            </a:r>
            <a:r>
              <a:rPr lang="el-GR" sz="2300" b="1" dirty="0">
                <a:effectLst>
                  <a:outerShdw blurRad="38100" dist="38100" dir="2700000" algn="tl">
                    <a:srgbClr val="000000">
                      <a:alpha val="43137"/>
                    </a:srgbClr>
                  </a:outerShdw>
                </a:effectLst>
                <a:latin typeface="Times New Roman" pitchFamily="18" charset="0"/>
                <a:cs typeface="Times New Roman" pitchFamily="18" charset="0"/>
              </a:rPr>
              <a:t>περιθωριοποιεί</a:t>
            </a:r>
            <a:r>
              <a:rPr lang="el-GR" sz="2300" dirty="0">
                <a:solidFill>
                  <a:schemeClr val="tx2">
                    <a:lumMod val="10000"/>
                    <a:lumOff val="90000"/>
                  </a:schemeClr>
                </a:solidFill>
                <a:latin typeface="Times New Roman" pitchFamily="18" charset="0"/>
                <a:cs typeface="Times New Roman" pitchFamily="18" charset="0"/>
              </a:rPr>
              <a:t> και τους </a:t>
            </a:r>
            <a:r>
              <a:rPr lang="el-GR" sz="2300" b="1" dirty="0">
                <a:effectLst>
                  <a:outerShdw blurRad="38100" dist="38100" dir="2700000" algn="tl">
                    <a:srgbClr val="000000">
                      <a:alpha val="43137"/>
                    </a:srgbClr>
                  </a:outerShdw>
                </a:effectLst>
                <a:latin typeface="Times New Roman" pitchFamily="18" charset="0"/>
                <a:cs typeface="Times New Roman" pitchFamily="18" charset="0"/>
              </a:rPr>
              <a:t>αποκλείει</a:t>
            </a:r>
            <a:r>
              <a:rPr lang="el-GR" sz="2300" dirty="0">
                <a:solidFill>
                  <a:schemeClr val="tx2">
                    <a:lumMod val="10000"/>
                    <a:lumOff val="90000"/>
                  </a:schemeClr>
                </a:solidFill>
                <a:latin typeface="Times New Roman" pitchFamily="18" charset="0"/>
                <a:cs typeface="Times New Roman" pitchFamily="18" charset="0"/>
              </a:rPr>
              <a:t>.</a:t>
            </a:r>
            <a:endParaRPr lang="en-US" sz="2300" dirty="0">
              <a:solidFill>
                <a:schemeClr val="tx2">
                  <a:lumMod val="10000"/>
                  <a:lumOff val="90000"/>
                </a:schemeClr>
              </a:solidFill>
              <a:latin typeface="Times New Roman" pitchFamily="18" charset="0"/>
              <a:cs typeface="Times New Roman" pitchFamily="18" charset="0"/>
            </a:endParaRPr>
          </a:p>
          <a:p>
            <a:pPr algn="just">
              <a:lnSpc>
                <a:spcPct val="114000"/>
              </a:lnSpc>
              <a:buClr>
                <a:schemeClr val="tx2">
                  <a:lumMod val="90000"/>
                  <a:lumOff val="10000"/>
                </a:schemeClr>
              </a:buClr>
              <a:buFont typeface="Wingdings" pitchFamily="2" charset="2"/>
              <a:buChar char="§"/>
            </a:pPr>
            <a:r>
              <a:rPr lang="el-GR" sz="2300" dirty="0">
                <a:solidFill>
                  <a:schemeClr val="tx2">
                    <a:lumMod val="10000"/>
                    <a:lumOff val="90000"/>
                  </a:schemeClr>
                </a:solidFill>
                <a:latin typeface="Times New Roman" pitchFamily="18" charset="0"/>
                <a:cs typeface="Times New Roman" pitchFamily="18" charset="0"/>
              </a:rPr>
              <a:t>Πρωταρχική επιθυμία και ανάγκη τους </a:t>
            </a:r>
            <a:r>
              <a:rPr lang="el-GR" sz="2300" dirty="0">
                <a:solidFill>
                  <a:schemeClr val="accent1">
                    <a:lumMod val="50000"/>
                  </a:schemeClr>
                </a:solidFill>
                <a:latin typeface="Times New Roman" pitchFamily="18" charset="0"/>
                <a:cs typeface="Times New Roman" pitchFamily="18" charset="0"/>
                <a:sym typeface="Wingdings" pitchFamily="2" charset="2"/>
              </a:rPr>
              <a:t></a:t>
            </a:r>
            <a:r>
              <a:rPr lang="el-GR" sz="2300" dirty="0">
                <a:solidFill>
                  <a:schemeClr val="tx2">
                    <a:lumMod val="10000"/>
                    <a:lumOff val="90000"/>
                  </a:schemeClr>
                </a:solidFill>
                <a:latin typeface="Times New Roman" pitchFamily="18" charset="0"/>
                <a:cs typeface="Times New Roman" pitchFamily="18" charset="0"/>
              </a:rPr>
              <a:t> να διδαχθούν από το σχολείο </a:t>
            </a:r>
            <a:r>
              <a:rPr lang="el-GR" sz="2300" u="sng" dirty="0">
                <a:latin typeface="Times New Roman" pitchFamily="18" charset="0"/>
                <a:cs typeface="Times New Roman" pitchFamily="18" charset="0"/>
              </a:rPr>
              <a:t>μόνο</a:t>
            </a:r>
            <a:r>
              <a:rPr lang="el-GR" sz="2300" dirty="0">
                <a:latin typeface="Times New Roman" pitchFamily="18" charset="0"/>
                <a:cs typeface="Times New Roman" pitchFamily="18" charset="0"/>
              </a:rPr>
              <a:t> </a:t>
            </a:r>
            <a:r>
              <a:rPr lang="el-GR" sz="2300" dirty="0">
                <a:solidFill>
                  <a:schemeClr val="tx2">
                    <a:lumMod val="10000"/>
                    <a:lumOff val="90000"/>
                  </a:schemeClr>
                </a:solidFill>
                <a:latin typeface="Times New Roman" pitchFamily="18" charset="0"/>
                <a:cs typeface="Times New Roman" pitchFamily="18" charset="0"/>
              </a:rPr>
              <a:t>γνώσεις που αφορούν στον </a:t>
            </a:r>
            <a:r>
              <a:rPr lang="el-GR" sz="2300" b="1" dirty="0">
                <a:effectLst>
                  <a:outerShdw blurRad="38100" dist="38100" dir="2700000" algn="tl">
                    <a:srgbClr val="000000">
                      <a:alpha val="43137"/>
                    </a:srgbClr>
                  </a:outerShdw>
                </a:effectLst>
                <a:latin typeface="Times New Roman" pitchFamily="18" charset="0"/>
                <a:cs typeface="Times New Roman" pitchFamily="18" charset="0"/>
              </a:rPr>
              <a:t>εγγραμματισμό</a:t>
            </a:r>
            <a:r>
              <a:rPr lang="el-GR" sz="2300" dirty="0">
                <a:solidFill>
                  <a:schemeClr val="tx2">
                    <a:lumMod val="10000"/>
                    <a:lumOff val="90000"/>
                  </a:schemeClr>
                </a:solidFill>
                <a:latin typeface="Times New Roman" pitchFamily="18" charset="0"/>
                <a:cs typeface="Times New Roman" pitchFamily="18" charset="0"/>
              </a:rPr>
              <a:t> τους (ανάγνωση, γραφή, μαθηματικά κλπ).</a:t>
            </a:r>
          </a:p>
          <a:p>
            <a:pPr algn="just">
              <a:lnSpc>
                <a:spcPct val="114000"/>
              </a:lnSpc>
              <a:buClr>
                <a:schemeClr val="tx2">
                  <a:lumMod val="90000"/>
                  <a:lumOff val="10000"/>
                </a:schemeClr>
              </a:buClr>
              <a:buFont typeface="Wingdings" pitchFamily="2" charset="2"/>
              <a:buChar char="§"/>
            </a:pPr>
            <a:r>
              <a:rPr lang="el-GR" sz="2300" dirty="0">
                <a:solidFill>
                  <a:schemeClr val="tx2">
                    <a:lumMod val="10000"/>
                    <a:lumOff val="90000"/>
                  </a:schemeClr>
                </a:solidFill>
                <a:latin typeface="Times New Roman" pitchFamily="18" charset="0"/>
                <a:cs typeface="Times New Roman" pitchFamily="18" charset="0"/>
              </a:rPr>
              <a:t>Το σχολείο αποτελεί γι’ αυτούς μέρος του «έξω κόσμου», ένα μέρος που θα τους βοηθήσει να ανταποκριθούν στις </a:t>
            </a:r>
            <a:r>
              <a:rPr lang="el-GR" sz="2300" b="1" dirty="0">
                <a:solidFill>
                  <a:schemeClr val="tx2">
                    <a:lumMod val="10000"/>
                    <a:lumOff val="90000"/>
                  </a:schemeClr>
                </a:solidFill>
                <a:latin typeface="Times New Roman" pitchFamily="18" charset="0"/>
                <a:cs typeface="Times New Roman" pitchFamily="18" charset="0"/>
              </a:rPr>
              <a:t>ανάγκες</a:t>
            </a:r>
            <a:r>
              <a:rPr lang="el-GR" sz="2300" dirty="0">
                <a:solidFill>
                  <a:schemeClr val="tx2">
                    <a:lumMod val="10000"/>
                    <a:lumOff val="90000"/>
                  </a:schemeClr>
                </a:solidFill>
                <a:latin typeface="Times New Roman" pitchFamily="18" charset="0"/>
                <a:cs typeface="Times New Roman" pitchFamily="18" charset="0"/>
              </a:rPr>
              <a:t> που επιτάσσει η </a:t>
            </a:r>
            <a:r>
              <a:rPr lang="el-GR" sz="2300" b="1" dirty="0">
                <a:effectLst>
                  <a:outerShdw blurRad="38100" dist="38100" dir="2700000" algn="tl">
                    <a:srgbClr val="000000">
                      <a:alpha val="43137"/>
                    </a:srgbClr>
                  </a:outerShdw>
                </a:effectLst>
                <a:latin typeface="Times New Roman" pitchFamily="18" charset="0"/>
                <a:cs typeface="Times New Roman" pitchFamily="18" charset="0"/>
              </a:rPr>
              <a:t>κοινωνία</a:t>
            </a:r>
            <a:r>
              <a:rPr lang="el-GR" sz="2300" dirty="0">
                <a:solidFill>
                  <a:schemeClr val="tx2">
                    <a:lumMod val="10000"/>
                    <a:lumOff val="90000"/>
                  </a:schemeClr>
                </a:solidFill>
                <a:latin typeface="Times New Roman" pitchFamily="18" charset="0"/>
                <a:cs typeface="Times New Roman" pitchFamily="18" charset="0"/>
              </a:rPr>
              <a:t> και η </a:t>
            </a:r>
            <a:r>
              <a:rPr lang="el-GR" sz="2300" b="1" dirty="0">
                <a:effectLst>
                  <a:outerShdw blurRad="38100" dist="38100" dir="2700000" algn="tl">
                    <a:srgbClr val="000000">
                      <a:alpha val="43137"/>
                    </a:srgbClr>
                  </a:outerShdw>
                </a:effectLst>
                <a:latin typeface="Times New Roman" pitchFamily="18" charset="0"/>
                <a:cs typeface="Times New Roman" pitchFamily="18" charset="0"/>
              </a:rPr>
              <a:t>αγορά εργασίας</a:t>
            </a:r>
            <a:r>
              <a:rPr lang="el-GR" sz="2300" dirty="0">
                <a:solidFill>
                  <a:schemeClr val="tx2">
                    <a:lumMod val="10000"/>
                    <a:lumOff val="90000"/>
                  </a:schemeClr>
                </a:solidFill>
                <a:latin typeface="Times New Roman" pitchFamily="18" charset="0"/>
                <a:cs typeface="Times New Roman" pitchFamily="18" charset="0"/>
              </a:rPr>
              <a:t>.</a:t>
            </a:r>
          </a:p>
          <a:p>
            <a:pPr>
              <a:buClr>
                <a:schemeClr val="tx2">
                  <a:lumMod val="90000"/>
                  <a:lumOff val="10000"/>
                </a:schemeClr>
              </a:buClr>
            </a:pPr>
            <a:endParaRPr lang="el-GR" dirty="0"/>
          </a:p>
        </p:txBody>
      </p:sp>
      <p:sp>
        <p:nvSpPr>
          <p:cNvPr id="4" name="3 - Θέση αριθμού διαφάνειας"/>
          <p:cNvSpPr>
            <a:spLocks noGrp="1"/>
          </p:cNvSpPr>
          <p:nvPr>
            <p:ph type="sldNum" sz="quarter" idx="12"/>
          </p:nvPr>
        </p:nvSpPr>
        <p:spPr/>
        <p:txBody>
          <a:bodyPr/>
          <a:lstStyle/>
          <a:p>
            <a:fld id="{73B850FF-6169-4056-8077-06FFA93A5366}" type="slidenum">
              <a:rPr lang="en-US" sz="1800" smtClean="0"/>
              <a:pPr/>
              <a:t>3</a:t>
            </a:fld>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a:solidFill>
                  <a:schemeClr val="tx2">
                    <a:lumMod val="25000"/>
                    <a:lumOff val="75000"/>
                  </a:schemeClr>
                </a:solidFill>
                <a:cs typeface="Times New Roman" pitchFamily="18" charset="0"/>
              </a:rPr>
              <a:t>Η στάση των Ρομά απέναντι στην εκπαιδευτική διαδικασία (1/2)</a:t>
            </a:r>
            <a:endParaRPr lang="el-GR" sz="3600" dirty="0"/>
          </a:p>
        </p:txBody>
      </p:sp>
      <p:sp>
        <p:nvSpPr>
          <p:cNvPr id="4" name="3 - Θέση αριθμού διαφάνειας"/>
          <p:cNvSpPr>
            <a:spLocks noGrp="1"/>
          </p:cNvSpPr>
          <p:nvPr>
            <p:ph type="sldNum" sz="quarter" idx="12"/>
          </p:nvPr>
        </p:nvSpPr>
        <p:spPr/>
        <p:txBody>
          <a:bodyPr/>
          <a:lstStyle/>
          <a:p>
            <a:fld id="{73B850FF-6169-4056-8077-06FFA93A5366}" type="slidenum">
              <a:rPr lang="en-US" sz="1800" smtClean="0"/>
              <a:pPr/>
              <a:t>4</a:t>
            </a:fld>
            <a:endParaRPr lang="en-US" sz="1800" dirty="0"/>
          </a:p>
        </p:txBody>
      </p:sp>
      <p:sp>
        <p:nvSpPr>
          <p:cNvPr id="6" name="5 - Στρογγυλεμένο ορθογώνιο"/>
          <p:cNvSpPr/>
          <p:nvPr/>
        </p:nvSpPr>
        <p:spPr>
          <a:xfrm>
            <a:off x="1969474" y="3953023"/>
            <a:ext cx="4876800" cy="253218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000" b="1" dirty="0">
                <a:solidFill>
                  <a:schemeClr val="accent1">
                    <a:lumMod val="50000"/>
                  </a:schemeClr>
                </a:solidFill>
                <a:latin typeface="Times New Roman" pitchFamily="18" charset="0"/>
                <a:cs typeface="Times New Roman" pitchFamily="18" charset="0"/>
              </a:rPr>
              <a:t>Τα ερευνητικά δεδομένα </a:t>
            </a:r>
            <a:r>
              <a:rPr lang="el-GR" sz="2000" b="1" dirty="0">
                <a:solidFill>
                  <a:schemeClr val="accent4">
                    <a:lumMod val="50000"/>
                  </a:schemeClr>
                </a:solidFill>
                <a:latin typeface="Times New Roman" pitchFamily="18" charset="0"/>
                <a:cs typeface="Times New Roman" pitchFamily="18" charset="0"/>
                <a:sym typeface="Wingdings" pitchFamily="2" charset="2"/>
              </a:rPr>
              <a:t></a:t>
            </a:r>
            <a:r>
              <a:rPr lang="el-GR" sz="2000" dirty="0">
                <a:solidFill>
                  <a:schemeClr val="accent1">
                    <a:lumMod val="50000"/>
                  </a:schemeClr>
                </a:solidFill>
                <a:latin typeface="Times New Roman" pitchFamily="18" charset="0"/>
                <a:cs typeface="Times New Roman" pitchFamily="18" charset="0"/>
                <a:sym typeface="Wingdings" pitchFamily="2" charset="2"/>
              </a:rPr>
              <a:t> </a:t>
            </a:r>
            <a:r>
              <a:rPr lang="el-GR" sz="2000" dirty="0">
                <a:solidFill>
                  <a:schemeClr val="accent1">
                    <a:lumMod val="50000"/>
                  </a:schemeClr>
                </a:solidFill>
                <a:latin typeface="Times New Roman" pitchFamily="18" charset="0"/>
                <a:cs typeface="Times New Roman" pitchFamily="18" charset="0"/>
              </a:rPr>
              <a:t>αναδεικνύουν το </a:t>
            </a:r>
            <a:r>
              <a:rPr lang="el-GR" sz="2000" u="sng" dirty="0">
                <a:solidFill>
                  <a:schemeClr val="accent1">
                    <a:lumMod val="50000"/>
                  </a:schemeClr>
                </a:solidFill>
                <a:latin typeface="Times New Roman" pitchFamily="18" charset="0"/>
                <a:cs typeface="Times New Roman" pitchFamily="18" charset="0"/>
              </a:rPr>
              <a:t>φόβο</a:t>
            </a:r>
            <a:r>
              <a:rPr lang="el-GR" sz="2000" dirty="0">
                <a:solidFill>
                  <a:schemeClr val="accent1">
                    <a:lumMod val="50000"/>
                  </a:schemeClr>
                </a:solidFill>
                <a:latin typeface="Times New Roman" pitchFamily="18" charset="0"/>
                <a:cs typeface="Times New Roman" pitchFamily="18" charset="0"/>
              </a:rPr>
              <a:t> των Ρομά απέναντι </a:t>
            </a:r>
            <a:r>
              <a:rPr lang="en-US" sz="2000" dirty="0">
                <a:solidFill>
                  <a:schemeClr val="accent1">
                    <a:lumMod val="50000"/>
                  </a:schemeClr>
                </a:solidFill>
                <a:latin typeface="Times New Roman" pitchFamily="18" charset="0"/>
                <a:cs typeface="Times New Roman" pitchFamily="18" charset="0"/>
              </a:rPr>
              <a:t>:</a:t>
            </a:r>
            <a:r>
              <a:rPr lang="el-GR" sz="2000" dirty="0">
                <a:solidFill>
                  <a:schemeClr val="accent1">
                    <a:lumMod val="50000"/>
                  </a:schemeClr>
                </a:solidFill>
                <a:latin typeface="Times New Roman" pitchFamily="18" charset="0"/>
                <a:cs typeface="Times New Roman" pitchFamily="18" charset="0"/>
              </a:rPr>
              <a:t> </a:t>
            </a:r>
            <a:r>
              <a:rPr lang="el-GR" sz="2000" b="1" dirty="0">
                <a:solidFill>
                  <a:schemeClr val="accent1">
                    <a:lumMod val="50000"/>
                  </a:schemeClr>
                </a:solidFill>
                <a:latin typeface="Times New Roman" pitchFamily="18" charset="0"/>
                <a:cs typeface="Times New Roman" pitchFamily="18" charset="0"/>
              </a:rPr>
              <a:t>1.</a:t>
            </a:r>
            <a:r>
              <a:rPr lang="el-GR" sz="2000" dirty="0">
                <a:solidFill>
                  <a:schemeClr val="accent1">
                    <a:lumMod val="50000"/>
                  </a:schemeClr>
                </a:solidFill>
                <a:latin typeface="Times New Roman" pitchFamily="18" charset="0"/>
                <a:cs typeface="Times New Roman" pitchFamily="18" charset="0"/>
              </a:rPr>
              <a:t> </a:t>
            </a:r>
            <a:r>
              <a:rPr lang="el-GR" sz="2000" b="1" dirty="0">
                <a:solidFill>
                  <a:schemeClr val="accent1">
                    <a:lumMod val="50000"/>
                  </a:schemeClr>
                </a:solidFill>
                <a:latin typeface="Times New Roman" pitchFamily="18" charset="0"/>
                <a:cs typeface="Times New Roman" pitchFamily="18" charset="0"/>
              </a:rPr>
              <a:t>στο </a:t>
            </a:r>
            <a:r>
              <a:rPr lang="el-GR" sz="2000" b="1" u="sng" dirty="0">
                <a:solidFill>
                  <a:schemeClr val="accent1">
                    <a:lumMod val="50000"/>
                  </a:schemeClr>
                </a:solidFill>
                <a:latin typeface="Times New Roman" pitchFamily="18" charset="0"/>
                <a:cs typeface="Times New Roman" pitchFamily="18" charset="0"/>
              </a:rPr>
              <a:t>σχολείο</a:t>
            </a:r>
            <a:r>
              <a:rPr lang="el-GR" sz="2000" b="1" dirty="0">
                <a:solidFill>
                  <a:schemeClr val="accent1">
                    <a:lumMod val="50000"/>
                  </a:schemeClr>
                </a:solidFill>
                <a:latin typeface="Times New Roman" pitchFamily="18" charset="0"/>
                <a:cs typeface="Times New Roman" pitchFamily="18" charset="0"/>
              </a:rPr>
              <a:t> (</a:t>
            </a:r>
            <a:r>
              <a:rPr lang="el-GR" sz="2000" dirty="0">
                <a:solidFill>
                  <a:schemeClr val="accent1">
                    <a:lumMod val="50000"/>
                  </a:schemeClr>
                </a:solidFill>
                <a:latin typeface="Times New Roman" pitchFamily="18" charset="0"/>
                <a:cs typeface="Times New Roman" pitchFamily="18" charset="0"/>
              </a:rPr>
              <a:t>αφορά στη </a:t>
            </a:r>
            <a:r>
              <a:rPr lang="el-GR" sz="2000" b="1" dirty="0">
                <a:solidFill>
                  <a:schemeClr val="accent1">
                    <a:lumMod val="50000"/>
                  </a:schemeClr>
                </a:solidFill>
                <a:latin typeface="Times New Roman" pitchFamily="18" charset="0"/>
                <a:cs typeface="Times New Roman" pitchFamily="18" charset="0"/>
              </a:rPr>
              <a:t>στάση των εκπαιδευτικών </a:t>
            </a:r>
            <a:r>
              <a:rPr lang="el-GR" sz="2000" dirty="0">
                <a:solidFill>
                  <a:schemeClr val="accent1">
                    <a:lumMod val="50000"/>
                  </a:schemeClr>
                </a:solidFill>
                <a:latin typeface="Times New Roman" pitchFamily="18" charset="0"/>
                <a:cs typeface="Times New Roman" pitchFamily="18" charset="0"/>
              </a:rPr>
              <a:t>και </a:t>
            </a:r>
            <a:r>
              <a:rPr lang="el-GR" sz="2000" b="1" dirty="0">
                <a:solidFill>
                  <a:schemeClr val="accent1">
                    <a:lumMod val="50000"/>
                  </a:schemeClr>
                </a:solidFill>
                <a:latin typeface="Times New Roman" pitchFamily="18" charset="0"/>
                <a:cs typeface="Times New Roman" pitchFamily="18" charset="0"/>
              </a:rPr>
              <a:t>των υπόλοιπων μαθητών)</a:t>
            </a:r>
            <a:r>
              <a:rPr lang="el-GR" sz="2000" dirty="0">
                <a:solidFill>
                  <a:schemeClr val="accent1">
                    <a:lumMod val="50000"/>
                  </a:schemeClr>
                </a:solidFill>
                <a:latin typeface="Times New Roman" pitchFamily="18" charset="0"/>
                <a:cs typeface="Times New Roman" pitchFamily="18" charset="0"/>
              </a:rPr>
              <a:t>, </a:t>
            </a:r>
            <a:r>
              <a:rPr lang="el-GR" sz="2000" b="1" dirty="0">
                <a:solidFill>
                  <a:schemeClr val="accent1">
                    <a:lumMod val="50000"/>
                  </a:schemeClr>
                </a:solidFill>
                <a:latin typeface="Times New Roman" pitchFamily="18" charset="0"/>
                <a:cs typeface="Times New Roman" pitchFamily="18" charset="0"/>
              </a:rPr>
              <a:t>2. στη </a:t>
            </a:r>
            <a:r>
              <a:rPr lang="el-GR" sz="2000" b="1" u="sng" dirty="0">
                <a:solidFill>
                  <a:schemeClr val="accent1">
                    <a:lumMod val="50000"/>
                  </a:schemeClr>
                </a:solidFill>
                <a:latin typeface="Times New Roman" pitchFamily="18" charset="0"/>
                <a:cs typeface="Times New Roman" pitchFamily="18" charset="0"/>
              </a:rPr>
              <a:t>μετακίνηση</a:t>
            </a:r>
            <a:r>
              <a:rPr lang="el-GR" sz="2000" b="1" dirty="0">
                <a:solidFill>
                  <a:schemeClr val="accent1">
                    <a:lumMod val="50000"/>
                  </a:schemeClr>
                </a:solidFill>
                <a:latin typeface="Times New Roman" pitchFamily="18" charset="0"/>
                <a:cs typeface="Times New Roman" pitchFamily="18" charset="0"/>
              </a:rPr>
              <a:t> </a:t>
            </a:r>
            <a:r>
              <a:rPr lang="el-GR" sz="2000" dirty="0">
                <a:solidFill>
                  <a:schemeClr val="accent1">
                    <a:lumMod val="50000"/>
                  </a:schemeClr>
                </a:solidFill>
                <a:latin typeface="Times New Roman" pitchFamily="18" charset="0"/>
                <a:cs typeface="Times New Roman" pitchFamily="18" charset="0"/>
              </a:rPr>
              <a:t>προς το σχολείο (ενδεχόμενο μεγάλης απόστασης από την κατοικία).</a:t>
            </a:r>
          </a:p>
          <a:p>
            <a:pPr algn="ctr"/>
            <a:endParaRPr lang="el-GR" dirty="0"/>
          </a:p>
        </p:txBody>
      </p:sp>
      <p:sp>
        <p:nvSpPr>
          <p:cNvPr id="8" name="7 - Στρογγυλεμένο ορθογώνιο"/>
          <p:cNvSpPr/>
          <p:nvPr/>
        </p:nvSpPr>
        <p:spPr>
          <a:xfrm>
            <a:off x="6738424" y="2124221"/>
            <a:ext cx="4501662" cy="163185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70000"/>
              </a:lnSpc>
            </a:pPr>
            <a:r>
              <a:rPr lang="el-GR" sz="2000" b="1" dirty="0">
                <a:solidFill>
                  <a:schemeClr val="accent1">
                    <a:lumMod val="50000"/>
                  </a:schemeClr>
                </a:solidFill>
                <a:latin typeface="Times New Roman" pitchFamily="18" charset="0"/>
                <a:cs typeface="Times New Roman" pitchFamily="18" charset="0"/>
              </a:rPr>
              <a:t>Μεγάλο ποσοστό διαρροής</a:t>
            </a:r>
            <a:r>
              <a:rPr lang="el-GR" sz="2000" dirty="0">
                <a:solidFill>
                  <a:schemeClr val="accent1">
                    <a:lumMod val="50000"/>
                  </a:schemeClr>
                </a:solidFill>
                <a:latin typeface="Times New Roman" pitchFamily="18" charset="0"/>
                <a:cs typeface="Times New Roman" pitchFamily="18" charset="0"/>
              </a:rPr>
              <a:t>, ήδη από την Πρωτοβάθμια Εκπαίδευση (50% σε ευρωπαϊκό επίπεδο).</a:t>
            </a:r>
          </a:p>
        </p:txBody>
      </p:sp>
      <p:sp>
        <p:nvSpPr>
          <p:cNvPr id="9" name="8 - Στρογγυλεμένο ορθογώνιο"/>
          <p:cNvSpPr/>
          <p:nvPr/>
        </p:nvSpPr>
        <p:spPr>
          <a:xfrm>
            <a:off x="1111348" y="2321170"/>
            <a:ext cx="3699802" cy="101287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2000" dirty="0">
                <a:solidFill>
                  <a:schemeClr val="accent1">
                    <a:lumMod val="50000"/>
                  </a:schemeClr>
                </a:solidFill>
                <a:latin typeface="Times New Roman" pitchFamily="18" charset="0"/>
                <a:cs typeface="Times New Roman" pitchFamily="18" charset="0"/>
              </a:rPr>
              <a:t>Δεν «στέλνουν» τα παιδιά τους στο νηπιαγωγείο</a:t>
            </a:r>
          </a:p>
        </p:txBody>
      </p:sp>
      <p:cxnSp>
        <p:nvCxnSpPr>
          <p:cNvPr id="11" name="10 - Ευθύγραμμο βέλος σύνδεσης"/>
          <p:cNvCxnSpPr/>
          <p:nvPr/>
        </p:nvCxnSpPr>
        <p:spPr>
          <a:xfrm>
            <a:off x="5134708" y="2869809"/>
            <a:ext cx="1209821" cy="0"/>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a:solidFill>
                  <a:schemeClr val="tx2">
                    <a:lumMod val="25000"/>
                    <a:lumOff val="75000"/>
                  </a:schemeClr>
                </a:solidFill>
                <a:cs typeface="Times New Roman" pitchFamily="18" charset="0"/>
              </a:rPr>
              <a:t>Η στάση των Ρομά απέναντι στην εκπαιδευτική διαδικασία (2/2)</a:t>
            </a:r>
            <a:endParaRPr lang="el-GR" sz="3600" dirty="0"/>
          </a:p>
        </p:txBody>
      </p:sp>
      <p:sp>
        <p:nvSpPr>
          <p:cNvPr id="4" name="3 - Θέση αριθμού διαφάνειας"/>
          <p:cNvSpPr>
            <a:spLocks noGrp="1"/>
          </p:cNvSpPr>
          <p:nvPr>
            <p:ph type="sldNum" sz="quarter" idx="12"/>
          </p:nvPr>
        </p:nvSpPr>
        <p:spPr/>
        <p:txBody>
          <a:bodyPr/>
          <a:lstStyle/>
          <a:p>
            <a:fld id="{73B850FF-6169-4056-8077-06FFA93A5366}" type="slidenum">
              <a:rPr lang="en-US" sz="1800" smtClean="0"/>
              <a:pPr/>
              <a:t>5</a:t>
            </a:fld>
            <a:endParaRPr lang="en-US" sz="1800" dirty="0"/>
          </a:p>
        </p:txBody>
      </p:sp>
      <p:sp>
        <p:nvSpPr>
          <p:cNvPr id="7" name="6 - Στρογγυλεμένο ορθογώνιο"/>
          <p:cNvSpPr/>
          <p:nvPr/>
        </p:nvSpPr>
        <p:spPr>
          <a:xfrm>
            <a:off x="4923692" y="4037427"/>
            <a:ext cx="5669280" cy="247591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Παραδοχή των Ρομά </a:t>
            </a:r>
            <a:r>
              <a:rPr lang="en-US" sz="2000" dirty="0">
                <a:solidFill>
                  <a:schemeClr val="accent1">
                    <a:lumMod val="50000"/>
                  </a:schemeClr>
                </a:solidFill>
                <a:latin typeface="Times New Roman" pitchFamily="18" charset="0"/>
                <a:cs typeface="Times New Roman" pitchFamily="18" charset="0"/>
              </a:rPr>
              <a:t>:</a:t>
            </a:r>
            <a:r>
              <a:rPr lang="el-GR" sz="2000" dirty="0">
                <a:solidFill>
                  <a:schemeClr val="accent1">
                    <a:lumMod val="50000"/>
                  </a:schemeClr>
                </a:solidFill>
                <a:latin typeface="Times New Roman" pitchFamily="18" charset="0"/>
                <a:cs typeface="Times New Roman" pitchFamily="18" charset="0"/>
              </a:rPr>
              <a:t> η είσοδός τους στο σχολείο θέτει σε κίνδυνο, την </a:t>
            </a:r>
            <a:r>
              <a:rPr lang="el-GR" sz="2000" b="1" dirty="0">
                <a:solidFill>
                  <a:schemeClr val="accent1">
                    <a:lumMod val="50000"/>
                  </a:schemeClr>
                </a:solidFill>
                <a:latin typeface="Times New Roman" pitchFamily="18" charset="0"/>
                <a:cs typeface="Times New Roman" pitchFamily="18" charset="0"/>
              </a:rPr>
              <a:t>αυτοεικόνα</a:t>
            </a:r>
            <a:r>
              <a:rPr lang="el-GR" sz="2000" dirty="0">
                <a:solidFill>
                  <a:schemeClr val="accent1">
                    <a:lumMod val="50000"/>
                  </a:schemeClr>
                </a:solidFill>
                <a:latin typeface="Times New Roman" pitchFamily="18" charset="0"/>
                <a:cs typeface="Times New Roman" pitchFamily="18" charset="0"/>
              </a:rPr>
              <a:t> τους, ένας κίνδυνος ο οποίος απορρέει περισσότερο από την αδυναμία τους να ενταχθούν στην κυρίαρχη κουλτούρα του σχολείου και να συμμορφωθούν με τους κανόνες αυτού.</a:t>
            </a:r>
          </a:p>
        </p:txBody>
      </p:sp>
      <p:sp>
        <p:nvSpPr>
          <p:cNvPr id="8" name="7 - Στρογγυλεμένο ορθογώνιο"/>
          <p:cNvSpPr/>
          <p:nvPr/>
        </p:nvSpPr>
        <p:spPr>
          <a:xfrm>
            <a:off x="1069143" y="1997612"/>
            <a:ext cx="5725551" cy="185693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000" b="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Κοινή παραδοχή</a:t>
            </a:r>
            <a:r>
              <a:rPr lang="el-GR" sz="2000" dirty="0">
                <a:solidFill>
                  <a:schemeClr val="accent1">
                    <a:lumMod val="50000"/>
                  </a:schemeClr>
                </a:solidFill>
                <a:latin typeface="Times New Roman" pitchFamily="18" charset="0"/>
                <a:cs typeface="Times New Roman" pitchFamily="18" charset="0"/>
              </a:rPr>
              <a:t> </a:t>
            </a:r>
            <a:r>
              <a:rPr lang="en-US" sz="2000" dirty="0">
                <a:solidFill>
                  <a:schemeClr val="accent1">
                    <a:lumMod val="50000"/>
                  </a:schemeClr>
                </a:solidFill>
                <a:latin typeface="Times New Roman" pitchFamily="18" charset="0"/>
                <a:cs typeface="Times New Roman" pitchFamily="18" charset="0"/>
              </a:rPr>
              <a:t>:</a:t>
            </a:r>
            <a:r>
              <a:rPr lang="el-GR" sz="2000" dirty="0">
                <a:solidFill>
                  <a:schemeClr val="accent1">
                    <a:lumMod val="50000"/>
                  </a:schemeClr>
                </a:solidFill>
                <a:latin typeface="Times New Roman" pitchFamily="18" charset="0"/>
                <a:cs typeface="Times New Roman" pitchFamily="18" charset="0"/>
              </a:rPr>
              <a:t> </a:t>
            </a:r>
            <a:r>
              <a:rPr lang="el-GR" sz="2000" b="1" dirty="0">
                <a:solidFill>
                  <a:schemeClr val="accent1">
                    <a:lumMod val="50000"/>
                  </a:schemeClr>
                </a:solidFill>
                <a:latin typeface="Times New Roman" pitchFamily="18" charset="0"/>
                <a:cs typeface="Times New Roman" pitchFamily="18" charset="0"/>
              </a:rPr>
              <a:t>αποκλειστική ευθύνη </a:t>
            </a:r>
            <a:r>
              <a:rPr lang="el-GR" sz="2000" b="1" dirty="0">
                <a:solidFill>
                  <a:schemeClr val="accent4">
                    <a:lumMod val="50000"/>
                  </a:schemeClr>
                </a:solidFill>
                <a:latin typeface="Times New Roman" pitchFamily="18" charset="0"/>
                <a:cs typeface="Times New Roman" pitchFamily="18" charset="0"/>
                <a:sym typeface="Wingdings" pitchFamily="2" charset="2"/>
              </a:rPr>
              <a:t></a:t>
            </a:r>
            <a:r>
              <a:rPr lang="el-GR" sz="2000" b="1" dirty="0">
                <a:solidFill>
                  <a:schemeClr val="accent1">
                    <a:lumMod val="50000"/>
                  </a:schemeClr>
                </a:solidFill>
                <a:latin typeface="Times New Roman" pitchFamily="18" charset="0"/>
                <a:cs typeface="Times New Roman" pitchFamily="18" charset="0"/>
                <a:sym typeface="Wingdings" pitchFamily="2" charset="2"/>
              </a:rPr>
              <a:t> </a:t>
            </a:r>
            <a:r>
              <a:rPr lang="el-GR" sz="2000" b="1" dirty="0">
                <a:solidFill>
                  <a:schemeClr val="accent1">
                    <a:lumMod val="50000"/>
                  </a:schemeClr>
                </a:solidFill>
                <a:latin typeface="Times New Roman" pitchFamily="18" charset="0"/>
                <a:cs typeface="Times New Roman" pitchFamily="18" charset="0"/>
              </a:rPr>
              <a:t>Ρομά</a:t>
            </a:r>
            <a:r>
              <a:rPr lang="el-GR" sz="2000" dirty="0">
                <a:solidFill>
                  <a:schemeClr val="accent1">
                    <a:lumMod val="50000"/>
                  </a:schemeClr>
                </a:solidFill>
                <a:latin typeface="Times New Roman" pitchFamily="18" charset="0"/>
                <a:cs typeface="Times New Roman" pitchFamily="18" charset="0"/>
              </a:rPr>
              <a:t>, αναπτύσσουν αρνητική στάση για την εκπαιδευτική διαδικασία και το σχολείο </a:t>
            </a:r>
            <a:r>
              <a:rPr lang="el-GR" sz="2000" b="1" dirty="0">
                <a:solidFill>
                  <a:schemeClr val="accent4">
                    <a:lumMod val="50000"/>
                  </a:schemeClr>
                </a:solidFill>
                <a:latin typeface="Times New Roman" pitchFamily="18" charset="0"/>
                <a:cs typeface="Times New Roman" pitchFamily="18" charset="0"/>
                <a:sym typeface="Wingdings" pitchFamily="2" charset="2"/>
              </a:rPr>
              <a:t></a:t>
            </a:r>
            <a:r>
              <a:rPr lang="el-GR" sz="2000" dirty="0">
                <a:solidFill>
                  <a:schemeClr val="accent1">
                    <a:lumMod val="50000"/>
                  </a:schemeClr>
                </a:solidFill>
                <a:latin typeface="Times New Roman" pitchFamily="18" charset="0"/>
                <a:cs typeface="Times New Roman" pitchFamily="18" charset="0"/>
                <a:sym typeface="Wingdings" pitchFamily="2" charset="2"/>
              </a:rPr>
              <a:t> </a:t>
            </a:r>
            <a:r>
              <a:rPr lang="el-GR" sz="2000" dirty="0">
                <a:solidFill>
                  <a:schemeClr val="accent1">
                    <a:lumMod val="50000"/>
                  </a:schemeClr>
                </a:solidFill>
                <a:latin typeface="Times New Roman" pitchFamily="18" charset="0"/>
                <a:cs typeface="Times New Roman" pitchFamily="18" charset="0"/>
              </a:rPr>
              <a:t>αντίληψη που </a:t>
            </a:r>
            <a:r>
              <a:rPr lang="el-GR" sz="2000" b="1" u="sng" dirty="0">
                <a:solidFill>
                  <a:schemeClr val="accent1">
                    <a:lumMod val="50000"/>
                  </a:schemeClr>
                </a:solidFill>
                <a:latin typeface="Times New Roman" pitchFamily="18" charset="0"/>
                <a:cs typeface="Times New Roman" pitchFamily="18" charset="0"/>
              </a:rPr>
              <a:t>δεν</a:t>
            </a:r>
            <a:r>
              <a:rPr lang="el-GR" sz="2000" dirty="0">
                <a:solidFill>
                  <a:schemeClr val="accent1">
                    <a:lumMod val="50000"/>
                  </a:schemeClr>
                </a:solidFill>
                <a:latin typeface="Times New Roman" pitchFamily="18" charset="0"/>
                <a:cs typeface="Times New Roman" pitchFamily="18" charset="0"/>
              </a:rPr>
              <a:t> </a:t>
            </a:r>
            <a:r>
              <a:rPr lang="el-GR" sz="2000" u="sng" dirty="0">
                <a:solidFill>
                  <a:schemeClr val="accent1">
                    <a:lumMod val="50000"/>
                  </a:schemeClr>
                </a:solidFill>
                <a:latin typeface="Times New Roman" pitchFamily="18" charset="0"/>
                <a:cs typeface="Times New Roman" pitchFamily="18" charset="0"/>
              </a:rPr>
              <a:t>ανταποκρίνεται</a:t>
            </a:r>
            <a:r>
              <a:rPr lang="el-GR" sz="2000" dirty="0">
                <a:solidFill>
                  <a:schemeClr val="accent1">
                    <a:lumMod val="50000"/>
                  </a:schemeClr>
                </a:solidFill>
                <a:latin typeface="Times New Roman" pitchFamily="18" charset="0"/>
                <a:cs typeface="Times New Roman" pitchFamily="18" charset="0"/>
              </a:rPr>
              <a:t> στην πραγματικότητα.</a:t>
            </a:r>
          </a:p>
        </p:txBody>
      </p:sp>
      <p:sp>
        <p:nvSpPr>
          <p:cNvPr id="9" name="8 - Έλλειψη"/>
          <p:cNvSpPr/>
          <p:nvPr/>
        </p:nvSpPr>
        <p:spPr>
          <a:xfrm>
            <a:off x="8198068" y="2238705"/>
            <a:ext cx="1119352" cy="100899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stellar" pitchFamily="18" charset="0"/>
              </a:rPr>
              <a:t>1</a:t>
            </a:r>
            <a:endParaRPr lang="el-GR" dirty="0"/>
          </a:p>
        </p:txBody>
      </p:sp>
      <p:sp>
        <p:nvSpPr>
          <p:cNvPr id="10" name="9 - Έλλειψη"/>
          <p:cNvSpPr/>
          <p:nvPr/>
        </p:nvSpPr>
        <p:spPr>
          <a:xfrm>
            <a:off x="2217683" y="4677104"/>
            <a:ext cx="1119352" cy="100899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stellar" pitchFamily="18" charset="0"/>
              </a:rPr>
              <a:t>2</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a:solidFill>
                  <a:schemeClr val="tx2">
                    <a:lumMod val="25000"/>
                    <a:lumOff val="75000"/>
                  </a:schemeClr>
                </a:solidFill>
              </a:rPr>
              <a:t>Η στάση του Εκπαιδευτικού συστήματος απέναντι στους Ρομά (1/2)</a:t>
            </a:r>
            <a:endParaRPr lang="el-GR" sz="3600" dirty="0"/>
          </a:p>
        </p:txBody>
      </p:sp>
      <p:sp>
        <p:nvSpPr>
          <p:cNvPr id="4" name="3 - Θέση αριθμού διαφάνειας"/>
          <p:cNvSpPr>
            <a:spLocks noGrp="1"/>
          </p:cNvSpPr>
          <p:nvPr>
            <p:ph type="sldNum" sz="quarter" idx="12"/>
          </p:nvPr>
        </p:nvSpPr>
        <p:spPr/>
        <p:txBody>
          <a:bodyPr/>
          <a:lstStyle/>
          <a:p>
            <a:fld id="{73B850FF-6169-4056-8077-06FFA93A5366}" type="slidenum">
              <a:rPr lang="en-US" sz="1800" smtClean="0"/>
              <a:pPr/>
              <a:t>6</a:t>
            </a:fld>
            <a:endParaRPr lang="en-US" sz="1800" dirty="0"/>
          </a:p>
        </p:txBody>
      </p:sp>
      <p:sp>
        <p:nvSpPr>
          <p:cNvPr id="7" name="6 - Στρογγύλεμα διαγώνιας γωνίας του ορθογωνίου"/>
          <p:cNvSpPr/>
          <p:nvPr/>
        </p:nvSpPr>
        <p:spPr>
          <a:xfrm>
            <a:off x="461567" y="2049516"/>
            <a:ext cx="8256763" cy="770813"/>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solidFill>
                  <a:schemeClr val="accent1">
                    <a:lumMod val="50000"/>
                  </a:schemeClr>
                </a:solidFill>
                <a:latin typeface="Times New Roman" pitchFamily="18" charset="0"/>
                <a:cs typeface="Times New Roman" pitchFamily="18" charset="0"/>
              </a:rPr>
              <a:t>Μονοδιάστατος χαρακτήρας</a:t>
            </a:r>
            <a:r>
              <a:rPr lang="el-GR" sz="2200"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00" dirty="0">
                <a:solidFill>
                  <a:schemeClr val="accent1">
                    <a:lumMod val="50000"/>
                  </a:schemeClr>
                </a:solidFill>
                <a:latin typeface="Times New Roman" pitchFamily="18" charset="0"/>
                <a:cs typeface="Times New Roman" pitchFamily="18" charset="0"/>
              </a:rPr>
              <a:t>:</a:t>
            </a:r>
            <a:r>
              <a:rPr lang="el-GR" sz="2200" dirty="0">
                <a:solidFill>
                  <a:schemeClr val="accent1">
                    <a:lumMod val="50000"/>
                  </a:schemeClr>
                </a:solidFill>
                <a:latin typeface="Times New Roman" pitchFamily="18" charset="0"/>
                <a:cs typeface="Times New Roman" pitchFamily="18" charset="0"/>
              </a:rPr>
              <a:t> δυσχεραίνει την ένταξη μειονοτικών</a:t>
            </a:r>
          </a:p>
          <a:p>
            <a:pPr algn="ctr"/>
            <a:r>
              <a:rPr lang="el-GR" sz="2200" dirty="0">
                <a:solidFill>
                  <a:schemeClr val="accent1">
                    <a:lumMod val="50000"/>
                  </a:schemeClr>
                </a:solidFill>
                <a:latin typeface="Times New Roman" pitchFamily="18" charset="0"/>
                <a:cs typeface="Times New Roman" pitchFamily="18" charset="0"/>
              </a:rPr>
              <a:t> πληθυσμιακών ομάδων</a:t>
            </a:r>
          </a:p>
        </p:txBody>
      </p:sp>
      <p:sp>
        <p:nvSpPr>
          <p:cNvPr id="8" name="7 - Στρογγύλεμα διαγώνιας γωνίας του ορθογωνίου"/>
          <p:cNvSpPr/>
          <p:nvPr/>
        </p:nvSpPr>
        <p:spPr>
          <a:xfrm>
            <a:off x="2346958" y="3108475"/>
            <a:ext cx="9537895" cy="1080868"/>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1">
                    <a:lumMod val="50000"/>
                  </a:schemeClr>
                </a:solidFill>
                <a:latin typeface="Times New Roman" pitchFamily="18" charset="0"/>
                <a:cs typeface="Times New Roman" pitchFamily="18" charset="0"/>
              </a:rPr>
              <a:t>Η δομή και η σύνθεση του σχολείου και των μαθημάτων (πχ γλώσσα, τρόπος αξιολόγησης μαθητών) είναι τέτοια που δεν επιτρέπουν τους μαθητές που προέρχονται από κατώτερα και μειονοτικά κοινωνικά στρώματα, να παρακολουθήσουν την εκπαιδευτική διαδικασία και να επιτύχουν σε αυτήν. </a:t>
            </a:r>
            <a:endParaRPr lang="el-GR" dirty="0">
              <a:solidFill>
                <a:schemeClr val="accent1">
                  <a:lumMod val="50000"/>
                </a:schemeClr>
              </a:solidFill>
            </a:endParaRPr>
          </a:p>
        </p:txBody>
      </p:sp>
      <p:sp>
        <p:nvSpPr>
          <p:cNvPr id="9" name="8 - Στρογγύλεμα διαγώνιας γωνίας του ορθογωνίου"/>
          <p:cNvSpPr/>
          <p:nvPr/>
        </p:nvSpPr>
        <p:spPr>
          <a:xfrm>
            <a:off x="394139" y="4484119"/>
            <a:ext cx="4303985" cy="655440"/>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b="1" dirty="0">
                <a:solidFill>
                  <a:schemeClr val="accent1">
                    <a:lumMod val="50000"/>
                  </a:schemeClr>
                </a:solidFill>
                <a:latin typeface="Times New Roman" pitchFamily="18" charset="0"/>
                <a:cs typeface="Times New Roman" pitchFamily="18" charset="0"/>
              </a:rPr>
              <a:t>«Θεσμικός στιγματισμός»</a:t>
            </a:r>
          </a:p>
        </p:txBody>
      </p:sp>
      <p:sp>
        <p:nvSpPr>
          <p:cNvPr id="10" name="9 - Στρογγύλεμα διαγώνιας γωνίας του ορθογωνίου"/>
          <p:cNvSpPr/>
          <p:nvPr/>
        </p:nvSpPr>
        <p:spPr>
          <a:xfrm>
            <a:off x="2356338" y="5465299"/>
            <a:ext cx="9537895" cy="829993"/>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1">
                    <a:lumMod val="50000"/>
                  </a:schemeClr>
                </a:solidFill>
                <a:latin typeface="Times New Roman" pitchFamily="18" charset="0"/>
                <a:cs typeface="Times New Roman" pitchFamily="18" charset="0"/>
              </a:rPr>
              <a:t>Παρέχει γνώσεις που δε συνδέονται με ανάγκες και ενδιαφέροντα των μαθητών ρομά, ενώ δεν ευνοούν την  ανάπτυξη της κριτικής τους ικανότητας.</a:t>
            </a:r>
            <a:endParaRPr lang="el-GR" dirty="0">
              <a:solidFill>
                <a:schemeClr val="accent1">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dirty="0">
                <a:solidFill>
                  <a:schemeClr val="tx2">
                    <a:lumMod val="25000"/>
                    <a:lumOff val="75000"/>
                  </a:schemeClr>
                </a:solidFill>
              </a:rPr>
              <a:t>Η στάση του Εκπαιδευτικού συστήματος απέναντι στους Ρομά (2/2)</a:t>
            </a:r>
            <a:endParaRPr lang="el-GR" sz="3600" dirty="0"/>
          </a:p>
        </p:txBody>
      </p:sp>
      <p:sp>
        <p:nvSpPr>
          <p:cNvPr id="4" name="3 - Θέση αριθμού διαφάνειας"/>
          <p:cNvSpPr>
            <a:spLocks noGrp="1"/>
          </p:cNvSpPr>
          <p:nvPr>
            <p:ph type="sldNum" sz="quarter" idx="12"/>
          </p:nvPr>
        </p:nvSpPr>
        <p:spPr/>
        <p:txBody>
          <a:bodyPr/>
          <a:lstStyle/>
          <a:p>
            <a:fld id="{73B850FF-6169-4056-8077-06FFA93A5366}" type="slidenum">
              <a:rPr lang="en-US" sz="1800" smtClean="0"/>
              <a:pPr/>
              <a:t>7</a:t>
            </a:fld>
            <a:endParaRPr lang="en-US" sz="1800" dirty="0"/>
          </a:p>
        </p:txBody>
      </p:sp>
      <p:sp>
        <p:nvSpPr>
          <p:cNvPr id="6" name="5 - Στρογγύλεμα διαγώνιας γωνίας του ορθογωνίου"/>
          <p:cNvSpPr/>
          <p:nvPr/>
        </p:nvSpPr>
        <p:spPr>
          <a:xfrm>
            <a:off x="550076" y="2537961"/>
            <a:ext cx="4146332" cy="819807"/>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000" b="1" dirty="0">
                <a:solidFill>
                  <a:schemeClr val="accent1">
                    <a:lumMod val="50000"/>
                  </a:schemeClr>
                </a:solidFill>
                <a:latin typeface="Times New Roman" pitchFamily="18" charset="0"/>
                <a:cs typeface="Times New Roman" pitchFamily="18" charset="0"/>
              </a:rPr>
              <a:t>Προκαταλήψεις</a:t>
            </a:r>
            <a:r>
              <a:rPr lang="el-GR" sz="2000" dirty="0">
                <a:solidFill>
                  <a:schemeClr val="accent1">
                    <a:lumMod val="50000"/>
                  </a:schemeClr>
                </a:solidFill>
                <a:latin typeface="Times New Roman" pitchFamily="18" charset="0"/>
                <a:cs typeface="Times New Roman" pitchFamily="18" charset="0"/>
              </a:rPr>
              <a:t> </a:t>
            </a:r>
            <a:r>
              <a:rPr lang="el-GR" sz="2000" b="1" dirty="0">
                <a:solidFill>
                  <a:schemeClr val="accent4">
                    <a:lumMod val="50000"/>
                  </a:schemeClr>
                </a:solidFill>
                <a:latin typeface="Times New Roman" pitchFamily="18" charset="0"/>
                <a:cs typeface="Times New Roman" pitchFamily="18" charset="0"/>
                <a:sym typeface="Wingdings" pitchFamily="2" charset="2"/>
              </a:rPr>
              <a:t></a:t>
            </a:r>
            <a:r>
              <a:rPr lang="el-GR" sz="2000" dirty="0">
                <a:solidFill>
                  <a:schemeClr val="accent1">
                    <a:lumMod val="50000"/>
                  </a:schemeClr>
                </a:solidFill>
                <a:latin typeface="Times New Roman" pitchFamily="18" charset="0"/>
                <a:cs typeface="Times New Roman" pitchFamily="18" charset="0"/>
                <a:sym typeface="Wingdings" pitchFamily="2" charset="2"/>
              </a:rPr>
              <a:t> </a:t>
            </a:r>
            <a:r>
              <a:rPr lang="el-GR" sz="2000" b="1" dirty="0">
                <a:solidFill>
                  <a:schemeClr val="accent1">
                    <a:lumMod val="50000"/>
                  </a:schemeClr>
                </a:solidFill>
                <a:latin typeface="Times New Roman" pitchFamily="18" charset="0"/>
                <a:cs typeface="Times New Roman" pitchFamily="18" charset="0"/>
              </a:rPr>
              <a:t>αποκλεισμό</a:t>
            </a:r>
            <a:r>
              <a:rPr lang="el-GR" sz="2000" dirty="0">
                <a:solidFill>
                  <a:schemeClr val="accent1">
                    <a:lumMod val="50000"/>
                  </a:schemeClr>
                </a:solidFill>
                <a:latin typeface="Times New Roman" pitchFamily="18" charset="0"/>
                <a:cs typeface="Times New Roman" pitchFamily="18" charset="0"/>
              </a:rPr>
              <a:t> από την εκπαιδευτική διαδικασία.</a:t>
            </a:r>
          </a:p>
        </p:txBody>
      </p:sp>
      <p:sp>
        <p:nvSpPr>
          <p:cNvPr id="7" name="6 - Στρογγύλεμα διαγώνιας γωνίας του ορθογωνίου"/>
          <p:cNvSpPr/>
          <p:nvPr/>
        </p:nvSpPr>
        <p:spPr>
          <a:xfrm>
            <a:off x="6118166" y="2056686"/>
            <a:ext cx="5791201" cy="1024758"/>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1">
                    <a:lumMod val="50000"/>
                  </a:schemeClr>
                </a:solidFill>
                <a:latin typeface="Times New Roman" pitchFamily="18" charset="0"/>
                <a:cs typeface="Times New Roman" pitchFamily="18" charset="0"/>
              </a:rPr>
              <a:t>Επιμένουν στην επανάληψη των τάξεων από τους μαθητές Ρομά </a:t>
            </a:r>
            <a:r>
              <a:rPr lang="el-GR" b="1" dirty="0">
                <a:solidFill>
                  <a:schemeClr val="accent4">
                    <a:lumMod val="50000"/>
                  </a:schemeClr>
                </a:solidFill>
                <a:latin typeface="Times New Roman" pitchFamily="18" charset="0"/>
                <a:cs typeface="Times New Roman" pitchFamily="18" charset="0"/>
                <a:sym typeface="Wingdings" pitchFamily="2" charset="2"/>
              </a:rPr>
              <a:t></a:t>
            </a:r>
            <a:r>
              <a:rPr lang="el-GR" b="1" dirty="0">
                <a:solidFill>
                  <a:schemeClr val="accent1">
                    <a:lumMod val="50000"/>
                  </a:schemeClr>
                </a:solidFill>
                <a:latin typeface="Times New Roman" pitchFamily="18" charset="0"/>
                <a:cs typeface="Times New Roman" pitchFamily="18" charset="0"/>
                <a:sym typeface="Wingdings" pitchFamily="2" charset="2"/>
              </a:rPr>
              <a:t> </a:t>
            </a:r>
            <a:r>
              <a:rPr lang="el-GR" b="1" dirty="0">
                <a:solidFill>
                  <a:schemeClr val="accent1">
                    <a:lumMod val="50000"/>
                  </a:schemeClr>
                </a:solidFill>
                <a:latin typeface="Times New Roman" pitchFamily="18" charset="0"/>
                <a:cs typeface="Times New Roman" pitchFamily="18" charset="0"/>
              </a:rPr>
              <a:t>εγκατάλειψη</a:t>
            </a:r>
            <a:r>
              <a:rPr lang="el-GR" dirty="0">
                <a:solidFill>
                  <a:schemeClr val="accent1">
                    <a:lumMod val="50000"/>
                  </a:schemeClr>
                </a:solidFill>
                <a:latin typeface="Times New Roman" pitchFamily="18" charset="0"/>
                <a:cs typeface="Times New Roman" pitchFamily="18" charset="0"/>
              </a:rPr>
              <a:t> του σχολείου</a:t>
            </a:r>
          </a:p>
        </p:txBody>
      </p:sp>
      <p:sp>
        <p:nvSpPr>
          <p:cNvPr id="8" name="7 - Στρογγύλεμα διαγώνιας γωνίας του ορθογωνίου"/>
          <p:cNvSpPr/>
          <p:nvPr/>
        </p:nvSpPr>
        <p:spPr>
          <a:xfrm>
            <a:off x="256550" y="3572467"/>
            <a:ext cx="8704570" cy="866530"/>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000" dirty="0">
                <a:solidFill>
                  <a:schemeClr val="accent1">
                    <a:lumMod val="50000"/>
                  </a:schemeClr>
                </a:solidFill>
                <a:latin typeface="Times New Roman" pitchFamily="18" charset="0"/>
                <a:cs typeface="Times New Roman" pitchFamily="18" charset="0"/>
              </a:rPr>
              <a:t>Ορισμένοι εκπαιδευτικοί </a:t>
            </a:r>
            <a:r>
              <a:rPr lang="en-US" sz="2000" dirty="0">
                <a:solidFill>
                  <a:schemeClr val="accent1">
                    <a:lumMod val="50000"/>
                  </a:schemeClr>
                </a:solidFill>
                <a:latin typeface="Times New Roman" pitchFamily="18" charset="0"/>
                <a:cs typeface="Times New Roman" pitchFamily="18" charset="0"/>
              </a:rPr>
              <a:t>:</a:t>
            </a:r>
            <a:r>
              <a:rPr lang="el-GR" sz="2000" dirty="0">
                <a:solidFill>
                  <a:schemeClr val="accent1">
                    <a:lumMod val="50000"/>
                  </a:schemeClr>
                </a:solidFill>
                <a:latin typeface="Times New Roman" pitchFamily="18" charset="0"/>
                <a:cs typeface="Times New Roman" pitchFamily="18" charset="0"/>
              </a:rPr>
              <a:t> </a:t>
            </a:r>
            <a:r>
              <a:rPr lang="el-GR" sz="2000" u="sng" dirty="0">
                <a:solidFill>
                  <a:schemeClr val="accent1">
                    <a:lumMod val="50000"/>
                  </a:schemeClr>
                </a:solidFill>
                <a:latin typeface="Times New Roman" pitchFamily="18" charset="0"/>
                <a:cs typeface="Times New Roman" pitchFamily="18" charset="0"/>
              </a:rPr>
              <a:t>ρατσιστική</a:t>
            </a:r>
            <a:r>
              <a:rPr lang="el-GR" sz="2000" dirty="0">
                <a:solidFill>
                  <a:schemeClr val="accent1">
                    <a:lumMod val="50000"/>
                  </a:schemeClr>
                </a:solidFill>
                <a:latin typeface="Times New Roman" pitchFamily="18" charset="0"/>
                <a:cs typeface="Times New Roman" pitchFamily="18" charset="0"/>
              </a:rPr>
              <a:t> στάση, συμπεριφορά </a:t>
            </a:r>
            <a:r>
              <a:rPr lang="el-GR" sz="2000" b="1" dirty="0">
                <a:solidFill>
                  <a:schemeClr val="accent4">
                    <a:lumMod val="50000"/>
                  </a:schemeClr>
                </a:solidFill>
                <a:latin typeface="Times New Roman" pitchFamily="18" charset="0"/>
                <a:cs typeface="Times New Roman" pitchFamily="18" charset="0"/>
                <a:sym typeface="Wingdings" pitchFamily="2" charset="2"/>
              </a:rPr>
              <a:t></a:t>
            </a:r>
            <a:r>
              <a:rPr lang="el-GR" sz="2000" dirty="0">
                <a:solidFill>
                  <a:schemeClr val="accent1">
                    <a:lumMod val="50000"/>
                  </a:schemeClr>
                </a:solidFill>
                <a:latin typeface="Times New Roman" pitchFamily="18" charset="0"/>
                <a:cs typeface="Times New Roman" pitchFamily="18" charset="0"/>
                <a:sym typeface="Wingdings" pitchFamily="2" charset="2"/>
              </a:rPr>
              <a:t> </a:t>
            </a:r>
            <a:r>
              <a:rPr lang="el-GR" sz="2000" b="1" dirty="0">
                <a:solidFill>
                  <a:schemeClr val="accent1">
                    <a:lumMod val="50000"/>
                  </a:schemeClr>
                </a:solidFill>
                <a:latin typeface="Times New Roman" pitchFamily="18" charset="0"/>
                <a:cs typeface="Times New Roman" pitchFamily="18" charset="0"/>
                <a:sym typeface="Wingdings" pitchFamily="2" charset="2"/>
              </a:rPr>
              <a:t>περιθωριοποίηση</a:t>
            </a:r>
            <a:endParaRPr lang="el-GR" sz="2000" b="1" dirty="0">
              <a:solidFill>
                <a:schemeClr val="accent1">
                  <a:lumMod val="50000"/>
                </a:schemeClr>
              </a:solidFill>
              <a:latin typeface="Times New Roman" pitchFamily="18" charset="0"/>
              <a:cs typeface="Times New Roman" pitchFamily="18" charset="0"/>
            </a:endParaRPr>
          </a:p>
        </p:txBody>
      </p:sp>
      <p:sp>
        <p:nvSpPr>
          <p:cNvPr id="9" name="8 - Στρογγύλεμα διαγώνιας γωνίας του ορθογωνίου"/>
          <p:cNvSpPr/>
          <p:nvPr/>
        </p:nvSpPr>
        <p:spPr>
          <a:xfrm>
            <a:off x="296964" y="5558922"/>
            <a:ext cx="8184884" cy="1024758"/>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u="sng" dirty="0">
                <a:solidFill>
                  <a:schemeClr val="accent1">
                    <a:lumMod val="50000"/>
                  </a:schemeClr>
                </a:solidFill>
                <a:latin typeface="Times New Roman" pitchFamily="18" charset="0"/>
                <a:cs typeface="Times New Roman" pitchFamily="18" charset="0"/>
              </a:rPr>
              <a:t>Διάσταση</a:t>
            </a:r>
            <a:r>
              <a:rPr lang="el-GR" sz="2000" dirty="0">
                <a:solidFill>
                  <a:schemeClr val="accent1">
                    <a:lumMod val="50000"/>
                  </a:schemeClr>
                </a:solidFill>
                <a:latin typeface="Times New Roman" pitchFamily="18" charset="0"/>
                <a:cs typeface="Times New Roman" pitchFamily="18" charset="0"/>
              </a:rPr>
              <a:t> </a:t>
            </a:r>
            <a:r>
              <a:rPr lang="el-GR" sz="2000" u="sng" dirty="0">
                <a:solidFill>
                  <a:schemeClr val="accent1">
                    <a:lumMod val="50000"/>
                  </a:schemeClr>
                </a:solidFill>
                <a:latin typeface="Times New Roman" pitchFamily="18" charset="0"/>
                <a:cs typeface="Times New Roman" pitchFamily="18" charset="0"/>
              </a:rPr>
              <a:t>απόψεων</a:t>
            </a:r>
            <a:r>
              <a:rPr lang="el-GR" sz="2000" dirty="0">
                <a:solidFill>
                  <a:schemeClr val="accent1">
                    <a:lumMod val="50000"/>
                  </a:schemeClr>
                </a:solidFill>
                <a:latin typeface="Times New Roman" pitchFamily="18" charset="0"/>
                <a:cs typeface="Times New Roman" pitchFamily="18" charset="0"/>
              </a:rPr>
              <a:t> των εκπαιδευτικών για τις </a:t>
            </a:r>
            <a:r>
              <a:rPr lang="el-GR" sz="2000" b="1" dirty="0">
                <a:solidFill>
                  <a:schemeClr val="accent1">
                    <a:lumMod val="50000"/>
                  </a:schemeClr>
                </a:solidFill>
                <a:latin typeface="Times New Roman" pitchFamily="18" charset="0"/>
                <a:cs typeface="Times New Roman" pitchFamily="18" charset="0"/>
              </a:rPr>
              <a:t>ίδιες ευκαιρίες εκπαίδευσης</a:t>
            </a:r>
            <a:endParaRPr lang="el-GR" sz="2000" dirty="0">
              <a:solidFill>
                <a:schemeClr val="accent1">
                  <a:lumMod val="50000"/>
                </a:schemeClr>
              </a:solidFill>
              <a:latin typeface="Times New Roman" pitchFamily="18" charset="0"/>
              <a:cs typeface="Times New Roman" pitchFamily="18" charset="0"/>
            </a:endParaRPr>
          </a:p>
        </p:txBody>
      </p:sp>
      <p:sp>
        <p:nvSpPr>
          <p:cNvPr id="10" name="9 - Στρογγύλεμα διαγώνιας γωνίας του ορθογωνίου"/>
          <p:cNvSpPr/>
          <p:nvPr/>
        </p:nvSpPr>
        <p:spPr>
          <a:xfrm>
            <a:off x="5453149" y="4618436"/>
            <a:ext cx="6334299" cy="766107"/>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accent1">
                    <a:lumMod val="50000"/>
                  </a:schemeClr>
                </a:solidFill>
                <a:latin typeface="Times New Roman" pitchFamily="18" charset="0"/>
                <a:cs typeface="Times New Roman" pitchFamily="18" charset="0"/>
              </a:rPr>
              <a:t>Τάση διαχωρισμού καλών-κακών μαθητών </a:t>
            </a:r>
            <a:r>
              <a:rPr lang="el-GR" sz="2000" b="1" dirty="0">
                <a:solidFill>
                  <a:schemeClr val="accent4">
                    <a:lumMod val="50000"/>
                  </a:schemeClr>
                </a:solidFill>
                <a:latin typeface="Times New Roman" pitchFamily="18" charset="0"/>
                <a:cs typeface="Times New Roman" pitchFamily="18" charset="0"/>
                <a:sym typeface="Wingdings" pitchFamily="2" charset="2"/>
              </a:rPr>
              <a:t></a:t>
            </a:r>
            <a:r>
              <a:rPr lang="el-GR" sz="2000" dirty="0">
                <a:solidFill>
                  <a:schemeClr val="accent1">
                    <a:lumMod val="50000"/>
                  </a:schemeClr>
                </a:solidFill>
                <a:latin typeface="Times New Roman" pitchFamily="18" charset="0"/>
                <a:cs typeface="Times New Roman" pitchFamily="18" charset="0"/>
                <a:sym typeface="Wingdings" pitchFamily="2" charset="2"/>
              </a:rPr>
              <a:t> </a:t>
            </a:r>
            <a:r>
              <a:rPr lang="el-GR" sz="2000" b="1" dirty="0">
                <a:solidFill>
                  <a:schemeClr val="accent1">
                    <a:lumMod val="50000"/>
                  </a:schemeClr>
                </a:solidFill>
                <a:latin typeface="Times New Roman" pitchFamily="18" charset="0"/>
                <a:cs typeface="Times New Roman" pitchFamily="18" charset="0"/>
              </a:rPr>
              <a:t>αποκλεισμό</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838200" y="2349304"/>
            <a:ext cx="10515600" cy="2405575"/>
          </a:xfrm>
        </p:spPr>
        <p:txBody>
          <a:bodyPr>
            <a:normAutofit/>
          </a:bodyPr>
          <a:lstStyle/>
          <a:p>
            <a:pPr algn="ctr">
              <a:buNone/>
            </a:pPr>
            <a:r>
              <a:rPr lang="el-GR" sz="3200" dirty="0">
                <a:solidFill>
                  <a:schemeClr val="tx2">
                    <a:lumMod val="25000"/>
                    <a:lumOff val="75000"/>
                  </a:schemeClr>
                </a:solidFill>
                <a:latin typeface="Times New Roman" pitchFamily="18" charset="0"/>
                <a:cs typeface="Times New Roman" pitchFamily="18" charset="0"/>
              </a:rPr>
              <a:t>Έτσι, το μεγαλύτερο πρόβλημα στην ένταξη των παιδιών Ρομά στη σχολική ζωή της Ελληνικής πραγματικότητας είναι ο </a:t>
            </a:r>
            <a:r>
              <a:rPr lang="el-GR" sz="3200" b="1" dirty="0">
                <a:solidFill>
                  <a:schemeClr val="tx2">
                    <a:lumMod val="10000"/>
                    <a:lumOff val="90000"/>
                  </a:schemeClr>
                </a:solidFill>
                <a:latin typeface="Times New Roman" pitchFamily="18" charset="0"/>
                <a:cs typeface="Times New Roman" pitchFamily="18" charset="0"/>
              </a:rPr>
              <a:t>κοινωνικός στιγματισμός</a:t>
            </a:r>
            <a:r>
              <a:rPr lang="el-GR" sz="3200" dirty="0">
                <a:solidFill>
                  <a:schemeClr val="tx2">
                    <a:lumMod val="25000"/>
                    <a:lumOff val="75000"/>
                  </a:schemeClr>
                </a:solidFill>
                <a:latin typeface="Times New Roman" pitchFamily="18" charset="0"/>
                <a:cs typeface="Times New Roman" pitchFamily="18" charset="0"/>
              </a:rPr>
              <a:t>, όχι μόνο των ιδίων, αλλά όλης της πληθυσμιακής ομάδας. </a:t>
            </a:r>
          </a:p>
        </p:txBody>
      </p:sp>
      <p:sp>
        <p:nvSpPr>
          <p:cNvPr id="4" name="3 - Θέση αριθμού διαφάνειας"/>
          <p:cNvSpPr>
            <a:spLocks noGrp="1"/>
          </p:cNvSpPr>
          <p:nvPr>
            <p:ph type="sldNum" sz="quarter" idx="12"/>
          </p:nvPr>
        </p:nvSpPr>
        <p:spPr/>
        <p:txBody>
          <a:bodyPr/>
          <a:lstStyle/>
          <a:p>
            <a:fld id="{73B850FF-6169-4056-8077-06FFA93A5366}" type="slidenum">
              <a:rPr lang="en-US" sz="1800" smtClean="0"/>
              <a:pPr/>
              <a:t>8</a:t>
            </a:fld>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0"/>
            <a:ext cx="10515600" cy="1336431"/>
          </a:xfrm>
        </p:spPr>
        <p:txBody>
          <a:bodyPr>
            <a:normAutofit/>
          </a:bodyPr>
          <a:lstStyle/>
          <a:p>
            <a:pPr algn="ctr"/>
            <a:r>
              <a:rPr lang="el-GR" sz="3600" dirty="0">
                <a:solidFill>
                  <a:schemeClr val="tx2">
                    <a:lumMod val="25000"/>
                    <a:lumOff val="75000"/>
                  </a:schemeClr>
                </a:solidFill>
              </a:rPr>
              <a:t>Σχολικός αποκλεισμός των παιδιών Ρομά (1/4)</a:t>
            </a:r>
          </a:p>
        </p:txBody>
      </p:sp>
      <p:sp>
        <p:nvSpPr>
          <p:cNvPr id="4" name="3 - Θέση αριθμού διαφάνειας"/>
          <p:cNvSpPr>
            <a:spLocks noGrp="1"/>
          </p:cNvSpPr>
          <p:nvPr>
            <p:ph type="sldNum" sz="quarter" idx="12"/>
          </p:nvPr>
        </p:nvSpPr>
        <p:spPr/>
        <p:txBody>
          <a:bodyPr/>
          <a:lstStyle/>
          <a:p>
            <a:fld id="{73B850FF-6169-4056-8077-06FFA93A5366}" type="slidenum">
              <a:rPr lang="en-US" smtClean="0"/>
              <a:pPr/>
              <a:t>9</a:t>
            </a:fld>
            <a:endParaRPr lang="en-US" dirty="0"/>
          </a:p>
        </p:txBody>
      </p:sp>
      <p:graphicFrame>
        <p:nvGraphicFramePr>
          <p:cNvPr id="7" name="6 - Θέση περιεχομένου"/>
          <p:cNvGraphicFramePr>
            <a:graphicFrameLocks noGrp="1"/>
          </p:cNvGraphicFramePr>
          <p:nvPr>
            <p:ph idx="1"/>
          </p:nvPr>
        </p:nvGraphicFramePr>
        <p:xfrm>
          <a:off x="281354" y="1332455"/>
          <a:ext cx="11648049" cy="5209022"/>
        </p:xfrm>
        <a:graphic>
          <a:graphicData uri="http://schemas.openxmlformats.org/drawingml/2006/table">
            <a:tbl>
              <a:tblPr firstRow="1" bandRow="1">
                <a:tableStyleId>{00A15C55-8517-42AA-B614-E9B94910E393}</a:tableStyleId>
              </a:tblPr>
              <a:tblGrid>
                <a:gridCol w="3882683">
                  <a:extLst>
                    <a:ext uri="{9D8B030D-6E8A-4147-A177-3AD203B41FA5}">
                      <a16:colId xmlns:a16="http://schemas.microsoft.com/office/drawing/2014/main" val="20000"/>
                    </a:ext>
                  </a:extLst>
                </a:gridCol>
                <a:gridCol w="3882683">
                  <a:extLst>
                    <a:ext uri="{9D8B030D-6E8A-4147-A177-3AD203B41FA5}">
                      <a16:colId xmlns:a16="http://schemas.microsoft.com/office/drawing/2014/main" val="20001"/>
                    </a:ext>
                  </a:extLst>
                </a:gridCol>
                <a:gridCol w="3882683">
                  <a:extLst>
                    <a:ext uri="{9D8B030D-6E8A-4147-A177-3AD203B41FA5}">
                      <a16:colId xmlns:a16="http://schemas.microsoft.com/office/drawing/2014/main" val="20002"/>
                    </a:ext>
                  </a:extLst>
                </a:gridCol>
              </a:tblGrid>
              <a:tr h="607442">
                <a:tc>
                  <a:txBody>
                    <a:bodyPr/>
                    <a:lstStyle/>
                    <a:p>
                      <a:pPr algn="ctr">
                        <a:lnSpc>
                          <a:spcPct val="150000"/>
                        </a:lnSpc>
                      </a:pPr>
                      <a:r>
                        <a:rPr lang="el-GR" dirty="0">
                          <a:latin typeface="Times New Roman" pitchFamily="18" charset="0"/>
                          <a:cs typeface="Times New Roman" pitchFamily="18" charset="0"/>
                        </a:rPr>
                        <a:t>ΕΡΕΥΝΑ</a:t>
                      </a: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l-GR" dirty="0">
                          <a:latin typeface="Times New Roman" pitchFamily="18" charset="0"/>
                          <a:cs typeface="Times New Roman" pitchFamily="18" charset="0"/>
                        </a:rPr>
                        <a:t>ΑΠΟΤΕΛΕΣΜΑΤΑ (1/2)</a:t>
                      </a:r>
                    </a:p>
                  </a:txBody>
                  <a:tcPr/>
                </a:tc>
                <a:tc>
                  <a:txBody>
                    <a:bodyPr/>
                    <a:lstStyle/>
                    <a:p>
                      <a:pPr algn="ctr">
                        <a:lnSpc>
                          <a:spcPct val="150000"/>
                        </a:lnSpc>
                      </a:pPr>
                      <a:r>
                        <a:rPr lang="el-GR" dirty="0">
                          <a:latin typeface="Times New Roman" pitchFamily="18" charset="0"/>
                          <a:cs typeface="Times New Roman" pitchFamily="18" charset="0"/>
                        </a:rPr>
                        <a:t>ΑΠΟΤΕΛΕΣΜΑΤΑ (2/2)</a:t>
                      </a:r>
                    </a:p>
                  </a:txBody>
                  <a:tcPr/>
                </a:tc>
                <a:extLst>
                  <a:ext uri="{0D108BD9-81ED-4DB2-BD59-A6C34878D82A}">
                    <a16:rowId xmlns:a16="http://schemas.microsoft.com/office/drawing/2014/main" val="10000"/>
                  </a:ext>
                </a:extLst>
              </a:tr>
              <a:tr h="180473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chemeClr val="bg2">
                              <a:lumMod val="50000"/>
                            </a:schemeClr>
                          </a:solidFill>
                          <a:effectLst/>
                          <a:uLnTx/>
                          <a:uFillTx/>
                          <a:latin typeface="Times New Roman" pitchFamily="18" charset="0"/>
                          <a:ea typeface="+mn-ea"/>
                          <a:cs typeface="Times New Roman" pitchFamily="18" charset="0"/>
                        </a:rPr>
                        <a:t>«Κοινωνικά χαρακτηριστικά των τσιγγάνων της περιοχής Άνω Λιοσίων Αττικής» </a:t>
                      </a:r>
                      <a:r>
                        <a:rPr kumimoji="0" lang="el-GR" sz="1800" b="0" i="0" u="none" strike="noStrike" kern="1200" cap="none" spc="0" normalizeH="0" baseline="0" noProof="0" dirty="0">
                          <a:ln>
                            <a:noFill/>
                          </a:ln>
                          <a:solidFill>
                            <a:schemeClr val="bg2">
                              <a:lumMod val="50000"/>
                            </a:schemeClr>
                          </a:solidFill>
                          <a:effectLst/>
                          <a:uLnTx/>
                          <a:uFillTx/>
                          <a:latin typeface="Times New Roman" pitchFamily="18" charset="0"/>
                          <a:ea typeface="+mn-ea"/>
                          <a:cs typeface="Times New Roman" pitchFamily="18" charset="0"/>
                        </a:rPr>
                        <a:t>(1983, Σταματίνα Κ. Κοκκινάκη)</a:t>
                      </a:r>
                    </a:p>
                    <a:p>
                      <a:pPr algn="just"/>
                      <a:r>
                        <a:rPr lang="el-GR" sz="1800" b="0" dirty="0">
                          <a:solidFill>
                            <a:schemeClr val="tx1"/>
                          </a:solidFill>
                          <a:latin typeface="Times New Roman" pitchFamily="18" charset="0"/>
                          <a:cs typeface="Times New Roman" pitchFamily="18" charset="0"/>
                        </a:rPr>
                        <a:t>(</a:t>
                      </a:r>
                      <a:r>
                        <a:rPr kumimoji="0" lang="el-GR" sz="1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Κοκκινάκη</a:t>
                      </a:r>
                      <a:r>
                        <a:rPr lang="el-GR" sz="1800" b="0" dirty="0">
                          <a:solidFill>
                            <a:schemeClr val="tx1"/>
                          </a:solidFill>
                          <a:latin typeface="Times New Roman" pitchFamily="18" charset="0"/>
                          <a:cs typeface="Times New Roman" pitchFamily="18" charset="0"/>
                        </a:rPr>
                        <a:t>, 1983, σελ. 116</a:t>
                      </a:r>
                      <a:r>
                        <a:rPr lang="el-GR" sz="1800" dirty="0">
                          <a:solidFill>
                            <a:schemeClr val="tx1"/>
                          </a:solidFill>
                          <a:latin typeface="Times New Roman" pitchFamily="18" charset="0"/>
                          <a:cs typeface="Times New Roman" pitchFamily="18" charset="0"/>
                        </a:rPr>
                        <a:t>)</a:t>
                      </a:r>
                    </a:p>
                  </a:txBody>
                  <a:tcPr>
                    <a:solidFill>
                      <a:schemeClr val="accent4">
                        <a:lumMod val="20000"/>
                        <a:lumOff val="80000"/>
                      </a:schemeClr>
                    </a:solidFill>
                  </a:tcPr>
                </a:tc>
                <a:tc>
                  <a:txBody>
                    <a:bodyPr/>
                    <a:lstStyle/>
                    <a:p>
                      <a:pPr marL="285750" indent="-285750" algn="just">
                        <a:lnSpc>
                          <a:spcPct val="150000"/>
                        </a:lnSpc>
                        <a:buFont typeface="Arial" pitchFamily="34" charset="0"/>
                        <a:buChar char="•"/>
                      </a:pPr>
                      <a:r>
                        <a:rPr lang="el-GR" sz="1800" b="1" dirty="0">
                          <a:solidFill>
                            <a:schemeClr val="tx1">
                              <a:lumMod val="95000"/>
                              <a:lumOff val="5000"/>
                            </a:schemeClr>
                          </a:solidFill>
                          <a:effectLst/>
                          <a:latin typeface="Times New Roman" pitchFamily="18" charset="0"/>
                          <a:cs typeface="Times New Roman" pitchFamily="18" charset="0"/>
                        </a:rPr>
                        <a:t>Από τα 1.067 άτομα ηλικίας άνω των 6 ετών μόνο 194</a:t>
                      </a:r>
                      <a:r>
                        <a:rPr lang="el-GR" sz="1800" b="0" dirty="0">
                          <a:solidFill>
                            <a:schemeClr val="tx1">
                              <a:lumMod val="95000"/>
                              <a:lumOff val="5000"/>
                            </a:schemeClr>
                          </a:solidFill>
                          <a:effectLst/>
                          <a:latin typeface="Times New Roman" pitchFamily="18" charset="0"/>
                          <a:cs typeface="Times New Roman" pitchFamily="18" charset="0"/>
                        </a:rPr>
                        <a:t> </a:t>
                      </a:r>
                      <a:r>
                        <a:rPr lang="el-GR" sz="1800" b="0" baseline="0" dirty="0">
                          <a:solidFill>
                            <a:schemeClr val="tx1">
                              <a:lumMod val="95000"/>
                              <a:lumOff val="5000"/>
                            </a:schemeClr>
                          </a:solidFill>
                          <a:effectLst/>
                          <a:latin typeface="Times New Roman" pitchFamily="18" charset="0"/>
                          <a:cs typeface="Times New Roman" pitchFamily="18" charset="0"/>
                        </a:rPr>
                        <a:t> </a:t>
                      </a:r>
                      <a:r>
                        <a:rPr lang="el-GR" sz="1800" b="0" dirty="0">
                          <a:solidFill>
                            <a:schemeClr val="tx1">
                              <a:lumMod val="95000"/>
                              <a:lumOff val="5000"/>
                            </a:schemeClr>
                          </a:solidFill>
                          <a:effectLst/>
                          <a:latin typeface="Times New Roman" pitchFamily="18" charset="0"/>
                          <a:cs typeface="Times New Roman" pitchFamily="18" charset="0"/>
                        </a:rPr>
                        <a:t>(ποσοστό 18,2%) </a:t>
                      </a:r>
                      <a:r>
                        <a:rPr lang="el-GR" sz="1800" b="1" dirty="0">
                          <a:solidFill>
                            <a:schemeClr val="tx1">
                              <a:lumMod val="95000"/>
                              <a:lumOff val="5000"/>
                            </a:schemeClr>
                          </a:solidFill>
                          <a:effectLst/>
                          <a:latin typeface="Times New Roman" pitchFamily="18" charset="0"/>
                          <a:cs typeface="Times New Roman" pitchFamily="18" charset="0"/>
                        </a:rPr>
                        <a:t>είχαν φοιτήσει στο</a:t>
                      </a:r>
                      <a:r>
                        <a:rPr lang="el-GR" sz="1800" b="1" baseline="0" dirty="0">
                          <a:solidFill>
                            <a:schemeClr val="tx1">
                              <a:lumMod val="95000"/>
                              <a:lumOff val="5000"/>
                            </a:schemeClr>
                          </a:solidFill>
                          <a:effectLst/>
                          <a:latin typeface="Times New Roman" pitchFamily="18" charset="0"/>
                          <a:cs typeface="Times New Roman" pitchFamily="18" charset="0"/>
                        </a:rPr>
                        <a:t> </a:t>
                      </a:r>
                      <a:r>
                        <a:rPr lang="el-GR" sz="1800" b="1" dirty="0">
                          <a:solidFill>
                            <a:schemeClr val="tx1">
                              <a:lumMod val="95000"/>
                              <a:lumOff val="5000"/>
                            </a:schemeClr>
                          </a:solidFill>
                          <a:effectLst/>
                          <a:latin typeface="Times New Roman" pitchFamily="18" charset="0"/>
                          <a:cs typeface="Times New Roman" pitchFamily="18" charset="0"/>
                        </a:rPr>
                        <a:t>σχολείο</a:t>
                      </a:r>
                      <a:r>
                        <a:rPr lang="el-GR" sz="1800" b="0" dirty="0">
                          <a:solidFill>
                            <a:schemeClr val="tx1">
                              <a:lumMod val="95000"/>
                              <a:lumOff val="5000"/>
                            </a:schemeClr>
                          </a:solidFill>
                          <a:effectLst/>
                          <a:latin typeface="Times New Roman" pitchFamily="18" charset="0"/>
                          <a:cs typeface="Times New Roman" pitchFamily="18" charset="0"/>
                        </a:rPr>
                        <a:t>.</a:t>
                      </a:r>
                    </a:p>
                    <a:p>
                      <a:pPr algn="just"/>
                      <a:endParaRPr lang="el-GR" sz="1800" dirty="0">
                        <a:solidFill>
                          <a:schemeClr val="tx1"/>
                        </a:solidFill>
                        <a:latin typeface="Times New Roman" pitchFamily="18" charset="0"/>
                        <a:cs typeface="Times New Roman" pitchFamily="18" charset="0"/>
                      </a:endParaRPr>
                    </a:p>
                  </a:txBody>
                  <a:tcPr>
                    <a:solidFill>
                      <a:schemeClr val="accent4">
                        <a:lumMod val="20000"/>
                        <a:lumOff val="80000"/>
                      </a:schemeClr>
                    </a:solidFill>
                  </a:tcPr>
                </a:tc>
                <a:tc>
                  <a:txBody>
                    <a:bodyPr/>
                    <a:lstStyle/>
                    <a:p>
                      <a:pPr marL="285750" marR="0" indent="-285750" algn="just" defTabSz="914400" rtl="0" eaLnBrk="1" fontAlgn="auto" latinLnBrk="0" hangingPunct="1">
                        <a:lnSpc>
                          <a:spcPct val="150000"/>
                        </a:lnSpc>
                        <a:spcBef>
                          <a:spcPts val="0"/>
                        </a:spcBef>
                        <a:spcAft>
                          <a:spcPts val="0"/>
                        </a:spcAft>
                        <a:buClrTx/>
                        <a:buSzTx/>
                        <a:buFont typeface="Arial" pitchFamily="34" charset="0"/>
                        <a:buChar char="•"/>
                        <a:tabLst/>
                        <a:defRPr/>
                      </a:pPr>
                      <a:r>
                        <a:rPr lang="el-GR" sz="1700" b="1" dirty="0">
                          <a:solidFill>
                            <a:schemeClr val="tx1">
                              <a:lumMod val="95000"/>
                              <a:lumOff val="5000"/>
                            </a:schemeClr>
                          </a:solidFill>
                          <a:effectLst/>
                          <a:latin typeface="Times New Roman" pitchFamily="18" charset="0"/>
                          <a:cs typeface="Times New Roman" pitchFamily="18" charset="0"/>
                        </a:rPr>
                        <a:t>Μόνο  1 άνδρας είχε ολοκληρώσει το γυμνάσιο</a:t>
                      </a:r>
                      <a:r>
                        <a:rPr lang="el-GR" sz="1700" b="0" dirty="0">
                          <a:solidFill>
                            <a:schemeClr val="tx1">
                              <a:lumMod val="95000"/>
                              <a:lumOff val="5000"/>
                            </a:schemeClr>
                          </a:solidFill>
                          <a:effectLst/>
                          <a:latin typeface="Times New Roman" pitchFamily="18" charset="0"/>
                          <a:cs typeface="Times New Roman" pitchFamily="18" charset="0"/>
                        </a:rPr>
                        <a:t>. </a:t>
                      </a:r>
                    </a:p>
                    <a:p>
                      <a:pPr marL="285750" indent="-285750" algn="just">
                        <a:lnSpc>
                          <a:spcPct val="150000"/>
                        </a:lnSpc>
                        <a:buFont typeface="Arial" pitchFamily="34" charset="0"/>
                        <a:buChar char="•"/>
                      </a:pPr>
                      <a:r>
                        <a:rPr lang="el-GR" sz="1700" b="0" dirty="0">
                          <a:solidFill>
                            <a:schemeClr val="tx1">
                              <a:lumMod val="95000"/>
                              <a:lumOff val="5000"/>
                            </a:schemeClr>
                          </a:solidFill>
                          <a:effectLst/>
                          <a:latin typeface="Times New Roman" pitchFamily="18" charset="0"/>
                          <a:cs typeface="Times New Roman" pitchFamily="18" charset="0"/>
                        </a:rPr>
                        <a:t>Οι </a:t>
                      </a:r>
                      <a:r>
                        <a:rPr lang="el-GR" sz="1700" b="1" dirty="0">
                          <a:solidFill>
                            <a:schemeClr val="tx1">
                              <a:lumMod val="95000"/>
                              <a:lumOff val="5000"/>
                            </a:schemeClr>
                          </a:solidFill>
                          <a:effectLst/>
                          <a:latin typeface="Times New Roman" pitchFamily="18" charset="0"/>
                          <a:cs typeface="Times New Roman" pitchFamily="18" charset="0"/>
                        </a:rPr>
                        <a:t>αναλφάβητοι</a:t>
                      </a:r>
                      <a:r>
                        <a:rPr lang="el-GR" sz="1700" b="0" dirty="0">
                          <a:solidFill>
                            <a:schemeClr val="tx1">
                              <a:lumMod val="95000"/>
                              <a:lumOff val="5000"/>
                            </a:schemeClr>
                          </a:solidFill>
                          <a:effectLst/>
                          <a:latin typeface="Times New Roman" pitchFamily="18" charset="0"/>
                          <a:cs typeface="Times New Roman" pitchFamily="18" charset="0"/>
                        </a:rPr>
                        <a:t> ανέρχονται στο </a:t>
                      </a:r>
                      <a:r>
                        <a:rPr lang="el-GR" sz="1700" b="1" dirty="0">
                          <a:solidFill>
                            <a:schemeClr val="tx1">
                              <a:lumMod val="95000"/>
                              <a:lumOff val="5000"/>
                            </a:schemeClr>
                          </a:solidFill>
                          <a:effectLst/>
                          <a:latin typeface="Times New Roman" pitchFamily="18" charset="0"/>
                          <a:cs typeface="Times New Roman" pitchFamily="18" charset="0"/>
                        </a:rPr>
                        <a:t>81,8%</a:t>
                      </a:r>
                      <a:r>
                        <a:rPr lang="el-GR" sz="1700" b="0" dirty="0">
                          <a:solidFill>
                            <a:schemeClr val="tx1">
                              <a:lumMod val="95000"/>
                              <a:lumOff val="5000"/>
                            </a:schemeClr>
                          </a:solidFill>
                          <a:effectLst/>
                          <a:latin typeface="Times New Roman" pitchFamily="18" charset="0"/>
                          <a:cs typeface="Times New Roman" pitchFamily="18" charset="0"/>
                        </a:rPr>
                        <a:t> του           πληθυσμού</a:t>
                      </a:r>
                    </a:p>
                  </a:txBody>
                  <a:tcPr>
                    <a:solidFill>
                      <a:schemeClr val="accent4">
                        <a:lumMod val="20000"/>
                        <a:lumOff val="80000"/>
                      </a:schemeClr>
                    </a:solidFill>
                  </a:tcPr>
                </a:tc>
                <a:extLst>
                  <a:ext uri="{0D108BD9-81ED-4DB2-BD59-A6C34878D82A}">
                    <a16:rowId xmlns:a16="http://schemas.microsoft.com/office/drawing/2014/main" val="10001"/>
                  </a:ext>
                </a:extLst>
              </a:tr>
              <a:tr h="2796845">
                <a:tc>
                  <a:txBody>
                    <a:bodyPr/>
                    <a:lstStyle/>
                    <a:p>
                      <a:pPr algn="just">
                        <a:lnSpc>
                          <a:spcPct val="150000"/>
                        </a:lnSpc>
                      </a:pPr>
                      <a:r>
                        <a:rPr lang="el-GR" sz="1800" b="1" dirty="0">
                          <a:solidFill>
                            <a:schemeClr val="bg2">
                              <a:lumMod val="50000"/>
                            </a:schemeClr>
                          </a:solidFill>
                          <a:latin typeface="Times New Roman" pitchFamily="18" charset="0"/>
                          <a:cs typeface="Times New Roman" pitchFamily="18" charset="0"/>
                        </a:rPr>
                        <a:t>«Οι τσιγγάνοι της Αγίας Βαρβάρας και της Κάτω Αχαΐας» </a:t>
                      </a:r>
                      <a:r>
                        <a:rPr lang="el-GR" sz="1800" b="0" dirty="0">
                          <a:solidFill>
                            <a:schemeClr val="bg2">
                              <a:lumMod val="50000"/>
                            </a:schemeClr>
                          </a:solidFill>
                          <a:latin typeface="Times New Roman" pitchFamily="18" charset="0"/>
                          <a:cs typeface="Times New Roman" pitchFamily="18" charset="0"/>
                        </a:rPr>
                        <a:t>(1993,</a:t>
                      </a:r>
                      <a:r>
                        <a:rPr lang="el-GR" sz="1800" b="0" baseline="0" dirty="0">
                          <a:solidFill>
                            <a:schemeClr val="bg2">
                              <a:lumMod val="50000"/>
                            </a:schemeClr>
                          </a:solidFill>
                          <a:latin typeface="Times New Roman" pitchFamily="18" charset="0"/>
                          <a:cs typeface="Times New Roman" pitchFamily="18" charset="0"/>
                        </a:rPr>
                        <a:t> </a:t>
                      </a:r>
                      <a:r>
                        <a:rPr lang="el-GR" sz="1800" b="0" dirty="0">
                          <a:solidFill>
                            <a:schemeClr val="bg2">
                              <a:lumMod val="50000"/>
                            </a:schemeClr>
                          </a:solidFill>
                          <a:latin typeface="Times New Roman" pitchFamily="18" charset="0"/>
                          <a:cs typeface="Times New Roman" pitchFamily="18" charset="0"/>
                        </a:rPr>
                        <a:t>Μαρία Παυλή - Κορρέ και</a:t>
                      </a:r>
                      <a:r>
                        <a:rPr lang="el-GR" sz="1800" b="0" baseline="0" dirty="0">
                          <a:solidFill>
                            <a:schemeClr val="bg2">
                              <a:lumMod val="50000"/>
                            </a:schemeClr>
                          </a:solidFill>
                          <a:latin typeface="Times New Roman" pitchFamily="18" charset="0"/>
                          <a:cs typeface="Times New Roman" pitchFamily="18" charset="0"/>
                        </a:rPr>
                        <a:t> </a:t>
                      </a:r>
                      <a:r>
                        <a:rPr lang="el-GR" sz="1800" b="0" dirty="0">
                          <a:solidFill>
                            <a:schemeClr val="bg2">
                              <a:lumMod val="50000"/>
                            </a:schemeClr>
                          </a:solidFill>
                          <a:latin typeface="Times New Roman" pitchFamily="18" charset="0"/>
                          <a:cs typeface="Times New Roman" pitchFamily="18" charset="0"/>
                        </a:rPr>
                        <a:t>Αθηνά Σιδέρη)</a:t>
                      </a:r>
                    </a:p>
                    <a:p>
                      <a:pPr algn="just"/>
                      <a:endParaRPr lang="el-GR" dirty="0"/>
                    </a:p>
                  </a:txBody>
                  <a:tcPr>
                    <a:solidFill>
                      <a:schemeClr val="accent4">
                        <a:lumMod val="20000"/>
                        <a:lumOff val="80000"/>
                      </a:schemeClr>
                    </a:solidFill>
                  </a:tcPr>
                </a:tc>
                <a:tc>
                  <a:txBody>
                    <a:bodyPr/>
                    <a:lstStyle/>
                    <a:p>
                      <a:pPr marL="285750" indent="-285750" algn="just">
                        <a:buFont typeface="Arial" panose="020B0604020202020204" pitchFamily="34" charset="0"/>
                        <a:buChar char="•"/>
                      </a:pPr>
                      <a:r>
                        <a:rPr lang="el-GR" sz="1800" b="1" u="none" dirty="0">
                          <a:solidFill>
                            <a:schemeClr val="bg2">
                              <a:lumMod val="50000"/>
                            </a:schemeClr>
                          </a:solidFill>
                          <a:latin typeface="Times New Roman" pitchFamily="18" charset="0"/>
                          <a:cs typeface="Times New Roman" pitchFamily="18" charset="0"/>
                        </a:rPr>
                        <a:t>Στην Αγία Βαρβάρα</a:t>
                      </a:r>
                      <a:r>
                        <a:rPr lang="el-GR" sz="1800" b="1" dirty="0">
                          <a:solidFill>
                            <a:schemeClr val="bg2">
                              <a:lumMod val="50000"/>
                            </a:schemeClr>
                          </a:solidFill>
                          <a:latin typeface="Times New Roman" pitchFamily="18" charset="0"/>
                          <a:cs typeface="Times New Roman" pitchFamily="18" charset="0"/>
                        </a:rPr>
                        <a:t>:</a:t>
                      </a:r>
                    </a:p>
                    <a:p>
                      <a:pPr marL="0" indent="0" algn="just">
                        <a:buFont typeface="Arial" panose="020B0604020202020204" pitchFamily="34" charset="0"/>
                        <a:buNone/>
                      </a:pPr>
                      <a:r>
                        <a:rPr lang="el-GR" sz="1800" b="0" dirty="0">
                          <a:solidFill>
                            <a:schemeClr val="tx1"/>
                          </a:solidFill>
                          <a:latin typeface="Times New Roman" pitchFamily="18" charset="0"/>
                          <a:cs typeface="Times New Roman" pitchFamily="18" charset="0"/>
                        </a:rPr>
                        <a:t>Το </a:t>
                      </a:r>
                      <a:r>
                        <a:rPr lang="el-GR" sz="1800" b="1" dirty="0">
                          <a:solidFill>
                            <a:schemeClr val="tx1"/>
                          </a:solidFill>
                          <a:latin typeface="Times New Roman" pitchFamily="18" charset="0"/>
                          <a:cs typeface="Times New Roman" pitchFamily="18" charset="0"/>
                        </a:rPr>
                        <a:t>33,33% </a:t>
                      </a:r>
                      <a:r>
                        <a:rPr lang="el-GR" sz="1800" b="0" dirty="0">
                          <a:solidFill>
                            <a:schemeClr val="tx1"/>
                          </a:solidFill>
                          <a:latin typeface="Times New Roman" pitchFamily="18" charset="0"/>
                          <a:cs typeface="Times New Roman" pitchFamily="18" charset="0"/>
                        </a:rPr>
                        <a:t>των ανδρών</a:t>
                      </a:r>
                    </a:p>
                    <a:p>
                      <a:pPr marL="0" indent="0" algn="just">
                        <a:buFont typeface="Arial" panose="020B0604020202020204" pitchFamily="34" charset="0"/>
                        <a:buNone/>
                      </a:pPr>
                      <a:r>
                        <a:rPr lang="el-GR" sz="1800" b="0" dirty="0">
                          <a:solidFill>
                            <a:schemeClr val="tx1"/>
                          </a:solidFill>
                          <a:latin typeface="Times New Roman" pitchFamily="18" charset="0"/>
                          <a:cs typeface="Times New Roman" pitchFamily="18" charset="0"/>
                        </a:rPr>
                        <a:t>Το </a:t>
                      </a:r>
                      <a:r>
                        <a:rPr lang="el-GR" sz="1800" b="1" dirty="0">
                          <a:solidFill>
                            <a:schemeClr val="tx1"/>
                          </a:solidFill>
                          <a:latin typeface="Times New Roman" pitchFamily="18" charset="0"/>
                          <a:cs typeface="Times New Roman" pitchFamily="18" charset="0"/>
                        </a:rPr>
                        <a:t>37,90% </a:t>
                      </a:r>
                      <a:r>
                        <a:rPr lang="el-GR" sz="1800" b="0" dirty="0">
                          <a:solidFill>
                            <a:schemeClr val="tx1"/>
                          </a:solidFill>
                          <a:latin typeface="Times New Roman" pitchFamily="18" charset="0"/>
                          <a:cs typeface="Times New Roman" pitchFamily="18" charset="0"/>
                        </a:rPr>
                        <a:t>των γυναικών</a:t>
                      </a:r>
                    </a:p>
                    <a:p>
                      <a:pPr marL="285750" indent="-285750" algn="just">
                        <a:buFont typeface="Arial" panose="020B0604020202020204" pitchFamily="34" charset="0"/>
                        <a:buChar char="•"/>
                      </a:pPr>
                      <a:r>
                        <a:rPr lang="el-GR" sz="1800" b="1" u="none" dirty="0">
                          <a:solidFill>
                            <a:schemeClr val="bg2">
                              <a:lumMod val="50000"/>
                            </a:schemeClr>
                          </a:solidFill>
                          <a:latin typeface="Times New Roman" pitchFamily="18" charset="0"/>
                          <a:cs typeface="Times New Roman" pitchFamily="18" charset="0"/>
                        </a:rPr>
                        <a:t>Στην Κάτω Αχαΐα</a:t>
                      </a:r>
                      <a:r>
                        <a:rPr lang="el-GR" sz="1800" b="1" dirty="0">
                          <a:solidFill>
                            <a:schemeClr val="bg2">
                              <a:lumMod val="50000"/>
                            </a:schemeClr>
                          </a:solidFill>
                          <a:latin typeface="Times New Roman" pitchFamily="18" charset="0"/>
                          <a:cs typeface="Times New Roman" pitchFamily="18" charset="0"/>
                        </a:rPr>
                        <a:t>:</a:t>
                      </a:r>
                    </a:p>
                    <a:p>
                      <a:pPr marL="0" indent="0" algn="just">
                        <a:buFont typeface="Arial" panose="020B0604020202020204" pitchFamily="34" charset="0"/>
                        <a:buNone/>
                      </a:pPr>
                      <a:r>
                        <a:rPr lang="el-GR" sz="1800" b="0" dirty="0">
                          <a:solidFill>
                            <a:schemeClr val="tx1"/>
                          </a:solidFill>
                          <a:latin typeface="Times New Roman" pitchFamily="18" charset="0"/>
                          <a:cs typeface="Times New Roman" pitchFamily="18" charset="0"/>
                        </a:rPr>
                        <a:t>Το </a:t>
                      </a:r>
                      <a:r>
                        <a:rPr lang="el-GR" sz="1800" b="1" dirty="0">
                          <a:solidFill>
                            <a:schemeClr val="tx1"/>
                          </a:solidFill>
                          <a:latin typeface="Times New Roman" pitchFamily="18" charset="0"/>
                          <a:cs typeface="Times New Roman" pitchFamily="18" charset="0"/>
                        </a:rPr>
                        <a:t>36,86% </a:t>
                      </a:r>
                      <a:r>
                        <a:rPr lang="el-GR" sz="1800" b="0" dirty="0">
                          <a:solidFill>
                            <a:schemeClr val="tx1"/>
                          </a:solidFill>
                          <a:latin typeface="Times New Roman" pitchFamily="18" charset="0"/>
                          <a:cs typeface="Times New Roman" pitchFamily="18" charset="0"/>
                        </a:rPr>
                        <a:t>των ανδρών</a:t>
                      </a:r>
                    </a:p>
                    <a:p>
                      <a:pPr marL="0" indent="0" algn="just">
                        <a:buFont typeface="Arial" panose="020B0604020202020204" pitchFamily="34" charset="0"/>
                        <a:buNone/>
                      </a:pPr>
                      <a:r>
                        <a:rPr lang="el-GR" sz="1800" b="0" dirty="0">
                          <a:solidFill>
                            <a:schemeClr val="tx1"/>
                          </a:solidFill>
                          <a:latin typeface="Times New Roman" pitchFamily="18" charset="0"/>
                          <a:cs typeface="Times New Roman" pitchFamily="18" charset="0"/>
                        </a:rPr>
                        <a:t>Το </a:t>
                      </a:r>
                      <a:r>
                        <a:rPr lang="el-GR" sz="1800" b="1" dirty="0">
                          <a:solidFill>
                            <a:schemeClr val="tx1"/>
                          </a:solidFill>
                          <a:latin typeface="Times New Roman" pitchFamily="18" charset="0"/>
                          <a:cs typeface="Times New Roman" pitchFamily="18" charset="0"/>
                        </a:rPr>
                        <a:t>53,13% </a:t>
                      </a:r>
                      <a:r>
                        <a:rPr lang="el-GR" sz="1800" b="0" dirty="0">
                          <a:solidFill>
                            <a:schemeClr val="tx1"/>
                          </a:solidFill>
                          <a:latin typeface="Times New Roman" pitchFamily="18" charset="0"/>
                          <a:cs typeface="Times New Roman" pitchFamily="18" charset="0"/>
                        </a:rPr>
                        <a:t>των γυναικών</a:t>
                      </a:r>
                    </a:p>
                    <a:p>
                      <a:pPr algn="just"/>
                      <a:r>
                        <a:rPr lang="el-GR" dirty="0">
                          <a:sym typeface="Wingdings" pitchFamily="2" charset="2"/>
                        </a:rPr>
                        <a:t> </a:t>
                      </a:r>
                      <a:r>
                        <a:rPr lang="el-GR" b="1" dirty="0">
                          <a:solidFill>
                            <a:schemeClr val="tx1">
                              <a:lumMod val="95000"/>
                              <a:lumOff val="5000"/>
                            </a:schemeClr>
                          </a:solidFill>
                          <a:latin typeface="Times New Roman" pitchFamily="18" charset="0"/>
                          <a:cs typeface="Times New Roman" pitchFamily="18" charset="0"/>
                          <a:sym typeface="Wingdings" pitchFamily="2" charset="2"/>
                        </a:rPr>
                        <a:t>Δε παρακολούθησαν ποτέ μαθήματα</a:t>
                      </a:r>
                      <a:endParaRPr lang="el-GR" b="1" dirty="0">
                        <a:solidFill>
                          <a:schemeClr val="tx1">
                            <a:lumMod val="95000"/>
                            <a:lumOff val="5000"/>
                          </a:schemeClr>
                        </a:solidFill>
                        <a:latin typeface="Times New Roman" pitchFamily="18" charset="0"/>
                        <a:cs typeface="Times New Roman" pitchFamily="18" charset="0"/>
                      </a:endParaRPr>
                    </a:p>
                  </a:txBody>
                  <a:tcPr>
                    <a:solidFill>
                      <a:schemeClr val="accent4">
                        <a:lumMod val="20000"/>
                        <a:lumOff val="80000"/>
                      </a:schemeClr>
                    </a:solidFill>
                  </a:tcPr>
                </a:tc>
                <a:tc>
                  <a:txBody>
                    <a:bodyPr/>
                    <a:lstStyle/>
                    <a:p>
                      <a:pPr algn="just"/>
                      <a:r>
                        <a:rPr lang="el-GR" sz="1700" dirty="0">
                          <a:latin typeface="Times New Roman" pitchFamily="18" charset="0"/>
                          <a:cs typeface="Times New Roman" pitchFamily="18" charset="0"/>
                        </a:rPr>
                        <a:t>Το ποσοστό των αναλφάβητων είναι ακόμα υψηλότερο, εφόσον το Δημοτικό Σχολείο το ολοκλήρωσαν </a:t>
                      </a:r>
                      <a:r>
                        <a:rPr lang="en-US" sz="1700" dirty="0">
                          <a:latin typeface="Times New Roman" pitchFamily="18" charset="0"/>
                          <a:cs typeface="Times New Roman" pitchFamily="18" charset="0"/>
                        </a:rPr>
                        <a:t>:</a:t>
                      </a:r>
                      <a:endParaRPr lang="el-GR" sz="1700" dirty="0">
                        <a:latin typeface="Times New Roman" pitchFamily="18" charset="0"/>
                        <a:cs typeface="Times New Roman" pitchFamily="18" charset="0"/>
                      </a:endParaRPr>
                    </a:p>
                    <a:p>
                      <a:pPr algn="just">
                        <a:buFont typeface="Arial" pitchFamily="34" charset="0"/>
                        <a:buChar char="•"/>
                      </a:pPr>
                      <a:r>
                        <a:rPr lang="el-GR" sz="1700" b="1" dirty="0">
                          <a:solidFill>
                            <a:schemeClr val="bg2">
                              <a:lumMod val="50000"/>
                            </a:schemeClr>
                          </a:solidFill>
                          <a:latin typeface="Times New Roman" pitchFamily="18" charset="0"/>
                          <a:cs typeface="Times New Roman" pitchFamily="18" charset="0"/>
                        </a:rPr>
                        <a:t>Στην Αγία Βαρβάρα:</a:t>
                      </a:r>
                    </a:p>
                    <a:p>
                      <a:pPr algn="just"/>
                      <a:r>
                        <a:rPr lang="el-GR" sz="1700" b="0" dirty="0">
                          <a:solidFill>
                            <a:schemeClr val="tx1"/>
                          </a:solidFill>
                          <a:latin typeface="Times New Roman" pitchFamily="18" charset="0"/>
                          <a:cs typeface="Times New Roman" pitchFamily="18" charset="0"/>
                        </a:rPr>
                        <a:t>Το 20% των ανδρών</a:t>
                      </a:r>
                    </a:p>
                    <a:p>
                      <a:pPr algn="just"/>
                      <a:r>
                        <a:rPr lang="el-GR" sz="1700" b="0" dirty="0">
                          <a:solidFill>
                            <a:schemeClr val="tx1"/>
                          </a:solidFill>
                          <a:latin typeface="Times New Roman" pitchFamily="18" charset="0"/>
                          <a:cs typeface="Times New Roman" pitchFamily="18" charset="0"/>
                        </a:rPr>
                        <a:t>Το 22,07% των γυναικών</a:t>
                      </a:r>
                    </a:p>
                    <a:p>
                      <a:pPr algn="just">
                        <a:buFont typeface="Arial" pitchFamily="34" charset="0"/>
                        <a:buChar char="•"/>
                      </a:pPr>
                      <a:r>
                        <a:rPr lang="el-GR" sz="1700" b="1" dirty="0">
                          <a:solidFill>
                            <a:schemeClr val="bg2">
                              <a:lumMod val="50000"/>
                            </a:schemeClr>
                          </a:solidFill>
                          <a:latin typeface="Times New Roman" pitchFamily="18" charset="0"/>
                          <a:cs typeface="Times New Roman" pitchFamily="18" charset="0"/>
                        </a:rPr>
                        <a:t>Στην Κάτω </a:t>
                      </a:r>
                      <a:r>
                        <a:rPr lang="el-GR" sz="1600" b="1" u="none" dirty="0">
                          <a:solidFill>
                            <a:schemeClr val="bg2">
                              <a:lumMod val="50000"/>
                            </a:schemeClr>
                          </a:solidFill>
                          <a:latin typeface="Times New Roman" pitchFamily="18" charset="0"/>
                          <a:cs typeface="Times New Roman" pitchFamily="18" charset="0"/>
                        </a:rPr>
                        <a:t>Αχαΐα</a:t>
                      </a:r>
                      <a:r>
                        <a:rPr lang="el-GR" sz="1700" b="1" dirty="0">
                          <a:solidFill>
                            <a:schemeClr val="bg2">
                              <a:lumMod val="50000"/>
                            </a:schemeClr>
                          </a:solidFill>
                          <a:latin typeface="Times New Roman" pitchFamily="18" charset="0"/>
                          <a:cs typeface="Times New Roman" pitchFamily="18" charset="0"/>
                        </a:rPr>
                        <a:t>:</a:t>
                      </a:r>
                    </a:p>
                    <a:p>
                      <a:pPr algn="just"/>
                      <a:r>
                        <a:rPr lang="el-GR" sz="1700" b="0" dirty="0">
                          <a:solidFill>
                            <a:schemeClr val="tx1"/>
                          </a:solidFill>
                          <a:latin typeface="Times New Roman" pitchFamily="18" charset="0"/>
                          <a:cs typeface="Times New Roman" pitchFamily="18" charset="0"/>
                        </a:rPr>
                        <a:t>Το 6,25% των ανδρών</a:t>
                      </a:r>
                    </a:p>
                    <a:p>
                      <a:pPr algn="just"/>
                      <a:r>
                        <a:rPr lang="el-GR" sz="1700" b="0" dirty="0">
                          <a:solidFill>
                            <a:schemeClr val="tx1"/>
                          </a:solidFill>
                          <a:latin typeface="Times New Roman" pitchFamily="18" charset="0"/>
                          <a:cs typeface="Times New Roman" pitchFamily="18" charset="0"/>
                        </a:rPr>
                        <a:t>Το</a:t>
                      </a:r>
                      <a:r>
                        <a:rPr lang="el-GR" sz="1700" b="0" baseline="0" dirty="0">
                          <a:solidFill>
                            <a:schemeClr val="tx1"/>
                          </a:solidFill>
                          <a:latin typeface="Times New Roman" pitchFamily="18" charset="0"/>
                          <a:cs typeface="Times New Roman" pitchFamily="18" charset="0"/>
                        </a:rPr>
                        <a:t> </a:t>
                      </a:r>
                      <a:r>
                        <a:rPr lang="el-GR" sz="1700" b="0" dirty="0">
                          <a:solidFill>
                            <a:schemeClr val="tx1"/>
                          </a:solidFill>
                          <a:latin typeface="Times New Roman" pitchFamily="18" charset="0"/>
                          <a:cs typeface="Times New Roman" pitchFamily="18" charset="0"/>
                        </a:rPr>
                        <a:t>0%  των γυναικών δεν πήρε απολυτήριο Δημοτικού.</a:t>
                      </a:r>
                    </a:p>
                  </a:txBody>
                  <a:tcPr>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BlockprintVTI">
  <a:themeElements>
    <a:clrScheme name="AnalogousFromLightSeed_2SEEDS">
      <a:dk1>
        <a:srgbClr val="000000"/>
      </a:dk1>
      <a:lt1>
        <a:srgbClr val="FFFFFF"/>
      </a:lt1>
      <a:dk2>
        <a:srgbClr val="412429"/>
      </a:dk2>
      <a:lt2>
        <a:srgbClr val="E2E8E7"/>
      </a:lt2>
      <a:accent1>
        <a:srgbClr val="BB7E89"/>
      </a:accent1>
      <a:accent2>
        <a:srgbClr val="C795B3"/>
      </a:accent2>
      <a:accent3>
        <a:srgbClr val="C49B8F"/>
      </a:accent3>
      <a:accent4>
        <a:srgbClr val="75ADA1"/>
      </a:accent4>
      <a:accent5>
        <a:srgbClr val="7AA9B5"/>
      </a:accent5>
      <a:accent6>
        <a:srgbClr val="7E95BB"/>
      </a:accent6>
      <a:hlink>
        <a:srgbClr val="568E84"/>
      </a:hlink>
      <a:folHlink>
        <a:srgbClr val="7F7F7F"/>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TC104033917[[fn=Berlin]]</Template>
  <TotalTime>1236</TotalTime>
  <Words>1221</Words>
  <Application>Microsoft Office PowerPoint</Application>
  <PresentationFormat>Ευρεία οθόνη</PresentationFormat>
  <Paragraphs>136</Paragraphs>
  <Slides>14</Slides>
  <Notes>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14</vt:i4>
      </vt:variant>
    </vt:vector>
  </HeadingPairs>
  <TitlesOfParts>
    <vt:vector size="23" baseType="lpstr">
      <vt:lpstr>Arial</vt:lpstr>
      <vt:lpstr>Avenir Next LT Pro</vt:lpstr>
      <vt:lpstr>AvenirNext LT Pro Medium</vt:lpstr>
      <vt:lpstr>Calibri</vt:lpstr>
      <vt:lpstr>Castellar</vt:lpstr>
      <vt:lpstr>Courier New</vt:lpstr>
      <vt:lpstr>Times New Roman</vt:lpstr>
      <vt:lpstr>Wingdings</vt:lpstr>
      <vt:lpstr>BlockprintVTI</vt:lpstr>
      <vt:lpstr>Παρουσίαση του PowerPoint</vt:lpstr>
      <vt:lpstr>Παρουσίαση του PowerPoint</vt:lpstr>
      <vt:lpstr>Γενικά…</vt:lpstr>
      <vt:lpstr>Η στάση των Ρομά απέναντι στην εκπαιδευτική διαδικασία (1/2)</vt:lpstr>
      <vt:lpstr>Η στάση των Ρομά απέναντι στην εκπαιδευτική διαδικασία (2/2)</vt:lpstr>
      <vt:lpstr>Η στάση του Εκπαιδευτικού συστήματος απέναντι στους Ρομά (1/2)</vt:lpstr>
      <vt:lpstr>Η στάση του Εκπαιδευτικού συστήματος απέναντι στους Ρομά (2/2)</vt:lpstr>
      <vt:lpstr>Παρουσίαση του PowerPoint</vt:lpstr>
      <vt:lpstr>Σχολικός αποκλεισμός των παιδιών Ρομά (1/4)</vt:lpstr>
      <vt:lpstr>Σχολικός αποκλεισμός των παιδιών Ρομά (2/4)</vt:lpstr>
      <vt:lpstr>Σχολικός αποκλεισμός των παιδιών Ρομά (3/4)</vt:lpstr>
      <vt:lpstr>Σχολικός αποκλεισμός των παιδιών Ρομά (4/4)</vt:lpstr>
      <vt:lpstr>Πολιτικές παρεμβάσεις και στρατηγικές (1/2)</vt:lpstr>
      <vt:lpstr>Πολιτικές παρεμβάσεις και στρατηγικές (1/2)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Μέντης Εμμανουήλ</cp:lastModifiedBy>
  <cp:revision>147</cp:revision>
  <dcterms:created xsi:type="dcterms:W3CDTF">2021-03-09T07:59:46Z</dcterms:created>
  <dcterms:modified xsi:type="dcterms:W3CDTF">2024-12-04T15:24:19Z</dcterms:modified>
</cp:coreProperties>
</file>