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0"/>
  </p:notesMasterIdLst>
  <p:handoutMasterIdLst>
    <p:handoutMasterId r:id="rId21"/>
  </p:handoutMasterIdLst>
  <p:sldIdLst>
    <p:sldId id="267" r:id="rId5"/>
    <p:sldId id="278" r:id="rId6"/>
    <p:sldId id="279" r:id="rId7"/>
    <p:sldId id="280" r:id="rId8"/>
    <p:sldId id="283" r:id="rId9"/>
    <p:sldId id="284" r:id="rId10"/>
    <p:sldId id="286" r:id="rId11"/>
    <p:sldId id="285" r:id="rId12"/>
    <p:sldId id="269" r:id="rId13"/>
    <p:sldId id="271" r:id="rId14"/>
    <p:sldId id="287" r:id="rId15"/>
    <p:sldId id="288" r:id="rId16"/>
    <p:sldId id="289" r:id="rId17"/>
    <p:sldId id="282" r:id="rId18"/>
    <p:sldId id="277"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66" d="100"/>
          <a:sy n="66" d="100"/>
        </p:scale>
        <p:origin x="816" y="66"/>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11/14/2024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11/14/2024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11/14/2024</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11/14/2024</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11/14/2024</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11/14/2024</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11/14/2024</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11/14/2024</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11/14/2024</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11/14/2024</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11/14/2024</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11/14/2024</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11/14/2024</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11/14/2024</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6227" y="1901084"/>
            <a:ext cx="9435241" cy="2133597"/>
          </a:xfrm>
        </p:spPr>
        <p:txBody>
          <a:bodyPr>
            <a:normAutofit fontScale="90000"/>
          </a:bodyPr>
          <a:lstStyle/>
          <a:p>
            <a:r>
              <a:rPr lang="el-GR" b="1" i="1" dirty="0"/>
              <a:t>ΠΑΡΑΔΟΣΙΑΚΑ ΕΠΑΓΓΕΛΜΑΤΑ ΚΑΙ ΠΡΟΒΛΗΜΑΤΑ ΕΡΓΑΣΙΑΚΗΣ ΕΝΤΑΞΗΣ ΤΩΝ ΡΟΜΑ</a:t>
            </a:r>
            <a:endParaRPr lang="en-US" b="1" i="1"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17612" y="1143000"/>
            <a:ext cx="9371329" cy="4800600"/>
          </a:xfrm>
        </p:spPr>
        <p:txBody>
          <a:bodyPr>
            <a:normAutofit fontScale="92500" lnSpcReduction="20000"/>
          </a:bodyPr>
          <a:lstStyle/>
          <a:p>
            <a:pPr marL="0" indent="0" algn="just">
              <a:lnSpc>
                <a:spcPct val="120000"/>
              </a:lnSpc>
              <a:buNone/>
            </a:pPr>
            <a:r>
              <a:rPr lang="el-GR" dirty="0"/>
              <a:t>Οι δυνατότητες τους ακόμα και για ανειδίκευτη απασχόληση μειώνονται συνεχώς - λόγω των νέων συνθηκών που επικρατούν τόσο στην τοπική όσο και στην παγκόσμια αγορά, της παρουσίας οικονομικών μεταναστών, των νέων κανονισμών και ρυθμίσεων αναφορικά με τον τρόπο παροχής της εργασίας, την ολοένα μεγαλύτερη εξειδίκευση και μία σειρά άλλους παράγοντες- ενώ οι προοπτικές απασχόλησης ακόμα και σε θέσεις χαμηλής εξειδίκευσης συρρικνώνονται λόγω του χαμηλού εκπαιδευτικού τους επιπέδου Δεδομένου ότι το πρόβλημα της απασχόλησης και εξεύρεσης σταθερού εισοδήματος είναι ιδιαίτερα οξυμένο και τα διαστήματα εποχιακής απασχόλησης διαδέχονται διαστήματα μακροχρόνιας ανεργίας, οι Τσιγγάνοι συχνά ασκούν περισσότερα από ένα επαγγέλματα τα οποία στην συντριπτική τους πλειοψηφία είναι άτυπα. Αποτέλεσμα αυτής της άτυπης εργασίας είναι οι Τσιγγάνοι να μην έχουν δικαίωμα στην κοινωνική ασφάλιση και ιατροφαρμακευτική περίθαλψη και στη συνταξιοδότηση. Η απουσία επομένως τυπικών προσόντων είναι μια από τις βασικές αιτίες απουσίας σταθερής απασχόλησης και σταθερού εισοδήματος και ο λόγος για τον οποίο ένα μεγάλο ποσοστό των Τσιγγάνων απασχολείται και υποαπασχολείται εκτός της τυπικής αγοράς εργασίας. </a:t>
            </a:r>
            <a:endParaRPr lang="en-US" dirty="0"/>
          </a:p>
          <a:p>
            <a:pPr marL="0" indent="0">
              <a:buNone/>
            </a:pPr>
            <a:endParaRPr lang="en-US" dirty="0"/>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065212" y="914400"/>
            <a:ext cx="9676129" cy="5105400"/>
          </a:xfrm>
        </p:spPr>
        <p:txBody>
          <a:bodyPr>
            <a:normAutofit fontScale="92500" lnSpcReduction="20000"/>
          </a:bodyPr>
          <a:lstStyle/>
          <a:p>
            <a:pPr marL="0" indent="0" algn="just">
              <a:lnSpc>
                <a:spcPct val="110000"/>
              </a:lnSpc>
              <a:buNone/>
            </a:pPr>
            <a:r>
              <a:rPr lang="el-GR" dirty="0"/>
              <a:t>Οι κυριότερες μορφές της εργασίας των Ελλήνων Ρομά σήμερα είναι αυτές που παρουσιάζονται παρακάτω:</a:t>
            </a:r>
          </a:p>
          <a:p>
            <a:pPr algn="just">
              <a:lnSpc>
                <a:spcPct val="110000"/>
              </a:lnSpc>
            </a:pPr>
            <a:r>
              <a:rPr lang="el-GR" dirty="0"/>
              <a:t>Απασχολούμενοι στο εμπόριο</a:t>
            </a:r>
          </a:p>
          <a:p>
            <a:pPr marL="0" indent="0" algn="just">
              <a:lnSpc>
                <a:spcPct val="110000"/>
              </a:lnSpc>
              <a:buNone/>
            </a:pPr>
            <a:r>
              <a:rPr lang="el-GR" dirty="0"/>
              <a:t>Μερικά από τα προβλήματα που αντιμετωπίζουν στο επάγγελμα αυτό είναι, η κρίση και κατά συνέπεια η παρακμή του πλανόδιου εμπορίου που ασκούν και καλούνται να ανταγωνιστούν το οργανωμένο εμπόριο αλλά και πλανόδιους εμπόρους από άλλες πληθυσμιακές ομάδες, που ίσως έχουν εξασφαλίσει καλύτερους όρους απασχόλησης. Το γεγονός ότι μόνο ένας μικρός αριθμός Ρομά από τους απασχολούμενους στο υπαίθριο στάσιμο ή πλανόδιο εμπόριο έχει άδεια άσκησης επαγγέλματος ενώ οι περισσότεροι είναι παράνομοι. </a:t>
            </a:r>
          </a:p>
          <a:p>
            <a:pPr algn="just">
              <a:lnSpc>
                <a:spcPct val="110000"/>
              </a:lnSpc>
            </a:pPr>
            <a:r>
              <a:rPr lang="el-GR" dirty="0"/>
              <a:t>Απασχολούμενοι στην εξαρτημένη εργασία </a:t>
            </a:r>
          </a:p>
          <a:p>
            <a:pPr marL="0" indent="0" algn="just">
              <a:lnSpc>
                <a:spcPct val="110000"/>
              </a:lnSpc>
              <a:buNone/>
            </a:pPr>
            <a:r>
              <a:rPr lang="el-GR" dirty="0"/>
              <a:t>Συνήθως αυτοί απασχολούνται ως εποχιακοί εργάτες γης που βοηθούν στο μάζεμα λαχανικών και φρούτων, ως ανειδίκευτοι εργάτες οικοδομών, μερικές φορές ως ανειδίκευτοι εργάτες Δήμων, ως αχθοφόροι και γενικά σε θέσεις που δεν απαιτούν εξειδίκευση. Απασχολούνται εποχιακά, περιστασιακά με χαμηλές αποδοχές και χωρίς να τους παρέχεται πάντα κοινωνική ασφάλιση.</a:t>
            </a:r>
          </a:p>
          <a:p>
            <a:pPr marL="0" indent="0" algn="just">
              <a:lnSpc>
                <a:spcPct val="120000"/>
              </a:lnSpc>
              <a:buNone/>
            </a:pPr>
            <a:endParaRPr lang="en-US" dirty="0"/>
          </a:p>
        </p:txBody>
      </p:sp>
    </p:spTree>
    <p:extLst>
      <p:ext uri="{BB962C8B-B14F-4D97-AF65-F5344CB8AC3E}">
        <p14:creationId xmlns:p14="http://schemas.microsoft.com/office/powerpoint/2010/main" val="356979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8883" y="914400"/>
            <a:ext cx="9751060" cy="5181600"/>
          </a:xfrm>
        </p:spPr>
        <p:txBody>
          <a:bodyPr>
            <a:normAutofit/>
          </a:bodyPr>
          <a:lstStyle/>
          <a:p>
            <a:pPr marL="0" indent="0" algn="just">
              <a:lnSpc>
                <a:spcPct val="120000"/>
              </a:lnSpc>
              <a:buNone/>
            </a:pPr>
            <a:r>
              <a:rPr lang="el-GR" sz="2100" dirty="0"/>
              <a:t>Σε περιόδους οικονομικής κρίσης και συνεχής ύφεσης το μεγαλύτερο μέρος της Ελληνικής κοινωνίας φτωχοποιείται. Σε δυσμενέστερη οικονομική κατάσταση  βρίσκονται  περισσότερο οι Ρομά. Το εισόδημα για τους περισσότερους εξαρτάται κατά κύριο λόγο από την εργασία τους, η οποία έχει εποχιακό χαρακτήρα και σε πολλές περιπτώσεις είναι αποκομμένη από την τυπική αγορά εργασίας. Πολλά νοικοκυριά στηρίζονται στην εποχιακή απασχόληση ενός μέλους και στα επιδόματα πρόνοιας που δικαιούνται ως πολύτεκνοι και άποροι. Σε γενικές γραμμές, το εισόδημα των Ρομά είναι χαμηλό με αποτέλεσμα η συντριπτική πλειοψηφία των νοικοκυριών να έχει εισόδημα πολύ κάτω από το όριο της φτώχειας. Η εικόνα που προκύπτει είναι η αποκοπή από την τυπική αγορά εργασίας και ο εγκλωβισμός της πλειοψηφίας τους σε μια άτυπη «παρά-αγορά», χωρίς βιώσιμες οικονομικά προοπτικές. Η πραγματικότητα που αναδεικνύεται είναι μια εικόνα οικονομικής ένδειας και αποκοπής από τις ολοένα επιταχυνόμενες εξελίξεις στην αγορά εργασίας.</a:t>
            </a:r>
          </a:p>
        </p:txBody>
      </p:sp>
    </p:spTree>
    <p:extLst>
      <p:ext uri="{BB962C8B-B14F-4D97-AF65-F5344CB8AC3E}">
        <p14:creationId xmlns:p14="http://schemas.microsoft.com/office/powerpoint/2010/main" val="36855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2" y="1066800"/>
            <a:ext cx="9751060" cy="4927600"/>
          </a:xfrm>
        </p:spPr>
        <p:txBody>
          <a:bodyPr>
            <a:noAutofit/>
          </a:bodyPr>
          <a:lstStyle/>
          <a:p>
            <a:pPr marL="0" indent="0" algn="just">
              <a:lnSpc>
                <a:spcPct val="110000"/>
              </a:lnSpc>
              <a:buNone/>
            </a:pPr>
            <a:r>
              <a:rPr lang="el-GR" sz="2100" dirty="0"/>
              <a:t>Αναμφίβολα είναι κοινά παραδεκτό πως μια άλλη μερίδα του πληθυσμού που πληροί ορισμένες προϋποθέσεις εισαγωγής εύρεσης εργασίας ως απόφοιτοι δευτεροβάθμιας ή και τριτοβάθμιας εκπαίδευσης ή ακόμα και αν θέλετε «κοινωνικά κριτήρια» πριμοδότησης, δεν έχουν πρόσβαση στην αγορά εργασίας ή είναι αποκομμένοι και εργασιακά αποκλεισμένοι από τις Ελληνικές Δημόσιες Υπηρεσίες. Πράγμα που σημαίνει πως οι Έλληνες Ρομά δεν έχουν κανένα μέλλον ή ελπίδα συμμετοχής στο κοινωνικό, οικονομικό και πολιτικό γίγνεσθαι. Είναι γεγονός πως οι  άνθρωποι αυτοί δεν έχουν προοπτικές κοινωνικής ανέλιξης στο χώρο της αγοράς εργασίας του δημόσιου τομέα, για να μπορέσει και αυτή η διαφέρουσα κοινωνική ομάδα να συμμετέχει στην κοινωνική και οικονομική ζωή της χώρας και έτσι για να επιβιώσουν αναγκάζονται να ασχοληθούν με τα παραδοσιακά επαγγέλματα που προαναφέρθηκαν.</a:t>
            </a:r>
            <a:endParaRPr lang="en-US" sz="2100" dirty="0"/>
          </a:p>
        </p:txBody>
      </p:sp>
    </p:spTree>
    <p:extLst>
      <p:ext uri="{BB962C8B-B14F-4D97-AF65-F5344CB8AC3E}">
        <p14:creationId xmlns:p14="http://schemas.microsoft.com/office/powerpoint/2010/main" val="21265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609600"/>
            <a:ext cx="9751060" cy="685800"/>
          </a:xfrm>
        </p:spPr>
        <p:txBody>
          <a:bodyPr/>
          <a:lstStyle/>
          <a:p>
            <a:r>
              <a:rPr lang="el-GR" dirty="0"/>
              <a:t>Δράσεις για τη βελτίωση της απασχόλησης των Ρομά</a:t>
            </a:r>
            <a:endParaRPr lang="en-US" dirty="0"/>
          </a:p>
        </p:txBody>
      </p:sp>
      <p:sp>
        <p:nvSpPr>
          <p:cNvPr id="3" name="Content Placeholder 2"/>
          <p:cNvSpPr>
            <a:spLocks noGrp="1"/>
          </p:cNvSpPr>
          <p:nvPr>
            <p:ph idx="1"/>
          </p:nvPr>
        </p:nvSpPr>
        <p:spPr>
          <a:xfrm>
            <a:off x="1218883" y="1524000"/>
            <a:ext cx="9599929" cy="4267201"/>
          </a:xfrm>
        </p:spPr>
        <p:txBody>
          <a:bodyPr>
            <a:normAutofit/>
          </a:bodyPr>
          <a:lstStyle/>
          <a:p>
            <a:pPr marL="0" indent="0" algn="just">
              <a:lnSpc>
                <a:spcPct val="110000"/>
              </a:lnSpc>
              <a:buNone/>
            </a:pPr>
            <a:r>
              <a:rPr lang="el-GR" sz="2300" dirty="0"/>
              <a:t>Ενδεικτικές ενέργειες που θα μπορούσαν να γίνουν για την ενίσχυση της απασχόλησης και εργασίας των Ρομά είναι η συμμετοχή τους σε προγράμματα κατάρτισης, η ανάπτυξη δράσεων κοινωνικής οικονομίας, χωρικά στοχευμένες δράσεις, δράσεις για την μείωση της αδήλωτης εργασίας και ευκαιρίες απασχόλησης στον τομέα της Πράσινης ανάπτυξης. Ακόμη, η ανάπτυξη της επιχειρηματικότητας, η ενθάρρυνση της πρόσβασης σε μικρό – πιστώσεις,  η ανάπτυξη νέων επαγγελματικών δεξιοτήτων του πληθυσμού, τοπικές δράσεις κοινωνικής ένταξης για ευάλωτες ομάδες, καθώς και αύξηση της πρόσβασης στο σύστημα κοινωνικής ασφάλισης. </a:t>
            </a:r>
          </a:p>
          <a:p>
            <a:pPr marL="0" indent="0">
              <a:buNone/>
            </a:pPr>
            <a:endParaRPr lang="en-US" dirty="0"/>
          </a:p>
        </p:txBody>
      </p:sp>
    </p:spTree>
    <p:extLst>
      <p:ext uri="{BB962C8B-B14F-4D97-AF65-F5344CB8AC3E}">
        <p14:creationId xmlns:p14="http://schemas.microsoft.com/office/powerpoint/2010/main" val="423777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l="2117" r="2117"/>
          <a:stretch>
            <a:fillRect/>
          </a:stretch>
        </p:blipFill>
        <p:spPr>
          <a:xfrm>
            <a:off x="768139" y="1066800"/>
            <a:ext cx="7341130" cy="5334000"/>
          </a:xfrm>
          <a:prstGeom prst="rect">
            <a:avLst/>
          </a:prstGeom>
          <a:ln>
            <a:noFill/>
          </a:ln>
          <a:effectLst>
            <a:softEdge rad="112500"/>
          </a:effectLst>
        </p:spPr>
      </p:pic>
      <p:sp>
        <p:nvSpPr>
          <p:cNvPr id="4" name="Text Placeholder 3"/>
          <p:cNvSpPr>
            <a:spLocks noGrp="1"/>
          </p:cNvSpPr>
          <p:nvPr>
            <p:ph type="body" sz="half" idx="2"/>
          </p:nvPr>
        </p:nvSpPr>
        <p:spPr>
          <a:xfrm>
            <a:off x="8109269" y="1346199"/>
            <a:ext cx="3531129" cy="5054601"/>
          </a:xfrm>
        </p:spPr>
        <p:txBody>
          <a:bodyPr/>
          <a:lstStyle/>
          <a:p>
            <a:endParaRPr lang="el-GR" b="1" i="1" dirty="0"/>
          </a:p>
          <a:p>
            <a:endParaRPr lang="el-GR" b="1" i="1" dirty="0"/>
          </a:p>
          <a:p>
            <a:pPr algn="ctr"/>
            <a:r>
              <a:rPr lang="el-GR" sz="4000" b="1" i="1" dirty="0"/>
              <a:t>Ευχαριστούμε πολύ για την προσοχή σας!</a:t>
            </a:r>
            <a:endParaRPr lang="en-US" sz="4000" b="1" i="1" dirty="0"/>
          </a:p>
        </p:txBody>
      </p:sp>
    </p:spTree>
    <p:extLst>
      <p:ext uri="{BB962C8B-B14F-4D97-AF65-F5344CB8AC3E}">
        <p14:creationId xmlns:p14="http://schemas.microsoft.com/office/powerpoint/2010/main" val="84944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381000"/>
            <a:ext cx="9751060" cy="1168400"/>
          </a:xfrm>
        </p:spPr>
        <p:txBody>
          <a:bodyPr/>
          <a:lstStyle/>
          <a:p>
            <a:r>
              <a:rPr lang="el-GR" dirty="0"/>
              <a:t>Εισαγωγή</a:t>
            </a:r>
            <a:endParaRPr lang="en-US" dirty="0"/>
          </a:p>
        </p:txBody>
      </p:sp>
      <p:sp>
        <p:nvSpPr>
          <p:cNvPr id="14" name="Content Placeholder 13"/>
          <p:cNvSpPr>
            <a:spLocks noGrp="1"/>
          </p:cNvSpPr>
          <p:nvPr>
            <p:ph idx="1"/>
          </p:nvPr>
        </p:nvSpPr>
        <p:spPr>
          <a:xfrm>
            <a:off x="1218883" y="1752600"/>
            <a:ext cx="9751060" cy="4267200"/>
          </a:xfrm>
        </p:spPr>
        <p:txBody>
          <a:bodyPr>
            <a:normAutofit lnSpcReduction="10000"/>
          </a:bodyPr>
          <a:lstStyle/>
          <a:p>
            <a:pPr marL="0" indent="0" algn="just">
              <a:buNone/>
            </a:pPr>
            <a:r>
              <a:rPr lang="el-GR" dirty="0"/>
              <a:t>Τα παραδοσιακά επαγγέλματα των Ρομά εξυπηρετούσαν πρώτα από όλα τις δικές τους ανάγκες για την επιβίωση τους. Τα συνήθη επαγγέλματα τους όπως του ζωέμπορου, του πεταλωτή, του ακροβάτη, του καλαθοπλέκτη, του γανωματή, του κοσκινοποιού και του καρεκλά έχουν περάσει πλέον στο παρελθόν. Τα επαγγέλματα τους διαμορφώθηκαν με βάση και τις χώρες στις οποίες εγκαταστάθηκαν.</a:t>
            </a:r>
          </a:p>
          <a:p>
            <a:pPr marL="0" indent="0" algn="just">
              <a:buNone/>
            </a:pPr>
            <a:r>
              <a:rPr lang="el-GR" dirty="0"/>
              <a:t>Κάνοντας κάποιος μια αναφορά στα επαγγέλματα των Ρομά θα μπορέσει να αντιληφθεί τη φύση τους μέσα από τις διάφορες επαγγελματικές τους δραστηριότητες, αλλά και θα μπορέσει να δει σε ποια κατάσταση έχουν περιέλθει αυτά τα επαγγέλματα σήμερα. Τα παρακάτω επαγγέλματα χαρακτηρίζονται «παραδοσιακά», για το λόγο ότι οι Ρομά τα εξασκούν στον ελλαδικό χώρο για παραπάνω από 50 χρόνια μέχρι και σήμερα, σε πολύ μικρότερη όμως κλίμακα. </a:t>
            </a:r>
            <a:endParaRPr lang="en-US" dirty="0"/>
          </a:p>
          <a:p>
            <a:pPr marL="0" indent="0" algn="just">
              <a:buNone/>
            </a:pPr>
            <a:endParaRPr lang="en-US"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928" y="228600"/>
            <a:ext cx="9751060" cy="1168400"/>
          </a:xfrm>
        </p:spPr>
        <p:txBody>
          <a:bodyPr/>
          <a:lstStyle/>
          <a:p>
            <a:r>
              <a:rPr lang="el-GR" dirty="0"/>
              <a:t>Παραδοσιακά επαγγέλματα των Ρομά</a:t>
            </a:r>
            <a:endParaRPr lang="en-US" dirty="0"/>
          </a:p>
        </p:txBody>
      </p:sp>
      <p:sp>
        <p:nvSpPr>
          <p:cNvPr id="3" name="Content Placeholder 2"/>
          <p:cNvSpPr>
            <a:spLocks noGrp="1"/>
          </p:cNvSpPr>
          <p:nvPr>
            <p:ph idx="1"/>
          </p:nvPr>
        </p:nvSpPr>
        <p:spPr>
          <a:xfrm>
            <a:off x="1218882" y="1676400"/>
            <a:ext cx="9904729" cy="4648200"/>
          </a:xfrm>
        </p:spPr>
        <p:txBody>
          <a:bodyPr>
            <a:normAutofit fontScale="85000" lnSpcReduction="10000"/>
          </a:bodyPr>
          <a:lstStyle/>
          <a:p>
            <a:r>
              <a:rPr lang="el-GR" b="1" dirty="0"/>
              <a:t>Το επάγγελμα του εμπόρου</a:t>
            </a:r>
          </a:p>
          <a:p>
            <a:pPr marL="0" indent="0" algn="just">
              <a:lnSpc>
                <a:spcPct val="110000"/>
              </a:lnSpc>
              <a:buNone/>
            </a:pPr>
            <a:r>
              <a:rPr lang="el-GR" sz="2100" dirty="0"/>
              <a:t>Το επάγγελμα του γυρολόγου-έμπορου, είναι το κατεξοχήν βιοποριστικό επάγγελμα των Τσιγγάνων, από τα παλαιοτέρα χρόνια μέχρι τις μέρες μας, και εξασκείται ακόμα και σήμερα από την πλειοψηφία του τσιγγάνικου πληθυσμού. Το επάγγελμα του γυρολόγου σχετίζεται άμεσα με την διαρκή μετακίνηση και άρα με τον νομαδικό τρόπο ζωής τους, καθώς και με την ευρύτερη έννοια του "δρόμου", που με την σειρά της αποτυπώνει την ίδια τους την ζωή. Πάντως οι Τσιγγάνοι-γυρολόγοι, ασκούν αυτό το επάγγελμα για πάνω από 50 χρόνια, καλύπτοντας βασικές ανάγκες του Ελληνικού πληθυσμού, κυρίως των αγροτικών και δυσπρόσιτων περιοχών, για το λόγο ότι οι συγκοινωνίες σ’ αυτές τις περιοχές δεν ήταν ανεπτυγμένες. </a:t>
            </a:r>
          </a:p>
          <a:p>
            <a:pPr marL="0" indent="0" algn="just">
              <a:lnSpc>
                <a:spcPct val="110000"/>
              </a:lnSpc>
              <a:buNone/>
            </a:pPr>
            <a:r>
              <a:rPr lang="el-GR" sz="2100" dirty="0"/>
              <a:t>Τα προϊόντα προς πώληση ήταν ποικίλα, κυρίως χαλιά, κουβέρτες, στρωσίδια, είδη κουζίνας, είδη προικός, τραπέζια, καρέκλες, διακοσμητικά αντικείμενα από ανατολικές χώρες, στερεοφωνικά, είδη ρουχισμού, λουλούδια, φρούτα, λαχανικά κ.α. Οι συνήθεις τόποι διεξαγωγής του εμπορίου ήταν και εξακολουθούν να είναι τα σπίτια, οι δρόμοι, οι πλατείες, τα καφενεία και οι λαϊκές αγορές, ενώ βασικά εργαλεία της δουλείας το αυτοκίνητο για τις μεταφορές, το μεγάφωνο ώστε να διαλαλούν την πραμάτεια και την άφιξη τους, και η ζυγαριά όταν το εμπόρευμα χρειαζόταν ζύγισμα.</a:t>
            </a:r>
            <a:endParaRPr lang="en-US" sz="2100" dirty="0"/>
          </a:p>
          <a:p>
            <a:pPr marL="0" indent="0" algn="just">
              <a:buNone/>
            </a:pPr>
            <a:endParaRPr lang="en-US" sz="2100" dirty="0"/>
          </a:p>
        </p:txBody>
      </p:sp>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293812" y="838200"/>
            <a:ext cx="9906000" cy="5257800"/>
          </a:xfrm>
        </p:spPr>
        <p:txBody>
          <a:bodyPr>
            <a:normAutofit fontScale="77500" lnSpcReduction="20000"/>
          </a:bodyPr>
          <a:lstStyle/>
          <a:p>
            <a:r>
              <a:rPr lang="el-GR" b="1" dirty="0"/>
              <a:t>Το επάγγελμα του μουσικού</a:t>
            </a:r>
          </a:p>
          <a:p>
            <a:pPr marL="0" indent="0" algn="just">
              <a:lnSpc>
                <a:spcPct val="120000"/>
              </a:lnSpc>
              <a:buNone/>
            </a:pPr>
            <a:r>
              <a:rPr lang="el-GR" dirty="0"/>
              <a:t>Το μοναδικό παραδοσιακό επάγγελμα των Ρομά το οποίο έχει καταφέρει να επιβιώσει με το πέρασμα των αιώνων και να εξελιχθεί δεν είναι άλλο από την μουσική. Οι Ρομά ταυτίζονταν με τα όργανα και την μουσική. Το επάγγελμα του μουσικού το ασκούν από την αρχή της εγκατάστασής τους στην Ελλάδα και είναι παραδοσιακό επάγγελμα που συνδέεται στενά με την ζωή τους. Η συμβολή τους στη διάδοση αλλά και στη διάσωση του ελληνικού παραδοσιακού τραγουδιού είναι αναμφισβήτητη. Για αυτό και το επάγγελμα του μουσικού είναι ίσως από τα ελάχιστα επαγγέλματά τους που χαίρουν ιδιαίτερης εκτίμησης. Μέσα από αυτό το επάγγελμα έχουν αναδειχτεί στην Ελλάδα πολλοί Ρομά οργανοπαίχτες και τραγουδιστές. </a:t>
            </a:r>
          </a:p>
          <a:p>
            <a:pPr marL="0" indent="0" algn="just">
              <a:lnSpc>
                <a:spcPct val="120000"/>
              </a:lnSpc>
              <a:buNone/>
            </a:pPr>
            <a:r>
              <a:rPr lang="el-GR" dirty="0"/>
              <a:t>Ο χώρος άσκησης του επαγγέλματος ποικίλει, έτσι μπορούμε να συναντήσουμε Ρομά μουσικούς στο δρόμο, στα τρένα, στα καφενεία, σε ταβέρνες, σε λαϊκά πανηγύρια, σε συνεστιάσεις, σε γάμους-βαφτίσια αλλά και σε νυχτερινά κέντρα . Βέβαια «καθαρή» μουσική των Ρομά δεν υπήρξε και ούτε είναι δυνατό να υπάρξει. Οι μουσικές παραδόσεις που υιοθέτησαν από τις κοινωνίες των Μπαλαμέ στη διάρκεια των αιώνων τις απέδωσαν στην κυρίαρχη κοινωνία με τον δικό τους τρόπο. </a:t>
            </a:r>
            <a:endParaRPr lang="en-US" dirty="0"/>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1412" y="1066800"/>
            <a:ext cx="9751060" cy="4775200"/>
          </a:xfrm>
        </p:spPr>
        <p:txBody>
          <a:bodyPr>
            <a:normAutofit fontScale="92500"/>
          </a:bodyPr>
          <a:lstStyle/>
          <a:p>
            <a:pPr marL="0" indent="0" algn="just">
              <a:lnSpc>
                <a:spcPct val="110000"/>
              </a:lnSpc>
              <a:buNone/>
            </a:pPr>
            <a:r>
              <a:rPr lang="el-GR" sz="2300" dirty="0"/>
              <a:t>Οι Ρομά καλλιτέχνες πάντα προσάρμοζαν την μουσική τους στις απαιτήσεις της κάθε εποχής για να καταφέρουν να επιβιώσουν. Στις περισσότερες περιπτώσεις αφομοίωναν τη μουσική των χωρών που έμεναν και την προσάρμοζαν στην ιδιοσυγκρασία τους και στις πανάρχαιες τεχνοτροπίες τους. Στην Βυζαντινή εποχή ήταν οι μόνοι καλλιτέχνες που διασκέδαζαν τους βυζαντινούς. Αυτό συνέβαινε διότι τα μουσικά λαϊκά όργανα ήταν στιγματισμένα από την εκκλησία. Την περίοδο της Οθωμανικής Αυτοκρατορίας συμβάλουν στην ενοποίηση της δημοτικής μουσικής της βαλκανικής. Το κλαρίνο, το λαούτο και το ντέφι είναι μερικά από τα μουσικά όργανα που έχουν ταυτιστεί με τους Έλληνες Ρομά. Στους ρεμπέτικους στίχους και τραγούδια που συμβολίζουν τις κοινωνικά και οικονομικά αδύναμες ομάδες οι Ρομά αντιμετωπίζονται με σεβασμό από τους Έλληνες συνθέτες και στιχουργούς. Πέρα από τη μουσική οι Ρομά αγαπούν ιδιαίτερα το χορό και στις κοινωνικές τους εκδηλώσεις αποτελεί σημαντικό κομμάτι.</a:t>
            </a:r>
            <a:endParaRPr lang="en-US" sz="2300" dirty="0"/>
          </a:p>
          <a:p>
            <a:pPr marL="0" indent="0">
              <a:buNone/>
            </a:pPr>
            <a:endParaRPr lang="en-US" dirty="0"/>
          </a:p>
        </p:txBody>
      </p:sp>
    </p:spTree>
    <p:extLst>
      <p:ext uri="{BB962C8B-B14F-4D97-AF65-F5344CB8AC3E}">
        <p14:creationId xmlns:p14="http://schemas.microsoft.com/office/powerpoint/2010/main" val="416056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8882" y="609600"/>
            <a:ext cx="9523729" cy="5562600"/>
          </a:xfrm>
        </p:spPr>
        <p:txBody>
          <a:bodyPr>
            <a:normAutofit fontScale="85000" lnSpcReduction="20000"/>
          </a:bodyPr>
          <a:lstStyle/>
          <a:p>
            <a:pPr lvl="0"/>
            <a:r>
              <a:rPr lang="en-US" b="1" dirty="0"/>
              <a:t>Το επ</a:t>
            </a:r>
            <a:r>
              <a:rPr lang="en-US" b="1" dirty="0" err="1"/>
              <a:t>άγγελμ</a:t>
            </a:r>
            <a:r>
              <a:rPr lang="en-US" b="1" dirty="0"/>
              <a:t>α</a:t>
            </a:r>
            <a:r>
              <a:rPr lang="el-GR" b="1" dirty="0"/>
              <a:t> </a:t>
            </a:r>
            <a:r>
              <a:rPr lang="en-US" b="1" dirty="0"/>
              <a:t>του καλαθοποιού. </a:t>
            </a:r>
          </a:p>
          <a:p>
            <a:pPr marL="0" indent="0" algn="just">
              <a:lnSpc>
                <a:spcPct val="110000"/>
              </a:lnSpc>
              <a:buNone/>
            </a:pPr>
            <a:r>
              <a:rPr lang="el-GR" dirty="0"/>
              <a:t>Καλαθοποιός θεωρείται ο τεχνίτης που κατασκευάζει και εμπορεύεται καλάθια, πλεχτά έπιπλα ή διακοσμητικά αντικείμενα από εύκαμπτες φυτικές ίνες. Εντάσσεται στα επαγγέλματα που απαιτούν χειρωνακτική εργασία. Το επάγγελμα σχετίζεται με την νομαδική ζωή των Ρομά αφού πρέπει να μετακινούνται σε μέρη που αφενός μεν υπάρχουν πρώτες ύλες, αφετέρου δε υπάρχει ζήτηση. Το επάγγελμα ασκείται για πολλούς αιώνες, σήμερα όμως από έναν πολύ μικρότερο αριθμό, με σκοπό μάλλον την διατήρηση της παράδοσής τους. Σπάνια συναντά κανείς κάποιον Ρομά καλαθοποιό σε λαϊκές αγορές. Το επάγγελμα τείνει να εξαφανιστεί κυρίως λόγω της κυριαρχίας των πλαστικών ειδών στο εμπόριο. </a:t>
            </a:r>
          </a:p>
          <a:p>
            <a:pPr lvl="0"/>
            <a:r>
              <a:rPr lang="el-GR" b="1" dirty="0"/>
              <a:t>Το επάγγελμα του χαλκουργού - χαλκιά - χαλκοτέχνη</a:t>
            </a:r>
            <a:endParaRPr lang="en-US" dirty="0"/>
          </a:p>
          <a:p>
            <a:pPr marL="0" indent="0" algn="just">
              <a:lnSpc>
                <a:spcPct val="120000"/>
              </a:lnSpc>
              <a:buNone/>
            </a:pPr>
            <a:r>
              <a:rPr lang="el-GR" dirty="0"/>
              <a:t>Χαλκουργός είναι ο τεχνίτης που κατεργάζεται τον χαλκό και κατασκευάζει χρηστικά ή καλλιτεχνικά αντικείμενα από χαλκό ή ορείχαλκο. Η χαλκοτεχνία ασκείται από τους Ρομά για περισσότερο από δυο αιώνες. Το επάγγελμα αυτό σχετίζεται άμεσα με αυτό του γανωτή και του σιδηρουργού. Σήμερα το επάγγελμα αυτό το εξασκούν ελάχιστοι  και μάλιστα σαν συμπληρωματική εργασία γιατί δεν εξασφαλίζει ικανοποιητικά έσοδα.  </a:t>
            </a:r>
            <a:endParaRPr lang="en-US" dirty="0"/>
          </a:p>
          <a:p>
            <a:pPr marL="0" indent="0" algn="just">
              <a:lnSpc>
                <a:spcPct val="110000"/>
              </a:lnSpc>
              <a:buNone/>
            </a:pPr>
            <a:endParaRPr lang="en-US" dirty="0"/>
          </a:p>
          <a:p>
            <a:endParaRPr lang="en-US" dirty="0"/>
          </a:p>
        </p:txBody>
      </p:sp>
    </p:spTree>
    <p:extLst>
      <p:ext uri="{BB962C8B-B14F-4D97-AF65-F5344CB8AC3E}">
        <p14:creationId xmlns:p14="http://schemas.microsoft.com/office/powerpoint/2010/main" val="375714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8883" y="685800"/>
            <a:ext cx="9751060" cy="5384800"/>
          </a:xfrm>
        </p:spPr>
        <p:txBody>
          <a:bodyPr>
            <a:normAutofit fontScale="77500" lnSpcReduction="20000"/>
          </a:bodyPr>
          <a:lstStyle/>
          <a:p>
            <a:pPr lvl="0"/>
            <a:r>
              <a:rPr lang="en-US" b="1" dirty="0"/>
              <a:t>Το επ</a:t>
            </a:r>
            <a:r>
              <a:rPr lang="en-US" b="1" dirty="0" err="1"/>
              <a:t>άγγελμ</a:t>
            </a:r>
            <a:r>
              <a:rPr lang="en-US" b="1" dirty="0"/>
              <a:t>α του γανωτή</a:t>
            </a:r>
            <a:endParaRPr lang="en-US" dirty="0"/>
          </a:p>
          <a:p>
            <a:pPr marL="0" indent="0" algn="just">
              <a:lnSpc>
                <a:spcPct val="120000"/>
              </a:lnSpc>
              <a:buNone/>
            </a:pPr>
            <a:r>
              <a:rPr lang="el-GR" dirty="0"/>
              <a:t>Γανωτής θεωρείται αυτός που επικαλύπτει χάλκινα σκευή με κασσίτερο. Οι Ρομά γανωτές αναζητούσαν πελάτες στις γειτονιές πόλεων, κυρίως όμως στα χωριά όπου και αναζητούσαν νοικοκυρές-πελάτες να φέρουν τα σκεύη τους που χρειάζονταν γάνωμα. Το επάγγελμα αυτό είχε κάποτε μεγάλη ζήτηση καθώς τα χάλκινα οικιακά σκευή χρειάζονταν συχνά επικασσιτέρωμα (γάνωμα), γιατί διαφορετικά ήταν επικίνδυνα για την υγεία. Τα τελευταία χρόνια το επάγγελμα του γανωτή τείνει να εξαφανιστεί καθώς τα μαγειρικά σκευή είναι πλέον ανοξείδωτα και δεν χρειάζονται επικασσιτέρωση (γάνωμα).</a:t>
            </a:r>
          </a:p>
          <a:p>
            <a:pPr algn="just">
              <a:lnSpc>
                <a:spcPct val="100000"/>
              </a:lnSpc>
            </a:pPr>
            <a:r>
              <a:rPr lang="el-GR" b="1" dirty="0"/>
              <a:t>Το επάγγελμα του αρκουδιάρη.</a:t>
            </a:r>
          </a:p>
          <a:p>
            <a:pPr marL="0" indent="0" algn="just">
              <a:lnSpc>
                <a:spcPct val="120000"/>
              </a:lnSpc>
              <a:buNone/>
            </a:pPr>
            <a:r>
              <a:rPr lang="el-GR" dirty="0"/>
              <a:t>Αρκουδιάρης ονομαζόταν ο πλανόδιος που εξημέρωνε και εκγύμναζε μια αρκούδα, ώστε να μιμείται χορευτικές κινήσεις, και την περιέφερε και την παρουσίαζε ως δημόσιο θέαμα στους δρόμους, επιδεικνύοντας τις ικανότητές της. Οι Ρομά που ασχολούνταν με αυτό το επάγγελμα αυτοαποκαλούνται «Μετσκάρια», και αναφέρουν ότι προέρχονται από την Ρουμανία όπου και ασκούσαν το επάγγελμα «διασκεδαστής του Βασιλιά». Το επάγγελμα αυτό το εξασκούν για πολλούς αιώνες. Σήμερα το επάγγελμα αυτό στην Ελλάδα δεν ασκείται.</a:t>
            </a:r>
          </a:p>
          <a:p>
            <a:pPr marL="0" indent="0" algn="just">
              <a:lnSpc>
                <a:spcPct val="120000"/>
              </a:lnSpc>
              <a:buNone/>
            </a:pPr>
            <a:endParaRPr lang="en-US" dirty="0"/>
          </a:p>
          <a:p>
            <a:pPr algn="just">
              <a:lnSpc>
                <a:spcPct val="100000"/>
              </a:lnSpc>
            </a:pPr>
            <a:endParaRPr lang="en-US" dirty="0"/>
          </a:p>
        </p:txBody>
      </p:sp>
    </p:spTree>
    <p:extLst>
      <p:ext uri="{BB962C8B-B14F-4D97-AF65-F5344CB8AC3E}">
        <p14:creationId xmlns:p14="http://schemas.microsoft.com/office/powerpoint/2010/main" val="182321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2" y="609600"/>
            <a:ext cx="10972800" cy="5791200"/>
          </a:xfrm>
        </p:spPr>
        <p:txBody>
          <a:bodyPr>
            <a:normAutofit fontScale="70000" lnSpcReduction="20000"/>
          </a:bodyPr>
          <a:lstStyle/>
          <a:p>
            <a:pPr lvl="0"/>
            <a:r>
              <a:rPr lang="el-GR" b="1" dirty="0"/>
              <a:t>Το επάγγελμα του σιδηρουργού- σιδεροκαμινά- σιδερά.</a:t>
            </a:r>
            <a:endParaRPr lang="en-US" dirty="0"/>
          </a:p>
          <a:p>
            <a:pPr marL="0" indent="0" algn="just">
              <a:lnSpc>
                <a:spcPct val="120000"/>
              </a:lnSpc>
              <a:buNone/>
            </a:pPr>
            <a:r>
              <a:rPr lang="el-GR" dirty="0"/>
              <a:t>Το επάγγελμα του σιδερά είναι επίσης παραδοσιακό και ασκείται από τους Ρομά από την εποχή που ανακαλύφτηκαν τα μέταλλα. Το επάγγελμα είναι επίσης συνυφασμένο με την νομαδική ζωή τους και στο παρελθόν ήταν επάγγελμα ύψιστης σημασίας στην Ελλάδα γιατί η γεωργία, βασική επαγγελματική απασχόληση των Ελλήνων, είχε απόλυτη ανάγκη των μεταλλικών γεωργικών εργαλείων που κατασκεύαζαν και εμπορεύονταν οι Ρομά. Μερικά από τα προϊόντα που κατασκεύαζαν ήταν: τσάπες, ηνία, αξίνες, κασμάδες, τσεκούρια, κλαδευτήρια, γάστρες, όπλα, κατσαρόλες, κάγκελα για μπαλκόνια κ.α. Επίσης, άλλες εργασίες με τις οποίες στο παρελθόν ασχολούνταν, ήταν το τρόχισμα μαχαιριών και ψαλιδιών και οι επισκευές διαφόρων μεταλλικών εργαλείων όπως χτένια για αργαλειούς, μύλοι του καφέ κ.α. Το επάγγελμα αυτό σήμερα βρίσκεται σε κρίση λόγω της βιομηχανοποιημένης παραγωγής και της αδυναμίας τους να προσαρμοστούν σε αυτές τις νέες εξελίξεις. </a:t>
            </a:r>
          </a:p>
          <a:p>
            <a:pPr marL="0" indent="0" algn="just">
              <a:lnSpc>
                <a:spcPct val="120000"/>
              </a:lnSpc>
              <a:buNone/>
            </a:pPr>
            <a:r>
              <a:rPr lang="el-GR" dirty="0"/>
              <a:t>Πέρα από τα παραπάνω επαγγέλματα υπάρχουν και τα εξής:</a:t>
            </a:r>
          </a:p>
          <a:p>
            <a:pPr algn="just">
              <a:lnSpc>
                <a:spcPct val="120000"/>
              </a:lnSpc>
            </a:pPr>
            <a:r>
              <a:rPr lang="el-GR" dirty="0"/>
              <a:t>πλανόδιοι και χωρίς σταθερή απασχόληση. </a:t>
            </a:r>
          </a:p>
          <a:p>
            <a:pPr algn="just">
              <a:lnSpc>
                <a:spcPct val="120000"/>
              </a:lnSpc>
            </a:pPr>
            <a:r>
              <a:rPr lang="el-GR" dirty="0"/>
              <a:t>συλλέκτες παλαιών αντικειμένων. </a:t>
            </a:r>
          </a:p>
          <a:p>
            <a:pPr algn="just">
              <a:lnSpc>
                <a:spcPct val="120000"/>
              </a:lnSpc>
            </a:pPr>
            <a:r>
              <a:rPr lang="el-GR" dirty="0"/>
              <a:t>τεχνίτες σύγχρονων ειδικοτήτων (ηλεκτρολόγοι, υδραυλικοί, συντηρητές παλιών αντικειμένων κ.α.) </a:t>
            </a:r>
          </a:p>
          <a:p>
            <a:pPr algn="just">
              <a:lnSpc>
                <a:spcPct val="120000"/>
              </a:lnSpc>
            </a:pPr>
            <a:r>
              <a:rPr lang="el-GR" dirty="0"/>
              <a:t>επιστήμονες, οι οποίοι είναι λιγότεροι από τους προηγούμενους αλλά αυξάνουν καθώς προχωρά η κοινωνική ένταξη.</a:t>
            </a:r>
          </a:p>
          <a:p>
            <a:pPr marL="0" indent="0" algn="just">
              <a:lnSpc>
                <a:spcPct val="110000"/>
              </a:lnSpc>
              <a:buNone/>
            </a:pPr>
            <a:endParaRPr lang="el-GR" dirty="0"/>
          </a:p>
          <a:p>
            <a:pPr marL="0" indent="0" algn="just">
              <a:lnSpc>
                <a:spcPct val="110000"/>
              </a:lnSpc>
              <a:buNone/>
            </a:pPr>
            <a:endParaRPr lang="en-US" dirty="0"/>
          </a:p>
          <a:p>
            <a:pPr algn="just"/>
            <a:endParaRPr lang="en-US" dirty="0"/>
          </a:p>
        </p:txBody>
      </p:sp>
    </p:spTree>
    <p:extLst>
      <p:ext uri="{BB962C8B-B14F-4D97-AF65-F5344CB8AC3E}">
        <p14:creationId xmlns:p14="http://schemas.microsoft.com/office/powerpoint/2010/main" val="141474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2412" y="1752600"/>
            <a:ext cx="9344765" cy="2235203"/>
          </a:xfrm>
        </p:spPr>
        <p:txBody>
          <a:bodyPr/>
          <a:lstStyle/>
          <a:p>
            <a:r>
              <a:rPr lang="el-GR" b="1" i="1" dirty="0"/>
              <a:t>Η σημερινή θέση των Ρομά στην απασχόληση</a:t>
            </a:r>
            <a:br>
              <a:rPr lang="en-US" dirty="0"/>
            </a:br>
            <a:endParaRPr lang="en-US" dirty="0"/>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135</TotalTime>
  <Words>1997</Words>
  <Application>Microsoft Office PowerPoint</Application>
  <PresentationFormat>Προσαρμογή</PresentationFormat>
  <Paragraphs>42</Paragraphs>
  <Slides>15</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15</vt:i4>
      </vt:variant>
    </vt:vector>
  </HeadingPairs>
  <TitlesOfParts>
    <vt:vector size="18" baseType="lpstr">
      <vt:lpstr>Arial</vt:lpstr>
      <vt:lpstr>Constantia</vt:lpstr>
      <vt:lpstr>Books Classic 16x9</vt:lpstr>
      <vt:lpstr>ΠΑΡΑΔΟΣΙΑΚΑ ΕΠΑΓΓΕΛΜΑΤΑ ΚΑΙ ΠΡΟΒΛΗΜΑΤΑ ΕΡΓΑΣΙΑΚΗΣ ΕΝΤΑΞΗΣ ΤΩΝ ΡΟΜΑ</vt:lpstr>
      <vt:lpstr>Εισαγωγή</vt:lpstr>
      <vt:lpstr>Παραδοσιακά επαγγέλματα των Ρομά</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σημερινή θέση των Ρομά στην απασχόληση </vt:lpstr>
      <vt:lpstr>Παρουσίαση του PowerPoint</vt:lpstr>
      <vt:lpstr>Παρουσίαση του PowerPoint</vt:lpstr>
      <vt:lpstr>Παρουσίαση του PowerPoint</vt:lpstr>
      <vt:lpstr>Παρουσίαση του PowerPoint</vt:lpstr>
      <vt:lpstr>Δράσεις για τη βελτίωση της απασχόλησης των Ρομά</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ΠΑΡΑΔΟΣΙΑΚΑ ΕΠΑΓΓΕΛΜΑΤΑ ΚΑΙ ΠΡΟΒΛΗΜΑΤΑ ΕΡΓΑΣΙΑΚΗΣ ΕΝΤΑΞΗΣ ΤΩΝ ΡΟΜΑ</dc:title>
  <dc:creator>Mandy</dc:creator>
  <cp:lastModifiedBy>Μέντης Εμμανουήλ</cp:lastModifiedBy>
  <cp:revision>22</cp:revision>
  <dcterms:created xsi:type="dcterms:W3CDTF">2021-03-12T10:20:34Z</dcterms:created>
  <dcterms:modified xsi:type="dcterms:W3CDTF">2024-11-14T07:01:00Z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