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26639" y="1544319"/>
            <a:ext cx="7548880" cy="3830320"/>
          </a:xfrm>
          <a:custGeom>
            <a:avLst/>
            <a:gdLst/>
            <a:ahLst/>
            <a:cxnLst/>
            <a:rect l="l" t="t" r="r" b="b"/>
            <a:pathLst>
              <a:path w="7548880" h="3830320">
                <a:moveTo>
                  <a:pt x="0" y="3830320"/>
                </a:moveTo>
                <a:lnTo>
                  <a:pt x="7548879" y="3830320"/>
                </a:lnTo>
                <a:lnTo>
                  <a:pt x="7548879" y="0"/>
                </a:lnTo>
                <a:lnTo>
                  <a:pt x="0" y="0"/>
                </a:lnTo>
                <a:lnTo>
                  <a:pt x="0" y="383032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49600"/>
            <a:ext cx="2458719" cy="60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3279" y="3149600"/>
            <a:ext cx="2458720" cy="6096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692399" y="3525520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70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599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149600"/>
            <a:ext cx="761999" cy="60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40160" y="3149600"/>
            <a:ext cx="751840" cy="6096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91919" y="2418079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0479" y="972819"/>
            <a:ext cx="9591040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5249" y="2573591"/>
            <a:ext cx="9461500" cy="185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400" y="1686560"/>
            <a:ext cx="6817359" cy="1111202"/>
          </a:xfrm>
          <a:prstGeom prst="rect">
            <a:avLst/>
          </a:prstGeom>
          <a:solidFill>
            <a:srgbClr val="E2AAA4"/>
          </a:solidFill>
        </p:spPr>
        <p:txBody>
          <a:bodyPr vert="horz" wrap="square" lIns="0" tIns="3175" rIns="0" bIns="0" rtlCol="0">
            <a:spAutoFit/>
          </a:bodyPr>
          <a:lstStyle/>
          <a:p>
            <a:pPr marL="6985" algn="ctr">
              <a:lnSpc>
                <a:spcPct val="100000"/>
              </a:lnSpc>
            </a:pPr>
            <a:r>
              <a:rPr lang="el-GR" sz="2400" dirty="0">
                <a:latin typeface="Times New Roman"/>
                <a:cs typeface="Times New Roman"/>
              </a:rPr>
              <a:t>ΑΝΑΠΤΥΞΗ ΥΠΟΣΤΗΡΙΚΤΙΚΩΝ ΔΙΚΤΥΩΝ ΚΟΙΝΩΝΙΚΗΣ ΦΡΟΝΤΙΔΑΣ </a:t>
            </a:r>
          </a:p>
          <a:p>
            <a:pPr marL="6985" algn="ctr">
              <a:lnSpc>
                <a:spcPct val="100000"/>
              </a:lnSpc>
            </a:pPr>
            <a:r>
              <a:rPr lang="el-GR" sz="2400" dirty="0">
                <a:latin typeface="Times New Roman"/>
                <a:cs typeface="Times New Roman"/>
              </a:rPr>
              <a:t>«</a:t>
            </a:r>
            <a:r>
              <a:rPr sz="2400" b="1" spc="-130" dirty="0" err="1">
                <a:solidFill>
                  <a:srgbClr val="006FC0"/>
                </a:solidFill>
                <a:latin typeface="Times New Roman"/>
                <a:cs typeface="Times New Roman"/>
              </a:rPr>
              <a:t>Κοινωνικό</a:t>
            </a:r>
            <a:r>
              <a:rPr sz="2400" b="1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006FC0"/>
                </a:solidFill>
                <a:latin typeface="Times New Roman"/>
                <a:cs typeface="Times New Roman"/>
              </a:rPr>
              <a:t>Κεφάλαιο</a:t>
            </a:r>
            <a:r>
              <a:rPr sz="2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006FC0"/>
                </a:solidFill>
                <a:latin typeface="Times New Roman"/>
                <a:cs typeface="Times New Roman"/>
              </a:rPr>
              <a:t>και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55" dirty="0">
                <a:solidFill>
                  <a:srgbClr val="006FC0"/>
                </a:solidFill>
                <a:latin typeface="Times New Roman"/>
                <a:cs typeface="Times New Roman"/>
              </a:rPr>
              <a:t>Κοινωνική</a:t>
            </a:r>
            <a:r>
              <a:rPr sz="2400" b="1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006FC0"/>
                </a:solidFill>
                <a:latin typeface="Times New Roman"/>
                <a:cs typeface="Times New Roman"/>
              </a:rPr>
              <a:t>Εργασία</a:t>
            </a:r>
            <a:r>
              <a:rPr sz="2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»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2221" y="3551491"/>
            <a:ext cx="5613400" cy="14909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15489">
              <a:lnSpc>
                <a:spcPct val="100000"/>
              </a:lnSpc>
              <a:spcBef>
                <a:spcPts val="700"/>
              </a:spcBef>
            </a:pPr>
            <a:r>
              <a:rPr sz="1900" spc="-80" dirty="0">
                <a:latin typeface="Times New Roman"/>
                <a:cs typeface="Times New Roman"/>
              </a:rPr>
              <a:t>Μανόλης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Μέντης</a:t>
            </a:r>
            <a:endParaRPr sz="1900">
              <a:latin typeface="Times New Roman"/>
              <a:cs typeface="Times New Roman"/>
            </a:endParaRPr>
          </a:p>
          <a:p>
            <a:pPr marL="12700" marR="5080" indent="568960">
              <a:lnSpc>
                <a:spcPct val="126499"/>
              </a:lnSpc>
            </a:pPr>
            <a:r>
              <a:rPr sz="1900" spc="-85" dirty="0">
                <a:latin typeface="Times New Roman"/>
                <a:cs typeface="Times New Roman"/>
              </a:rPr>
              <a:t>Κοινωνικός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Times New Roman"/>
                <a:cs typeface="Times New Roman"/>
              </a:rPr>
              <a:t>Λειτουργός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-</a:t>
            </a:r>
            <a:r>
              <a:rPr sz="1900" spc="95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Επίκουρος</a:t>
            </a:r>
            <a:r>
              <a:rPr sz="1900" spc="-9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Καθηγητής </a:t>
            </a:r>
            <a:r>
              <a:rPr sz="1900" spc="-20" dirty="0">
                <a:latin typeface="Times New Roman"/>
                <a:cs typeface="Times New Roman"/>
              </a:rPr>
              <a:t>Τμήμα</a:t>
            </a:r>
            <a:r>
              <a:rPr sz="1900" spc="-130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Επιστημών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της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Εκπαίδευσης</a:t>
            </a:r>
            <a:r>
              <a:rPr sz="1900" spc="-1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&amp;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Κοινωνικής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Εργασίας</a:t>
            </a:r>
            <a:endParaRPr sz="1900">
              <a:latin typeface="Times New Roman"/>
              <a:cs typeface="Times New Roman"/>
            </a:endParaRPr>
          </a:p>
          <a:p>
            <a:pPr marL="1761489">
              <a:lnSpc>
                <a:spcPct val="100000"/>
              </a:lnSpc>
              <a:spcBef>
                <a:spcPts val="605"/>
              </a:spcBef>
            </a:pPr>
            <a:r>
              <a:rPr sz="1900" spc="-65" dirty="0">
                <a:latin typeface="Times New Roman"/>
                <a:cs typeface="Times New Roman"/>
              </a:rPr>
              <a:t>Πανεπιστήμιο</a:t>
            </a:r>
            <a:r>
              <a:rPr sz="1900" spc="-10" dirty="0">
                <a:latin typeface="Times New Roman"/>
                <a:cs typeface="Times New Roman"/>
              </a:rPr>
              <a:t> Πατρών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3200" y="203200"/>
            <a:ext cx="4165600" cy="1026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071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105"/>
              </a:spcBef>
            </a:pPr>
            <a:r>
              <a:rPr sz="4000" spc="145" dirty="0"/>
              <a:t>ΚΟΙΝΩΝΙΚΟ</a:t>
            </a:r>
            <a:r>
              <a:rPr sz="4000" spc="15" dirty="0"/>
              <a:t> </a:t>
            </a:r>
            <a:r>
              <a:rPr sz="4000" dirty="0"/>
              <a:t>ΚΕΦΑΛΑΙΟ</a:t>
            </a:r>
            <a:r>
              <a:rPr sz="4000" spc="110" dirty="0"/>
              <a:t> </a:t>
            </a:r>
            <a:r>
              <a:rPr sz="4000" spc="-10" dirty="0"/>
              <a:t>(COLEMAN)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75410" y="2573591"/>
            <a:ext cx="9451340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252525"/>
                </a:solidFill>
                <a:latin typeface="Calibri"/>
                <a:cs typeface="Calibri"/>
              </a:rPr>
              <a:t>«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ορίζεται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τη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λειτουργία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επιτελεί.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Δεν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μία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οντότητα,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αλλά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μία</a:t>
            </a:r>
            <a:r>
              <a:rPr sz="2000" spc="2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ποικιλία</a:t>
            </a:r>
            <a:r>
              <a:rPr sz="2000" b="1" spc="2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οντοτήτων</a:t>
            </a:r>
            <a:r>
              <a:rPr sz="2000" b="1" spc="2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2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έχουν</a:t>
            </a:r>
            <a:r>
              <a:rPr sz="2000" spc="2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δύο</a:t>
            </a:r>
            <a:r>
              <a:rPr sz="2000" spc="2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κοινά</a:t>
            </a:r>
            <a:r>
              <a:rPr sz="2000" spc="2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χαρακτηριστικά:</a:t>
            </a:r>
            <a:r>
              <a:rPr sz="2000" spc="2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αποτελούνται</a:t>
            </a:r>
            <a:r>
              <a:rPr sz="20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2000" spc="2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κάποια </a:t>
            </a:r>
            <a:r>
              <a:rPr sz="2000" spc="-110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κοινωνική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δομή</a:t>
            </a:r>
            <a:r>
              <a:rPr sz="2000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διευκολύνουν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ενέργειες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φορέων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υπάγονται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σε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αυτές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δομές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είτε </a:t>
            </a:r>
            <a:r>
              <a:rPr sz="2000" spc="-105" dirty="0">
                <a:solidFill>
                  <a:srgbClr val="252525"/>
                </a:solidFill>
                <a:latin typeface="Times New Roman"/>
                <a:cs typeface="Times New Roman"/>
              </a:rPr>
              <a:t>αυτά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άτομα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ή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5" dirty="0">
                <a:solidFill>
                  <a:srgbClr val="252525"/>
                </a:solidFill>
                <a:latin typeface="Times New Roman"/>
                <a:cs typeface="Times New Roman"/>
              </a:rPr>
              <a:t>συλλογικοί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φορείς».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50414" marR="5080" indent="-112395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COLEMAN</a:t>
            </a:r>
            <a:r>
              <a:rPr sz="4000" spc="-150" dirty="0"/>
              <a:t> </a:t>
            </a:r>
            <a:r>
              <a:rPr sz="4000" dirty="0"/>
              <a:t>ΚΑΙ</a:t>
            </a:r>
            <a:r>
              <a:rPr sz="4000" spc="-95" dirty="0"/>
              <a:t> </a:t>
            </a:r>
            <a:r>
              <a:rPr sz="4000" spc="100" dirty="0"/>
              <a:t>ΘΕΣΜΟΙ </a:t>
            </a:r>
            <a:r>
              <a:rPr sz="4000" spc="145" dirty="0"/>
              <a:t>ΚΟΙΝΩΝΙΚΟΠΟΙΗΣΗΣ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386840" y="3527170"/>
            <a:ext cx="9489440" cy="1209040"/>
          </a:xfrm>
          <a:custGeom>
            <a:avLst/>
            <a:gdLst/>
            <a:ahLst/>
            <a:cxnLst/>
            <a:rect l="l" t="t" r="r" b="b"/>
            <a:pathLst>
              <a:path w="9489440" h="1209039">
                <a:moveTo>
                  <a:pt x="375907" y="914412"/>
                </a:moveTo>
                <a:lnTo>
                  <a:pt x="304800" y="914412"/>
                </a:lnTo>
                <a:lnTo>
                  <a:pt x="0" y="914412"/>
                </a:lnTo>
                <a:lnTo>
                  <a:pt x="0" y="1209040"/>
                </a:lnTo>
                <a:lnTo>
                  <a:pt x="304800" y="1209040"/>
                </a:lnTo>
                <a:lnTo>
                  <a:pt x="375907" y="1209040"/>
                </a:lnTo>
                <a:lnTo>
                  <a:pt x="375907" y="914412"/>
                </a:lnTo>
                <a:close/>
              </a:path>
              <a:path w="9489440" h="1209039">
                <a:moveTo>
                  <a:pt x="2509507" y="914412"/>
                </a:moveTo>
                <a:lnTo>
                  <a:pt x="2509507" y="914412"/>
                </a:lnTo>
                <a:lnTo>
                  <a:pt x="375920" y="914412"/>
                </a:lnTo>
                <a:lnTo>
                  <a:pt x="375920" y="1209040"/>
                </a:lnTo>
                <a:lnTo>
                  <a:pt x="2509507" y="1209040"/>
                </a:lnTo>
                <a:lnTo>
                  <a:pt x="2509507" y="914412"/>
                </a:lnTo>
                <a:close/>
              </a:path>
              <a:path w="9489440" h="1209039">
                <a:moveTo>
                  <a:pt x="3027667" y="914412"/>
                </a:moveTo>
                <a:lnTo>
                  <a:pt x="2580640" y="914412"/>
                </a:lnTo>
                <a:lnTo>
                  <a:pt x="2509520" y="914412"/>
                </a:lnTo>
                <a:lnTo>
                  <a:pt x="2509520" y="1209040"/>
                </a:lnTo>
                <a:lnTo>
                  <a:pt x="2580640" y="1209040"/>
                </a:lnTo>
                <a:lnTo>
                  <a:pt x="3027667" y="1209040"/>
                </a:lnTo>
                <a:lnTo>
                  <a:pt x="3027667" y="914412"/>
                </a:lnTo>
                <a:close/>
              </a:path>
              <a:path w="9489440" h="1209039">
                <a:moveTo>
                  <a:pt x="4145267" y="0"/>
                </a:moveTo>
                <a:lnTo>
                  <a:pt x="4145267" y="0"/>
                </a:lnTo>
                <a:lnTo>
                  <a:pt x="1209040" y="0"/>
                </a:lnTo>
                <a:lnTo>
                  <a:pt x="1209040" y="294640"/>
                </a:lnTo>
                <a:lnTo>
                  <a:pt x="4145267" y="294640"/>
                </a:lnTo>
                <a:lnTo>
                  <a:pt x="4145267" y="0"/>
                </a:lnTo>
                <a:close/>
              </a:path>
              <a:path w="9489440" h="1209039">
                <a:moveTo>
                  <a:pt x="4582160" y="914412"/>
                </a:moveTo>
                <a:lnTo>
                  <a:pt x="4582160" y="914412"/>
                </a:lnTo>
                <a:lnTo>
                  <a:pt x="3027680" y="914412"/>
                </a:lnTo>
                <a:lnTo>
                  <a:pt x="3027680" y="1209040"/>
                </a:lnTo>
                <a:lnTo>
                  <a:pt x="4582160" y="1209040"/>
                </a:lnTo>
                <a:lnTo>
                  <a:pt x="4582160" y="914412"/>
                </a:lnTo>
                <a:close/>
              </a:path>
              <a:path w="9489440" h="1209039">
                <a:moveTo>
                  <a:pt x="5892787" y="0"/>
                </a:moveTo>
                <a:lnTo>
                  <a:pt x="5892787" y="0"/>
                </a:lnTo>
                <a:lnTo>
                  <a:pt x="4145280" y="0"/>
                </a:lnTo>
                <a:lnTo>
                  <a:pt x="4145280" y="294640"/>
                </a:lnTo>
                <a:lnTo>
                  <a:pt x="5892787" y="294640"/>
                </a:lnTo>
                <a:lnTo>
                  <a:pt x="5892787" y="0"/>
                </a:lnTo>
                <a:close/>
              </a:path>
              <a:path w="9489440" h="1209039">
                <a:moveTo>
                  <a:pt x="9489440" y="0"/>
                </a:moveTo>
                <a:lnTo>
                  <a:pt x="9489440" y="0"/>
                </a:lnTo>
                <a:lnTo>
                  <a:pt x="5892800" y="0"/>
                </a:lnTo>
                <a:lnTo>
                  <a:pt x="5892800" y="294640"/>
                </a:lnTo>
                <a:lnTo>
                  <a:pt x="9489440" y="294640"/>
                </a:lnTo>
                <a:lnTo>
                  <a:pt x="948944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5410" y="2573591"/>
            <a:ext cx="9451975" cy="124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100" dirty="0">
                <a:solidFill>
                  <a:srgbClr val="252525"/>
                </a:solidFill>
                <a:latin typeface="Times New Roman"/>
                <a:cs typeface="Times New Roman"/>
              </a:rPr>
              <a:t>Ο</a:t>
            </a:r>
            <a:r>
              <a:rPr sz="2000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Coleman,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εξετάζοντας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τις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σχολικές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επιδόσεις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μαθητών,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βρίσκει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ότι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αυτές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συσχετίζονται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με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 κοινωνικό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στην</a:t>
            </a:r>
            <a:r>
              <a:rPr sz="20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οικογένεια</a:t>
            </a:r>
            <a:r>
              <a:rPr sz="20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ή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στην</a:t>
            </a:r>
            <a:r>
              <a:rPr sz="20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κοινότητα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.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Διαπιστώνει</a:t>
            </a:r>
            <a:r>
              <a:rPr sz="20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ότι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20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ύπαρξη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γονέων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με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μόρφωση</a:t>
            </a:r>
            <a:r>
              <a:rPr sz="20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–ανθρώπινο</a:t>
            </a:r>
            <a:r>
              <a:rPr sz="20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κεφάλαιο–</a:t>
            </a:r>
            <a:r>
              <a:rPr sz="2000" spc="3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δεν</a:t>
            </a:r>
            <a:r>
              <a:rPr sz="20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αρκεί</a:t>
            </a:r>
            <a:r>
              <a:rPr sz="2000" spc="3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για</a:t>
            </a:r>
            <a:r>
              <a:rPr sz="2000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20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μεταφέρει</a:t>
            </a:r>
            <a:r>
              <a:rPr sz="2000" spc="3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2000" spc="2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γνώση</a:t>
            </a:r>
            <a:r>
              <a:rPr sz="20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στα</a:t>
            </a:r>
            <a:r>
              <a:rPr sz="2000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παιδιά</a:t>
            </a:r>
            <a:r>
              <a:rPr sz="20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της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οικογένειας.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</a:t>
            </a:r>
            <a:r>
              <a:rPr sz="20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5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</a:t>
            </a:r>
            <a:r>
              <a:rPr sz="20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μέσα</a:t>
            </a:r>
            <a:r>
              <a:rPr sz="20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στην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οικογένεια</a:t>
            </a:r>
            <a:r>
              <a:rPr sz="20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χαρακτηρίζεται</a:t>
            </a:r>
            <a:r>
              <a:rPr sz="20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20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τη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φυσική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839" y="3831971"/>
            <a:ext cx="9479280" cy="2946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210"/>
              </a:lnSpc>
            </a:pPr>
            <a:r>
              <a:rPr sz="2000" b="1" spc="-95" dirty="0">
                <a:solidFill>
                  <a:srgbClr val="252525"/>
                </a:solidFill>
                <a:latin typeface="Times New Roman"/>
                <a:cs typeface="Times New Roman"/>
              </a:rPr>
              <a:t>παρουσία</a:t>
            </a:r>
            <a:r>
              <a:rPr sz="20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γονέων,</a:t>
            </a:r>
            <a:r>
              <a:rPr sz="20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ενδιαφέρον</a:t>
            </a:r>
            <a:r>
              <a:rPr sz="20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τους</a:t>
            </a:r>
            <a:r>
              <a:rPr sz="20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για</a:t>
            </a:r>
            <a:r>
              <a:rPr sz="20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20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5" dirty="0">
                <a:solidFill>
                  <a:srgbClr val="252525"/>
                </a:solidFill>
                <a:latin typeface="Times New Roman"/>
                <a:cs typeface="Times New Roman"/>
              </a:rPr>
              <a:t>παιδιά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1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20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ισχυρές</a:t>
            </a:r>
            <a:r>
              <a:rPr sz="20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σχέσεις</a:t>
            </a:r>
            <a:r>
              <a:rPr sz="20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5" dirty="0">
                <a:solidFill>
                  <a:srgbClr val="252525"/>
                </a:solidFill>
                <a:latin typeface="Times New Roman"/>
                <a:cs typeface="Times New Roman"/>
              </a:rPr>
              <a:t>μεταξύ</a:t>
            </a:r>
            <a:r>
              <a:rPr sz="20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τους,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6839" y="4136771"/>
            <a:ext cx="9489440" cy="2946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210"/>
              </a:lnSpc>
            </a:pPr>
            <a:r>
              <a:rPr sz="200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20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εκείνο</a:t>
            </a:r>
            <a:r>
              <a:rPr sz="20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θα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επιτρέψει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τη</a:t>
            </a:r>
            <a:r>
              <a:rPr sz="20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δημιουργία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20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ανθρωπίνου</a:t>
            </a:r>
            <a:r>
              <a:rPr sz="2000" b="1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κεφαλαίου</a:t>
            </a:r>
            <a:r>
              <a:rPr sz="20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στα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παιδιά-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μαθητές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5410" y="4404614"/>
            <a:ext cx="46062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b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35" dirty="0">
                <a:solidFill>
                  <a:srgbClr val="252525"/>
                </a:solidFill>
                <a:latin typeface="Times New Roman"/>
                <a:cs typeface="Times New Roman"/>
              </a:rPr>
              <a:t>τη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μεταφορά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20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2000" b="1" spc="-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τους</a:t>
            </a:r>
            <a:r>
              <a:rPr sz="20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γονείς</a:t>
            </a:r>
            <a:r>
              <a:rPr sz="20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20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αυτά.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0" marR="5080" indent="335280">
              <a:lnSpc>
                <a:spcPct val="100000"/>
              </a:lnSpc>
              <a:spcBef>
                <a:spcPts val="105"/>
              </a:spcBef>
            </a:pPr>
            <a:r>
              <a:rPr sz="4000" spc="65" dirty="0"/>
              <a:t>ΔΙΑΣΤΑΣΕΙΣ</a:t>
            </a:r>
            <a:r>
              <a:rPr sz="4000" spc="-105" dirty="0"/>
              <a:t> </a:t>
            </a:r>
            <a:r>
              <a:rPr sz="4000" spc="60" dirty="0"/>
              <a:t>ΚΟΙΝΩΝΙΚΟΥ </a:t>
            </a:r>
            <a:r>
              <a:rPr sz="4000" spc="-25" dirty="0"/>
              <a:t>ΚΕΦΑΛΑΙΟΥ</a:t>
            </a:r>
            <a:r>
              <a:rPr sz="4000" spc="-225" dirty="0"/>
              <a:t> </a:t>
            </a:r>
            <a:r>
              <a:rPr sz="4000" spc="-10" dirty="0"/>
              <a:t>ΚΑΤΑ</a:t>
            </a:r>
            <a:r>
              <a:rPr sz="4000" spc="-210" dirty="0"/>
              <a:t> </a:t>
            </a:r>
            <a:r>
              <a:rPr sz="4000" spc="-10" dirty="0"/>
              <a:t>COLEMAN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41020" marR="10160" indent="-518795">
              <a:lnSpc>
                <a:spcPts val="2400"/>
              </a:lnSpc>
              <a:spcBef>
                <a:spcPts val="180"/>
              </a:spcBef>
              <a:tabLst>
                <a:tab pos="541020" algn="l"/>
                <a:tab pos="1588135" algn="l"/>
                <a:tab pos="2056130" algn="l"/>
                <a:tab pos="2686685" algn="l"/>
                <a:tab pos="3397885" algn="l"/>
                <a:tab pos="4028440" algn="l"/>
                <a:tab pos="4628515" algn="l"/>
                <a:tab pos="5726430" algn="l"/>
                <a:tab pos="6448425" algn="l"/>
                <a:tab pos="7943215" algn="l"/>
                <a:tab pos="8421370" algn="l"/>
              </a:tabLst>
            </a:pPr>
            <a:r>
              <a:rPr sz="2300" b="1" spc="-25" dirty="0">
                <a:solidFill>
                  <a:srgbClr val="83992A"/>
                </a:solidFill>
                <a:latin typeface="Times New Roman"/>
                <a:cs typeface="Times New Roman"/>
              </a:rPr>
              <a:t>I.</a:t>
            </a:r>
            <a:r>
              <a:rPr sz="2300" b="1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b="1" spc="-50" dirty="0">
                <a:latin typeface="Times New Roman"/>
                <a:cs typeface="Times New Roman"/>
              </a:rPr>
              <a:t>Υποχρεώσεις,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45" dirty="0">
                <a:latin typeface="Times New Roman"/>
                <a:cs typeface="Times New Roman"/>
              </a:rPr>
              <a:t>προσδοκίες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5" dirty="0">
                <a:latin typeface="Times New Roman"/>
                <a:cs typeface="Times New Roman"/>
              </a:rPr>
              <a:t>και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90" dirty="0">
                <a:latin typeface="Times New Roman"/>
                <a:cs typeface="Times New Roman"/>
              </a:rPr>
              <a:t>αξιοπιστία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30" dirty="0">
                <a:latin typeface="Times New Roman"/>
                <a:cs typeface="Times New Roman"/>
              </a:rPr>
              <a:t>μέσα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70" dirty="0">
                <a:latin typeface="Times New Roman"/>
                <a:cs typeface="Times New Roman"/>
              </a:rPr>
              <a:t>στις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85" dirty="0">
                <a:latin typeface="Times New Roman"/>
                <a:cs typeface="Times New Roman"/>
              </a:rPr>
              <a:t>κοινωνικές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δομές</a:t>
            </a:r>
            <a:r>
              <a:rPr dirty="0"/>
              <a:t>.</a:t>
            </a:r>
            <a:r>
              <a:rPr spc="-10" dirty="0"/>
              <a:t> </a:t>
            </a:r>
            <a:r>
              <a:rPr spc="-20" dirty="0"/>
              <a:t>Αν</a:t>
            </a:r>
            <a:r>
              <a:rPr spc="-10" dirty="0"/>
              <a:t> </a:t>
            </a:r>
            <a:r>
              <a:rPr spc="-35" dirty="0"/>
              <a:t>κάποιο</a:t>
            </a:r>
            <a:r>
              <a:rPr spc="5" dirty="0"/>
              <a:t> </a:t>
            </a:r>
            <a:r>
              <a:rPr spc="-10" dirty="0"/>
              <a:t>μέλος βοηθήσει</a:t>
            </a:r>
            <a:r>
              <a:rPr dirty="0"/>
              <a:t>	</a:t>
            </a:r>
            <a:r>
              <a:rPr spc="-25" dirty="0"/>
              <a:t>ένα</a:t>
            </a:r>
            <a:r>
              <a:rPr dirty="0"/>
              <a:t>	</a:t>
            </a:r>
            <a:r>
              <a:rPr spc="-20" dirty="0"/>
              <a:t>άλλο</a:t>
            </a:r>
            <a:r>
              <a:rPr dirty="0"/>
              <a:t>	</a:t>
            </a:r>
            <a:r>
              <a:rPr spc="-10" dirty="0"/>
              <a:t>μέλος</a:t>
            </a:r>
            <a:r>
              <a:rPr dirty="0"/>
              <a:t>	</a:t>
            </a:r>
            <a:r>
              <a:rPr spc="-20" dirty="0"/>
              <a:t>μέσα</a:t>
            </a:r>
            <a:r>
              <a:rPr dirty="0"/>
              <a:t>	</a:t>
            </a:r>
            <a:r>
              <a:rPr spc="-20" dirty="0"/>
              <a:t>στην</a:t>
            </a:r>
            <a:r>
              <a:rPr dirty="0"/>
              <a:t>	</a:t>
            </a:r>
            <a:r>
              <a:rPr spc="-10" dirty="0"/>
              <a:t>κοινωνική</a:t>
            </a:r>
            <a:r>
              <a:rPr dirty="0"/>
              <a:t>	</a:t>
            </a:r>
            <a:r>
              <a:rPr spc="-10" dirty="0"/>
              <a:t>δομή,</a:t>
            </a:r>
            <a:r>
              <a:rPr dirty="0"/>
              <a:t>	</a:t>
            </a:r>
            <a:r>
              <a:rPr spc="-10" dirty="0"/>
              <a:t>δημιουργείται</a:t>
            </a:r>
            <a:r>
              <a:rPr dirty="0"/>
              <a:t>	</a:t>
            </a:r>
            <a:r>
              <a:rPr spc="-25" dirty="0"/>
              <a:t>μία</a:t>
            </a:r>
            <a:r>
              <a:rPr dirty="0"/>
              <a:t>	</a:t>
            </a:r>
            <a:r>
              <a:rPr spc="-70" dirty="0"/>
              <a:t>αντίστοιχη</a:t>
            </a:r>
            <a:endParaRPr sz="2300">
              <a:latin typeface="Times New Roman"/>
              <a:cs typeface="Times New Roman"/>
            </a:endParaRPr>
          </a:p>
          <a:p>
            <a:pPr marL="541020" marR="5080">
              <a:lnSpc>
                <a:spcPts val="2400"/>
              </a:lnSpc>
              <a:spcBef>
                <a:spcPts val="10"/>
              </a:spcBef>
            </a:pPr>
            <a:r>
              <a:rPr spc="-60" dirty="0"/>
              <a:t>υποχρέωση</a:t>
            </a:r>
            <a:r>
              <a:rPr spc="80" dirty="0"/>
              <a:t> </a:t>
            </a:r>
            <a:r>
              <a:rPr spc="-10" dirty="0"/>
              <a:t>του</a:t>
            </a:r>
            <a:r>
              <a:rPr spc="60" dirty="0"/>
              <a:t> </a:t>
            </a:r>
            <a:r>
              <a:rPr spc="-50" dirty="0"/>
              <a:t>δεύτερου</a:t>
            </a:r>
            <a:r>
              <a:rPr spc="75" dirty="0"/>
              <a:t> </a:t>
            </a:r>
            <a:r>
              <a:rPr spc="-50" dirty="0"/>
              <a:t>μέλους.</a:t>
            </a:r>
            <a:r>
              <a:rPr spc="60" dirty="0"/>
              <a:t> </a:t>
            </a:r>
            <a:r>
              <a:rPr dirty="0"/>
              <a:t>Το</a:t>
            </a:r>
            <a:r>
              <a:rPr spc="15" dirty="0"/>
              <a:t> </a:t>
            </a:r>
            <a:r>
              <a:rPr spc="-10" dirty="0"/>
              <a:t>πρώτο</a:t>
            </a:r>
            <a:r>
              <a:rPr spc="15" dirty="0"/>
              <a:t> </a:t>
            </a:r>
            <a:r>
              <a:rPr spc="-20" dirty="0"/>
              <a:t>μέλος</a:t>
            </a:r>
            <a:r>
              <a:rPr spc="30" dirty="0"/>
              <a:t> </a:t>
            </a:r>
            <a:r>
              <a:rPr spc="-35" dirty="0"/>
              <a:t>αποκτά</a:t>
            </a:r>
            <a:r>
              <a:rPr spc="20" dirty="0"/>
              <a:t> </a:t>
            </a:r>
            <a:r>
              <a:rPr dirty="0"/>
              <a:t>μία</a:t>
            </a:r>
            <a:r>
              <a:rPr spc="25" dirty="0"/>
              <a:t> </a:t>
            </a:r>
            <a:r>
              <a:rPr spc="-25" dirty="0"/>
              <a:t>προσδοκία</a:t>
            </a:r>
            <a:r>
              <a:rPr spc="15" dirty="0"/>
              <a:t> </a:t>
            </a:r>
            <a:r>
              <a:rPr spc="-35" dirty="0"/>
              <a:t>αμοιβαιότητας. </a:t>
            </a:r>
            <a:r>
              <a:rPr dirty="0"/>
              <a:t>Όσο</a:t>
            </a:r>
            <a:r>
              <a:rPr spc="-25" dirty="0"/>
              <a:t> </a:t>
            </a:r>
            <a:r>
              <a:rPr spc="-65" dirty="0"/>
              <a:t>περισσότερα</a:t>
            </a:r>
            <a:r>
              <a:rPr spc="-25" dirty="0"/>
              <a:t> </a:t>
            </a:r>
            <a:r>
              <a:rPr spc="-105" dirty="0"/>
              <a:t>«ανεξόφλητα</a:t>
            </a:r>
            <a:r>
              <a:rPr spc="60" dirty="0"/>
              <a:t> </a:t>
            </a:r>
            <a:r>
              <a:rPr spc="-80" dirty="0"/>
              <a:t>πιστωτικά</a:t>
            </a:r>
            <a:r>
              <a:rPr spc="60" dirty="0"/>
              <a:t> </a:t>
            </a:r>
            <a:r>
              <a:rPr spc="-85" dirty="0"/>
              <a:t>σημειώματα»</a:t>
            </a:r>
            <a:r>
              <a:rPr spc="-10" dirty="0"/>
              <a:t> </a:t>
            </a:r>
            <a:r>
              <a:rPr spc="-60" dirty="0"/>
              <a:t>προσδοκιών</a:t>
            </a:r>
            <a:r>
              <a:rPr spc="30" dirty="0"/>
              <a:t> </a:t>
            </a:r>
            <a:r>
              <a:rPr dirty="0"/>
              <a:t>έχει</a:t>
            </a:r>
            <a:r>
              <a:rPr spc="70" dirty="0"/>
              <a:t> </a:t>
            </a:r>
            <a:r>
              <a:rPr spc="-45" dirty="0"/>
              <a:t>κάποιος</a:t>
            </a:r>
            <a:r>
              <a:rPr spc="65" dirty="0"/>
              <a:t> </a:t>
            </a:r>
            <a:r>
              <a:rPr dirty="0"/>
              <a:t>από</a:t>
            </a:r>
            <a:r>
              <a:rPr spc="-25" dirty="0"/>
              <a:t> </a:t>
            </a:r>
            <a:r>
              <a:rPr spc="-20" dirty="0"/>
              <a:t>άλλα</a:t>
            </a:r>
          </a:p>
          <a:p>
            <a:pPr marL="541020" marR="15240">
              <a:lnSpc>
                <a:spcPts val="2400"/>
              </a:lnSpc>
              <a:spcBef>
                <a:spcPts val="5"/>
              </a:spcBef>
            </a:pPr>
            <a:r>
              <a:rPr spc="-95" dirty="0"/>
              <a:t>μέλη</a:t>
            </a:r>
            <a:r>
              <a:rPr spc="-40" dirty="0"/>
              <a:t> </a:t>
            </a:r>
            <a:r>
              <a:rPr spc="-45" dirty="0"/>
              <a:t>τόσο</a:t>
            </a:r>
            <a:r>
              <a:rPr spc="-80" dirty="0"/>
              <a:t> </a:t>
            </a:r>
            <a:r>
              <a:rPr spc="-55" dirty="0"/>
              <a:t>περισσότερο</a:t>
            </a:r>
            <a:r>
              <a:rPr spc="-70" dirty="0"/>
              <a:t> </a:t>
            </a:r>
            <a:r>
              <a:rPr spc="-105" dirty="0"/>
              <a:t>κοινωνικό</a:t>
            </a:r>
            <a:r>
              <a:rPr spc="-20" dirty="0"/>
              <a:t> </a:t>
            </a:r>
            <a:r>
              <a:rPr spc="-100" dirty="0"/>
              <a:t>κεφάλαιο</a:t>
            </a:r>
            <a:r>
              <a:rPr spc="-35" dirty="0"/>
              <a:t> </a:t>
            </a:r>
            <a:r>
              <a:rPr spc="-70" dirty="0"/>
              <a:t>διαθέτει</a:t>
            </a:r>
            <a:r>
              <a:rPr spc="-40" dirty="0"/>
              <a:t> </a:t>
            </a:r>
            <a:r>
              <a:rPr spc="-55" dirty="0"/>
              <a:t>αυτό</a:t>
            </a:r>
            <a:r>
              <a:rPr spc="-15" dirty="0"/>
              <a:t> </a:t>
            </a:r>
            <a:r>
              <a:rPr spc="-30" dirty="0"/>
              <a:t>το</a:t>
            </a:r>
            <a:r>
              <a:rPr spc="-85" dirty="0"/>
              <a:t> </a:t>
            </a:r>
            <a:r>
              <a:rPr spc="-20" dirty="0"/>
              <a:t>άτομο.</a:t>
            </a:r>
            <a:r>
              <a:rPr spc="-25" dirty="0"/>
              <a:t> </a:t>
            </a:r>
            <a:r>
              <a:rPr spc="-50" dirty="0"/>
              <a:t>Για</a:t>
            </a:r>
            <a:r>
              <a:rPr spc="-70" dirty="0"/>
              <a:t> </a:t>
            </a:r>
            <a:r>
              <a:rPr spc="-95" dirty="0"/>
              <a:t>να</a:t>
            </a:r>
            <a:r>
              <a:rPr spc="10" dirty="0"/>
              <a:t> </a:t>
            </a:r>
            <a:r>
              <a:rPr spc="-80" dirty="0"/>
              <a:t>αναζητήσει</a:t>
            </a:r>
            <a:r>
              <a:rPr spc="40" dirty="0"/>
              <a:t> </a:t>
            </a:r>
            <a:r>
              <a:rPr spc="-20" dirty="0"/>
              <a:t>όμως </a:t>
            </a:r>
            <a:r>
              <a:rPr spc="-95" dirty="0"/>
              <a:t>την</a:t>
            </a:r>
            <a:r>
              <a:rPr spc="-30" dirty="0"/>
              <a:t> </a:t>
            </a:r>
            <a:r>
              <a:rPr spc="-105" dirty="0"/>
              <a:t>εξόφληση</a:t>
            </a:r>
            <a:r>
              <a:rPr spc="-20" dirty="0"/>
              <a:t> </a:t>
            </a:r>
            <a:r>
              <a:rPr spc="-114" dirty="0"/>
              <a:t>των</a:t>
            </a:r>
            <a:r>
              <a:rPr spc="-10" dirty="0"/>
              <a:t> </a:t>
            </a:r>
            <a:r>
              <a:rPr spc="-105" dirty="0"/>
              <a:t>υποχρεώσεων</a:t>
            </a:r>
            <a:r>
              <a:rPr spc="-20" dirty="0"/>
              <a:t> </a:t>
            </a:r>
            <a:r>
              <a:rPr spc="-105" dirty="0"/>
              <a:t>αυτών,</a:t>
            </a:r>
            <a:r>
              <a:rPr spc="45" dirty="0"/>
              <a:t> </a:t>
            </a:r>
            <a:r>
              <a:rPr spc="-105" dirty="0"/>
              <a:t>είναι</a:t>
            </a:r>
            <a:r>
              <a:rPr spc="-20" dirty="0"/>
              <a:t> </a:t>
            </a:r>
            <a:r>
              <a:rPr spc="-60" dirty="0"/>
              <a:t>απαραίτητο</a:t>
            </a:r>
            <a:r>
              <a:rPr spc="35" dirty="0"/>
              <a:t> </a:t>
            </a:r>
            <a:r>
              <a:rPr spc="-95" dirty="0"/>
              <a:t>να</a:t>
            </a:r>
            <a:r>
              <a:rPr spc="-30" dirty="0"/>
              <a:t> </a:t>
            </a:r>
            <a:r>
              <a:rPr spc="-55" dirty="0"/>
              <a:t>υπάρχει</a:t>
            </a:r>
            <a:r>
              <a:rPr dirty="0"/>
              <a:t> </a:t>
            </a:r>
            <a:r>
              <a:rPr spc="-10" dirty="0"/>
              <a:t>εμπιστοσύνη.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0" marR="5080" indent="335280">
              <a:lnSpc>
                <a:spcPct val="100000"/>
              </a:lnSpc>
              <a:spcBef>
                <a:spcPts val="105"/>
              </a:spcBef>
            </a:pPr>
            <a:r>
              <a:rPr sz="4000" spc="65" dirty="0"/>
              <a:t>ΔΙΑΣΤΑΣΕΙΣ</a:t>
            </a:r>
            <a:r>
              <a:rPr sz="4000" spc="-105" dirty="0"/>
              <a:t> </a:t>
            </a:r>
            <a:r>
              <a:rPr sz="4000" spc="60" dirty="0"/>
              <a:t>ΚΟΙΝΩΝΙΚΟΥ </a:t>
            </a:r>
            <a:r>
              <a:rPr sz="4000" spc="-25" dirty="0"/>
              <a:t>ΚΕΦΑΛΑΙΟΥ</a:t>
            </a:r>
            <a:r>
              <a:rPr sz="4000" spc="-225" dirty="0"/>
              <a:t> </a:t>
            </a:r>
            <a:r>
              <a:rPr sz="4000" spc="-10" dirty="0"/>
              <a:t>ΚΑΤΑ</a:t>
            </a:r>
            <a:r>
              <a:rPr sz="4000" spc="-210" dirty="0"/>
              <a:t> </a:t>
            </a:r>
            <a:r>
              <a:rPr sz="4000" spc="-10" dirty="0"/>
              <a:t>COLEMAN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75410" y="2573591"/>
            <a:ext cx="9444990" cy="168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ΙΙ.</a:t>
            </a:r>
            <a:r>
              <a:rPr sz="2000" spc="4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Δυνατότητα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μεταφοράς</a:t>
            </a:r>
            <a:r>
              <a:rPr sz="20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πληροφοριών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.</a:t>
            </a:r>
            <a:r>
              <a:rPr sz="20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διάχυση</a:t>
            </a:r>
            <a:r>
              <a:rPr sz="20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πληροφόρησης</a:t>
            </a:r>
            <a:r>
              <a:rPr sz="2000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διευκολύνει</a:t>
            </a:r>
            <a:r>
              <a:rPr sz="20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τη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δράση </a:t>
            </a:r>
            <a:r>
              <a:rPr sz="2000" spc="-11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διάφορους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τομείς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5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ατόμων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υπάγονται</a:t>
            </a:r>
            <a:r>
              <a:rPr sz="20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στις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δομές.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50"/>
              </a:spcBef>
            </a:pP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ΙΙΙ.</a:t>
            </a:r>
            <a:r>
              <a:rPr sz="2000" spc="3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Κανόνες</a:t>
            </a:r>
            <a:r>
              <a:rPr sz="2000" b="1" spc="4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b="1" spc="4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2000" b="1" spc="4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μη</a:t>
            </a:r>
            <a:r>
              <a:rPr sz="2000" b="1" spc="4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τήρησή</a:t>
            </a:r>
            <a:r>
              <a:rPr sz="2000" b="1" spc="4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τους</a:t>
            </a:r>
            <a:r>
              <a:rPr sz="2000" b="1" spc="4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συνοδεύεται</a:t>
            </a:r>
            <a:r>
              <a:rPr sz="2000" b="1" spc="4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2000" b="1" spc="4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κυρώσεις.</a:t>
            </a:r>
            <a:r>
              <a:rPr sz="2000" b="1" spc="4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2000" spc="40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ύπαρξη</a:t>
            </a:r>
            <a:r>
              <a:rPr sz="2000" spc="45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κανόνων,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αποθαρρύνοντας</a:t>
            </a:r>
            <a:r>
              <a:rPr sz="20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τη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διενέργεια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ανεπιθύμητων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πράξεων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(π.χ.</a:t>
            </a:r>
            <a:r>
              <a:rPr sz="20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εγκληματικών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ενεργειών),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διευκολύνει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τη</a:t>
            </a:r>
            <a:r>
              <a:rPr sz="2000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δράση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ενέργειες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ατόμων.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591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5"/>
              </a:spcBef>
            </a:pPr>
            <a:r>
              <a:rPr spc="135" dirty="0"/>
              <a:t>ΚΟΙΝΩΝΙΚΟ</a:t>
            </a:r>
            <a:r>
              <a:rPr spc="75" dirty="0"/>
              <a:t> </a:t>
            </a:r>
            <a:r>
              <a:rPr dirty="0"/>
              <a:t>ΚΕΦΑΛΑΙΟ</a:t>
            </a:r>
            <a:r>
              <a:rPr spc="145" dirty="0"/>
              <a:t> </a:t>
            </a:r>
            <a:r>
              <a:rPr dirty="0"/>
              <a:t>-</a:t>
            </a:r>
            <a:r>
              <a:rPr spc="50" dirty="0"/>
              <a:t> </a:t>
            </a:r>
            <a:r>
              <a:rPr spc="-10" dirty="0"/>
              <a:t>PUTNAM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410" y="2543111"/>
            <a:ext cx="9446895" cy="30784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40"/>
              </a:spcBef>
            </a:pPr>
            <a:r>
              <a:rPr sz="2000" spc="100" dirty="0">
                <a:solidFill>
                  <a:srgbClr val="252525"/>
                </a:solidFill>
                <a:latin typeface="Times New Roman"/>
                <a:cs typeface="Times New Roman"/>
              </a:rPr>
              <a:t>Ο</a:t>
            </a:r>
            <a:r>
              <a:rPr sz="2000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Αμερικανός</a:t>
            </a:r>
            <a:r>
              <a:rPr sz="2000" spc="1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πολιτικός</a:t>
            </a:r>
            <a:r>
              <a:rPr sz="2000" spc="1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επιστήμονας</a:t>
            </a:r>
            <a:r>
              <a:rPr sz="2000" spc="1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Robert</a:t>
            </a:r>
            <a:r>
              <a:rPr sz="2000" b="1" spc="1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David</a:t>
            </a:r>
            <a:r>
              <a:rPr sz="2000" b="1" spc="1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Putnam</a:t>
            </a:r>
            <a:r>
              <a:rPr sz="2000" b="1" spc="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(ΗΠΑ:</a:t>
            </a:r>
            <a:r>
              <a:rPr sz="2000" b="1" spc="1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1941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)</a:t>
            </a:r>
            <a:r>
              <a:rPr sz="2000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διατύπωσε</a:t>
            </a:r>
            <a:r>
              <a:rPr sz="2000" spc="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μια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θεωρία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252525"/>
                </a:solidFill>
                <a:latin typeface="Times New Roman"/>
                <a:cs typeface="Times New Roman"/>
              </a:rPr>
              <a:t>σύμφωνα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2000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οποία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20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14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κοινωνικά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δίκτυα,</a:t>
            </a:r>
            <a:r>
              <a:rPr sz="20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οι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5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κοινωνικές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νόρμες</a:t>
            </a:r>
            <a:r>
              <a:rPr sz="20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20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5" dirty="0">
                <a:solidFill>
                  <a:srgbClr val="252525"/>
                </a:solidFill>
                <a:latin typeface="Times New Roman"/>
                <a:cs typeface="Times New Roman"/>
              </a:rPr>
              <a:t>ρυθμίζουν</a:t>
            </a:r>
            <a:r>
              <a:rPr sz="20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και </a:t>
            </a:r>
            <a:r>
              <a:rPr sz="2000" b="1" spc="-135" dirty="0">
                <a:solidFill>
                  <a:srgbClr val="252525"/>
                </a:solidFill>
                <a:latin typeface="Times New Roman"/>
                <a:cs typeface="Times New Roman"/>
              </a:rPr>
              <a:t>κυρίως</a:t>
            </a:r>
            <a:r>
              <a:rPr sz="20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b="1" spc="-125" dirty="0">
                <a:solidFill>
                  <a:srgbClr val="252525"/>
                </a:solidFill>
                <a:latin typeface="Times New Roman"/>
                <a:cs typeface="Times New Roman"/>
              </a:rPr>
              <a:t> αίσθημα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εμπιστοσύνη</a:t>
            </a:r>
            <a:r>
              <a:rPr sz="20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διαχέουν</a:t>
            </a:r>
            <a:r>
              <a:rPr sz="20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10" dirty="0">
                <a:solidFill>
                  <a:srgbClr val="252525"/>
                </a:solidFill>
                <a:latin typeface="Times New Roman"/>
                <a:cs typeface="Times New Roman"/>
              </a:rPr>
              <a:t>μεταξύ</a:t>
            </a:r>
            <a:r>
              <a:rPr sz="20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μελών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τους,</a:t>
            </a:r>
            <a:r>
              <a:rPr sz="20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αποτελούν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έναν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γνήσιο </a:t>
            </a:r>
            <a:r>
              <a:rPr sz="20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</a:t>
            </a:r>
            <a:r>
              <a:rPr sz="2000" b="1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πόρο,</a:t>
            </a:r>
            <a:r>
              <a:rPr sz="2000" b="1" spc="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ένα</a:t>
            </a:r>
            <a:r>
              <a:rPr sz="2000" b="1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πραγματικό</a:t>
            </a:r>
            <a:r>
              <a:rPr sz="2000" b="1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κεφάλαιο,</a:t>
            </a:r>
            <a:r>
              <a:rPr sz="2000" b="1" spc="1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b="1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μπορεί</a:t>
            </a:r>
            <a:r>
              <a:rPr sz="2000" b="1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2000" b="1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συσσωρευθεί</a:t>
            </a:r>
            <a:r>
              <a:rPr sz="2000" b="1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ή</a:t>
            </a:r>
            <a:r>
              <a:rPr sz="2000" b="1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2000" b="1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υποτιμηθεί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.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Σύμφωνα</a:t>
            </a:r>
            <a:r>
              <a:rPr sz="2000" spc="1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2000" spc="1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r>
              <a:rPr sz="2000" spc="1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Putnam</a:t>
            </a:r>
            <a:r>
              <a:rPr sz="200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spc="1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</a:t>
            </a:r>
            <a:r>
              <a:rPr sz="2000" spc="1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</a:t>
            </a:r>
            <a:r>
              <a:rPr sz="200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συσσωρεύεται</a:t>
            </a:r>
            <a:r>
              <a:rPr sz="2000" spc="2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μέσα</a:t>
            </a:r>
            <a:r>
              <a:rPr sz="2000" spc="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200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2000" spc="1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ανάπτυξη</a:t>
            </a:r>
            <a:r>
              <a:rPr sz="2000" spc="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της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εμπιστοσύνης</a:t>
            </a:r>
            <a:r>
              <a:rPr sz="20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εντός</a:t>
            </a:r>
            <a:r>
              <a:rPr sz="20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κοινωνικών</a:t>
            </a:r>
            <a:r>
              <a:rPr sz="20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δικτύων.</a:t>
            </a:r>
            <a:r>
              <a:rPr sz="20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Κάτω</a:t>
            </a:r>
            <a:r>
              <a:rPr sz="20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20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αυτό</a:t>
            </a:r>
            <a:r>
              <a:rPr sz="20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πρίσμα,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η</a:t>
            </a:r>
            <a:r>
              <a:rPr sz="20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μη</a:t>
            </a:r>
            <a:r>
              <a:rPr sz="20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συμμετοχή</a:t>
            </a:r>
            <a:r>
              <a:rPr sz="20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στη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συλλογική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δράση,</a:t>
            </a:r>
            <a:r>
              <a:rPr sz="2000" spc="-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σχετίζεται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περισσότερο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υποτίμηση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επιπέδων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εμπιστοσύνης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την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χαμηλή</a:t>
            </a:r>
            <a:r>
              <a:rPr sz="2000" spc="-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ποιότητα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σχέσεων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μεταξύ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μελών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ενός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κοινωνικού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δικτύου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λιγότερο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τον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ορθολογικό</a:t>
            </a:r>
            <a:r>
              <a:rPr sz="20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υπολογισμό</a:t>
            </a:r>
            <a:r>
              <a:rPr sz="20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οικονομικών</a:t>
            </a:r>
            <a:r>
              <a:rPr sz="20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κερδών</a:t>
            </a:r>
            <a:r>
              <a:rPr sz="20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ζημιών</a:t>
            </a:r>
            <a:r>
              <a:rPr sz="20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20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20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συμμετοχή</a:t>
            </a:r>
            <a:r>
              <a:rPr sz="20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ή</a:t>
            </a:r>
            <a:r>
              <a:rPr sz="20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αποχή</a:t>
            </a:r>
            <a:r>
              <a:rPr sz="20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20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μια </a:t>
            </a:r>
            <a:r>
              <a:rPr sz="2000" spc="-110" dirty="0">
                <a:solidFill>
                  <a:srgbClr val="252525"/>
                </a:solidFill>
                <a:latin typeface="Times New Roman"/>
                <a:cs typeface="Times New Roman"/>
              </a:rPr>
              <a:t>συλλογική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δράση.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Έτσι,</a:t>
            </a:r>
            <a:r>
              <a:rPr sz="200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αν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20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επίπεδα</a:t>
            </a:r>
            <a:r>
              <a:rPr sz="20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εμπιστοσύνης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5" dirty="0">
                <a:solidFill>
                  <a:srgbClr val="252525"/>
                </a:solidFill>
                <a:latin typeface="Times New Roman"/>
                <a:cs typeface="Times New Roman"/>
              </a:rPr>
              <a:t>μεταξύ</a:t>
            </a:r>
            <a:r>
              <a:rPr sz="20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5" dirty="0">
                <a:solidFill>
                  <a:srgbClr val="252525"/>
                </a:solidFill>
                <a:latin typeface="Times New Roman"/>
                <a:cs typeface="Times New Roman"/>
              </a:rPr>
              <a:t>μελών</a:t>
            </a:r>
            <a:r>
              <a:rPr sz="20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του,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γνωρίζουν</a:t>
            </a:r>
            <a:r>
              <a:rPr sz="20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πτώση, </a:t>
            </a:r>
            <a:r>
              <a:rPr sz="2000" b="1" spc="-110" dirty="0">
                <a:solidFill>
                  <a:srgbClr val="252525"/>
                </a:solidFill>
                <a:latin typeface="Times New Roman"/>
                <a:cs typeface="Times New Roman"/>
              </a:rPr>
              <a:t>αυτό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σημάνει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σημαντικές</a:t>
            </a:r>
            <a:r>
              <a:rPr sz="2000" b="1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απώλειες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σε</a:t>
            </a:r>
            <a:r>
              <a:rPr sz="20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</a:t>
            </a:r>
            <a:r>
              <a:rPr sz="20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10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</a:t>
            </a:r>
            <a:r>
              <a:rPr sz="2000" b="1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14" dirty="0">
                <a:solidFill>
                  <a:srgbClr val="252525"/>
                </a:solidFill>
                <a:latin typeface="Times New Roman"/>
                <a:cs typeface="Times New Roman"/>
              </a:rPr>
              <a:t>αδυναμία</a:t>
            </a:r>
            <a:r>
              <a:rPr sz="20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συλλογικής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δράσης.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9139" marR="5080" indent="-1657985">
              <a:lnSpc>
                <a:spcPct val="100000"/>
              </a:lnSpc>
              <a:spcBef>
                <a:spcPts val="105"/>
              </a:spcBef>
            </a:pPr>
            <a:r>
              <a:rPr sz="4000" spc="-20" dirty="0"/>
              <a:t>ΣΥΣΤΑΤΙΚΑ</a:t>
            </a:r>
            <a:r>
              <a:rPr sz="4000" spc="-130" dirty="0"/>
              <a:t> </a:t>
            </a:r>
            <a:r>
              <a:rPr sz="4000" spc="65" dirty="0"/>
              <a:t>ΣΤΟΙΧΕΙΑ</a:t>
            </a:r>
            <a:r>
              <a:rPr sz="4000" spc="-130" dirty="0"/>
              <a:t> </a:t>
            </a:r>
            <a:r>
              <a:rPr sz="4000" spc="60" dirty="0"/>
              <a:t>ΚΟΙΝΩΝΙΚΟΥ </a:t>
            </a:r>
            <a:r>
              <a:rPr sz="4000" spc="-25" dirty="0"/>
              <a:t>ΚΕΦΑΛΑΙΟΥ</a:t>
            </a:r>
            <a:r>
              <a:rPr sz="4000" spc="-195" dirty="0"/>
              <a:t> </a:t>
            </a:r>
            <a:r>
              <a:rPr sz="4000" spc="-10" dirty="0"/>
              <a:t>(PUTNAM)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650240" y="2560320"/>
            <a:ext cx="10728960" cy="3708400"/>
            <a:chOff x="650240" y="2560320"/>
            <a:chExt cx="10728960" cy="3708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240" y="2560320"/>
              <a:ext cx="6339840" cy="33121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90080" y="2570480"/>
              <a:ext cx="4389120" cy="3698240"/>
            </a:xfrm>
            <a:custGeom>
              <a:avLst/>
              <a:gdLst/>
              <a:ahLst/>
              <a:cxnLst/>
              <a:rect l="l" t="t" r="r" b="b"/>
              <a:pathLst>
                <a:path w="4389120" h="3698240">
                  <a:moveTo>
                    <a:pt x="4389120" y="0"/>
                  </a:moveTo>
                  <a:lnTo>
                    <a:pt x="0" y="0"/>
                  </a:lnTo>
                  <a:lnTo>
                    <a:pt x="0" y="3698240"/>
                  </a:lnTo>
                  <a:lnTo>
                    <a:pt x="4389120" y="3698240"/>
                  </a:lnTo>
                  <a:lnTo>
                    <a:pt x="43891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72376" y="2590418"/>
            <a:ext cx="3493770" cy="3322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6545" indent="-28384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654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Διεύθυνση</a:t>
            </a:r>
            <a:endParaRPr sz="240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654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Δίκτυα</a:t>
            </a:r>
            <a:endParaRPr sz="240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6545" algn="l"/>
              </a:tabLst>
            </a:pPr>
            <a:r>
              <a:rPr sz="2400" b="1" spc="-45" dirty="0">
                <a:latin typeface="Times New Roman"/>
                <a:cs typeface="Times New Roman"/>
              </a:rPr>
              <a:t>Αμοιβαιότητα</a:t>
            </a:r>
            <a:endParaRPr sz="240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654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Συμμετοχή</a:t>
            </a:r>
            <a:endParaRPr sz="2400">
              <a:latin typeface="Times New Roman"/>
              <a:cs typeface="Times New Roman"/>
            </a:endParaRPr>
          </a:p>
          <a:p>
            <a:pPr marL="296545" marR="5080" indent="-284480">
              <a:lnSpc>
                <a:spcPct val="100000"/>
              </a:lnSpc>
              <a:buFont typeface="Arial MT"/>
              <a:buChar char="•"/>
              <a:tabLst>
                <a:tab pos="296545" algn="l"/>
              </a:tabLst>
            </a:pPr>
            <a:r>
              <a:rPr sz="2400" b="1" spc="-150" dirty="0">
                <a:latin typeface="Times New Roman"/>
                <a:cs typeface="Times New Roman"/>
              </a:rPr>
              <a:t>Αίσθημα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10" dirty="0">
                <a:latin typeface="Times New Roman"/>
                <a:cs typeface="Times New Roman"/>
              </a:rPr>
              <a:t>εμπιστοσύνης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14" dirty="0">
                <a:latin typeface="Times New Roman"/>
                <a:cs typeface="Times New Roman"/>
              </a:rPr>
              <a:t>και </a:t>
            </a:r>
            <a:r>
              <a:rPr sz="2400" b="1" spc="-30" dirty="0">
                <a:latin typeface="Times New Roman"/>
                <a:cs typeface="Times New Roman"/>
              </a:rPr>
              <a:t>ασφάλειας</a:t>
            </a:r>
            <a:endParaRPr sz="240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96545" algn="l"/>
              </a:tabLst>
            </a:pPr>
            <a:r>
              <a:rPr sz="24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Αίσθημα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του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«ανήκειν</a:t>
            </a:r>
            <a:r>
              <a:rPr sz="2400" b="1" spc="-10" dirty="0">
                <a:latin typeface="Times New Roman"/>
                <a:cs typeface="Times New Roman"/>
              </a:rPr>
              <a:t>»</a:t>
            </a:r>
            <a:endParaRPr sz="240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6545" algn="l"/>
              </a:tabLst>
            </a:pPr>
            <a:r>
              <a:rPr sz="2400" b="1" spc="-105" dirty="0">
                <a:latin typeface="Times New Roman"/>
                <a:cs typeface="Times New Roman"/>
              </a:rPr>
              <a:t>Αξίες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70" dirty="0">
                <a:latin typeface="Times New Roman"/>
                <a:cs typeface="Times New Roman"/>
              </a:rPr>
              <a:t>και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κανόνες</a:t>
            </a:r>
            <a:endParaRPr sz="240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6545" algn="l"/>
              </a:tabLst>
            </a:pP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Προοπτικές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στη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ζωή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071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5"/>
              </a:spcBef>
            </a:pPr>
            <a:r>
              <a:rPr sz="4000" spc="65" dirty="0"/>
              <a:t>ΜΕΤΡΗΣΗ</a:t>
            </a:r>
            <a:r>
              <a:rPr sz="4000" spc="-15" dirty="0"/>
              <a:t> </a:t>
            </a:r>
            <a:r>
              <a:rPr sz="4000" spc="80" dirty="0"/>
              <a:t>ΚΟΙΝΩΝΙΚΟΥ</a:t>
            </a:r>
            <a:r>
              <a:rPr sz="4000" spc="-95" dirty="0"/>
              <a:t> </a:t>
            </a:r>
            <a:r>
              <a:rPr sz="4000" spc="-10" dirty="0"/>
              <a:t>ΚΕΦΑΛΑΙΟΥ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39" y="2651794"/>
            <a:ext cx="9246479" cy="23266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071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5"/>
              </a:spcBef>
            </a:pPr>
            <a:r>
              <a:rPr sz="4000" spc="65" dirty="0"/>
              <a:t>ΜΕΤΡΗΣΗ</a:t>
            </a:r>
            <a:r>
              <a:rPr sz="4000" spc="-35" dirty="0"/>
              <a:t> </a:t>
            </a:r>
            <a:r>
              <a:rPr sz="4000" spc="75" dirty="0"/>
              <a:t>ΚΟΙΝΩΝΙΚΟΥ</a:t>
            </a:r>
            <a:r>
              <a:rPr sz="4000" spc="-114" dirty="0"/>
              <a:t> </a:t>
            </a:r>
            <a:r>
              <a:rPr sz="4000" spc="-10" dirty="0"/>
              <a:t>ΚΕΦΑΛΑΙΟΥ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39" y="3048000"/>
            <a:ext cx="9245325" cy="24078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071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5"/>
              </a:spcBef>
            </a:pPr>
            <a:r>
              <a:rPr sz="4000" spc="65" dirty="0"/>
              <a:t>ΜΕΤΡΗΣΗ</a:t>
            </a:r>
            <a:r>
              <a:rPr sz="4000" spc="-35" dirty="0"/>
              <a:t> </a:t>
            </a:r>
            <a:r>
              <a:rPr sz="4000" spc="75" dirty="0"/>
              <a:t>ΚΟΙΝΩΝΙΚΟΥ</a:t>
            </a:r>
            <a:r>
              <a:rPr sz="4000" spc="-114" dirty="0"/>
              <a:t> </a:t>
            </a:r>
            <a:r>
              <a:rPr sz="4000" spc="-10" dirty="0"/>
              <a:t>ΚΕΦΑΛΑΙΟΥ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0480" y="2712720"/>
            <a:ext cx="9544919" cy="31597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071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5"/>
              </a:spcBef>
            </a:pPr>
            <a:r>
              <a:rPr sz="4000" spc="65" dirty="0"/>
              <a:t>ΜΕΤΡΗΣΗ</a:t>
            </a:r>
            <a:r>
              <a:rPr sz="4000" spc="-15" dirty="0"/>
              <a:t> </a:t>
            </a:r>
            <a:r>
              <a:rPr sz="4000" spc="80" dirty="0"/>
              <a:t>ΚΟΙΝΩΝΙΚΟΥ</a:t>
            </a:r>
            <a:r>
              <a:rPr sz="4000" spc="-95" dirty="0"/>
              <a:t> </a:t>
            </a:r>
            <a:r>
              <a:rPr sz="4000" spc="-10" dirty="0"/>
              <a:t>ΚΕΦΑΛΑΙΟΥ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39" y="3048000"/>
            <a:ext cx="9108933" cy="15236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071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ΤΑ</a:t>
            </a:r>
            <a:r>
              <a:rPr sz="4000" spc="-80" dirty="0"/>
              <a:t> </a:t>
            </a:r>
            <a:r>
              <a:rPr sz="4000" spc="100" dirty="0"/>
              <a:t>ΚΟΙΝΩΝΙΚΑ</a:t>
            </a:r>
            <a:r>
              <a:rPr sz="4000" spc="-145" dirty="0"/>
              <a:t> </a:t>
            </a:r>
            <a:r>
              <a:rPr sz="4000" spc="-100" dirty="0"/>
              <a:t>ΔΙΚΤΥΑ</a:t>
            </a:r>
            <a:r>
              <a:rPr sz="4000" spc="-75" dirty="0"/>
              <a:t> </a:t>
            </a:r>
            <a:r>
              <a:rPr sz="4000" spc="145" dirty="0"/>
              <a:t>ΣΤΗΝ</a:t>
            </a:r>
            <a:r>
              <a:rPr sz="4000" spc="-60" dirty="0"/>
              <a:t> </a:t>
            </a:r>
            <a:r>
              <a:rPr sz="4000" spc="-10" dirty="0"/>
              <a:t>ΠΡΑΞΗ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75410" y="2543111"/>
            <a:ext cx="9469755" cy="32778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just">
              <a:lnSpc>
                <a:spcPct val="87800"/>
              </a:lnSpc>
              <a:spcBef>
                <a:spcPts val="360"/>
              </a:spcBef>
            </a:pP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 τελευταία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Πέμπτη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μητέρα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Αφροδίτης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είχε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ένα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σοβαρό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5" dirty="0">
                <a:solidFill>
                  <a:srgbClr val="252525"/>
                </a:solidFill>
                <a:latin typeface="Times New Roman"/>
                <a:cs typeface="Times New Roman"/>
              </a:rPr>
              <a:t>οικιακό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ατύχημα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από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πτώση.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Χρειάστηκε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νοσηλευθεί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προγραμματιστεί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ένα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επείγον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χειρουργείο.</a:t>
            </a:r>
            <a:r>
              <a:rPr sz="1850" spc="50" dirty="0">
                <a:solidFill>
                  <a:srgbClr val="252525"/>
                </a:solidFill>
                <a:latin typeface="Times New Roman"/>
                <a:cs typeface="Times New Roman"/>
              </a:rPr>
              <a:t> Η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γενικότερη</a:t>
            </a:r>
            <a:r>
              <a:rPr sz="185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κατάσταση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υγείας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της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επέβαλε</a:t>
            </a:r>
            <a:r>
              <a:rPr sz="185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185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συλλογή</a:t>
            </a:r>
            <a:r>
              <a:rPr sz="185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πολλών</a:t>
            </a:r>
            <a:r>
              <a:rPr sz="185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φιαλών</a:t>
            </a:r>
            <a:r>
              <a:rPr sz="185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αίματος.</a:t>
            </a:r>
            <a:r>
              <a:rPr sz="185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Οι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άμεσοι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συγγενείς,</a:t>
            </a:r>
            <a:r>
              <a:rPr sz="1850" spc="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όσοι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τουλάχιστον</a:t>
            </a:r>
            <a:r>
              <a:rPr sz="185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πληρούσαν</a:t>
            </a:r>
            <a:r>
              <a:rPr sz="185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τις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προϋποθέσεις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5" dirty="0">
                <a:solidFill>
                  <a:srgbClr val="252525"/>
                </a:solidFill>
                <a:latin typeface="Times New Roman"/>
                <a:cs typeface="Times New Roman"/>
              </a:rPr>
              <a:t>αιμοδοσίας,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35" dirty="0">
                <a:solidFill>
                  <a:srgbClr val="252525"/>
                </a:solidFill>
                <a:latin typeface="Times New Roman"/>
                <a:cs typeface="Times New Roman"/>
              </a:rPr>
              <a:t>ασφαλώς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θα</a:t>
            </a:r>
            <a:r>
              <a:rPr sz="1850" spc="3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βοηθούσαν</a:t>
            </a:r>
            <a:r>
              <a:rPr sz="185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γρήγορα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όμως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φάνηκε</a:t>
            </a:r>
            <a:r>
              <a:rPr sz="185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ότι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5" dirty="0">
                <a:solidFill>
                  <a:srgbClr val="252525"/>
                </a:solidFill>
                <a:latin typeface="Times New Roman"/>
                <a:cs typeface="Times New Roman"/>
              </a:rPr>
              <a:t>αυτό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μπορεί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μην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ήταν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αρκετό.</a:t>
            </a:r>
            <a:r>
              <a:rPr sz="185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5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Αφροδίτη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ζήτησε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βοήθεια 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4" dirty="0">
                <a:solidFill>
                  <a:srgbClr val="252525"/>
                </a:solidFill>
                <a:latin typeface="Times New Roman"/>
                <a:cs typeface="Times New Roman"/>
              </a:rPr>
              <a:t>συναδέλφων</a:t>
            </a:r>
            <a:r>
              <a:rPr sz="185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στο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γραφείο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κάποιοι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5" dirty="0">
                <a:solidFill>
                  <a:srgbClr val="252525"/>
                </a:solidFill>
                <a:latin typeface="Times New Roman"/>
                <a:cs typeface="Times New Roman"/>
              </a:rPr>
              <a:t>ανταποκρίθηκαν. 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Ωστόσο,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κάποιος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αυτούς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είχε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18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ιδέα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85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κοινοποιήσει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4" dirty="0">
                <a:solidFill>
                  <a:srgbClr val="252525"/>
                </a:solidFill>
                <a:latin typeface="Times New Roman"/>
                <a:cs typeface="Times New Roman"/>
              </a:rPr>
              <a:t>ένα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μήνυμα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5" dirty="0">
                <a:solidFill>
                  <a:srgbClr val="252525"/>
                </a:solidFill>
                <a:latin typeface="Times New Roman"/>
                <a:cs typeface="Times New Roman"/>
              </a:rPr>
              <a:t>βοήθειας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στα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50" dirty="0">
                <a:solidFill>
                  <a:srgbClr val="252525"/>
                </a:solidFill>
                <a:latin typeface="Times New Roman"/>
                <a:cs typeface="Times New Roman"/>
              </a:rPr>
              <a:t>«κοινωνικά</a:t>
            </a:r>
            <a:r>
              <a:rPr sz="185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25" dirty="0">
                <a:solidFill>
                  <a:srgbClr val="252525"/>
                </a:solidFill>
                <a:latin typeface="Times New Roman"/>
                <a:cs typeface="Times New Roman"/>
              </a:rPr>
              <a:t>δίκτυα»</a:t>
            </a:r>
            <a:r>
              <a:rPr sz="185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στα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οποία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 ήταν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μέλος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αυτός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Αφροδίτη.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Πράγματι,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20" dirty="0">
                <a:solidFill>
                  <a:srgbClr val="252525"/>
                </a:solidFill>
                <a:latin typeface="Times New Roman"/>
                <a:cs typeface="Times New Roman"/>
              </a:rPr>
              <a:t>ένα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διακριτικό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μήνυμα</a:t>
            </a:r>
            <a:r>
              <a:rPr sz="185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αναρτήθηκε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στο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προφίλ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του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στην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εφαρμογή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5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κοινωνικής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δικτύωσης.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Όσοι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συνάδελφοι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είχαν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προφίλ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στην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ίδια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εφαρμογή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έσπευσαν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το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κοινοποιήσουν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τη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5" dirty="0">
                <a:solidFill>
                  <a:srgbClr val="252525"/>
                </a:solidFill>
                <a:latin typeface="Times New Roman"/>
                <a:cs typeface="Times New Roman"/>
              </a:rPr>
              <a:t>σειρά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τους.</a:t>
            </a:r>
            <a:r>
              <a:rPr sz="185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διάστημα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δύο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μόλις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ωρών,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είχαν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γίνει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116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κοινοποιήσεις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αρχικής </a:t>
            </a:r>
            <a:r>
              <a:rPr sz="1850" spc="-85" dirty="0">
                <a:solidFill>
                  <a:srgbClr val="252525"/>
                </a:solidFill>
                <a:latin typeface="Times New Roman"/>
                <a:cs typeface="Times New Roman"/>
              </a:rPr>
              <a:t>δημοσίευσης.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Έξι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ώρες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μετά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οι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κοινοποιήσεις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είχαν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5" dirty="0">
                <a:solidFill>
                  <a:srgbClr val="252525"/>
                </a:solidFill>
                <a:latin typeface="Times New Roman"/>
                <a:cs typeface="Times New Roman"/>
              </a:rPr>
              <a:t>υπερβεί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185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χίλιες.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Οι</a:t>
            </a:r>
            <a:r>
              <a:rPr sz="185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προσφορές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αιμοδοσίας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ξεπέρασαν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τις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400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μονάδες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5" dirty="0">
                <a:solidFill>
                  <a:srgbClr val="252525"/>
                </a:solidFill>
                <a:latin typeface="Times New Roman"/>
                <a:cs typeface="Times New Roman"/>
              </a:rPr>
              <a:t>αίμα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χρειάστηκε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20" dirty="0">
                <a:solidFill>
                  <a:srgbClr val="252525"/>
                </a:solidFill>
                <a:latin typeface="Times New Roman"/>
                <a:cs typeface="Times New Roman"/>
              </a:rPr>
              <a:t>πολύ</a:t>
            </a:r>
            <a:r>
              <a:rPr sz="185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5" dirty="0">
                <a:solidFill>
                  <a:srgbClr val="252525"/>
                </a:solidFill>
                <a:latin typeface="Times New Roman"/>
                <a:cs typeface="Times New Roman"/>
              </a:rPr>
              <a:t>σύντομα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καταργηθεί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αρχική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ανάρτηση,</a:t>
            </a:r>
            <a:r>
              <a:rPr sz="185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γιατί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οι </a:t>
            </a:r>
            <a:r>
              <a:rPr sz="1850" spc="-120" dirty="0">
                <a:solidFill>
                  <a:srgbClr val="252525"/>
                </a:solidFill>
                <a:latin typeface="Times New Roman"/>
                <a:cs typeface="Times New Roman"/>
              </a:rPr>
              <a:t>ανάγκες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είχαν </a:t>
            </a:r>
            <a:r>
              <a:rPr sz="1850" spc="-65" dirty="0">
                <a:solidFill>
                  <a:srgbClr val="252525"/>
                </a:solidFill>
                <a:latin typeface="Times New Roman"/>
                <a:cs typeface="Times New Roman"/>
              </a:rPr>
              <a:t>υπερκαλυφθεί.</a:t>
            </a:r>
            <a:r>
              <a:rPr sz="1850" spc="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Οι</a:t>
            </a:r>
            <a:r>
              <a:rPr sz="185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περισσότερες</a:t>
            </a:r>
            <a:r>
              <a:rPr sz="1850" spc="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προσφορές</a:t>
            </a:r>
            <a:r>
              <a:rPr sz="1850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προέρχονταν</a:t>
            </a:r>
            <a:r>
              <a:rPr sz="1850" spc="1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1850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ανθρώπους</a:t>
            </a:r>
            <a:r>
              <a:rPr sz="185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1850" spc="1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δεν</a:t>
            </a:r>
            <a:r>
              <a:rPr sz="1850" spc="1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γνώριζαν</a:t>
            </a:r>
            <a:r>
              <a:rPr sz="1850" spc="1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ούτε</a:t>
            </a:r>
            <a:r>
              <a:rPr sz="1850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την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Αφροδίτη,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ούτε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1850" spc="-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μητέρα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της.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071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5"/>
              </a:spcBef>
            </a:pPr>
            <a:r>
              <a:rPr sz="4000" spc="65" dirty="0"/>
              <a:t>ΜΕΤΡΗΣΗ</a:t>
            </a:r>
            <a:r>
              <a:rPr sz="4000" spc="-15" dirty="0"/>
              <a:t> </a:t>
            </a:r>
            <a:r>
              <a:rPr sz="4000" spc="80" dirty="0"/>
              <a:t>ΚΟΙΝΩΝΙΚΟΥ</a:t>
            </a:r>
            <a:r>
              <a:rPr sz="4000" spc="-95" dirty="0"/>
              <a:t> </a:t>
            </a:r>
            <a:r>
              <a:rPr sz="4000" spc="-10" dirty="0"/>
              <a:t>ΚΕΦΑΛΑΙΟΥ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8960" y="3068372"/>
            <a:ext cx="8866991" cy="18996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071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05"/>
              </a:spcBef>
            </a:pPr>
            <a:r>
              <a:rPr sz="4000" spc="65" dirty="0"/>
              <a:t>ΜΕΤΡΗΣΗ</a:t>
            </a:r>
            <a:r>
              <a:rPr sz="4000" spc="-15" dirty="0"/>
              <a:t> </a:t>
            </a:r>
            <a:r>
              <a:rPr sz="4000" spc="80" dirty="0"/>
              <a:t>ΚΟΙΝΩΝΙΚΟΥ</a:t>
            </a:r>
            <a:r>
              <a:rPr sz="4000" spc="-95" dirty="0"/>
              <a:t> </a:t>
            </a:r>
            <a:r>
              <a:rPr sz="4000" spc="-10" dirty="0"/>
              <a:t>ΚΕΦΑΛΑΙΟΥ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0480" y="2956560"/>
            <a:ext cx="9591040" cy="28138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0" y="476249"/>
              <a:ext cx="11277599" cy="60769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599" y="609600"/>
              <a:ext cx="10972800" cy="5638800"/>
            </a:xfrm>
            <a:custGeom>
              <a:avLst/>
              <a:gdLst/>
              <a:ahLst/>
              <a:cxnLst/>
              <a:rect l="l" t="t" r="r" b="b"/>
              <a:pathLst>
                <a:path w="10972800" h="5638800">
                  <a:moveTo>
                    <a:pt x="0" y="5638800"/>
                  </a:moveTo>
                  <a:lnTo>
                    <a:pt x="10972800" y="5638800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56388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9600"/>
              <a:ext cx="761999" cy="609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40160" y="3149600"/>
              <a:ext cx="751840" cy="609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91919" y="2418079"/>
              <a:ext cx="3403600" cy="0"/>
            </a:xfrm>
            <a:custGeom>
              <a:avLst/>
              <a:gdLst/>
              <a:ahLst/>
              <a:cxnLst/>
              <a:rect l="l" t="t" r="r" b="b"/>
              <a:pathLst>
                <a:path w="3403600">
                  <a:moveTo>
                    <a:pt x="0" y="0"/>
                  </a:moveTo>
                  <a:lnTo>
                    <a:pt x="3403600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60" y="467359"/>
              <a:ext cx="4058920" cy="61112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9599" y="609600"/>
              <a:ext cx="3545840" cy="5638800"/>
            </a:xfrm>
            <a:custGeom>
              <a:avLst/>
              <a:gdLst/>
              <a:ahLst/>
              <a:cxnLst/>
              <a:rect l="l" t="t" r="r" b="b"/>
              <a:pathLst>
                <a:path w="3545840" h="5638800">
                  <a:moveTo>
                    <a:pt x="0" y="5638800"/>
                  </a:moveTo>
                  <a:lnTo>
                    <a:pt x="3545840" y="5638800"/>
                  </a:lnTo>
                  <a:lnTo>
                    <a:pt x="3545840" y="0"/>
                  </a:lnTo>
                  <a:lnTo>
                    <a:pt x="0" y="0"/>
                  </a:lnTo>
                  <a:lnTo>
                    <a:pt x="0" y="56388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80769" y="1030541"/>
            <a:ext cx="2534285" cy="11550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-2540" algn="ctr">
              <a:lnSpc>
                <a:spcPct val="90800"/>
              </a:lnSpc>
              <a:spcBef>
                <a:spcPts val="280"/>
              </a:spcBef>
            </a:pPr>
            <a:r>
              <a:rPr sz="1600" b="1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ΚΟΙΝΩΝΙΚΟ</a:t>
            </a:r>
            <a:r>
              <a:rPr sz="1600" b="1" spc="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ΚΕΦΑΛΑΙΟ </a:t>
            </a:r>
            <a:r>
              <a:rPr sz="1600" b="1" spc="50" dirty="0">
                <a:solidFill>
                  <a:srgbClr val="252525"/>
                </a:solidFill>
                <a:latin typeface="Times New Roman"/>
                <a:cs typeface="Times New Roman"/>
              </a:rPr>
              <a:t>ΣΤΗ</a:t>
            </a:r>
            <a:r>
              <a:rPr sz="16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ΣΧΟΛΙΚΗ</a:t>
            </a:r>
            <a:r>
              <a:rPr sz="16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2525"/>
                </a:solidFill>
                <a:latin typeface="Times New Roman"/>
                <a:cs typeface="Times New Roman"/>
              </a:rPr>
              <a:t>ΤΑΞΗ</a:t>
            </a:r>
            <a:r>
              <a:rPr sz="16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1600" b="1" dirty="0">
                <a:solidFill>
                  <a:srgbClr val="252525"/>
                </a:solidFill>
                <a:latin typeface="Times New Roman"/>
                <a:cs typeface="Times New Roman"/>
              </a:rPr>
              <a:t>ΜΕΤΡΗΣΗ</a:t>
            </a:r>
            <a:r>
              <a:rPr sz="1600" b="1" spc="1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1600" b="1" spc="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ΤΟ </a:t>
            </a:r>
            <a:r>
              <a:rPr sz="1600" b="1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ΚΟΙΝΩΝΙΟΓΡΑΜΜΑ</a:t>
            </a:r>
            <a:r>
              <a:rPr sz="16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ΤΟΥ </a:t>
            </a:r>
            <a:r>
              <a:rPr sz="16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ΜΟΡΕΝΟ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08697" y="2446972"/>
            <a:ext cx="268922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852930" algn="l"/>
              </a:tabLst>
            </a:pPr>
            <a:r>
              <a:rPr sz="1850" b="1" spc="-10" dirty="0">
                <a:latin typeface="Times New Roman"/>
                <a:cs typeface="Times New Roman"/>
              </a:rPr>
              <a:t>Κοινωνιόγραμμα</a:t>
            </a:r>
            <a:r>
              <a:rPr sz="1850" b="1" dirty="0">
                <a:latin typeface="Times New Roman"/>
                <a:cs typeface="Times New Roman"/>
              </a:rPr>
              <a:t>	</a:t>
            </a:r>
            <a:r>
              <a:rPr sz="1850" b="1" spc="-80" dirty="0">
                <a:latin typeface="Times New Roman"/>
                <a:cs typeface="Times New Roman"/>
              </a:rPr>
              <a:t>σχολικής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8697" y="2721673"/>
            <a:ext cx="2685415" cy="58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ts val="2190"/>
              </a:lnSpc>
              <a:spcBef>
                <a:spcPts val="90"/>
              </a:spcBef>
              <a:tabLst>
                <a:tab pos="822960" algn="l"/>
                <a:tab pos="1351915" algn="l"/>
                <a:tab pos="2327910" algn="l"/>
              </a:tabLst>
            </a:pPr>
            <a:r>
              <a:rPr sz="185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τάξης: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185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185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μέγεθος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1850" b="1" spc="-125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endParaRPr sz="1850">
              <a:latin typeface="Times New Roman"/>
              <a:cs typeface="Times New Roman"/>
            </a:endParaRPr>
          </a:p>
          <a:p>
            <a:pPr marR="5080" algn="r">
              <a:lnSpc>
                <a:spcPts val="2190"/>
              </a:lnSpc>
            </a:pPr>
            <a:r>
              <a:rPr sz="185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8697" y="2996247"/>
            <a:ext cx="2684145" cy="5816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15"/>
              </a:spcBef>
              <a:tabLst>
                <a:tab pos="1009015" algn="l"/>
                <a:tab pos="1151255" algn="l"/>
                <a:tab pos="1974850" algn="l"/>
              </a:tabLst>
            </a:pPr>
            <a:r>
              <a:rPr sz="185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κύκλων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185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αναπαριστά </a:t>
            </a:r>
            <a:r>
              <a:rPr sz="185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αριθμό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		</a:t>
            </a:r>
            <a:r>
              <a:rPr sz="185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1850" b="1" spc="-140" dirty="0">
                <a:solidFill>
                  <a:srgbClr val="252525"/>
                </a:solidFill>
                <a:latin typeface="Times New Roman"/>
                <a:cs typeface="Times New Roman"/>
              </a:rPr>
              <a:t>θετικών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8697" y="3545776"/>
            <a:ext cx="2689225" cy="195516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7500"/>
              </a:lnSpc>
              <a:spcBef>
                <a:spcPts val="145"/>
              </a:spcBef>
            </a:pPr>
            <a:r>
              <a:rPr sz="185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επιλογών</a:t>
            </a:r>
            <a:r>
              <a:rPr sz="185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για</a:t>
            </a:r>
            <a:r>
              <a:rPr sz="185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185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κάθε</a:t>
            </a:r>
            <a:r>
              <a:rPr sz="185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μέλος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1850" b="1" spc="40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ομάδας.</a:t>
            </a:r>
            <a:r>
              <a:rPr sz="1850" b="1" spc="409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1850" b="1" spc="42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185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λευκό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χρώμα,</a:t>
            </a:r>
            <a:r>
              <a:rPr sz="1850" b="1" spc="18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1850" b="1" spc="20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πιο</a:t>
            </a:r>
            <a:r>
              <a:rPr sz="1850" b="1" spc="16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185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δημοφιλή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μέλη.</a:t>
            </a:r>
            <a:r>
              <a:rPr sz="185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185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γαλάζιο</a:t>
            </a:r>
            <a:r>
              <a:rPr sz="1850" b="1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όσα</a:t>
            </a:r>
            <a:r>
              <a:rPr sz="185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μέλη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συγκεντρώνουν</a:t>
            </a:r>
            <a:r>
              <a:rPr sz="1850" b="1" spc="47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185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λιγότερες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επιλογές.</a:t>
            </a:r>
            <a:r>
              <a:rPr sz="1850" b="1" spc="1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1850" b="1" spc="1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dirty="0">
                <a:solidFill>
                  <a:srgbClr val="252525"/>
                </a:solidFill>
                <a:latin typeface="Times New Roman"/>
                <a:cs typeface="Times New Roman"/>
              </a:rPr>
              <a:t>σκούρο</a:t>
            </a:r>
            <a:r>
              <a:rPr sz="1850" b="1" spc="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μπλε </a:t>
            </a:r>
            <a:r>
              <a:rPr sz="1850" b="1" spc="-13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1850" b="1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απομονωμένα</a:t>
            </a:r>
            <a:r>
              <a:rPr sz="1850" b="1" spc="-1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μέλη.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795520" y="0"/>
            <a:ext cx="7396480" cy="6858000"/>
            <a:chOff x="4795520" y="0"/>
            <a:chExt cx="7396480" cy="6858000"/>
          </a:xfrm>
        </p:grpSpPr>
        <p:sp>
          <p:nvSpPr>
            <p:cNvPr id="17" name="object 17"/>
            <p:cNvSpPr/>
            <p:nvPr/>
          </p:nvSpPr>
          <p:spPr>
            <a:xfrm>
              <a:off x="4795520" y="0"/>
              <a:ext cx="7396480" cy="6858000"/>
            </a:xfrm>
            <a:custGeom>
              <a:avLst/>
              <a:gdLst/>
              <a:ahLst/>
              <a:cxnLst/>
              <a:rect l="l" t="t" r="r" b="b"/>
              <a:pathLst>
                <a:path w="7396480" h="6858000">
                  <a:moveTo>
                    <a:pt x="7396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96480" y="6858000"/>
                  </a:lnTo>
                  <a:lnTo>
                    <a:pt x="7396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89600" y="609600"/>
              <a:ext cx="5588000" cy="558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591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Η</a:t>
            </a:r>
            <a:r>
              <a:rPr spc="-15" dirty="0"/>
              <a:t> </a:t>
            </a:r>
            <a:r>
              <a:rPr dirty="0"/>
              <a:t>ΣΗΜΑΣΙΑ</a:t>
            </a:r>
            <a:r>
              <a:rPr spc="-50" dirty="0"/>
              <a:t> </a:t>
            </a:r>
            <a:r>
              <a:rPr spc="140" dirty="0"/>
              <a:t>ΤΗΣ</a:t>
            </a:r>
            <a:r>
              <a:rPr spc="-35" dirty="0"/>
              <a:t> </a:t>
            </a:r>
            <a:r>
              <a:rPr spc="-20" dirty="0"/>
              <a:t>ΑΤΥΠΗΣ</a:t>
            </a:r>
            <a:r>
              <a:rPr spc="-110" dirty="0"/>
              <a:t> </a:t>
            </a:r>
            <a:r>
              <a:rPr spc="140" dirty="0"/>
              <a:t>ΓΝΩΣΗΣ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410" y="2522219"/>
            <a:ext cx="9465310" cy="31661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just">
              <a:lnSpc>
                <a:spcPct val="78000"/>
              </a:lnSpc>
              <a:spcBef>
                <a:spcPts val="580"/>
              </a:spcBef>
            </a:pPr>
            <a:r>
              <a:rPr sz="1850" spc="90" dirty="0">
                <a:solidFill>
                  <a:srgbClr val="252525"/>
                </a:solidFill>
                <a:latin typeface="Times New Roman"/>
                <a:cs typeface="Times New Roman"/>
              </a:rPr>
              <a:t>Ο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Γιάννης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έχει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δίπλωμα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οδήγησης,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αλλά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σιχαίνεται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οδηγεί.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20" dirty="0">
                <a:solidFill>
                  <a:srgbClr val="252525"/>
                </a:solidFill>
                <a:latin typeface="Times New Roman"/>
                <a:cs typeface="Times New Roman"/>
              </a:rPr>
              <a:t>Άλλωστε</a:t>
            </a:r>
            <a:r>
              <a:rPr sz="185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185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απέκτησε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μεγάλη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ηλικία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και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μετά</a:t>
            </a:r>
            <a:r>
              <a:rPr sz="185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5" dirty="0">
                <a:solidFill>
                  <a:srgbClr val="252525"/>
                </a:solidFill>
                <a:latin typeface="Times New Roman"/>
                <a:cs typeface="Times New Roman"/>
              </a:rPr>
              <a:t>δύο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αποτυχημένες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προσπάθειες.</a:t>
            </a:r>
            <a:r>
              <a:rPr sz="18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40" dirty="0">
                <a:solidFill>
                  <a:srgbClr val="252525"/>
                </a:solidFill>
                <a:latin typeface="Times New Roman"/>
                <a:cs typeface="Times New Roman"/>
              </a:rPr>
              <a:t>Δεν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 err="1">
                <a:solidFill>
                  <a:srgbClr val="252525"/>
                </a:solidFill>
                <a:latin typeface="Times New Roman"/>
                <a:cs typeface="Times New Roman"/>
              </a:rPr>
              <a:t>δι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αθέτει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20" dirty="0">
                <a:solidFill>
                  <a:srgbClr val="252525"/>
                </a:solidFill>
                <a:latin typeface="Times New Roman"/>
                <a:cs typeface="Times New Roman"/>
              </a:rPr>
              <a:t>κ</a:t>
            </a:r>
            <a:r>
              <a:rPr lang="el-GR" sz="1850" spc="-120" dirty="0" err="1">
                <a:solidFill>
                  <a:srgbClr val="252525"/>
                </a:solidFill>
                <a:latin typeface="Times New Roman"/>
                <a:cs typeface="Times New Roman"/>
              </a:rPr>
              <a:t>ανένα</a:t>
            </a:r>
            <a:r>
              <a:rPr sz="18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αυτοκίνητο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5" dirty="0">
                <a:solidFill>
                  <a:srgbClr val="252525"/>
                </a:solidFill>
                <a:latin typeface="Times New Roman"/>
                <a:cs typeface="Times New Roman"/>
              </a:rPr>
              <a:t>ιδιωτικής</a:t>
            </a:r>
            <a:r>
              <a:rPr sz="185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χρήσης.</a:t>
            </a:r>
            <a:r>
              <a:rPr sz="185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Διαθέτει</a:t>
            </a:r>
            <a:r>
              <a:rPr sz="185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όμως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μια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μηνιαία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κάρτα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35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30" dirty="0">
                <a:solidFill>
                  <a:srgbClr val="252525"/>
                </a:solidFill>
                <a:latin typeface="Times New Roman"/>
                <a:cs typeface="Times New Roman"/>
              </a:rPr>
              <a:t>αστικών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35" dirty="0">
                <a:solidFill>
                  <a:srgbClr val="252525"/>
                </a:solidFill>
                <a:latin typeface="Times New Roman"/>
                <a:cs typeface="Times New Roman"/>
              </a:rPr>
              <a:t>συγκοινωνιών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θεωρεί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εαυτό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185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πρωταθλητή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μετακίνησης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μέσα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αστικής</a:t>
            </a:r>
            <a:r>
              <a:rPr sz="1850" spc="2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μεταφοράς.</a:t>
            </a:r>
            <a:r>
              <a:rPr sz="1850" spc="1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Έχοντας</a:t>
            </a:r>
            <a:r>
              <a:rPr sz="1850" spc="2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πολλά</a:t>
            </a:r>
            <a:r>
              <a:rPr sz="1850" spc="1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χρόνια</a:t>
            </a:r>
            <a:r>
              <a:rPr sz="1850" spc="1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εμπειρίας</a:t>
            </a:r>
            <a:r>
              <a:rPr sz="1850" spc="2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ως</a:t>
            </a:r>
            <a:r>
              <a:rPr sz="1850" spc="1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επιβάτης,</a:t>
            </a:r>
            <a:r>
              <a:rPr sz="1850" spc="1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έχει</a:t>
            </a:r>
            <a:r>
              <a:rPr sz="1850" spc="2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απομνημονεύσει</a:t>
            </a:r>
            <a:r>
              <a:rPr sz="1850" spc="1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αριθμούς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λεωφορειακών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γραμμών, ονόματα 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στάσεων,</a:t>
            </a:r>
            <a:r>
              <a:rPr sz="185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σταθμούς 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μετεπιβίβασης,</a:t>
            </a:r>
            <a:r>
              <a:rPr sz="185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αλλά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κυρίως,</a:t>
            </a:r>
            <a:r>
              <a:rPr sz="185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έχει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5" dirty="0">
                <a:solidFill>
                  <a:srgbClr val="252525"/>
                </a:solidFill>
                <a:latin typeface="Times New Roman"/>
                <a:cs typeface="Times New Roman"/>
              </a:rPr>
              <a:t>συγκεκριμένη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αντίληψη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έχει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5" dirty="0">
                <a:solidFill>
                  <a:srgbClr val="252525"/>
                </a:solidFill>
                <a:latin typeface="Times New Roman"/>
                <a:cs typeface="Times New Roman"/>
              </a:rPr>
              <a:t>αξιολογήσει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καθημερινές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καταστάσεις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δεν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γράφονται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κανέναν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χάρτη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5" dirty="0">
                <a:solidFill>
                  <a:srgbClr val="252525"/>
                </a:solidFill>
                <a:latin typeface="Times New Roman"/>
                <a:cs typeface="Times New Roman"/>
              </a:rPr>
              <a:t>αστικών </a:t>
            </a:r>
            <a:r>
              <a:rPr sz="1850" spc="-135" dirty="0">
                <a:solidFill>
                  <a:srgbClr val="252525"/>
                </a:solidFill>
                <a:latin typeface="Times New Roman"/>
                <a:cs typeface="Times New Roman"/>
              </a:rPr>
              <a:t>συγκοινωνιών: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ώρες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αιχμής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r>
              <a:rPr sz="185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4" dirty="0">
                <a:solidFill>
                  <a:srgbClr val="252525"/>
                </a:solidFill>
                <a:latin typeface="Times New Roman"/>
                <a:cs typeface="Times New Roman"/>
              </a:rPr>
              <a:t>συνωστισμό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μπορεί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έχει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185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25" dirty="0">
                <a:solidFill>
                  <a:srgbClr val="252525"/>
                </a:solidFill>
                <a:latin typeface="Times New Roman"/>
                <a:cs typeface="Times New Roman"/>
              </a:rPr>
              <a:t>κάθε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λεωφορειακή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γραμμή</a:t>
            </a:r>
            <a:r>
              <a:rPr sz="185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ανάλογα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είδος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5" dirty="0">
                <a:solidFill>
                  <a:srgbClr val="252525"/>
                </a:solidFill>
                <a:latin typeface="Times New Roman"/>
                <a:cs typeface="Times New Roman"/>
              </a:rPr>
              <a:t>δραστηριοτήτων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υπάρχουν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στους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τόπους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τους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οποίου 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διέρχεται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(γήπεδα,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σχολεία,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θέατρα, </a:t>
            </a:r>
            <a:r>
              <a:rPr sz="1850" spc="-105" dirty="0">
                <a:solidFill>
                  <a:srgbClr val="252525"/>
                </a:solidFill>
                <a:latin typeface="Times New Roman"/>
                <a:cs typeface="Times New Roman"/>
              </a:rPr>
              <a:t>αξιοθέατα).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Κάποια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χαρακτηριστικά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9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1850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επιβατών</a:t>
            </a:r>
            <a:r>
              <a:rPr sz="1850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ανάλογα</a:t>
            </a:r>
            <a:r>
              <a:rPr sz="185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25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185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γειτονιές</a:t>
            </a:r>
            <a:r>
              <a:rPr sz="185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5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85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5" dirty="0">
                <a:solidFill>
                  <a:srgbClr val="252525"/>
                </a:solidFill>
                <a:latin typeface="Times New Roman"/>
                <a:cs typeface="Times New Roman"/>
              </a:rPr>
              <a:t>στάσεις</a:t>
            </a:r>
            <a:r>
              <a:rPr sz="185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διέλευσης.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Για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παράδειγμα,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1850" spc="-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στάση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185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τρόλεϊ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στην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Πλατεία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4" dirty="0">
                <a:solidFill>
                  <a:srgbClr val="252525"/>
                </a:solidFill>
                <a:latin typeface="Times New Roman"/>
                <a:cs typeface="Times New Roman"/>
              </a:rPr>
              <a:t>Κυψέλης,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γεμάτη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κόσμο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στις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05.15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πρωί.</a:t>
            </a:r>
            <a:r>
              <a:rPr sz="1850" spc="3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Είναι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άνθρωποι</a:t>
            </a:r>
            <a:r>
              <a:rPr sz="185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που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πηγαίνουν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στην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δουλειά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τους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αξημέρωτα.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Μάλλον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δεν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5" dirty="0">
                <a:solidFill>
                  <a:srgbClr val="252525"/>
                </a:solidFill>
                <a:latin typeface="Times New Roman"/>
                <a:cs typeface="Times New Roman"/>
              </a:rPr>
              <a:t>υπάλληλοι,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γιατί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μαγαζιά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δεν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έχουν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ακόμη</a:t>
            </a:r>
            <a:r>
              <a:rPr sz="185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ανοίξει,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5" dirty="0">
                <a:solidFill>
                  <a:srgbClr val="252525"/>
                </a:solidFill>
                <a:latin typeface="Times New Roman"/>
                <a:cs typeface="Times New Roman"/>
              </a:rPr>
              <a:t>αλλά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μπορεί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δουλεύουν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εργασίες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πολύ</a:t>
            </a:r>
            <a:r>
              <a:rPr sz="185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0" dirty="0">
                <a:solidFill>
                  <a:srgbClr val="252525"/>
                </a:solidFill>
                <a:latin typeface="Times New Roman"/>
                <a:cs typeface="Times New Roman"/>
              </a:rPr>
              <a:t>πρωινό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ωράριο.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52525"/>
                </a:solidFill>
                <a:latin typeface="Times New Roman"/>
                <a:cs typeface="Times New Roman"/>
              </a:rPr>
              <a:t>Στην</a:t>
            </a:r>
            <a:r>
              <a:rPr sz="185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ίδια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στάση,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λίγες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5" dirty="0">
                <a:solidFill>
                  <a:srgbClr val="252525"/>
                </a:solidFill>
                <a:latin typeface="Times New Roman"/>
                <a:cs typeface="Times New Roman"/>
              </a:rPr>
              <a:t>ώρες</a:t>
            </a:r>
            <a:r>
              <a:rPr sz="185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252525"/>
                </a:solidFill>
                <a:latin typeface="Times New Roman"/>
                <a:cs typeface="Times New Roman"/>
              </a:rPr>
              <a:t>αργότερα,</a:t>
            </a:r>
            <a:r>
              <a:rPr sz="185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θα</a:t>
            </a:r>
            <a:r>
              <a:rPr sz="185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περιμένουν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επιβάτες</a:t>
            </a:r>
            <a:r>
              <a:rPr sz="185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185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20" dirty="0">
                <a:solidFill>
                  <a:srgbClr val="252525"/>
                </a:solidFill>
                <a:latin typeface="Times New Roman"/>
                <a:cs typeface="Times New Roman"/>
              </a:rPr>
              <a:t>εντελώς</a:t>
            </a:r>
            <a:r>
              <a:rPr sz="185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90" dirty="0">
                <a:solidFill>
                  <a:srgbClr val="252525"/>
                </a:solidFill>
                <a:latin typeface="Times New Roman"/>
                <a:cs typeface="Times New Roman"/>
              </a:rPr>
              <a:t>διαφορετικά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5" dirty="0">
                <a:solidFill>
                  <a:srgbClr val="252525"/>
                </a:solidFill>
                <a:latin typeface="Times New Roman"/>
                <a:cs typeface="Times New Roman"/>
              </a:rPr>
              <a:t>χαρακτηριστικά,</a:t>
            </a:r>
            <a:r>
              <a:rPr sz="185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70" dirty="0">
                <a:solidFill>
                  <a:srgbClr val="252525"/>
                </a:solidFill>
                <a:latin typeface="Times New Roman"/>
                <a:cs typeface="Times New Roman"/>
              </a:rPr>
              <a:t>λες</a:t>
            </a:r>
            <a:r>
              <a:rPr sz="185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85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252525"/>
                </a:solidFill>
                <a:latin typeface="Times New Roman"/>
                <a:cs typeface="Times New Roman"/>
              </a:rPr>
              <a:t>έρχονται</a:t>
            </a:r>
            <a:r>
              <a:rPr sz="185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252525"/>
                </a:solidFill>
                <a:latin typeface="Times New Roman"/>
                <a:cs typeface="Times New Roman"/>
              </a:rPr>
              <a:t>από </a:t>
            </a:r>
            <a:r>
              <a:rPr sz="1850" spc="-114" dirty="0">
                <a:solidFill>
                  <a:srgbClr val="252525"/>
                </a:solidFill>
                <a:latin typeface="Times New Roman"/>
                <a:cs typeface="Times New Roman"/>
              </a:rPr>
              <a:t>έναν</a:t>
            </a:r>
            <a:r>
              <a:rPr sz="185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252525"/>
                </a:solidFill>
                <a:latin typeface="Times New Roman"/>
                <a:cs typeface="Times New Roman"/>
              </a:rPr>
              <a:t>εντελώς</a:t>
            </a:r>
            <a:r>
              <a:rPr sz="1850" spc="-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85" dirty="0">
                <a:solidFill>
                  <a:srgbClr val="252525"/>
                </a:solidFill>
                <a:latin typeface="Times New Roman"/>
                <a:cs typeface="Times New Roman"/>
              </a:rPr>
              <a:t>διαφορετικό</a:t>
            </a:r>
            <a:r>
              <a:rPr sz="1850" spc="-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52525"/>
                </a:solidFill>
                <a:latin typeface="Times New Roman"/>
                <a:cs typeface="Times New Roman"/>
              </a:rPr>
              <a:t>κόσμο.</a:t>
            </a:r>
            <a:endParaRPr sz="1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591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Η</a:t>
            </a:r>
            <a:r>
              <a:rPr spc="-15" dirty="0"/>
              <a:t> </a:t>
            </a:r>
            <a:r>
              <a:rPr dirty="0"/>
              <a:t>ΣΗΜΑΣΙΑ</a:t>
            </a:r>
            <a:r>
              <a:rPr spc="-50" dirty="0"/>
              <a:t> </a:t>
            </a:r>
            <a:r>
              <a:rPr spc="140" dirty="0"/>
              <a:t>ΤΗΣ</a:t>
            </a:r>
            <a:r>
              <a:rPr spc="-35" dirty="0"/>
              <a:t> </a:t>
            </a:r>
            <a:r>
              <a:rPr spc="-20" dirty="0"/>
              <a:t>ΑΤΥΠΗΣ</a:t>
            </a:r>
            <a:r>
              <a:rPr spc="-110" dirty="0"/>
              <a:t> </a:t>
            </a:r>
            <a:r>
              <a:rPr spc="140" dirty="0"/>
              <a:t>ΓΝΩΣΗΣ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410" y="2522220"/>
            <a:ext cx="9464675" cy="31070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just">
              <a:lnSpc>
                <a:spcPct val="80200"/>
              </a:lnSpc>
              <a:spcBef>
                <a:spcPts val="575"/>
              </a:spcBef>
            </a:pPr>
            <a:r>
              <a:rPr sz="1900" spc="120" dirty="0">
                <a:solidFill>
                  <a:srgbClr val="252525"/>
                </a:solidFill>
                <a:latin typeface="Times New Roman"/>
                <a:cs typeface="Times New Roman"/>
              </a:rPr>
              <a:t>Ο</a:t>
            </a:r>
            <a:r>
              <a:rPr sz="1900" spc="-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252525"/>
                </a:solidFill>
                <a:latin typeface="Times New Roman"/>
                <a:cs typeface="Times New Roman"/>
              </a:rPr>
              <a:t>Γιάννης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1900" spc="-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19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χρόνια,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 και</a:t>
            </a:r>
            <a:r>
              <a:rPr sz="19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προσπαθώντας</a:t>
            </a:r>
            <a:r>
              <a:rPr sz="19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65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9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μην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srgbClr val="252525"/>
                </a:solidFill>
                <a:latin typeface="Times New Roman"/>
                <a:cs typeface="Times New Roman"/>
              </a:rPr>
              <a:t>βαριέται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srgbClr val="252525"/>
                </a:solidFill>
                <a:latin typeface="Times New Roman"/>
                <a:cs typeface="Times New Roman"/>
              </a:rPr>
              <a:t>κατά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διαδρομή,</a:t>
            </a:r>
            <a:r>
              <a:rPr sz="1900" spc="3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45" dirty="0">
                <a:solidFill>
                  <a:srgbClr val="252525"/>
                </a:solidFill>
                <a:latin typeface="Times New Roman"/>
                <a:cs typeface="Times New Roman"/>
              </a:rPr>
              <a:t>έχει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srgbClr val="252525"/>
                </a:solidFill>
                <a:latin typeface="Times New Roman"/>
                <a:cs typeface="Times New Roman"/>
              </a:rPr>
              <a:t>εξελιχθεί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45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19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έναν 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εξαιρετικό</a:t>
            </a:r>
            <a:r>
              <a:rPr sz="19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παρατηρητή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19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252525"/>
                </a:solidFill>
                <a:latin typeface="Times New Roman"/>
                <a:cs typeface="Times New Roman"/>
              </a:rPr>
              <a:t>ανθρωπογεωγραφίας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19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252525"/>
                </a:solidFill>
                <a:latin typeface="Times New Roman"/>
                <a:cs typeface="Times New Roman"/>
              </a:rPr>
              <a:t>Αθήνας.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Βάζει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στοίχημα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εαυτό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για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το </a:t>
            </a:r>
            <a:r>
              <a:rPr sz="1900" spc="-12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ποια</a:t>
            </a:r>
            <a:r>
              <a:rPr sz="19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252525"/>
                </a:solidFill>
                <a:latin typeface="Times New Roman"/>
                <a:cs typeface="Times New Roman"/>
              </a:rPr>
              <a:t>στάση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θα</a:t>
            </a:r>
            <a:r>
              <a:rPr sz="1900" spc="-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κατέβουν</a:t>
            </a:r>
            <a:r>
              <a:rPr sz="19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οι</a:t>
            </a:r>
            <a:r>
              <a:rPr sz="1900" spc="-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85" dirty="0">
                <a:solidFill>
                  <a:srgbClr val="252525"/>
                </a:solidFill>
                <a:latin typeface="Times New Roman"/>
                <a:cs typeface="Times New Roman"/>
              </a:rPr>
              <a:t>συνεπιβάτες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του,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90" dirty="0">
                <a:solidFill>
                  <a:srgbClr val="252525"/>
                </a:solidFill>
                <a:latin typeface="Times New Roman"/>
                <a:cs typeface="Times New Roman"/>
              </a:rPr>
              <a:t>ανάλογα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252525"/>
                </a:solidFill>
                <a:latin typeface="Times New Roman"/>
                <a:cs typeface="Times New Roman"/>
              </a:rPr>
              <a:t>ρούχα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που </a:t>
            </a:r>
            <a:r>
              <a:rPr sz="1900" spc="-80" dirty="0">
                <a:solidFill>
                  <a:srgbClr val="252525"/>
                </a:solidFill>
                <a:latin typeface="Times New Roman"/>
                <a:cs typeface="Times New Roman"/>
              </a:rPr>
              <a:t>φοράν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19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14" dirty="0">
                <a:solidFill>
                  <a:srgbClr val="252525"/>
                </a:solidFill>
                <a:latin typeface="Times New Roman"/>
                <a:cs typeface="Times New Roman"/>
              </a:rPr>
              <a:t>γλώσσα</a:t>
            </a:r>
            <a:r>
              <a:rPr sz="19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μιλάν,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τι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κρατάνε</a:t>
            </a:r>
            <a:r>
              <a:rPr sz="19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στα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χέρια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τους.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252525"/>
                </a:solidFill>
                <a:latin typeface="Times New Roman"/>
                <a:cs typeface="Times New Roman"/>
              </a:rPr>
              <a:t>Πολλές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45" dirty="0">
                <a:solidFill>
                  <a:srgbClr val="252525"/>
                </a:solidFill>
                <a:latin typeface="Times New Roman"/>
                <a:cs typeface="Times New Roman"/>
              </a:rPr>
              <a:t>φορές</a:t>
            </a:r>
            <a:r>
              <a:rPr sz="19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srgbClr val="252525"/>
                </a:solidFill>
                <a:latin typeface="Times New Roman"/>
                <a:cs typeface="Times New Roman"/>
              </a:rPr>
              <a:t>πιάνει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19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εαυτό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19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κάνει</a:t>
            </a:r>
            <a:r>
              <a:rPr sz="19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λάθος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9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αναρωτιέται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μετά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πως</a:t>
            </a:r>
            <a:r>
              <a:rPr sz="1900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19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252525"/>
                </a:solidFill>
                <a:latin typeface="Times New Roman"/>
                <a:cs typeface="Times New Roman"/>
              </a:rPr>
              <a:t>δημιουργήθηκε</a:t>
            </a:r>
            <a:r>
              <a:rPr sz="19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αυτή</a:t>
            </a:r>
            <a:r>
              <a:rPr sz="1900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19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εσφαλμένη</a:t>
            </a:r>
            <a:r>
              <a:rPr sz="1900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εντύπωση.</a:t>
            </a:r>
            <a:r>
              <a:rPr sz="19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120" dirty="0">
                <a:solidFill>
                  <a:srgbClr val="252525"/>
                </a:solidFill>
                <a:latin typeface="Times New Roman"/>
                <a:cs typeface="Times New Roman"/>
              </a:rPr>
              <a:t>Ο</a:t>
            </a:r>
            <a:r>
              <a:rPr sz="19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252525"/>
                </a:solidFill>
                <a:latin typeface="Times New Roman"/>
                <a:cs typeface="Times New Roman"/>
              </a:rPr>
              <a:t>Γιάννης</a:t>
            </a:r>
            <a:r>
              <a:rPr sz="19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επίσης</a:t>
            </a:r>
            <a:r>
              <a:rPr sz="1900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νομίζει</a:t>
            </a:r>
            <a:r>
              <a:rPr sz="19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πως</a:t>
            </a:r>
            <a:r>
              <a:rPr sz="19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ξέρει</a:t>
            </a:r>
            <a:r>
              <a:rPr sz="1900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19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ποιες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γραμμές</a:t>
            </a:r>
            <a:r>
              <a:rPr sz="1900" spc="-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45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252525"/>
                </a:solidFill>
                <a:latin typeface="Times New Roman"/>
                <a:cs typeface="Times New Roman"/>
              </a:rPr>
              <a:t>ποιες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περιοχές</a:t>
            </a:r>
            <a:r>
              <a:rPr sz="19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υπάρχει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252525"/>
                </a:solidFill>
                <a:latin typeface="Times New Roman"/>
                <a:cs typeface="Times New Roman"/>
              </a:rPr>
              <a:t>μεγαλύτερη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252525"/>
                </a:solidFill>
                <a:latin typeface="Times New Roman"/>
                <a:cs typeface="Times New Roman"/>
              </a:rPr>
              <a:t>πιθανότητα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65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9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252525"/>
                </a:solidFill>
                <a:latin typeface="Times New Roman"/>
                <a:cs typeface="Times New Roman"/>
              </a:rPr>
              <a:t>ανεβούν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252525"/>
                </a:solidFill>
                <a:latin typeface="Times New Roman"/>
                <a:cs typeface="Times New Roman"/>
              </a:rPr>
              <a:t>ελεγκτές.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Έχει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5" dirty="0">
                <a:solidFill>
                  <a:srgbClr val="252525"/>
                </a:solidFill>
                <a:latin typeface="Times New Roman"/>
                <a:cs typeface="Times New Roman"/>
              </a:rPr>
              <a:t>αντίληψη</a:t>
            </a:r>
            <a:r>
              <a:rPr sz="19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για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19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κατάσταση</a:t>
            </a:r>
            <a:r>
              <a:rPr sz="19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19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βρίσκονται</a:t>
            </a:r>
            <a:r>
              <a:rPr sz="19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κάποια</a:t>
            </a:r>
            <a:r>
              <a:rPr sz="19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στέγαστρα</a:t>
            </a:r>
            <a:r>
              <a:rPr sz="19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στάσεων</a:t>
            </a:r>
            <a:r>
              <a:rPr sz="19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9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19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45" dirty="0">
                <a:solidFill>
                  <a:srgbClr val="252525"/>
                </a:solidFill>
                <a:latin typeface="Times New Roman"/>
                <a:cs typeface="Times New Roman"/>
              </a:rPr>
              <a:t>αποφεύγει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19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βροχερές</a:t>
            </a:r>
            <a:r>
              <a:rPr sz="19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ημέρες.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Ξέρει</a:t>
            </a:r>
            <a:r>
              <a:rPr sz="1900" spc="-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τρόπους</a:t>
            </a:r>
            <a:r>
              <a:rPr sz="19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κερδίσει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χρόνο</a:t>
            </a:r>
            <a:r>
              <a:rPr sz="19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45" dirty="0">
                <a:solidFill>
                  <a:srgbClr val="252525"/>
                </a:solidFill>
                <a:latin typeface="Times New Roman"/>
                <a:cs typeface="Times New Roman"/>
              </a:rPr>
              <a:t>απλά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252525"/>
                </a:solidFill>
                <a:latin typeface="Times New Roman"/>
                <a:cs typeface="Times New Roman"/>
              </a:rPr>
              <a:t>περπατώντας</a:t>
            </a:r>
            <a:r>
              <a:rPr sz="19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150</a:t>
            </a:r>
            <a:r>
              <a:rPr sz="1900" spc="-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252525"/>
                </a:solidFill>
                <a:latin typeface="Times New Roman"/>
                <a:cs typeface="Times New Roman"/>
              </a:rPr>
              <a:t>μέτρα,</a:t>
            </a:r>
            <a:r>
              <a:rPr sz="1900" spc="-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μέχρι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1900" spc="-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επόμενη</a:t>
            </a:r>
            <a:r>
              <a:rPr sz="1900" spc="3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μετεπιβίβαση.</a:t>
            </a:r>
            <a:r>
              <a:rPr sz="19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70" dirty="0">
                <a:solidFill>
                  <a:srgbClr val="252525"/>
                </a:solidFill>
                <a:latin typeface="Times New Roman"/>
                <a:cs typeface="Times New Roman"/>
              </a:rPr>
              <a:t>Ο </a:t>
            </a:r>
            <a:r>
              <a:rPr sz="1900" spc="-65" dirty="0">
                <a:solidFill>
                  <a:srgbClr val="252525"/>
                </a:solidFill>
                <a:latin typeface="Times New Roman"/>
                <a:cs typeface="Times New Roman"/>
              </a:rPr>
              <a:t>Γιάννης,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έχει</a:t>
            </a:r>
            <a:r>
              <a:rPr sz="1900" spc="-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πραγματικά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10" dirty="0">
                <a:solidFill>
                  <a:srgbClr val="252525"/>
                </a:solidFill>
                <a:latin typeface="Times New Roman"/>
                <a:cs typeface="Times New Roman"/>
              </a:rPr>
              <a:t>εντύπωση</a:t>
            </a:r>
            <a:r>
              <a:rPr sz="19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ότι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έχει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srgbClr val="252525"/>
                </a:solidFill>
                <a:latin typeface="Times New Roman"/>
                <a:cs typeface="Times New Roman"/>
              </a:rPr>
              <a:t>έναν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χάρτη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1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95" dirty="0">
                <a:solidFill>
                  <a:srgbClr val="252525"/>
                </a:solidFill>
                <a:latin typeface="Times New Roman"/>
                <a:cs typeface="Times New Roman"/>
              </a:rPr>
              <a:t>αστικών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14" dirty="0">
                <a:solidFill>
                  <a:srgbClr val="252525"/>
                </a:solidFill>
                <a:latin typeface="Times New Roman"/>
                <a:cs typeface="Times New Roman"/>
              </a:rPr>
              <a:t>συγκοινωνιών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 στο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5" dirty="0">
                <a:solidFill>
                  <a:srgbClr val="252525"/>
                </a:solidFill>
                <a:latin typeface="Times New Roman"/>
                <a:cs typeface="Times New Roman"/>
              </a:rPr>
              <a:t>κεφάλι</a:t>
            </a:r>
            <a:r>
              <a:rPr sz="19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του. 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Αλλά</a:t>
            </a:r>
            <a:r>
              <a:rPr sz="19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δεν</a:t>
            </a:r>
            <a:r>
              <a:rPr sz="19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ένας</a:t>
            </a:r>
            <a:r>
              <a:rPr sz="19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οποιοσδήποτε</a:t>
            </a:r>
            <a:r>
              <a:rPr sz="19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χάρτης.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Όλες</a:t>
            </a:r>
            <a:r>
              <a:rPr sz="19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οι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πληροφορίες</a:t>
            </a:r>
            <a:r>
              <a:rPr sz="19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συμπεριλαμβάνει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ο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προσωπικός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εσωτερικός</a:t>
            </a:r>
            <a:r>
              <a:rPr sz="1900" spc="1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1900" spc="1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χάρτης</a:t>
            </a:r>
            <a:r>
              <a:rPr sz="1900" spc="1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δεν</a:t>
            </a:r>
            <a:r>
              <a:rPr sz="1900" spc="1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1900" spc="1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1900" spc="1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ίδιο</a:t>
            </a:r>
            <a:r>
              <a:rPr sz="1900" spc="1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σημαντικές</a:t>
            </a:r>
            <a:r>
              <a:rPr sz="1900" spc="1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για</a:t>
            </a:r>
            <a:r>
              <a:rPr sz="1900" spc="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r>
              <a:rPr sz="1900" spc="1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υπόλοιπο</a:t>
            </a:r>
            <a:r>
              <a:rPr sz="1900" spc="1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κόσμο.</a:t>
            </a:r>
            <a:r>
              <a:rPr sz="1900" spc="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Για</a:t>
            </a:r>
            <a:r>
              <a:rPr sz="1900" spc="1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αυτό</a:t>
            </a:r>
            <a:r>
              <a:rPr sz="1900" spc="1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900" spc="1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δεν </a:t>
            </a:r>
            <a:r>
              <a:rPr sz="1900" spc="-70" dirty="0">
                <a:solidFill>
                  <a:srgbClr val="252525"/>
                </a:solidFill>
                <a:latin typeface="Times New Roman"/>
                <a:cs typeface="Times New Roman"/>
              </a:rPr>
              <a:t>συμπεριλαμβάνονται</a:t>
            </a:r>
            <a:r>
              <a:rPr sz="19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19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252525"/>
                </a:solidFill>
                <a:latin typeface="Times New Roman"/>
                <a:cs typeface="Times New Roman"/>
              </a:rPr>
              <a:t>κανέναν</a:t>
            </a:r>
            <a:r>
              <a:rPr sz="19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επίσημο</a:t>
            </a:r>
            <a:r>
              <a:rPr sz="19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χάρτη</a:t>
            </a:r>
            <a:r>
              <a:rPr sz="1900" spc="3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19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srgbClr val="252525"/>
                </a:solidFill>
                <a:latin typeface="Times New Roman"/>
                <a:cs typeface="Times New Roman"/>
              </a:rPr>
              <a:t>αστικών</a:t>
            </a:r>
            <a:r>
              <a:rPr sz="19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0" dirty="0">
                <a:solidFill>
                  <a:srgbClr val="252525"/>
                </a:solidFill>
                <a:latin typeface="Times New Roman"/>
                <a:cs typeface="Times New Roman"/>
              </a:rPr>
              <a:t>συγκοινωνιών</a:t>
            </a:r>
            <a:r>
              <a:rPr sz="19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1900" spc="2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καμιά</a:t>
            </a:r>
            <a:r>
              <a:rPr sz="19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εφαρμογή </a:t>
            </a:r>
            <a:r>
              <a:rPr sz="1900" spc="-90" dirty="0">
                <a:solidFill>
                  <a:srgbClr val="252525"/>
                </a:solidFill>
                <a:latin typeface="Times New Roman"/>
                <a:cs typeface="Times New Roman"/>
              </a:rPr>
              <a:t>κινητού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 τηλεφώνου.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0480" y="985519"/>
            <a:ext cx="9591040" cy="1300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49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165"/>
              </a:spcBef>
            </a:pPr>
            <a:r>
              <a:rPr spc="135" dirty="0"/>
              <a:t>ΚΟΙΝΩΝΙΚΟ</a:t>
            </a:r>
            <a:r>
              <a:rPr spc="70" dirty="0"/>
              <a:t> </a:t>
            </a:r>
            <a:r>
              <a:rPr spc="-10" dirty="0"/>
              <a:t>ΔΙΚΤΥΟ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1104" y="2533205"/>
            <a:ext cx="9100185" cy="18567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200"/>
              </a:lnSpc>
              <a:spcBef>
                <a:spcPts val="95"/>
              </a:spcBef>
            </a:pPr>
            <a:r>
              <a:rPr sz="2000" spc="100" dirty="0">
                <a:solidFill>
                  <a:srgbClr val="252525"/>
                </a:solidFill>
                <a:latin typeface="Times New Roman"/>
                <a:cs typeface="Times New Roman"/>
              </a:rPr>
              <a:t>Ο</a:t>
            </a:r>
            <a:r>
              <a:rPr sz="2000" spc="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όρος</a:t>
            </a:r>
            <a:r>
              <a:rPr sz="2000" spc="3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«κοινωνικό</a:t>
            </a:r>
            <a:r>
              <a:rPr sz="2000" spc="3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δίκτυο»</a:t>
            </a:r>
            <a:r>
              <a:rPr sz="2000" spc="3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αποτυπώνει,</a:t>
            </a:r>
            <a:r>
              <a:rPr sz="2000" spc="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όχι</a:t>
            </a:r>
            <a:r>
              <a:rPr sz="2000" spc="4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μόνο</a:t>
            </a:r>
            <a:r>
              <a:rPr sz="2000" spc="3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2000" spc="3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σχέσεις</a:t>
            </a:r>
            <a:r>
              <a:rPr sz="2000" spc="3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4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τους</a:t>
            </a:r>
            <a:r>
              <a:rPr sz="2000" spc="3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δεσμούς</a:t>
            </a:r>
            <a:r>
              <a:rPr sz="2000" spc="3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που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εντοπίζονται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εντός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μιας</a:t>
            </a:r>
            <a:r>
              <a:rPr sz="20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συγκεκριμένης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ομάδας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ή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κοινότητας,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αλλά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νέες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«δικτυακές» </a:t>
            </a:r>
            <a:r>
              <a:rPr sz="20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μορφές</a:t>
            </a:r>
            <a:r>
              <a:rPr sz="20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πολιτικών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οικονομικών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δομών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καθώς</a:t>
            </a:r>
            <a:r>
              <a:rPr sz="20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οι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δεύτερες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επιδρούν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καταλυτικά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στις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πρώτες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επηρεάζοντας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τρόπο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διαμόρφωσης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τους.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591" rIns="0" bIns="0" rtlCol="0">
            <a:spAutoFit/>
          </a:bodyPr>
          <a:lstStyle/>
          <a:p>
            <a:pPr marL="1541780">
              <a:lnSpc>
                <a:spcPct val="100000"/>
              </a:lnSpc>
              <a:spcBef>
                <a:spcPts val="105"/>
              </a:spcBef>
            </a:pPr>
            <a:r>
              <a:rPr spc="135" dirty="0"/>
              <a:t>ΚΟΙΝΩΝΙΚΟ</a:t>
            </a:r>
            <a:r>
              <a:rPr spc="55" dirty="0"/>
              <a:t> </a:t>
            </a:r>
            <a:r>
              <a:rPr spc="-10" dirty="0"/>
              <a:t>ΚΕΦΑΛΑΙΟ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410" y="2573591"/>
            <a:ext cx="9455785" cy="185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2400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πρώτη</a:t>
            </a:r>
            <a:r>
              <a:rPr sz="2400" spc="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αναφορά</a:t>
            </a:r>
            <a:r>
              <a:rPr sz="24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στην</a:t>
            </a:r>
            <a:r>
              <a:rPr sz="24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έννοια</a:t>
            </a:r>
            <a:r>
              <a:rPr sz="24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24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΄Κοινωνικού</a:t>
            </a:r>
            <a:r>
              <a:rPr sz="24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Κεφαλαίου</a:t>
            </a:r>
            <a:r>
              <a:rPr sz="24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αποδίδεται</a:t>
            </a:r>
            <a:r>
              <a:rPr sz="2400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στον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Αlexis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de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 Tocqueville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(1832),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ο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οποίος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θεωρούσε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πως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οι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δημοκρατικές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κοινωνίες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προκαλούν</a:t>
            </a:r>
            <a:r>
              <a:rPr sz="24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24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αρκετές</a:t>
            </a:r>
            <a:r>
              <a:rPr sz="24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περιπτώσεις</a:t>
            </a:r>
            <a:r>
              <a:rPr sz="2400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r>
              <a:rPr sz="24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ατομικισμό</a:t>
            </a:r>
            <a:r>
              <a:rPr sz="2400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για</a:t>
            </a:r>
            <a:r>
              <a:rPr sz="24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24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αντιμετώπιση</a:t>
            </a:r>
            <a:r>
              <a:rPr sz="2400" spc="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του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οποίου</a:t>
            </a:r>
            <a:r>
              <a:rPr sz="2400" spc="2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απαιτείται</a:t>
            </a:r>
            <a:r>
              <a:rPr sz="2400" spc="2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2400" spc="2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επανασύσταση</a:t>
            </a:r>
            <a:r>
              <a:rPr sz="2400" b="1" spc="1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400" b="1" spc="1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κοινωνικών</a:t>
            </a:r>
            <a:r>
              <a:rPr sz="2400" b="1" spc="2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δεσμών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,</a:t>
            </a:r>
            <a:r>
              <a:rPr sz="2400" spc="2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χωρίς</a:t>
            </a:r>
            <a:r>
              <a:rPr sz="2400" spc="20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κάποια </a:t>
            </a:r>
            <a:r>
              <a:rPr sz="2400" spc="-155" dirty="0">
                <a:solidFill>
                  <a:srgbClr val="252525"/>
                </a:solidFill>
                <a:latin typeface="Times New Roman"/>
                <a:cs typeface="Times New Roman"/>
              </a:rPr>
              <a:t>έξωθεν</a:t>
            </a:r>
            <a:r>
              <a:rPr sz="2400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θεσμική-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κρατική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παρέμβαση.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591" rIns="0" bIns="0" rtlCol="0">
            <a:spAutoFit/>
          </a:bodyPr>
          <a:lstStyle/>
          <a:p>
            <a:pPr marL="2192655">
              <a:lnSpc>
                <a:spcPct val="100000"/>
              </a:lnSpc>
              <a:spcBef>
                <a:spcPts val="105"/>
              </a:spcBef>
            </a:pPr>
            <a:r>
              <a:rPr spc="100" dirty="0"/>
              <a:t>ΟΡΙΣΜΟΣ</a:t>
            </a:r>
            <a:r>
              <a:rPr spc="35" dirty="0"/>
              <a:t> </a:t>
            </a:r>
            <a:r>
              <a:rPr spc="-10" dirty="0"/>
              <a:t>ΗΑNIFAN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4413" y="2543111"/>
            <a:ext cx="9451975" cy="30784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40"/>
              </a:spcBef>
            </a:pPr>
            <a:r>
              <a:rPr sz="2000" spc="100" dirty="0">
                <a:solidFill>
                  <a:srgbClr val="252525"/>
                </a:solidFill>
                <a:latin typeface="Times New Roman"/>
                <a:cs typeface="Times New Roman"/>
              </a:rPr>
              <a:t>Ο</a:t>
            </a:r>
            <a:r>
              <a:rPr sz="2000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όρος</a:t>
            </a:r>
            <a:r>
              <a:rPr sz="2000" spc="1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</a:t>
            </a:r>
            <a:r>
              <a:rPr sz="2000" b="1" spc="1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</a:t>
            </a:r>
            <a:r>
              <a:rPr sz="2000" b="1" spc="1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χρησιμοποιείται</a:t>
            </a:r>
            <a:r>
              <a:rPr sz="2000" spc="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για</a:t>
            </a:r>
            <a:r>
              <a:rPr sz="2000" spc="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πρώτη</a:t>
            </a:r>
            <a:r>
              <a:rPr sz="200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φορά</a:t>
            </a:r>
            <a:r>
              <a:rPr sz="2000" spc="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1916</a:t>
            </a:r>
            <a:r>
              <a:rPr sz="2000" spc="1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200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r>
              <a:rPr sz="2000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L.</a:t>
            </a:r>
            <a:r>
              <a:rPr sz="2000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Hanifan,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επιθεωρητή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σχολείων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αγροτικών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κοινοτήτων,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για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δείξει</a:t>
            </a:r>
            <a:r>
              <a:rPr sz="20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την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επίδραση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έχει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ενασχόληση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με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θέματα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2000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κοινότητας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στην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επιτυχία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4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σχολείων.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100" dirty="0">
                <a:solidFill>
                  <a:srgbClr val="252525"/>
                </a:solidFill>
                <a:latin typeface="Times New Roman"/>
                <a:cs typeface="Times New Roman"/>
              </a:rPr>
              <a:t>Ο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Hanifan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όρο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5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αναφέρεται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στα: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«...απτά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στοιχεία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μετρούν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περισσότερο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στην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καθημερινή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ζωή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aτόμων,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όπως</a:t>
            </a:r>
            <a:r>
              <a:rPr sz="20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20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καλή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διάθεση</a:t>
            </a:r>
            <a:r>
              <a:rPr sz="20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(good</a:t>
            </a:r>
            <a:r>
              <a:rPr sz="20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will),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φιλία,</a:t>
            </a:r>
            <a:r>
              <a:rPr sz="20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συμπάθεια</a:t>
            </a:r>
            <a:r>
              <a:rPr sz="2000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οι</a:t>
            </a:r>
            <a:r>
              <a:rPr sz="2000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κοινωνικές</a:t>
            </a:r>
            <a:r>
              <a:rPr sz="20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σχέσεις</a:t>
            </a:r>
            <a:r>
              <a:rPr sz="20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μεταξύ</a:t>
            </a:r>
            <a:r>
              <a:rPr sz="20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των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ατόμων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των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οικογενειών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συνιστούν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μία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κοινωνική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ομάδα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(...)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άτομο,</a:t>
            </a:r>
            <a:r>
              <a:rPr sz="20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όταν </a:t>
            </a:r>
            <a:r>
              <a:rPr sz="20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μόνο </a:t>
            </a:r>
            <a:r>
              <a:rPr sz="20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του,</a:t>
            </a:r>
            <a:r>
              <a:rPr sz="200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30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20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14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κοινωνικά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αδύναμο</a:t>
            </a:r>
            <a:r>
              <a:rPr sz="20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(αβοήθητο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).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Όταν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όμως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40" dirty="0">
                <a:solidFill>
                  <a:srgbClr val="252525"/>
                </a:solidFill>
                <a:latin typeface="Times New Roman"/>
                <a:cs typeface="Times New Roman"/>
              </a:rPr>
              <a:t>συνάψει</a:t>
            </a:r>
            <a:r>
              <a:rPr sz="20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επαφές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τους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γείτονες,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αυτοί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2000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άλλους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γείτονες,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5" dirty="0">
                <a:solidFill>
                  <a:srgbClr val="252525"/>
                </a:solidFill>
                <a:latin typeface="Times New Roman"/>
                <a:cs typeface="Times New Roman"/>
              </a:rPr>
              <a:t>συσσωρεύεται</a:t>
            </a:r>
            <a:r>
              <a:rPr sz="20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ικανοποιεί</a:t>
            </a:r>
            <a:r>
              <a:rPr sz="20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κοινωνικές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τους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ανάγκες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βελτιώνει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τις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συνθήκες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ζωής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όλης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κοινότητας.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Έτσι,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κοινότητα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252525"/>
                </a:solidFill>
                <a:latin typeface="Times New Roman"/>
                <a:cs typeface="Times New Roman"/>
              </a:rPr>
              <a:t>σαν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σύνολο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ωφελείται,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αλλά</a:t>
            </a:r>
            <a:r>
              <a:rPr sz="2000" spc="2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22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2000" spc="2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άτομα</a:t>
            </a:r>
            <a:r>
              <a:rPr sz="2000" spc="2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βρίσκουν</a:t>
            </a:r>
            <a:r>
              <a:rPr sz="2000" spc="2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στις</a:t>
            </a:r>
            <a:r>
              <a:rPr sz="2000" spc="2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σχέσεις</a:t>
            </a:r>
            <a:r>
              <a:rPr sz="2000" spc="2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2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έχουν</a:t>
            </a:r>
            <a:r>
              <a:rPr sz="2000" spc="1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δημιουργηθεί</a:t>
            </a:r>
            <a:r>
              <a:rPr sz="2000" spc="2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2000" spc="2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πλεονεκτήματα</a:t>
            </a:r>
            <a:r>
              <a:rPr sz="2000" spc="1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της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βοήθειας,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συμπάθειας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και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της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συντροφικότητας</a:t>
            </a:r>
            <a:r>
              <a:rPr sz="2000" spc="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τους</a:t>
            </a:r>
            <a:r>
              <a:rPr sz="20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γείτονες».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591" rIns="0" bIns="0" rtlCol="0">
            <a:spAutoFit/>
          </a:bodyPr>
          <a:lstStyle/>
          <a:p>
            <a:pPr marL="1989455">
              <a:lnSpc>
                <a:spcPct val="100000"/>
              </a:lnSpc>
              <a:spcBef>
                <a:spcPts val="105"/>
              </a:spcBef>
            </a:pPr>
            <a:r>
              <a:rPr spc="100" dirty="0"/>
              <a:t>ΟΡΙΣΜΟΣ</a:t>
            </a:r>
            <a:r>
              <a:rPr spc="35" dirty="0"/>
              <a:t> </a:t>
            </a:r>
            <a:r>
              <a:rPr spc="-10" dirty="0"/>
              <a:t>BOURDIEU</a:t>
            </a:r>
          </a:p>
        </p:txBody>
      </p:sp>
      <p:sp>
        <p:nvSpPr>
          <p:cNvPr id="3" name="object 3"/>
          <p:cNvSpPr/>
          <p:nvPr/>
        </p:nvSpPr>
        <p:spPr>
          <a:xfrm>
            <a:off x="1386840" y="5051183"/>
            <a:ext cx="4175760" cy="294640"/>
          </a:xfrm>
          <a:custGeom>
            <a:avLst/>
            <a:gdLst/>
            <a:ahLst/>
            <a:cxnLst/>
            <a:rect l="l" t="t" r="r" b="b"/>
            <a:pathLst>
              <a:path w="4175760" h="294639">
                <a:moveTo>
                  <a:pt x="4175760" y="0"/>
                </a:moveTo>
                <a:lnTo>
                  <a:pt x="4175760" y="0"/>
                </a:lnTo>
                <a:lnTo>
                  <a:pt x="0" y="0"/>
                </a:lnTo>
                <a:lnTo>
                  <a:pt x="0" y="294627"/>
                </a:lnTo>
                <a:lnTo>
                  <a:pt x="4175760" y="294627"/>
                </a:lnTo>
                <a:lnTo>
                  <a:pt x="41757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5410" y="2573591"/>
            <a:ext cx="9445625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Κατά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Bourdieu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οι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τρεις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μορφές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μη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οικονομικού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κεφαλαίου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sz="200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πολιτισμικό,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συμβολικό</a:t>
            </a:r>
            <a:r>
              <a:rPr sz="20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και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</a:t>
            </a:r>
            <a:r>
              <a:rPr sz="2000" b="1" spc="34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)</a:t>
            </a:r>
            <a:r>
              <a:rPr sz="2000" spc="32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προέρχονται</a:t>
            </a:r>
            <a:r>
              <a:rPr sz="2000" spc="34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2000" spc="32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spc="32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οικονομικό</a:t>
            </a:r>
            <a:r>
              <a:rPr sz="2000" spc="30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</a:t>
            </a:r>
            <a:r>
              <a:rPr sz="2000" spc="33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μέσω</a:t>
            </a:r>
            <a:r>
              <a:rPr sz="2000" spc="2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διαφόρων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μετασχηματισμών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αλλά,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τελικά,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αυτά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2000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τρία 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είδη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5" dirty="0">
                <a:solidFill>
                  <a:srgbClr val="252525"/>
                </a:solidFill>
                <a:latin typeface="Times New Roman"/>
                <a:cs typeface="Times New Roman"/>
              </a:rPr>
              <a:t>κεφαλαίου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δυνατό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μετατραπούν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ξανά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5410" y="3489261"/>
            <a:ext cx="6253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οικονομικό</a:t>
            </a:r>
            <a:r>
              <a:rPr sz="2000" spc="1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κεφάλαιο.</a:t>
            </a:r>
            <a:r>
              <a:rPr sz="200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Σύμφωνα</a:t>
            </a:r>
            <a:r>
              <a:rPr sz="2000" spc="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2000" spc="1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r>
              <a:rPr sz="2000" spc="1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ορισμό</a:t>
            </a:r>
            <a:r>
              <a:rPr sz="2000" spc="1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2000" spc="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Bourdieu: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16519" y="3527171"/>
            <a:ext cx="3159760" cy="2946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2205"/>
              </a:lnSpc>
            </a:pPr>
            <a:r>
              <a:rPr sz="2000" spc="-105" dirty="0">
                <a:solidFill>
                  <a:srgbClr val="252525"/>
                </a:solidFill>
                <a:latin typeface="Times New Roman"/>
                <a:cs typeface="Times New Roman"/>
              </a:rPr>
              <a:t>«</a:t>
            </a:r>
            <a:r>
              <a:rPr sz="2000" b="1" spc="-105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</a:t>
            </a:r>
            <a:r>
              <a:rPr sz="2000" b="1" spc="1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</a:t>
            </a:r>
            <a:r>
              <a:rPr sz="2000" b="1" spc="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2000" b="1" spc="1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86839" y="3821810"/>
          <a:ext cx="948944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R="65405" algn="ctr">
                        <a:lnSpc>
                          <a:spcPts val="2250"/>
                        </a:lnSpc>
                      </a:pPr>
                      <a:r>
                        <a:rPr sz="2000" b="1" spc="-4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σύνολο</a:t>
                      </a:r>
                      <a:r>
                        <a:rPr sz="20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8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των</a:t>
                      </a:r>
                      <a:r>
                        <a:rPr sz="2000" b="1" spc="-4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9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πραγματικών</a:t>
                      </a:r>
                      <a:r>
                        <a:rPr sz="2000" b="1" spc="3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6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και</a:t>
                      </a:r>
                      <a:r>
                        <a:rPr sz="2000" b="1" spc="4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ενδεχόμενων</a:t>
                      </a:r>
                      <a:r>
                        <a:rPr sz="2000" b="1" spc="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πόρων</a:t>
                      </a:r>
                      <a:r>
                        <a:rPr sz="2000" b="1" spc="-4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οι</a:t>
                      </a:r>
                      <a:r>
                        <a:rPr sz="2000" b="1" spc="-1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οποίοι</a:t>
                      </a:r>
                      <a:r>
                        <a:rPr sz="20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8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συνδέονται</a:t>
                      </a:r>
                      <a:r>
                        <a:rPr sz="2000" b="1" spc="5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με</a:t>
                      </a:r>
                      <a:r>
                        <a:rPr sz="2000" b="1" spc="-5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την</a:t>
                      </a:r>
                      <a:r>
                        <a:rPr sz="2000" b="1" spc="-4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κατοχή</a:t>
                      </a:r>
                      <a:r>
                        <a:rPr sz="2000" b="1" spc="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ενός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79" marR="79" marT="79" marB="7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63500" algn="ctr">
                        <a:lnSpc>
                          <a:spcPts val="2250"/>
                        </a:lnSpc>
                      </a:pPr>
                      <a:r>
                        <a:rPr sz="2000" b="1" spc="-8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μόνιμου</a:t>
                      </a:r>
                      <a:r>
                        <a:rPr sz="2000" b="1" spc="-4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9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δικτύου,</a:t>
                      </a:r>
                      <a:r>
                        <a:rPr sz="2000" b="1" spc="-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6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περισσότερο</a:t>
                      </a:r>
                      <a:r>
                        <a:rPr sz="2000" b="1" spc="-3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3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ή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4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λιγότερο</a:t>
                      </a:r>
                      <a:r>
                        <a:rPr sz="2000" b="1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8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θεσμοθετημένων</a:t>
                      </a:r>
                      <a:r>
                        <a:rPr sz="2000" b="1" spc="-4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σχέσεων,</a:t>
                      </a:r>
                      <a:r>
                        <a:rPr sz="20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αμοιβαίας</a:t>
                      </a:r>
                      <a:r>
                        <a:rPr sz="2000" b="1" spc="6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γνωριμίας</a:t>
                      </a:r>
                      <a:r>
                        <a:rPr sz="2000" b="1" spc="-1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και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79" marR="79" marT="79" marB="7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55244" algn="ctr">
                        <a:lnSpc>
                          <a:spcPts val="2255"/>
                        </a:lnSpc>
                      </a:pPr>
                      <a:r>
                        <a:rPr sz="2000" b="1" spc="-114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αναγνώρισης</a:t>
                      </a:r>
                      <a:r>
                        <a:rPr sz="20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–ή</a:t>
                      </a:r>
                      <a:r>
                        <a:rPr sz="2000" b="1" spc="-1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με</a:t>
                      </a:r>
                      <a:r>
                        <a:rPr sz="2000" b="1" spc="-9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14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άλλα</a:t>
                      </a:r>
                      <a:r>
                        <a:rPr sz="2000" b="1" spc="-6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λόγια–</a:t>
                      </a:r>
                      <a:r>
                        <a:rPr sz="2000" b="1" spc="-1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με</a:t>
                      </a:r>
                      <a:r>
                        <a:rPr sz="2000" b="1" spc="-9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4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τη</a:t>
                      </a:r>
                      <a:r>
                        <a:rPr sz="2000" b="1" spc="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6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συμμετοχή</a:t>
                      </a:r>
                      <a:r>
                        <a:rPr sz="2000" b="1" spc="-1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σε</a:t>
                      </a:r>
                      <a:r>
                        <a:rPr sz="2000" b="1" spc="-1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μία</a:t>
                      </a:r>
                      <a:r>
                        <a:rPr sz="2000" b="1" spc="-6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6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ομάδα</a:t>
                      </a:r>
                      <a:r>
                        <a:rPr sz="2000" b="1" spc="-6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3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4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οποία</a:t>
                      </a:r>
                      <a:r>
                        <a:rPr sz="2000" b="1" spc="-8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παρέχει</a:t>
                      </a:r>
                      <a:r>
                        <a:rPr sz="2000" b="1" spc="-4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στα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6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μέλη</a:t>
                      </a:r>
                      <a:r>
                        <a:rPr sz="2000" b="1" spc="-3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της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79" marR="79" marT="79" marB="7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61594" algn="ctr">
                        <a:lnSpc>
                          <a:spcPts val="2260"/>
                        </a:lnSpc>
                        <a:tabLst>
                          <a:tab pos="1737995" algn="l"/>
                          <a:tab pos="3436620" algn="l"/>
                          <a:tab pos="8632190" algn="l"/>
                        </a:tabLst>
                      </a:pP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την</a:t>
                      </a:r>
                      <a:r>
                        <a:rPr sz="2000" b="1" spc="13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υποστήριξη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ενός</a:t>
                      </a:r>
                      <a:r>
                        <a:rPr sz="2000" b="1" spc="29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συλλογικά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b="1" spc="-4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κατεχόμενου</a:t>
                      </a:r>
                      <a:r>
                        <a:rPr sz="2000" b="1" spc="21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6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κεφαλαίου,</a:t>
                      </a:r>
                      <a:r>
                        <a:rPr sz="2000" b="1" spc="2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7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εξουσιοδοτώντας</a:t>
                      </a:r>
                      <a:r>
                        <a:rPr sz="2000" b="1" spc="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τα</a:t>
                      </a:r>
                      <a:r>
                        <a:rPr sz="2000" b="1" spc="17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να</a:t>
                      </a:r>
                      <a:r>
                        <a:rPr sz="20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b="1" spc="-10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αντλούν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79" marR="79" marT="79" marB="7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375410" y="5015547"/>
            <a:ext cx="944626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πλεονεκτήματα</a:t>
            </a:r>
            <a:r>
              <a:rPr sz="20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20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κάθε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έννοια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20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όρου»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.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Αυτό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5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αποτελεί</a:t>
            </a:r>
            <a:r>
              <a:rPr sz="20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10" dirty="0">
                <a:solidFill>
                  <a:srgbClr val="252525"/>
                </a:solidFill>
                <a:latin typeface="Times New Roman"/>
                <a:cs typeface="Times New Roman"/>
              </a:rPr>
              <a:t>ένα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προσωπικό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στοιχείο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παρέχει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οφέλη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10" dirty="0">
                <a:solidFill>
                  <a:srgbClr val="252525"/>
                </a:solidFill>
                <a:latin typeface="Times New Roman"/>
                <a:cs typeface="Times New Roman"/>
              </a:rPr>
              <a:t>στα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άτομα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οποία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συνδεδεμένα</a:t>
            </a:r>
            <a:r>
              <a:rPr sz="2000" spc="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μέσα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στο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δίκτυο.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591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05"/>
              </a:spcBef>
            </a:pPr>
            <a:r>
              <a:rPr spc="90" dirty="0"/>
              <a:t>ΚΟΙΝΩΝΙΚΑ</a:t>
            </a:r>
            <a:r>
              <a:rPr spc="10" dirty="0"/>
              <a:t> </a:t>
            </a:r>
            <a:r>
              <a:rPr spc="-114" dirty="0"/>
              <a:t>ΔΙΚΤΥΑ</a:t>
            </a:r>
            <a:r>
              <a:rPr spc="-55" dirty="0"/>
              <a:t> </a:t>
            </a:r>
            <a:r>
              <a:rPr spc="-10" dirty="0"/>
              <a:t>(BOURDIEU)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410" y="2543111"/>
            <a:ext cx="9454515" cy="14300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40"/>
              </a:spcBef>
            </a:pP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</a:t>
            </a:r>
            <a:r>
              <a:rPr sz="20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</a:t>
            </a:r>
            <a:r>
              <a:rPr sz="20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διαθέτει</a:t>
            </a:r>
            <a:r>
              <a:rPr sz="20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κάθε</a:t>
            </a:r>
            <a:r>
              <a:rPr sz="20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άτομο</a:t>
            </a:r>
            <a:r>
              <a:rPr sz="20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εξαρτάται</a:t>
            </a:r>
            <a:r>
              <a:rPr sz="20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2000" spc="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b="1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μέγεθος</a:t>
            </a:r>
            <a:r>
              <a:rPr sz="2000" b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2000" b="1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δικτύου</a:t>
            </a:r>
            <a:r>
              <a:rPr sz="2000" b="1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των σχέσεων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(συνδέσεων)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τις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οποίες</a:t>
            </a:r>
            <a:r>
              <a:rPr sz="20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μπορεί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r>
              <a:rPr sz="20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ενεργοποιήσει</a:t>
            </a:r>
            <a:r>
              <a:rPr sz="20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αποτελεσματικά</a:t>
            </a:r>
            <a:r>
              <a:rPr sz="20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από το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μέγεθος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2000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κεφαλαίου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(οικονομικού,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 πολιτιστικού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συμβολικού)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διατίθεται</a:t>
            </a:r>
            <a:r>
              <a:rPr sz="20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για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τον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εαυτό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από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καθένα</a:t>
            </a:r>
            <a:r>
              <a:rPr sz="2000" spc="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από</a:t>
            </a:r>
            <a:r>
              <a:rPr sz="20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2000" spc="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μέλη</a:t>
            </a:r>
            <a:r>
              <a:rPr sz="2000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20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δικτύου</a:t>
            </a:r>
            <a:r>
              <a:rPr sz="20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με</a:t>
            </a:r>
            <a:r>
              <a:rPr sz="20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20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οποία</a:t>
            </a:r>
            <a:r>
              <a:rPr sz="2000" spc="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συνδέεται.</a:t>
            </a:r>
            <a:r>
              <a:rPr sz="20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100" dirty="0">
                <a:solidFill>
                  <a:srgbClr val="252525"/>
                </a:solidFill>
                <a:latin typeface="Times New Roman"/>
                <a:cs typeface="Times New Roman"/>
              </a:rPr>
              <a:t>Ο</a:t>
            </a:r>
            <a:r>
              <a:rPr sz="2000" spc="4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Bourdieu</a:t>
            </a:r>
            <a:r>
              <a:rPr sz="2000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θεωρεί</a:t>
            </a:r>
            <a:r>
              <a:rPr sz="20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ότι</a:t>
            </a:r>
            <a:r>
              <a:rPr sz="2000" spc="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r>
              <a:rPr sz="2000" spc="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κοινωνικά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δίκτυα:</a:t>
            </a:r>
            <a:r>
              <a:rPr sz="2000" spc="3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50" spc="-40" dirty="0">
                <a:solidFill>
                  <a:srgbClr val="252525"/>
                </a:solidFill>
                <a:latin typeface="Cambria Math"/>
                <a:cs typeface="Cambria Math"/>
              </a:rPr>
              <a:t>≪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...είναι</a:t>
            </a:r>
            <a:r>
              <a:rPr sz="2000" spc="3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προϊόντα</a:t>
            </a:r>
            <a:r>
              <a:rPr sz="20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σειράς</a:t>
            </a:r>
            <a:r>
              <a:rPr sz="20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ατελείωτων</a:t>
            </a:r>
            <a:r>
              <a:rPr sz="2000" spc="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προσπαθειών,</a:t>
            </a:r>
            <a:r>
              <a:rPr sz="20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απαραίτητων</a:t>
            </a:r>
            <a:r>
              <a:rPr sz="2000" spc="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για</a:t>
            </a:r>
            <a:r>
              <a:rPr sz="2000" spc="3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τη</a:t>
            </a:r>
            <a:r>
              <a:rPr sz="2000" spc="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δημιουργία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6839" y="3953890"/>
            <a:ext cx="8625840" cy="2946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210"/>
              </a:lnSpc>
            </a:pPr>
            <a:r>
              <a:rPr sz="20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διατηρήσιμων</a:t>
            </a:r>
            <a:r>
              <a:rPr sz="2000" b="1" spc="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b="1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χρήσιμων</a:t>
            </a:r>
            <a:r>
              <a:rPr sz="2000" b="1" spc="1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σχέσεων</a:t>
            </a:r>
            <a:r>
              <a:rPr sz="2000" b="1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b="1" spc="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εξασφαλίζουν</a:t>
            </a:r>
            <a:r>
              <a:rPr sz="2000" b="1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υλικά</a:t>
            </a:r>
            <a:r>
              <a:rPr sz="2000" b="1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ή</a:t>
            </a:r>
            <a:r>
              <a:rPr sz="2000" b="1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συμβολικά</a:t>
            </a:r>
            <a:r>
              <a:rPr sz="2000" b="1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οφέλη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08234" y="3916743"/>
            <a:ext cx="805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(…)</a:t>
            </a:r>
            <a:r>
              <a:rPr sz="2000" spc="1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Τα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5410" y="4191000"/>
            <a:ext cx="9444355" cy="14306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340"/>
              </a:spcBef>
            </a:pP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δίκτυα</a:t>
            </a:r>
            <a:r>
              <a:rPr sz="2000" spc="1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2000" spc="1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αποτέλεσμα</a:t>
            </a:r>
            <a:r>
              <a:rPr sz="2000" spc="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επενδυτικών</a:t>
            </a:r>
            <a:r>
              <a:rPr sz="200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στρατηγικών,</a:t>
            </a:r>
            <a:r>
              <a:rPr sz="200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ατομικών</a:t>
            </a:r>
            <a:r>
              <a:rPr sz="200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ή</a:t>
            </a:r>
            <a:r>
              <a:rPr sz="2000" spc="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συλλογικών,</a:t>
            </a:r>
            <a:r>
              <a:rPr sz="200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συνειδητών</a:t>
            </a:r>
            <a:r>
              <a:rPr sz="2000" spc="1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ή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υποσυνείδητων,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που</a:t>
            </a:r>
            <a:r>
              <a:rPr sz="2000" spc="-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έχουν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στόχο</a:t>
            </a:r>
            <a:r>
              <a:rPr sz="2000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τη</a:t>
            </a:r>
            <a:r>
              <a:rPr sz="2000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δημιουργία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ή</a:t>
            </a:r>
            <a:r>
              <a:rPr sz="2000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τη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διατήρηση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252525"/>
                </a:solidFill>
                <a:latin typeface="Times New Roman"/>
                <a:cs typeface="Times New Roman"/>
              </a:rPr>
              <a:t>σχέσεων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οι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οποίες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θα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5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άμεσα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χρησιμοποιήσιμες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στο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κοντινό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ή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μακρινό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252525"/>
                </a:solidFill>
                <a:latin typeface="Times New Roman"/>
                <a:cs typeface="Times New Roman"/>
              </a:rPr>
              <a:t>μέλλον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(..)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η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αναπαραγωγή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του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10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κοινωνικού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κεφαλαίου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προϋποθέτει</a:t>
            </a:r>
            <a:r>
              <a:rPr sz="20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αδιάκοπες</a:t>
            </a:r>
            <a:r>
              <a:rPr sz="2000" b="1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προσπάθειες</a:t>
            </a:r>
            <a:r>
              <a:rPr sz="20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10" dirty="0">
                <a:solidFill>
                  <a:srgbClr val="252525"/>
                </a:solidFill>
                <a:latin typeface="Times New Roman"/>
                <a:cs typeface="Times New Roman"/>
              </a:rPr>
              <a:t>κοινωνικότητας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b="1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20" dirty="0">
                <a:solidFill>
                  <a:srgbClr val="252525"/>
                </a:solidFill>
                <a:latin typeface="Times New Roman"/>
                <a:cs typeface="Times New Roman"/>
              </a:rPr>
              <a:t>ανταλλαγών</a:t>
            </a:r>
            <a:r>
              <a:rPr sz="20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(…)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αυτό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συνεπάγεται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κόστος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σε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/>
                <a:cs typeface="Times New Roman"/>
              </a:rPr>
              <a:t>χρόνο,</a:t>
            </a:r>
            <a:r>
              <a:rPr sz="2000" b="1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ενέργειες</a:t>
            </a:r>
            <a:r>
              <a:rPr sz="2000" b="1" spc="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252525"/>
                </a:solidFill>
                <a:latin typeface="Times New Roman"/>
                <a:cs typeface="Times New Roman"/>
              </a:rPr>
              <a:t>και</a:t>
            </a:r>
            <a:r>
              <a:rPr sz="20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οικονομικό</a:t>
            </a:r>
            <a:r>
              <a:rPr sz="20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κεφάλαιο»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1821</Words>
  <Application>Microsoft Office PowerPoint</Application>
  <PresentationFormat>Ευρεία οθόνη</PresentationFormat>
  <Paragraphs>68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Arial MT</vt:lpstr>
      <vt:lpstr>Calibri</vt:lpstr>
      <vt:lpstr>Cambria Math</vt:lpstr>
      <vt:lpstr>Times New Roman</vt:lpstr>
      <vt:lpstr>Office Theme</vt:lpstr>
      <vt:lpstr>Παρουσίαση του PowerPoint</vt:lpstr>
      <vt:lpstr>ΤΑ ΚΟΙΝΩΝΙΚΑ ΔΙΚΤΥΑ ΣΤΗΝ ΠΡΑΞΗ</vt:lpstr>
      <vt:lpstr>Η ΣΗΜΑΣΙΑ ΤΗΣ ΑΤΥΠΗΣ ΓΝΩΣΗΣ</vt:lpstr>
      <vt:lpstr>Η ΣΗΜΑΣΙΑ ΤΗΣ ΑΤΥΠΗΣ ΓΝΩΣΗΣ</vt:lpstr>
      <vt:lpstr>ΚΟΙΝΩΝΙΚΟ ΔΙΚΤΥΟ</vt:lpstr>
      <vt:lpstr>ΚΟΙΝΩΝΙΚΟ ΚΕΦΑΛΑΙΟ</vt:lpstr>
      <vt:lpstr>ΟΡΙΣΜΟΣ ΗΑNIFAN</vt:lpstr>
      <vt:lpstr>ΟΡΙΣΜΟΣ BOURDIEU</vt:lpstr>
      <vt:lpstr>ΚΟΙΝΩΝΙΚΑ ΔΙΚΤΥΑ (BOURDIEU)</vt:lpstr>
      <vt:lpstr>ΚΟΙΝΩΝΙΚΟ ΚΕΦΑΛΑΙΟ (COLEMAN)</vt:lpstr>
      <vt:lpstr>COLEMAN ΚΑΙ ΘΕΣΜΟΙ ΚΟΙΝΩΝΙΚΟΠΟΙΗΣΗΣ</vt:lpstr>
      <vt:lpstr>ΔΙΑΣΤΑΣΕΙΣ ΚΟΙΝΩΝΙΚΟΥ ΚΕΦΑΛΑΙΟΥ ΚΑΤΑ COLEMAN</vt:lpstr>
      <vt:lpstr>ΔΙΑΣΤΑΣΕΙΣ ΚΟΙΝΩΝΙΚΟΥ ΚΕΦΑΛΑΙΟΥ ΚΑΤΑ COLEMAN</vt:lpstr>
      <vt:lpstr>ΚΟΙΝΩΝΙΚΟ ΚΕΦΑΛΑΙΟ - PUTNAM</vt:lpstr>
      <vt:lpstr>ΣΥΣΤΑΤΙΚΑ ΣΤΟΙΧΕΙΑ ΚΟΙΝΩΝΙΚΟΥ ΚΕΦΑΛΑΙΟΥ (PUTNAM)</vt:lpstr>
      <vt:lpstr>ΜΕΤΡΗΣΗ ΚΟΙΝΩΝΙΚΟΥ ΚΕΦΑΛΑΙΟΥ</vt:lpstr>
      <vt:lpstr>ΜΕΤΡΗΣΗ ΚΟΙΝΩΝΙΚΟΥ ΚΕΦΑΛΑΙΟΥ</vt:lpstr>
      <vt:lpstr>ΜΕΤΡΗΣΗ ΚΟΙΝΩΝΙΚΟΥ ΚΕΦΑΛΑΙΟΥ</vt:lpstr>
      <vt:lpstr>ΜΕΤΡΗΣΗ ΚΟΙΝΩΝΙΚΟΥ ΚΕΦΑΛΑΙΟΥ</vt:lpstr>
      <vt:lpstr>ΜΕΤΡΗΣΗ ΚΟΙΝΩΝΙΚΟΥ ΚΕΦΑΛΑΙΟΥ</vt:lpstr>
      <vt:lpstr>ΜΕΤΡΗΣΗ ΚΟΙΝΩΝΙΚΟΥ ΚΕΦΑΛΑΙΟΥ</vt:lpstr>
      <vt:lpstr>Κοινωνιόγραμμα σχολικής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ΔΕΟΝΤΟΛΟΓΙΑ – ΤΟΜΕΙΣ ΕΦΑΡΜΟΓΗΣ &amp; ΥΠΗΡΕΣΙΕΣ ΤΗΣ ΚΟΙΝΩΝΙΚΗΣ ΕΡΓΑΣΙΑΣ  «Κοινωνικό Κεφάλαιο και Κοινωνική Εργασία »</dc:title>
  <dc:creator>Μέντης Εμμανουήλ</dc:creator>
  <cp:lastModifiedBy>Μέντης Εμμανουήλ</cp:lastModifiedBy>
  <cp:revision>3</cp:revision>
  <dcterms:created xsi:type="dcterms:W3CDTF">2024-11-20T08:03:59Z</dcterms:created>
  <dcterms:modified xsi:type="dcterms:W3CDTF">2024-11-20T08:30:27Z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2024-11-20T00:00:00Z</vt:filetime>
  </property>
  <property fmtid="{D5CDD505-2E9C-101B-9397-08002B2CF9AE}" pid="5" name="Producer">
    <vt:lpwstr>Microsoft® PowerPoint® for Microsoft 365</vt:lpwstr>
  </property>
</Properties>
</file>