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6" r:id="rId9"/>
    <p:sldId id="263" r:id="rId10"/>
    <p:sldId id="265" r:id="rId11"/>
    <p:sldId id="268" r:id="rId12"/>
    <p:sldId id="267" r:id="rId13"/>
    <p:sldId id="269" r:id="rId14"/>
    <p:sldId id="264" r:id="rId15"/>
    <p:sldId id="275" r:id="rId16"/>
    <p:sldId id="271" r:id="rId17"/>
    <p:sldId id="272" r:id="rId18"/>
    <p:sldId id="270" r:id="rId19"/>
    <p:sldId id="276"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Μέντης Εμμανουήλ" initials="ΜΕ" lastIdx="3" clrIdx="0">
    <p:extLst>
      <p:ext uri="{19B8F6BF-5375-455C-9EA6-DF929625EA0E}">
        <p15:presenceInfo xmlns:p15="http://schemas.microsoft.com/office/powerpoint/2012/main" userId="Μέντης Εμμανουήλ"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18T13:02:24.445" idx="1">
    <p:pos x="10" y="10"/>
    <p:text/>
    <p:extLst>
      <p:ext uri="{C676402C-5697-4E1C-873F-D02D1690AC5C}">
        <p15:threadingInfo xmlns:p15="http://schemas.microsoft.com/office/powerpoint/2012/main" timeZoneBias="-180"/>
      </p:ext>
    </p:extLst>
  </p:cm>
  <p:cm authorId="1" dt="2020-10-18T13:02:24.527" idx="2">
    <p:pos x="146" y="146"/>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18T13:09:36.602" idx="3">
    <p:pos x="10" y="1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C67A2-A71C-4160-BBC3-0BE8B61E599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l-GR"/>
        </a:p>
      </dgm:t>
    </dgm:pt>
    <dgm:pt modelId="{D290D5E7-3B95-4BE6-BA5A-016BD6E48D1E}">
      <dgm:prSet phldrT="[Text]"/>
      <dgm:spPr/>
      <dgm:t>
        <a:bodyPr/>
        <a:lstStyle/>
        <a:p>
          <a:r>
            <a:rPr lang="el-GR" dirty="0"/>
            <a:t>ΠΡΩΤΟΓΕΝΗ ή ΔΟΜΙΚΑ </a:t>
          </a:r>
        </a:p>
      </dgm:t>
    </dgm:pt>
    <dgm:pt modelId="{1E24A263-93CD-4E33-9569-FCD3280946D1}" type="parTrans" cxnId="{38EA594E-FE00-48E9-AF8D-47E450EBDB32}">
      <dgm:prSet/>
      <dgm:spPr/>
      <dgm:t>
        <a:bodyPr/>
        <a:lstStyle/>
        <a:p>
          <a:endParaRPr lang="el-GR"/>
        </a:p>
      </dgm:t>
    </dgm:pt>
    <dgm:pt modelId="{3D1212DD-DC60-40F1-95AD-492972C503AE}" type="sibTrans" cxnId="{38EA594E-FE00-48E9-AF8D-47E450EBDB32}">
      <dgm:prSet/>
      <dgm:spPr/>
      <dgm:t>
        <a:bodyPr/>
        <a:lstStyle/>
        <a:p>
          <a:endParaRPr lang="el-GR"/>
        </a:p>
      </dgm:t>
    </dgm:pt>
    <dgm:pt modelId="{01D8A23C-F9F5-4F4B-9E48-9A3D5F550184}">
      <dgm:prSet phldrT="[Text]"/>
      <dgm:spPr/>
      <dgm:t>
        <a:bodyPr/>
        <a:lstStyle/>
        <a:p>
          <a:r>
            <a:rPr lang="el-GR" dirty="0"/>
            <a:t>Φτώχεια</a:t>
          </a:r>
        </a:p>
      </dgm:t>
    </dgm:pt>
    <dgm:pt modelId="{F519101A-B29D-4C3A-9EEB-60375DD0C394}" type="parTrans" cxnId="{FF38CDC2-1EBC-438B-A90D-F616799F52F4}">
      <dgm:prSet/>
      <dgm:spPr/>
      <dgm:t>
        <a:bodyPr/>
        <a:lstStyle/>
        <a:p>
          <a:endParaRPr lang="el-GR"/>
        </a:p>
      </dgm:t>
    </dgm:pt>
    <dgm:pt modelId="{C60B7671-3F4F-4C26-AC1D-200B34222DA7}" type="sibTrans" cxnId="{FF38CDC2-1EBC-438B-A90D-F616799F52F4}">
      <dgm:prSet/>
      <dgm:spPr/>
      <dgm:t>
        <a:bodyPr/>
        <a:lstStyle/>
        <a:p>
          <a:endParaRPr lang="el-GR"/>
        </a:p>
      </dgm:t>
    </dgm:pt>
    <dgm:pt modelId="{4B8FF2A0-7F70-4F80-A296-B67D5350433C}">
      <dgm:prSet phldrT="[Text]"/>
      <dgm:spPr/>
      <dgm:t>
        <a:bodyPr/>
        <a:lstStyle/>
        <a:p>
          <a:r>
            <a:rPr lang="el-GR" dirty="0"/>
            <a:t>ΔΕΥΤΕΡΟΓΕΝΗ</a:t>
          </a:r>
        </a:p>
      </dgm:t>
    </dgm:pt>
    <dgm:pt modelId="{1B1A32DE-B09F-4C5D-B068-4B93509C582C}" type="parTrans" cxnId="{40E7E1F6-871A-421F-94D3-D55BFFF45BF0}">
      <dgm:prSet/>
      <dgm:spPr/>
      <dgm:t>
        <a:bodyPr/>
        <a:lstStyle/>
        <a:p>
          <a:endParaRPr lang="el-GR"/>
        </a:p>
      </dgm:t>
    </dgm:pt>
    <dgm:pt modelId="{12BACCE1-24A6-4FBA-813D-3D1BF591659D}" type="sibTrans" cxnId="{40E7E1F6-871A-421F-94D3-D55BFFF45BF0}">
      <dgm:prSet/>
      <dgm:spPr/>
      <dgm:t>
        <a:bodyPr/>
        <a:lstStyle/>
        <a:p>
          <a:endParaRPr lang="el-GR"/>
        </a:p>
      </dgm:t>
    </dgm:pt>
    <dgm:pt modelId="{3EC06E1D-4FCA-4C14-91CC-341B655238F0}">
      <dgm:prSet phldrT="[Text]" custT="1"/>
      <dgm:spPr/>
      <dgm:t>
        <a:bodyPr/>
        <a:lstStyle/>
        <a:p>
          <a:r>
            <a:rPr lang="el-GR" sz="1400" dirty="0"/>
            <a:t>Άθλιες συνθήκες στέγασης</a:t>
          </a:r>
        </a:p>
      </dgm:t>
    </dgm:pt>
    <dgm:pt modelId="{6F7749FB-DF98-4129-A3E3-C89BD4B0214A}" type="parTrans" cxnId="{E5A24F7C-5257-4A39-9CA9-2AD09F07082D}">
      <dgm:prSet/>
      <dgm:spPr/>
      <dgm:t>
        <a:bodyPr/>
        <a:lstStyle/>
        <a:p>
          <a:endParaRPr lang="el-GR"/>
        </a:p>
      </dgm:t>
    </dgm:pt>
    <dgm:pt modelId="{473745B7-824B-4626-8433-A8FBA1EB348A}" type="sibTrans" cxnId="{E5A24F7C-5257-4A39-9CA9-2AD09F07082D}">
      <dgm:prSet/>
      <dgm:spPr/>
      <dgm:t>
        <a:bodyPr/>
        <a:lstStyle/>
        <a:p>
          <a:endParaRPr lang="el-GR"/>
        </a:p>
      </dgm:t>
    </dgm:pt>
    <dgm:pt modelId="{A3C0C8FE-4476-4BB4-B3A3-BA543DCB6FAB}">
      <dgm:prSet/>
      <dgm:spPr/>
      <dgm:t>
        <a:bodyPr/>
        <a:lstStyle/>
        <a:p>
          <a:r>
            <a:rPr lang="el-GR" dirty="0"/>
            <a:t>ΤΡΙΤΟΓΕΝΗ</a:t>
          </a:r>
        </a:p>
      </dgm:t>
    </dgm:pt>
    <dgm:pt modelId="{CC4700F1-AA02-4BF5-9783-8C5BFC06720E}" type="parTrans" cxnId="{6EB82155-BAE3-4D0E-9F27-AB2C28EDFA73}">
      <dgm:prSet/>
      <dgm:spPr/>
      <dgm:t>
        <a:bodyPr/>
        <a:lstStyle/>
        <a:p>
          <a:endParaRPr lang="el-GR"/>
        </a:p>
      </dgm:t>
    </dgm:pt>
    <dgm:pt modelId="{AA05808C-9607-436D-82D3-E01D43675D7D}" type="sibTrans" cxnId="{6EB82155-BAE3-4D0E-9F27-AB2C28EDFA73}">
      <dgm:prSet/>
      <dgm:spPr/>
      <dgm:t>
        <a:bodyPr/>
        <a:lstStyle/>
        <a:p>
          <a:endParaRPr lang="el-GR"/>
        </a:p>
      </dgm:t>
    </dgm:pt>
    <dgm:pt modelId="{FA7D5901-FD73-4BBA-BD85-254BE92CC820}">
      <dgm:prSet phldrT="[Text]" custT="1"/>
      <dgm:spPr/>
      <dgm:t>
        <a:bodyPr/>
        <a:lstStyle/>
        <a:p>
          <a:r>
            <a:rPr lang="el-GR" sz="1400" dirty="0"/>
            <a:t>Εγκατάλειψη οικογενειακής στέγης</a:t>
          </a:r>
        </a:p>
      </dgm:t>
    </dgm:pt>
    <dgm:pt modelId="{AEAD8D7A-D3B5-4977-80CC-A261BFC6168A}" type="parTrans" cxnId="{CEBD354E-EEC2-4760-A8AC-A194B5CCF7C7}">
      <dgm:prSet/>
      <dgm:spPr/>
      <dgm:t>
        <a:bodyPr/>
        <a:lstStyle/>
        <a:p>
          <a:endParaRPr lang="el-GR"/>
        </a:p>
      </dgm:t>
    </dgm:pt>
    <dgm:pt modelId="{A51A9615-91A4-41F0-B130-91A1B24EB9E1}" type="sibTrans" cxnId="{CEBD354E-EEC2-4760-A8AC-A194B5CCF7C7}">
      <dgm:prSet/>
      <dgm:spPr/>
      <dgm:t>
        <a:bodyPr/>
        <a:lstStyle/>
        <a:p>
          <a:endParaRPr lang="el-GR"/>
        </a:p>
      </dgm:t>
    </dgm:pt>
    <dgm:pt modelId="{BF115361-5A2D-40CC-90DE-83FAFC507F58}">
      <dgm:prSet phldrT="[Text]" custT="1"/>
      <dgm:spPr/>
      <dgm:t>
        <a:bodyPr/>
        <a:lstStyle/>
        <a:p>
          <a:r>
            <a:rPr lang="el-GR" sz="1400" dirty="0"/>
            <a:t>Κακή διατροφή</a:t>
          </a:r>
        </a:p>
      </dgm:t>
    </dgm:pt>
    <dgm:pt modelId="{EA0F093C-A787-40CA-BF8E-6E3E7B9F339A}" type="parTrans" cxnId="{53142BF3-BC7B-4713-9861-BDD056CD51DA}">
      <dgm:prSet/>
      <dgm:spPr/>
      <dgm:t>
        <a:bodyPr/>
        <a:lstStyle/>
        <a:p>
          <a:endParaRPr lang="el-GR"/>
        </a:p>
      </dgm:t>
    </dgm:pt>
    <dgm:pt modelId="{F49465AA-580B-46AC-9820-AD5E3E8F8A04}" type="sibTrans" cxnId="{53142BF3-BC7B-4713-9861-BDD056CD51DA}">
      <dgm:prSet/>
      <dgm:spPr/>
      <dgm:t>
        <a:bodyPr/>
        <a:lstStyle/>
        <a:p>
          <a:endParaRPr lang="el-GR"/>
        </a:p>
      </dgm:t>
    </dgm:pt>
    <dgm:pt modelId="{B7B7EDFD-6ED5-452F-8521-4080D5179013}">
      <dgm:prSet phldrT="[Text]" custT="1"/>
      <dgm:spPr/>
      <dgm:t>
        <a:bodyPr/>
        <a:lstStyle/>
        <a:p>
          <a:r>
            <a:rPr lang="el-GR" sz="1400" dirty="0"/>
            <a:t>Ανεπαρκής εκπαίδευση</a:t>
          </a:r>
        </a:p>
      </dgm:t>
    </dgm:pt>
    <dgm:pt modelId="{84F08F97-3591-42EF-9314-FE975D23889E}" type="parTrans" cxnId="{02EDCC6A-F7C9-4629-988A-D6E29B393371}">
      <dgm:prSet/>
      <dgm:spPr/>
      <dgm:t>
        <a:bodyPr/>
        <a:lstStyle/>
        <a:p>
          <a:endParaRPr lang="el-GR"/>
        </a:p>
      </dgm:t>
    </dgm:pt>
    <dgm:pt modelId="{C0DD55E2-53C9-45EA-BE2B-F59E96BDF3FF}" type="sibTrans" cxnId="{02EDCC6A-F7C9-4629-988A-D6E29B393371}">
      <dgm:prSet/>
      <dgm:spPr/>
      <dgm:t>
        <a:bodyPr/>
        <a:lstStyle/>
        <a:p>
          <a:endParaRPr lang="el-GR"/>
        </a:p>
      </dgm:t>
    </dgm:pt>
    <dgm:pt modelId="{20B3994E-58B0-4C87-BD6B-2C9BCFAF750A}" type="pres">
      <dgm:prSet presAssocID="{BA9C67A2-A71C-4160-BBC3-0BE8B61E5993}" presName="Name0" presStyleCnt="0">
        <dgm:presLayoutVars>
          <dgm:dir/>
          <dgm:animLvl val="lvl"/>
          <dgm:resizeHandles/>
        </dgm:presLayoutVars>
      </dgm:prSet>
      <dgm:spPr/>
    </dgm:pt>
    <dgm:pt modelId="{B90DD395-E354-47BF-893F-941B89D74320}" type="pres">
      <dgm:prSet presAssocID="{D290D5E7-3B95-4BE6-BA5A-016BD6E48D1E}" presName="linNode" presStyleCnt="0"/>
      <dgm:spPr/>
    </dgm:pt>
    <dgm:pt modelId="{C864DC9F-0829-4FFF-9EEA-D5C40A928FAD}" type="pres">
      <dgm:prSet presAssocID="{D290D5E7-3B95-4BE6-BA5A-016BD6E48D1E}" presName="parentShp" presStyleLbl="node1" presStyleIdx="0" presStyleCnt="3" custScaleY="68013">
        <dgm:presLayoutVars>
          <dgm:bulletEnabled val="1"/>
        </dgm:presLayoutVars>
      </dgm:prSet>
      <dgm:spPr/>
    </dgm:pt>
    <dgm:pt modelId="{6C33B9E0-AA79-4F0C-A6D3-F32087D050CD}" type="pres">
      <dgm:prSet presAssocID="{D290D5E7-3B95-4BE6-BA5A-016BD6E48D1E}" presName="childShp" presStyleLbl="bgAccFollowNode1" presStyleIdx="0" presStyleCnt="3" custScaleY="35420">
        <dgm:presLayoutVars>
          <dgm:bulletEnabled val="1"/>
        </dgm:presLayoutVars>
      </dgm:prSet>
      <dgm:spPr/>
    </dgm:pt>
    <dgm:pt modelId="{C1F9CFF3-5AA3-489F-9680-848A49B20149}" type="pres">
      <dgm:prSet presAssocID="{3D1212DD-DC60-40F1-95AD-492972C503AE}" presName="spacing" presStyleCnt="0"/>
      <dgm:spPr/>
    </dgm:pt>
    <dgm:pt modelId="{D47F1A22-DF32-48BC-9470-3E83EDADC541}" type="pres">
      <dgm:prSet presAssocID="{4B8FF2A0-7F70-4F80-A296-B67D5350433C}" presName="linNode" presStyleCnt="0"/>
      <dgm:spPr/>
    </dgm:pt>
    <dgm:pt modelId="{A03BDD76-75B1-4BE4-999B-5973A995DDFD}" type="pres">
      <dgm:prSet presAssocID="{4B8FF2A0-7F70-4F80-A296-B67D5350433C}" presName="parentShp" presStyleLbl="node1" presStyleIdx="1" presStyleCnt="3" custScaleY="49920">
        <dgm:presLayoutVars>
          <dgm:bulletEnabled val="1"/>
        </dgm:presLayoutVars>
      </dgm:prSet>
      <dgm:spPr/>
    </dgm:pt>
    <dgm:pt modelId="{1EA4BA67-AD6B-441A-AFD7-97B7A1CA2E36}" type="pres">
      <dgm:prSet presAssocID="{4B8FF2A0-7F70-4F80-A296-B67D5350433C}" presName="childShp" presStyleLbl="bgAccFollowNode1" presStyleIdx="1" presStyleCnt="3" custScaleY="137178">
        <dgm:presLayoutVars>
          <dgm:bulletEnabled val="1"/>
        </dgm:presLayoutVars>
      </dgm:prSet>
      <dgm:spPr/>
    </dgm:pt>
    <dgm:pt modelId="{0EB049D8-7FE3-4294-AA58-10C182B81D11}" type="pres">
      <dgm:prSet presAssocID="{12BACCE1-24A6-4FBA-813D-3D1BF591659D}" presName="spacing" presStyleCnt="0"/>
      <dgm:spPr/>
    </dgm:pt>
    <dgm:pt modelId="{38665E56-44EA-4119-91E8-C4A4B3A1C745}" type="pres">
      <dgm:prSet presAssocID="{A3C0C8FE-4476-4BB4-B3A3-BA543DCB6FAB}" presName="linNode" presStyleCnt="0"/>
      <dgm:spPr/>
    </dgm:pt>
    <dgm:pt modelId="{3829BC4D-3098-41AD-B103-0E9D586B7EDB}" type="pres">
      <dgm:prSet presAssocID="{A3C0C8FE-4476-4BB4-B3A3-BA543DCB6FAB}" presName="parentShp" presStyleLbl="node1" presStyleIdx="2" presStyleCnt="3" custScaleY="144950">
        <dgm:presLayoutVars>
          <dgm:bulletEnabled val="1"/>
        </dgm:presLayoutVars>
      </dgm:prSet>
      <dgm:spPr/>
    </dgm:pt>
    <dgm:pt modelId="{4304E7E1-71F5-4730-94F7-448A1BB0AAAB}" type="pres">
      <dgm:prSet presAssocID="{A3C0C8FE-4476-4BB4-B3A3-BA543DCB6FAB}" presName="childShp" presStyleLbl="bgAccFollowNode1" presStyleIdx="2" presStyleCnt="3" custScaleY="178372" custLinFactNeighborX="122" custLinFactNeighborY="-29119">
        <dgm:presLayoutVars>
          <dgm:bulletEnabled val="1"/>
        </dgm:presLayoutVars>
      </dgm:prSet>
      <dgm:spPr/>
    </dgm:pt>
  </dgm:ptLst>
  <dgm:cxnLst>
    <dgm:cxn modelId="{A3C4CE1A-E6E4-4C52-AE04-A1B7BEB05380}" type="presOf" srcId="{01D8A23C-F9F5-4F4B-9E48-9A3D5F550184}" destId="{6C33B9E0-AA79-4F0C-A6D3-F32087D050CD}" srcOrd="0" destOrd="0" presId="urn:microsoft.com/office/officeart/2005/8/layout/vList6"/>
    <dgm:cxn modelId="{24B40921-2BAA-4D7E-A3AB-6A52F578940F}" type="presOf" srcId="{BA9C67A2-A71C-4160-BBC3-0BE8B61E5993}" destId="{20B3994E-58B0-4C87-BD6B-2C9BCFAF750A}" srcOrd="0" destOrd="0" presId="urn:microsoft.com/office/officeart/2005/8/layout/vList6"/>
    <dgm:cxn modelId="{9E398236-57B7-4C96-85B3-C81A2354BE04}" type="presOf" srcId="{BF115361-5A2D-40CC-90DE-83FAFC507F58}" destId="{1EA4BA67-AD6B-441A-AFD7-97B7A1CA2E36}" srcOrd="0" destOrd="2" presId="urn:microsoft.com/office/officeart/2005/8/layout/vList6"/>
    <dgm:cxn modelId="{72DB6F3C-B619-43D0-90F2-CD635E8C5610}" type="presOf" srcId="{3EC06E1D-4FCA-4C14-91CC-341B655238F0}" destId="{1EA4BA67-AD6B-441A-AFD7-97B7A1CA2E36}" srcOrd="0" destOrd="0" presId="urn:microsoft.com/office/officeart/2005/8/layout/vList6"/>
    <dgm:cxn modelId="{02EDCC6A-F7C9-4629-988A-D6E29B393371}" srcId="{4B8FF2A0-7F70-4F80-A296-B67D5350433C}" destId="{B7B7EDFD-6ED5-452F-8521-4080D5179013}" srcOrd="3" destOrd="0" parTransId="{84F08F97-3591-42EF-9314-FE975D23889E}" sibTransId="{C0DD55E2-53C9-45EA-BE2B-F59E96BDF3FF}"/>
    <dgm:cxn modelId="{CEBD354E-EEC2-4760-A8AC-A194B5CCF7C7}" srcId="{4B8FF2A0-7F70-4F80-A296-B67D5350433C}" destId="{FA7D5901-FD73-4BBA-BD85-254BE92CC820}" srcOrd="1" destOrd="0" parTransId="{AEAD8D7A-D3B5-4977-80CC-A261BFC6168A}" sibTransId="{A51A9615-91A4-41F0-B130-91A1B24EB9E1}"/>
    <dgm:cxn modelId="{38EA594E-FE00-48E9-AF8D-47E450EBDB32}" srcId="{BA9C67A2-A71C-4160-BBC3-0BE8B61E5993}" destId="{D290D5E7-3B95-4BE6-BA5A-016BD6E48D1E}" srcOrd="0" destOrd="0" parTransId="{1E24A263-93CD-4E33-9569-FCD3280946D1}" sibTransId="{3D1212DD-DC60-40F1-95AD-492972C503AE}"/>
    <dgm:cxn modelId="{6EB82155-BAE3-4D0E-9F27-AB2C28EDFA73}" srcId="{BA9C67A2-A71C-4160-BBC3-0BE8B61E5993}" destId="{A3C0C8FE-4476-4BB4-B3A3-BA543DCB6FAB}" srcOrd="2" destOrd="0" parTransId="{CC4700F1-AA02-4BF5-9783-8C5BFC06720E}" sibTransId="{AA05808C-9607-436D-82D3-E01D43675D7D}"/>
    <dgm:cxn modelId="{3132C578-21FF-4519-8575-72A094504543}" type="presOf" srcId="{4B8FF2A0-7F70-4F80-A296-B67D5350433C}" destId="{A03BDD76-75B1-4BE4-999B-5973A995DDFD}" srcOrd="0" destOrd="0" presId="urn:microsoft.com/office/officeart/2005/8/layout/vList6"/>
    <dgm:cxn modelId="{E5A24F7C-5257-4A39-9CA9-2AD09F07082D}" srcId="{4B8FF2A0-7F70-4F80-A296-B67D5350433C}" destId="{3EC06E1D-4FCA-4C14-91CC-341B655238F0}" srcOrd="0" destOrd="0" parTransId="{6F7749FB-DF98-4129-A3E3-C89BD4B0214A}" sibTransId="{473745B7-824B-4626-8433-A8FBA1EB348A}"/>
    <dgm:cxn modelId="{ECC72187-C3D0-4112-99D4-C288AF16ACBD}" type="presOf" srcId="{FA7D5901-FD73-4BBA-BD85-254BE92CC820}" destId="{1EA4BA67-AD6B-441A-AFD7-97B7A1CA2E36}" srcOrd="0" destOrd="1" presId="urn:microsoft.com/office/officeart/2005/8/layout/vList6"/>
    <dgm:cxn modelId="{0E2F0AA8-F3B4-4D1D-81D5-B3F7443B6751}" type="presOf" srcId="{A3C0C8FE-4476-4BB4-B3A3-BA543DCB6FAB}" destId="{3829BC4D-3098-41AD-B103-0E9D586B7EDB}" srcOrd="0" destOrd="0" presId="urn:microsoft.com/office/officeart/2005/8/layout/vList6"/>
    <dgm:cxn modelId="{FF38CDC2-1EBC-438B-A90D-F616799F52F4}" srcId="{D290D5E7-3B95-4BE6-BA5A-016BD6E48D1E}" destId="{01D8A23C-F9F5-4F4B-9E48-9A3D5F550184}" srcOrd="0" destOrd="0" parTransId="{F519101A-B29D-4C3A-9EEB-60375DD0C394}" sibTransId="{C60B7671-3F4F-4C26-AC1D-200B34222DA7}"/>
    <dgm:cxn modelId="{A57353E2-CC3E-439B-9E91-29013009397D}" type="presOf" srcId="{B7B7EDFD-6ED5-452F-8521-4080D5179013}" destId="{1EA4BA67-AD6B-441A-AFD7-97B7A1CA2E36}" srcOrd="0" destOrd="3" presId="urn:microsoft.com/office/officeart/2005/8/layout/vList6"/>
    <dgm:cxn modelId="{B6172DE7-E152-4BA9-A58C-5830E11500FF}" type="presOf" srcId="{D290D5E7-3B95-4BE6-BA5A-016BD6E48D1E}" destId="{C864DC9F-0829-4FFF-9EEA-D5C40A928FAD}" srcOrd="0" destOrd="0" presId="urn:microsoft.com/office/officeart/2005/8/layout/vList6"/>
    <dgm:cxn modelId="{53142BF3-BC7B-4713-9861-BDD056CD51DA}" srcId="{4B8FF2A0-7F70-4F80-A296-B67D5350433C}" destId="{BF115361-5A2D-40CC-90DE-83FAFC507F58}" srcOrd="2" destOrd="0" parTransId="{EA0F093C-A787-40CA-BF8E-6E3E7B9F339A}" sibTransId="{F49465AA-580B-46AC-9820-AD5E3E8F8A04}"/>
    <dgm:cxn modelId="{40E7E1F6-871A-421F-94D3-D55BFFF45BF0}" srcId="{BA9C67A2-A71C-4160-BBC3-0BE8B61E5993}" destId="{4B8FF2A0-7F70-4F80-A296-B67D5350433C}" srcOrd="1" destOrd="0" parTransId="{1B1A32DE-B09F-4C5D-B068-4B93509C582C}" sibTransId="{12BACCE1-24A6-4FBA-813D-3D1BF591659D}"/>
    <dgm:cxn modelId="{72ED8236-A553-4F27-BCD4-4D4B711FFE4C}" type="presParOf" srcId="{20B3994E-58B0-4C87-BD6B-2C9BCFAF750A}" destId="{B90DD395-E354-47BF-893F-941B89D74320}" srcOrd="0" destOrd="0" presId="urn:microsoft.com/office/officeart/2005/8/layout/vList6"/>
    <dgm:cxn modelId="{B16CCA3E-B6CB-4559-940F-9F6ABB70D1FF}" type="presParOf" srcId="{B90DD395-E354-47BF-893F-941B89D74320}" destId="{C864DC9F-0829-4FFF-9EEA-D5C40A928FAD}" srcOrd="0" destOrd="0" presId="urn:microsoft.com/office/officeart/2005/8/layout/vList6"/>
    <dgm:cxn modelId="{5BC441D6-B6E3-4782-BF05-7FD253934E48}" type="presParOf" srcId="{B90DD395-E354-47BF-893F-941B89D74320}" destId="{6C33B9E0-AA79-4F0C-A6D3-F32087D050CD}" srcOrd="1" destOrd="0" presId="urn:microsoft.com/office/officeart/2005/8/layout/vList6"/>
    <dgm:cxn modelId="{27B2E1FA-BE2F-4FB1-BD8B-D211D5BA50FC}" type="presParOf" srcId="{20B3994E-58B0-4C87-BD6B-2C9BCFAF750A}" destId="{C1F9CFF3-5AA3-489F-9680-848A49B20149}" srcOrd="1" destOrd="0" presId="urn:microsoft.com/office/officeart/2005/8/layout/vList6"/>
    <dgm:cxn modelId="{43B0161F-807F-4106-9E4E-B478B47235A2}" type="presParOf" srcId="{20B3994E-58B0-4C87-BD6B-2C9BCFAF750A}" destId="{D47F1A22-DF32-48BC-9470-3E83EDADC541}" srcOrd="2" destOrd="0" presId="urn:microsoft.com/office/officeart/2005/8/layout/vList6"/>
    <dgm:cxn modelId="{1B01B975-AEC3-4D2F-825E-B9C4924FF2C7}" type="presParOf" srcId="{D47F1A22-DF32-48BC-9470-3E83EDADC541}" destId="{A03BDD76-75B1-4BE4-999B-5973A995DDFD}" srcOrd="0" destOrd="0" presId="urn:microsoft.com/office/officeart/2005/8/layout/vList6"/>
    <dgm:cxn modelId="{B2E6B3B1-87D4-47CA-A72D-FC6476411558}" type="presParOf" srcId="{D47F1A22-DF32-48BC-9470-3E83EDADC541}" destId="{1EA4BA67-AD6B-441A-AFD7-97B7A1CA2E36}" srcOrd="1" destOrd="0" presId="urn:microsoft.com/office/officeart/2005/8/layout/vList6"/>
    <dgm:cxn modelId="{466AEAA8-12F3-4677-8177-F2E254CF3365}" type="presParOf" srcId="{20B3994E-58B0-4C87-BD6B-2C9BCFAF750A}" destId="{0EB049D8-7FE3-4294-AA58-10C182B81D11}" srcOrd="3" destOrd="0" presId="urn:microsoft.com/office/officeart/2005/8/layout/vList6"/>
    <dgm:cxn modelId="{10FA0679-F8C5-4E20-8011-CF2B950774E4}" type="presParOf" srcId="{20B3994E-58B0-4C87-BD6B-2C9BCFAF750A}" destId="{38665E56-44EA-4119-91E8-C4A4B3A1C745}" srcOrd="4" destOrd="0" presId="urn:microsoft.com/office/officeart/2005/8/layout/vList6"/>
    <dgm:cxn modelId="{FC671103-E888-4C32-B284-6E982E160D6B}" type="presParOf" srcId="{38665E56-44EA-4119-91E8-C4A4B3A1C745}" destId="{3829BC4D-3098-41AD-B103-0E9D586B7EDB}" srcOrd="0" destOrd="0" presId="urn:microsoft.com/office/officeart/2005/8/layout/vList6"/>
    <dgm:cxn modelId="{DEF7478D-09A0-4A5F-A36E-6657AC0B3A44}" type="presParOf" srcId="{38665E56-44EA-4119-91E8-C4A4B3A1C745}" destId="{4304E7E1-71F5-4730-94F7-448A1BB0AAA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3B9E0-AA79-4F0C-A6D3-F32087D050CD}">
      <dsp:nvSpPr>
        <dsp:cNvPr id="0" name=""/>
        <dsp:cNvSpPr/>
      </dsp:nvSpPr>
      <dsp:spPr>
        <a:xfrm>
          <a:off x="4035286" y="135422"/>
          <a:ext cx="6052930" cy="290928"/>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l-GR" sz="1500" kern="1200" dirty="0"/>
            <a:t>Φτώχεια</a:t>
          </a:r>
        </a:p>
      </dsp:txBody>
      <dsp:txXfrm>
        <a:off x="4035286" y="171788"/>
        <a:ext cx="5943832" cy="218196"/>
      </dsp:txXfrm>
    </dsp:sp>
    <dsp:sp modelId="{C864DC9F-0829-4FFF-9EEA-D5C40A928FAD}">
      <dsp:nvSpPr>
        <dsp:cNvPr id="0" name=""/>
        <dsp:cNvSpPr/>
      </dsp:nvSpPr>
      <dsp:spPr>
        <a:xfrm>
          <a:off x="0" y="1567"/>
          <a:ext cx="4035286" cy="5586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t>ΠΡΩΤΟΓΕΝΗ ή ΔΟΜΙΚΑ </a:t>
          </a:r>
        </a:p>
      </dsp:txBody>
      <dsp:txXfrm>
        <a:off x="27270" y="28837"/>
        <a:ext cx="3980746" cy="504097"/>
      </dsp:txXfrm>
    </dsp:sp>
    <dsp:sp modelId="{1EA4BA67-AD6B-441A-AFD7-97B7A1CA2E36}">
      <dsp:nvSpPr>
        <dsp:cNvPr id="0" name=""/>
        <dsp:cNvSpPr/>
      </dsp:nvSpPr>
      <dsp:spPr>
        <a:xfrm>
          <a:off x="4036271" y="642342"/>
          <a:ext cx="6047019" cy="1126736"/>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l-GR" sz="1400" kern="1200" dirty="0"/>
            <a:t>Άθλιες συνθήκες στέγασης</a:t>
          </a:r>
        </a:p>
        <a:p>
          <a:pPr marL="114300" lvl="1" indent="-114300" algn="l" defTabSz="622300">
            <a:lnSpc>
              <a:spcPct val="90000"/>
            </a:lnSpc>
            <a:spcBef>
              <a:spcPct val="0"/>
            </a:spcBef>
            <a:spcAft>
              <a:spcPct val="15000"/>
            </a:spcAft>
            <a:buChar char="•"/>
          </a:pPr>
          <a:r>
            <a:rPr lang="el-GR" sz="1400" kern="1200" dirty="0"/>
            <a:t>Εγκατάλειψη οικογενειακής στέγης</a:t>
          </a:r>
        </a:p>
        <a:p>
          <a:pPr marL="114300" lvl="1" indent="-114300" algn="l" defTabSz="622300">
            <a:lnSpc>
              <a:spcPct val="90000"/>
            </a:lnSpc>
            <a:spcBef>
              <a:spcPct val="0"/>
            </a:spcBef>
            <a:spcAft>
              <a:spcPct val="15000"/>
            </a:spcAft>
            <a:buChar char="•"/>
          </a:pPr>
          <a:r>
            <a:rPr lang="el-GR" sz="1400" kern="1200" dirty="0"/>
            <a:t>Κακή διατροφή</a:t>
          </a:r>
        </a:p>
        <a:p>
          <a:pPr marL="114300" lvl="1" indent="-114300" algn="l" defTabSz="622300">
            <a:lnSpc>
              <a:spcPct val="90000"/>
            </a:lnSpc>
            <a:spcBef>
              <a:spcPct val="0"/>
            </a:spcBef>
            <a:spcAft>
              <a:spcPct val="15000"/>
            </a:spcAft>
            <a:buChar char="•"/>
          </a:pPr>
          <a:r>
            <a:rPr lang="el-GR" sz="1400" kern="1200" dirty="0"/>
            <a:t>Ανεπαρκής εκπαίδευση</a:t>
          </a:r>
        </a:p>
      </dsp:txBody>
      <dsp:txXfrm>
        <a:off x="4036271" y="783184"/>
        <a:ext cx="5624493" cy="845052"/>
      </dsp:txXfrm>
    </dsp:sp>
    <dsp:sp modelId="{A03BDD76-75B1-4BE4-999B-5973A995DDFD}">
      <dsp:nvSpPr>
        <dsp:cNvPr id="0" name=""/>
        <dsp:cNvSpPr/>
      </dsp:nvSpPr>
      <dsp:spPr>
        <a:xfrm>
          <a:off x="4925" y="1000696"/>
          <a:ext cx="4031346" cy="4100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t>ΔΕΥΤΕΡΟΓΕΝΗ</a:t>
          </a:r>
        </a:p>
      </dsp:txBody>
      <dsp:txXfrm>
        <a:off x="24941" y="1020712"/>
        <a:ext cx="3991314" cy="369995"/>
      </dsp:txXfrm>
    </dsp:sp>
    <dsp:sp modelId="{4304E7E1-71F5-4730-94F7-448A1BB0AAAB}">
      <dsp:nvSpPr>
        <dsp:cNvPr id="0" name=""/>
        <dsp:cNvSpPr/>
      </dsp:nvSpPr>
      <dsp:spPr>
        <a:xfrm>
          <a:off x="4041190" y="1612041"/>
          <a:ext cx="6047019" cy="1465091"/>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9BC4D-3098-41AD-B103-0E9D586B7EDB}">
      <dsp:nvSpPr>
        <dsp:cNvPr id="0" name=""/>
        <dsp:cNvSpPr/>
      </dsp:nvSpPr>
      <dsp:spPr>
        <a:xfrm>
          <a:off x="4925" y="1988474"/>
          <a:ext cx="4031346" cy="119057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l-GR" sz="2200" kern="1200" dirty="0"/>
            <a:t>ΤΡΙΤΟΓΕΝΗ</a:t>
          </a:r>
        </a:p>
      </dsp:txBody>
      <dsp:txXfrm>
        <a:off x="63044" y="2046593"/>
        <a:ext cx="3915108" cy="107433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7EE5-BA57-4FE6-B978-CD163D487101}"/>
              </a:ext>
            </a:extLst>
          </p:cNvPr>
          <p:cNvSpPr>
            <a:spLocks noGrp="1"/>
          </p:cNvSpPr>
          <p:nvPr>
            <p:ph type="ctrTitle"/>
          </p:nvPr>
        </p:nvSpPr>
        <p:spPr>
          <a:xfrm>
            <a:off x="2692398" y="1684871"/>
            <a:ext cx="6815669" cy="1515532"/>
          </a:xfrm>
        </p:spPr>
        <p:txBody>
          <a:bodyPr/>
          <a:lstStyle/>
          <a:p>
            <a:br>
              <a:rPr lang="el-GR" sz="3200" b="1" dirty="0"/>
            </a:br>
            <a:r>
              <a:rPr lang="el-GR" sz="3200" b="1" dirty="0"/>
              <a:t>Κοινωνική Ανάγκη – Κοινωνική Προστασία</a:t>
            </a:r>
          </a:p>
        </p:txBody>
      </p:sp>
      <p:sp>
        <p:nvSpPr>
          <p:cNvPr id="3" name="Subtitle 2">
            <a:extLst>
              <a:ext uri="{FF2B5EF4-FFF2-40B4-BE49-F238E27FC236}">
                <a16:creationId xmlns:a16="http://schemas.microsoft.com/office/drawing/2014/main" id="{62F9030F-A6EB-49E7-B05A-FEDEF5C72424}"/>
              </a:ext>
            </a:extLst>
          </p:cNvPr>
          <p:cNvSpPr>
            <a:spLocks noGrp="1"/>
          </p:cNvSpPr>
          <p:nvPr>
            <p:ph type="subTitle" idx="1"/>
          </p:nvPr>
        </p:nvSpPr>
        <p:spPr>
          <a:xfrm>
            <a:off x="2692398" y="3657597"/>
            <a:ext cx="6815669" cy="1515532"/>
          </a:xfrm>
        </p:spPr>
        <p:txBody>
          <a:bodyPr>
            <a:normAutofit fontScale="92500" lnSpcReduction="20000"/>
          </a:bodyPr>
          <a:lstStyle/>
          <a:p>
            <a:r>
              <a:rPr lang="el-GR" dirty="0"/>
              <a:t>Μανόλης Μέντης</a:t>
            </a:r>
          </a:p>
          <a:p>
            <a:r>
              <a:rPr lang="el-GR" dirty="0"/>
              <a:t>Κοινωνικός Λειτουργός - Επίκουρος Καθηγητής</a:t>
            </a:r>
          </a:p>
          <a:p>
            <a:r>
              <a:rPr lang="el-GR" dirty="0"/>
              <a:t>Τμήμα Επιστημών της Εκπαίδευσης &amp; Κοινωνικής Εργασίας</a:t>
            </a:r>
          </a:p>
          <a:p>
            <a:r>
              <a:rPr lang="el-GR" dirty="0"/>
              <a:t>Πανεπιστήμιο Πατρών </a:t>
            </a:r>
          </a:p>
          <a:p>
            <a:endParaRPr lang="el-GR" dirty="0"/>
          </a:p>
        </p:txBody>
      </p:sp>
      <p:pic>
        <p:nvPicPr>
          <p:cNvPr id="4" name="Picture 3">
            <a:extLst>
              <a:ext uri="{FF2B5EF4-FFF2-40B4-BE49-F238E27FC236}">
                <a16:creationId xmlns:a16="http://schemas.microsoft.com/office/drawing/2014/main" id="{7800B99C-C4B6-40A8-9F40-D4241629C72F}"/>
              </a:ext>
            </a:extLst>
          </p:cNvPr>
          <p:cNvPicPr>
            <a:picLocks noChangeAspect="1"/>
          </p:cNvPicPr>
          <p:nvPr/>
        </p:nvPicPr>
        <p:blipFill>
          <a:blip r:embed="rId2"/>
          <a:stretch>
            <a:fillRect/>
          </a:stretch>
        </p:blipFill>
        <p:spPr>
          <a:xfrm>
            <a:off x="4013959" y="206017"/>
            <a:ext cx="4164082" cy="1021660"/>
          </a:xfrm>
          <a:prstGeom prst="rect">
            <a:avLst/>
          </a:prstGeom>
        </p:spPr>
      </p:pic>
    </p:spTree>
    <p:extLst>
      <p:ext uri="{BB962C8B-B14F-4D97-AF65-F5344CB8AC3E}">
        <p14:creationId xmlns:p14="http://schemas.microsoft.com/office/powerpoint/2010/main" val="410869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DB75-3088-4838-85A1-75BD332D55B3}"/>
              </a:ext>
            </a:extLst>
          </p:cNvPr>
          <p:cNvSpPr>
            <a:spLocks noGrp="1"/>
          </p:cNvSpPr>
          <p:nvPr>
            <p:ph type="title"/>
          </p:nvPr>
        </p:nvSpPr>
        <p:spPr/>
        <p:txBody>
          <a:bodyPr>
            <a:normAutofit fontScale="90000"/>
          </a:bodyPr>
          <a:lstStyle/>
          <a:p>
            <a:r>
              <a:rPr lang="el-GR" dirty="0"/>
              <a:t>ΚΑΘΟΛΙΚΑ ΚΟΙΝΩΝΙΚΑ ΔΙΚΑΙΩΜΑΤΑ ΣΤΗΝ ΕΛΛΑΔΑ</a:t>
            </a:r>
          </a:p>
        </p:txBody>
      </p:sp>
      <p:sp>
        <p:nvSpPr>
          <p:cNvPr id="3" name="Content Placeholder 2">
            <a:extLst>
              <a:ext uri="{FF2B5EF4-FFF2-40B4-BE49-F238E27FC236}">
                <a16:creationId xmlns:a16="http://schemas.microsoft.com/office/drawing/2014/main" id="{8ED86A8F-F228-45EC-BCC1-A6AE205B7184}"/>
              </a:ext>
            </a:extLst>
          </p:cNvPr>
          <p:cNvSpPr>
            <a:spLocks noGrp="1"/>
          </p:cNvSpPr>
          <p:nvPr>
            <p:ph idx="1"/>
          </p:nvPr>
        </p:nvSpPr>
        <p:spPr/>
        <p:txBody>
          <a:bodyPr/>
          <a:lstStyle/>
          <a:p>
            <a:r>
              <a:rPr lang="el-GR" dirty="0"/>
              <a:t>το δικαίωμα στην προστασία της οικογένειας, του γάμου, της μητρότητας και της παιδικής ηλικίας</a:t>
            </a:r>
          </a:p>
          <a:p>
            <a:r>
              <a:rPr lang="el-GR" dirty="0"/>
              <a:t>το δικαίωμα στην υγεία</a:t>
            </a:r>
          </a:p>
          <a:p>
            <a:r>
              <a:rPr lang="el-GR" dirty="0"/>
              <a:t>το δικαίωμα για εργασία </a:t>
            </a:r>
          </a:p>
          <a:p>
            <a:r>
              <a:rPr lang="el-GR" dirty="0"/>
              <a:t>η ελευθερία της τέχνης, της επιστήμης και της παιδείας </a:t>
            </a:r>
          </a:p>
          <a:p>
            <a:r>
              <a:rPr lang="el-GR" dirty="0"/>
              <a:t>η προστασία του φυσικού και πολιτιστικού περιβάλλοντος</a:t>
            </a:r>
          </a:p>
        </p:txBody>
      </p:sp>
    </p:spTree>
    <p:extLst>
      <p:ext uri="{BB962C8B-B14F-4D97-AF65-F5344CB8AC3E}">
        <p14:creationId xmlns:p14="http://schemas.microsoft.com/office/powerpoint/2010/main" val="2327020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F365-422B-41F3-B3EB-2387D029AF74}"/>
              </a:ext>
            </a:extLst>
          </p:cNvPr>
          <p:cNvSpPr>
            <a:spLocks noGrp="1"/>
          </p:cNvSpPr>
          <p:nvPr>
            <p:ph type="title"/>
          </p:nvPr>
        </p:nvSpPr>
        <p:spPr/>
        <p:txBody>
          <a:bodyPr/>
          <a:lstStyle/>
          <a:p>
            <a:r>
              <a:rPr lang="el-GR" dirty="0"/>
              <a:t>ΑΤΟΜΙΚΟ ΠΡΟΒΛΗΜΑ</a:t>
            </a:r>
          </a:p>
        </p:txBody>
      </p:sp>
      <p:sp>
        <p:nvSpPr>
          <p:cNvPr id="3" name="Content Placeholder 2">
            <a:extLst>
              <a:ext uri="{FF2B5EF4-FFF2-40B4-BE49-F238E27FC236}">
                <a16:creationId xmlns:a16="http://schemas.microsoft.com/office/drawing/2014/main" id="{D557ED70-A855-417E-ACA6-FB18E9450446}"/>
              </a:ext>
            </a:extLst>
          </p:cNvPr>
          <p:cNvSpPr>
            <a:spLocks noGrp="1"/>
          </p:cNvSpPr>
          <p:nvPr>
            <p:ph idx="1"/>
          </p:nvPr>
        </p:nvSpPr>
        <p:spPr/>
        <p:txBody>
          <a:bodyPr>
            <a:normAutofit/>
          </a:bodyPr>
          <a:lstStyle/>
          <a:p>
            <a:pPr marL="0" indent="0" algn="just">
              <a:buNone/>
            </a:pPr>
            <a:r>
              <a:rPr lang="el-GR" dirty="0"/>
              <a:t>«</a:t>
            </a:r>
            <a:r>
              <a:rPr lang="el-GR" i="1" dirty="0"/>
              <a:t>Τα ατομικά προβλήματα δημιουργούνται όταν το άτομο βρίσκεται αντιμέτωπο με μια κατάσταση που το ίδιο αισθάνεται σαν ακάλυπτη ανάγκη και έχει ως αποτέλεσμα τη δημιουργία έντασης, ενώ ταυτόχρονα αναζητά τρόπους ικανοποίησης αυτής της ανάγκης ώστε να αποκτήσει την ισορροπία του. Η απουσία των μέσων ικανοποίησης των αναγκών μπορεί να οφείλεται στο ότι δεν είναι διαθέσιμα στο συγκεκριμένο άτομο μια δεδομένη χρονική στιγμή ή στο ότι το άτομο για διάφορους λόγους, ατομικούς ή άλλους, δεν είναι σε θέση να αξιοποιήσει μέσα ή δυνατότητες που πιθανόν να υπάρχουν στο περιβάλλον του </a:t>
            </a:r>
            <a:r>
              <a:rPr lang="el-GR" dirty="0"/>
              <a:t>(Παπαφλέσσα, 1984 σε Σταθόπουλο «Κοινωνική Πρόνοια», 2003:66)». </a:t>
            </a:r>
          </a:p>
        </p:txBody>
      </p:sp>
    </p:spTree>
    <p:extLst>
      <p:ext uri="{BB962C8B-B14F-4D97-AF65-F5344CB8AC3E}">
        <p14:creationId xmlns:p14="http://schemas.microsoft.com/office/powerpoint/2010/main" val="385485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CC1-5124-4F2F-919D-63E453AAB9CC}"/>
              </a:ext>
            </a:extLst>
          </p:cNvPr>
          <p:cNvSpPr>
            <a:spLocks noGrp="1"/>
          </p:cNvSpPr>
          <p:nvPr>
            <p:ph type="title"/>
          </p:nvPr>
        </p:nvSpPr>
        <p:spPr/>
        <p:txBody>
          <a:bodyPr/>
          <a:lstStyle/>
          <a:p>
            <a:r>
              <a:rPr lang="el-GR" dirty="0"/>
              <a:t>ΚΟΙΝΩΝΙΚΟ ΠΡΟΒΛΗΜΑ</a:t>
            </a:r>
          </a:p>
        </p:txBody>
      </p:sp>
      <p:sp>
        <p:nvSpPr>
          <p:cNvPr id="3" name="Content Placeholder 2">
            <a:extLst>
              <a:ext uri="{FF2B5EF4-FFF2-40B4-BE49-F238E27FC236}">
                <a16:creationId xmlns:a16="http://schemas.microsoft.com/office/drawing/2014/main" id="{50BFCFFB-7238-4479-A7B9-1BD21B1782F5}"/>
              </a:ext>
            </a:extLst>
          </p:cNvPr>
          <p:cNvSpPr>
            <a:spLocks noGrp="1"/>
          </p:cNvSpPr>
          <p:nvPr>
            <p:ph idx="1"/>
          </p:nvPr>
        </p:nvSpPr>
        <p:spPr/>
        <p:txBody>
          <a:bodyPr/>
          <a:lstStyle/>
          <a:p>
            <a:pPr marL="0" indent="0" algn="just">
              <a:buNone/>
            </a:pPr>
            <a:r>
              <a:rPr lang="el-GR" dirty="0"/>
              <a:t>Μια κατάσταση θεωρείται κοινωνικό πρόβλημα όταν ένα μεγάλο μέρος του πληθυσμού βιώνει μια έλλειψη κάλυψης βασικής ανάγκης (π.χ. ανάγκες υγείας)  ή θεωρεί αυτή την κατάσταση ανεπιθύμητη (π.χ. </a:t>
            </a:r>
            <a:r>
              <a:rPr lang="el-GR" dirty="0" err="1"/>
              <a:t>τοξικοεξάρτηση</a:t>
            </a:r>
            <a:r>
              <a:rPr lang="el-GR" dirty="0"/>
              <a:t>) και επιδιώκει την κάλυψή της με συλλογικά μέτρα. </a:t>
            </a:r>
          </a:p>
        </p:txBody>
      </p:sp>
    </p:spTree>
    <p:extLst>
      <p:ext uri="{BB962C8B-B14F-4D97-AF65-F5344CB8AC3E}">
        <p14:creationId xmlns:p14="http://schemas.microsoft.com/office/powerpoint/2010/main" val="152724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29DF-CF74-45B8-AB74-1B02A55BF02F}"/>
              </a:ext>
            </a:extLst>
          </p:cNvPr>
          <p:cNvSpPr>
            <a:spLocks noGrp="1"/>
          </p:cNvSpPr>
          <p:nvPr>
            <p:ph type="title"/>
          </p:nvPr>
        </p:nvSpPr>
        <p:spPr/>
        <p:txBody>
          <a:bodyPr>
            <a:normAutofit/>
          </a:bodyPr>
          <a:lstStyle/>
          <a:p>
            <a:r>
              <a:rPr lang="el-GR" sz="3200" dirty="0"/>
              <a:t>ΚΑΤΑΤΑΞΗ ΚΟΙΝΩΝΙΚΩΝ ΠΡΟΒΛΗΜΑΤΩΝ – ΤΟ ΠΑΡΑΔΕΙΓΜΑ ΤΗΣ ΦΤΩΧΕΙΑΣ</a:t>
            </a:r>
          </a:p>
        </p:txBody>
      </p:sp>
      <p:graphicFrame>
        <p:nvGraphicFramePr>
          <p:cNvPr id="5" name="Content Placeholder 4">
            <a:extLst>
              <a:ext uri="{FF2B5EF4-FFF2-40B4-BE49-F238E27FC236}">
                <a16:creationId xmlns:a16="http://schemas.microsoft.com/office/drawing/2014/main" id="{3DB8F19D-9777-47E3-93BD-7E00544C6A45}"/>
              </a:ext>
            </a:extLst>
          </p:cNvPr>
          <p:cNvGraphicFramePr>
            <a:graphicFrameLocks noGrp="1"/>
          </p:cNvGraphicFramePr>
          <p:nvPr>
            <p:ph idx="1"/>
            <p:extLst>
              <p:ext uri="{D42A27DB-BD31-4B8C-83A1-F6EECF244321}">
                <p14:modId xmlns:p14="http://schemas.microsoft.com/office/powerpoint/2010/main" val="1817809871"/>
              </p:ext>
            </p:extLst>
          </p:nvPr>
        </p:nvGraphicFramePr>
        <p:xfrm>
          <a:off x="1051891" y="2557993"/>
          <a:ext cx="10088217"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9651F21-3425-4EC6-B72F-E89DDD3999BB}"/>
              </a:ext>
            </a:extLst>
          </p:cNvPr>
          <p:cNvSpPr txBox="1"/>
          <p:nvPr/>
        </p:nvSpPr>
        <p:spPr>
          <a:xfrm>
            <a:off x="5415168" y="4306208"/>
            <a:ext cx="5724940" cy="1569660"/>
          </a:xfrm>
          <a:prstGeom prst="rect">
            <a:avLst/>
          </a:prstGeom>
          <a:noFill/>
        </p:spPr>
        <p:txBody>
          <a:bodyPr wrap="square" rtlCol="0">
            <a:spAutoFit/>
          </a:bodyPr>
          <a:lstStyle/>
          <a:p>
            <a:pPr marL="285750" indent="-285750">
              <a:buFont typeface="Arial" panose="020B0604020202020204" pitchFamily="34" charset="0"/>
              <a:buChar char="•"/>
            </a:pPr>
            <a:r>
              <a:rPr lang="el-GR" sz="1600" dirty="0"/>
              <a:t>Αντικοινωνική συμπεριφορά</a:t>
            </a:r>
          </a:p>
          <a:p>
            <a:pPr marL="285750" indent="-285750">
              <a:buFont typeface="Arial" panose="020B0604020202020204" pitchFamily="34" charset="0"/>
              <a:buChar char="•"/>
            </a:pPr>
            <a:r>
              <a:rPr lang="el-GR" sz="1600" dirty="0"/>
              <a:t>Οικονομική εξάρτηση</a:t>
            </a:r>
          </a:p>
          <a:p>
            <a:pPr marL="285750" indent="-285750">
              <a:buFont typeface="Arial" panose="020B0604020202020204" pitchFamily="34" charset="0"/>
              <a:buChar char="•"/>
            </a:pPr>
            <a:r>
              <a:rPr lang="el-GR" sz="1600" dirty="0"/>
              <a:t>Παθητικότητα </a:t>
            </a:r>
          </a:p>
          <a:p>
            <a:pPr marL="285750" indent="-285750">
              <a:buFont typeface="Arial" panose="020B0604020202020204" pitchFamily="34" charset="0"/>
              <a:buChar char="•"/>
            </a:pPr>
            <a:r>
              <a:rPr lang="el-GR" sz="1600" dirty="0"/>
              <a:t>Καταχρήσεις ουσιών</a:t>
            </a:r>
          </a:p>
          <a:p>
            <a:pPr marL="285750" indent="-285750">
              <a:buFont typeface="Arial" panose="020B0604020202020204" pitchFamily="34" charset="0"/>
              <a:buChar char="•"/>
            </a:pPr>
            <a:r>
              <a:rPr lang="el-GR" sz="1600" dirty="0"/>
              <a:t>Ανεργία </a:t>
            </a:r>
          </a:p>
          <a:p>
            <a:pPr marL="285750" indent="-285750">
              <a:buFont typeface="Arial" panose="020B0604020202020204" pitchFamily="34" charset="0"/>
              <a:buChar char="•"/>
            </a:pPr>
            <a:r>
              <a:rPr lang="el-GR" sz="1600" dirty="0"/>
              <a:t>Κοινωνική περιθωριοποίηση </a:t>
            </a:r>
          </a:p>
        </p:txBody>
      </p:sp>
    </p:spTree>
    <p:extLst>
      <p:ext uri="{BB962C8B-B14F-4D97-AF65-F5344CB8AC3E}">
        <p14:creationId xmlns:p14="http://schemas.microsoft.com/office/powerpoint/2010/main" val="114741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3AB0-2A1D-424D-A89A-D9F733933AFB}"/>
              </a:ext>
            </a:extLst>
          </p:cNvPr>
          <p:cNvSpPr>
            <a:spLocks noGrp="1"/>
          </p:cNvSpPr>
          <p:nvPr>
            <p:ph type="title"/>
          </p:nvPr>
        </p:nvSpPr>
        <p:spPr/>
        <p:txBody>
          <a:bodyPr>
            <a:normAutofit/>
          </a:bodyPr>
          <a:lstStyle/>
          <a:p>
            <a:r>
              <a:rPr lang="el-GR" sz="3600" dirty="0">
                <a:solidFill>
                  <a:schemeClr val="tx1"/>
                </a:solidFill>
              </a:rPr>
              <a:t>ΣΥΓΚΡΙΣΗ ΤΩΝ ΔΥΟ ΒΑΣΙΚΩΝ ΜΟΝΤΕΛΩΝ  ΚΟΙΝΩΝΙΚΗΣ ΠΡΟΣΤΑΣΙΑΣ </a:t>
            </a:r>
          </a:p>
        </p:txBody>
      </p:sp>
      <p:pic>
        <p:nvPicPr>
          <p:cNvPr id="5" name="Picture 4">
            <a:extLst>
              <a:ext uri="{FF2B5EF4-FFF2-40B4-BE49-F238E27FC236}">
                <a16:creationId xmlns:a16="http://schemas.microsoft.com/office/drawing/2014/main" id="{72641440-65FA-4BA9-B761-8C4158C4803C}"/>
              </a:ext>
            </a:extLst>
          </p:cNvPr>
          <p:cNvPicPr>
            <a:picLocks noChangeAspect="1"/>
          </p:cNvPicPr>
          <p:nvPr/>
        </p:nvPicPr>
        <p:blipFill>
          <a:blip r:embed="rId2"/>
          <a:stretch>
            <a:fillRect/>
          </a:stretch>
        </p:blipFill>
        <p:spPr>
          <a:xfrm>
            <a:off x="1111349" y="2586314"/>
            <a:ext cx="10030264" cy="3487667"/>
          </a:xfrm>
          <a:prstGeom prst="rect">
            <a:avLst/>
          </a:prstGeom>
        </p:spPr>
      </p:pic>
    </p:spTree>
    <p:extLst>
      <p:ext uri="{BB962C8B-B14F-4D97-AF65-F5344CB8AC3E}">
        <p14:creationId xmlns:p14="http://schemas.microsoft.com/office/powerpoint/2010/main" val="186921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pic>
        <p:nvPicPr>
          <p:cNvPr id="5" name="Picture 4">
            <a:extLst>
              <a:ext uri="{FF2B5EF4-FFF2-40B4-BE49-F238E27FC236}">
                <a16:creationId xmlns:a16="http://schemas.microsoft.com/office/drawing/2014/main" id="{26ED888F-68BA-4E10-AC91-00531875F5C8}"/>
              </a:ext>
            </a:extLst>
          </p:cNvPr>
          <p:cNvPicPr>
            <a:picLocks noChangeAspect="1"/>
          </p:cNvPicPr>
          <p:nvPr/>
        </p:nvPicPr>
        <p:blipFill>
          <a:blip r:embed="rId7"/>
          <a:stretch>
            <a:fillRect/>
          </a:stretch>
        </p:blipFill>
        <p:spPr>
          <a:xfrm>
            <a:off x="1280160" y="829994"/>
            <a:ext cx="9988062" cy="5008097"/>
          </a:xfrm>
          <a:prstGeom prst="rect">
            <a:avLst/>
          </a:prstGeom>
          <a:ln w="57150" cmpd="thickThin">
            <a:solidFill>
              <a:srgbClr val="7F7F7F"/>
            </a:solidFill>
            <a:miter lim="800000"/>
          </a:ln>
        </p:spPr>
      </p:pic>
    </p:spTree>
    <p:extLst>
      <p:ext uri="{BB962C8B-B14F-4D97-AF65-F5344CB8AC3E}">
        <p14:creationId xmlns:p14="http://schemas.microsoft.com/office/powerpoint/2010/main" val="128367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52CB-33E3-47F9-8810-4DC0353282E5}"/>
              </a:ext>
            </a:extLst>
          </p:cNvPr>
          <p:cNvSpPr>
            <a:spLocks noGrp="1"/>
          </p:cNvSpPr>
          <p:nvPr>
            <p:ph type="title"/>
          </p:nvPr>
        </p:nvSpPr>
        <p:spPr/>
        <p:txBody>
          <a:bodyPr>
            <a:normAutofit fontScale="90000"/>
          </a:bodyPr>
          <a:lstStyle/>
          <a:p>
            <a:r>
              <a:rPr lang="el-GR" dirty="0"/>
              <a:t>ΔΕΙΚΤΗΣ ΚΟΙΝΩΝΙΚΗΣ ΔΙΚΑΙΟΣΥΝΗΣ</a:t>
            </a:r>
          </a:p>
        </p:txBody>
      </p:sp>
      <p:sp>
        <p:nvSpPr>
          <p:cNvPr id="3" name="Content Placeholder 2">
            <a:extLst>
              <a:ext uri="{FF2B5EF4-FFF2-40B4-BE49-F238E27FC236}">
                <a16:creationId xmlns:a16="http://schemas.microsoft.com/office/drawing/2014/main" id="{4F9081F9-1D3D-4948-9489-3AA47852FB97}"/>
              </a:ext>
            </a:extLst>
          </p:cNvPr>
          <p:cNvSpPr>
            <a:spLocks noGrp="1"/>
          </p:cNvSpPr>
          <p:nvPr>
            <p:ph idx="1"/>
          </p:nvPr>
        </p:nvSpPr>
        <p:spPr/>
        <p:txBody>
          <a:bodyPr>
            <a:normAutofit lnSpcReduction="10000"/>
          </a:bodyPr>
          <a:lstStyle/>
          <a:p>
            <a:pPr marL="0" indent="0" algn="just">
              <a:buNone/>
            </a:pPr>
            <a:r>
              <a:rPr lang="el-GR" dirty="0"/>
              <a:t>Με τον </a:t>
            </a:r>
            <a:r>
              <a:rPr lang="el-GR" dirty="0">
                <a:solidFill>
                  <a:srgbClr val="C00000"/>
                </a:solidFill>
              </a:rPr>
              <a:t>Δείκτη Κοινωνικής Δικαιοσύνης </a:t>
            </a:r>
            <a:r>
              <a:rPr lang="el-GR" dirty="0"/>
              <a:t>(Social Justice </a:t>
            </a:r>
            <a:r>
              <a:rPr lang="el-GR" dirty="0" err="1"/>
              <a:t>Index</a:t>
            </a:r>
            <a:r>
              <a:rPr lang="el-GR" dirty="0"/>
              <a:t>) το γερμανικό ίδρυμα που έχει έδρα το </a:t>
            </a:r>
            <a:r>
              <a:rPr lang="el-GR" dirty="0" err="1"/>
              <a:t>Γκύτερλσλο</a:t>
            </a:r>
            <a:r>
              <a:rPr lang="el-GR" dirty="0"/>
              <a:t>, εξετάζει εδώ και μια δεκαετία τις εξελίξεις στον τομέα της κοινωνικής δικαιοσύνης με βάση 6 τομείς: </a:t>
            </a:r>
            <a:r>
              <a:rPr lang="el-GR" dirty="0" err="1">
                <a:solidFill>
                  <a:srgbClr val="C00000"/>
                </a:solidFill>
              </a:rPr>
              <a:t>Aποφυγή</a:t>
            </a:r>
            <a:r>
              <a:rPr lang="el-GR" dirty="0">
                <a:solidFill>
                  <a:srgbClr val="C00000"/>
                </a:solidFill>
              </a:rPr>
              <a:t> φτώχειας, </a:t>
            </a:r>
            <a:r>
              <a:rPr lang="el-GR" dirty="0" err="1">
                <a:solidFill>
                  <a:srgbClr val="C00000"/>
                </a:solidFill>
              </a:rPr>
              <a:t>Aπασχόληση</a:t>
            </a:r>
            <a:r>
              <a:rPr lang="el-GR" dirty="0">
                <a:solidFill>
                  <a:srgbClr val="C00000"/>
                </a:solidFill>
              </a:rPr>
              <a:t>, Παιδεία, Υγεία, Αποφυγή διακρίσεων και Δικαιοσύνη μεταξύ των γενεών</a:t>
            </a:r>
            <a:r>
              <a:rPr lang="el-GR" dirty="0"/>
              <a:t>. Σύμφωνα με τον ειδικό κοινωνικών ζητημάτων του ιδρύματος </a:t>
            </a:r>
            <a:r>
              <a:rPr lang="el-GR" dirty="0" err="1"/>
              <a:t>Μπέρτελσμαν</a:t>
            </a:r>
            <a:r>
              <a:rPr lang="el-GR" dirty="0"/>
              <a:t> Ντάνιελ </a:t>
            </a:r>
            <a:r>
              <a:rPr lang="el-GR" dirty="0" err="1"/>
              <a:t>Σράαντ-Τίσλερ</a:t>
            </a:r>
            <a:r>
              <a:rPr lang="el-GR" dirty="0"/>
              <a:t>, "κοινωνική δικαιοσύνη" και "ίσες ευκαιρίες" ορίζονται από τους συντάκτες της έκθεσης ως οι δυνατότητες συμμετοχής του κάθε πολίτη στην κοινωνία όπου ζει βάσει των ικανοτήτων του, ανεξάρτητα από το κοινωνικό του υπόβαθρο.</a:t>
            </a:r>
          </a:p>
        </p:txBody>
      </p:sp>
    </p:spTree>
    <p:extLst>
      <p:ext uri="{BB962C8B-B14F-4D97-AF65-F5344CB8AC3E}">
        <p14:creationId xmlns:p14="http://schemas.microsoft.com/office/powerpoint/2010/main" val="693945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77576E5-E7DB-46C7-B0D9-A0AB187873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A2C244BC-AB19-460B-9A7B-5BAFE9DEAB0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2D7728D-2CB0-4ADE-B6BF-4BA8ED772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A3E0EDB8-8162-4D16-9521-52415777B0B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27060CB3-C139-4548-A73F-74689C9292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6" name="Rectangle 15">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9C8A93-BF1E-4978-8A73-117496B5CB97}"/>
              </a:ext>
            </a:extLst>
          </p:cNvPr>
          <p:cNvPicPr>
            <a:picLocks noChangeAspect="1"/>
          </p:cNvPicPr>
          <p:nvPr/>
        </p:nvPicPr>
        <p:blipFill>
          <a:blip r:embed="rId5"/>
          <a:stretch>
            <a:fillRect/>
          </a:stretch>
        </p:blipFill>
        <p:spPr>
          <a:xfrm>
            <a:off x="461011" y="666795"/>
            <a:ext cx="10972800" cy="5524411"/>
          </a:xfrm>
          <a:prstGeom prst="rect">
            <a:avLst/>
          </a:prstGeom>
        </p:spPr>
      </p:pic>
      <p:sp>
        <p:nvSpPr>
          <p:cNvPr id="18" name="Rectangle 17">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7733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D35E-77C1-4BC9-8583-3E74F1FA81C0}"/>
              </a:ext>
            </a:extLst>
          </p:cNvPr>
          <p:cNvSpPr>
            <a:spLocks noGrp="1"/>
          </p:cNvSpPr>
          <p:nvPr>
            <p:ph type="title"/>
          </p:nvPr>
        </p:nvSpPr>
        <p:spPr/>
        <p:txBody>
          <a:bodyPr>
            <a:normAutofit fontScale="90000"/>
          </a:bodyPr>
          <a:lstStyle/>
          <a:p>
            <a:r>
              <a:rPr lang="el-GR" dirty="0"/>
              <a:t>ΒΑΘΜΟΛΟΓΙΑ ΕΛΛΑΔΑΣ ΣΤΟ ΔΕΙΚΤΗ ΚΟΙΝΩΝΙΚΗΣ ΔΙΚΑΙΟΣΥΝΗΣ </a:t>
            </a:r>
          </a:p>
        </p:txBody>
      </p:sp>
      <p:sp>
        <p:nvSpPr>
          <p:cNvPr id="4" name="TextBox 3">
            <a:extLst>
              <a:ext uri="{FF2B5EF4-FFF2-40B4-BE49-F238E27FC236}">
                <a16:creationId xmlns:a16="http://schemas.microsoft.com/office/drawing/2014/main" id="{B1B7805F-5BAE-4362-A324-65B83D971574}"/>
              </a:ext>
            </a:extLst>
          </p:cNvPr>
          <p:cNvSpPr txBox="1"/>
          <p:nvPr/>
        </p:nvSpPr>
        <p:spPr>
          <a:xfrm>
            <a:off x="1762540" y="2742422"/>
            <a:ext cx="9382538" cy="3416320"/>
          </a:xfrm>
          <a:prstGeom prst="rect">
            <a:avLst/>
          </a:prstGeom>
          <a:noFill/>
        </p:spPr>
        <p:txBody>
          <a:bodyPr wrap="square">
            <a:spAutoFit/>
          </a:bodyPr>
          <a:lstStyle/>
          <a:p>
            <a:r>
              <a:rPr lang="el-GR" sz="2400" dirty="0"/>
              <a:t>Συνολικά ο Δείκτης Κοινωνικής Δικαιοσύνης βαθμολογεί την Ελλάδα ως εξής με άριστα το 10:</a:t>
            </a:r>
          </a:p>
          <a:p>
            <a:endParaRPr lang="el-GR" sz="2400" dirty="0"/>
          </a:p>
          <a:p>
            <a:pPr marL="342900" indent="-342900">
              <a:buFont typeface="Arial" panose="020B0604020202020204" pitchFamily="34" charset="0"/>
              <a:buChar char="•"/>
            </a:pPr>
            <a:r>
              <a:rPr lang="el-GR" sz="2400" dirty="0">
                <a:solidFill>
                  <a:srgbClr val="FF0000"/>
                </a:solidFill>
              </a:rPr>
              <a:t>2,53 Αποφυγή φτώχειας</a:t>
            </a:r>
          </a:p>
          <a:p>
            <a:pPr marL="342900" indent="-342900">
              <a:buFont typeface="Arial" panose="020B0604020202020204" pitchFamily="34" charset="0"/>
              <a:buChar char="•"/>
            </a:pPr>
            <a:r>
              <a:rPr lang="el-GR" sz="2400" dirty="0">
                <a:solidFill>
                  <a:srgbClr val="00B050"/>
                </a:solidFill>
              </a:rPr>
              <a:t>5,27 Πρόσβαση στην Παιδεία</a:t>
            </a:r>
          </a:p>
          <a:p>
            <a:pPr marL="342900" indent="-342900">
              <a:buFont typeface="Arial" panose="020B0604020202020204" pitchFamily="34" charset="0"/>
              <a:buChar char="•"/>
            </a:pPr>
            <a:r>
              <a:rPr lang="el-GR" sz="2400" dirty="0">
                <a:solidFill>
                  <a:srgbClr val="FF0000"/>
                </a:solidFill>
              </a:rPr>
              <a:t>3,46 Απασχόληση</a:t>
            </a:r>
          </a:p>
          <a:p>
            <a:pPr marL="342900" indent="-342900">
              <a:buFont typeface="Arial" panose="020B0604020202020204" pitchFamily="34" charset="0"/>
              <a:buChar char="•"/>
            </a:pPr>
            <a:r>
              <a:rPr lang="el-GR" sz="2400" dirty="0">
                <a:solidFill>
                  <a:srgbClr val="FF0000"/>
                </a:solidFill>
              </a:rPr>
              <a:t>4,36 Κοινωνική συνοχή και αποφυγή διακρίσεων</a:t>
            </a:r>
          </a:p>
          <a:p>
            <a:pPr marL="342900" indent="-342900">
              <a:buFont typeface="Arial" panose="020B0604020202020204" pitchFamily="34" charset="0"/>
              <a:buChar char="•"/>
            </a:pPr>
            <a:r>
              <a:rPr lang="el-GR" sz="2400" dirty="0">
                <a:solidFill>
                  <a:srgbClr val="FF0000"/>
                </a:solidFill>
              </a:rPr>
              <a:t>3,99 Υγεία</a:t>
            </a:r>
          </a:p>
          <a:p>
            <a:pPr marL="342900" indent="-342900">
              <a:buFont typeface="Arial" panose="020B0604020202020204" pitchFamily="34" charset="0"/>
              <a:buChar char="•"/>
            </a:pPr>
            <a:r>
              <a:rPr lang="el-GR" sz="2400" dirty="0">
                <a:solidFill>
                  <a:srgbClr val="FF0000"/>
                </a:solidFill>
              </a:rPr>
              <a:t>3,60 Δικαιοσύνη μεταξύ των γενεών.</a:t>
            </a:r>
          </a:p>
        </p:txBody>
      </p:sp>
    </p:spTree>
    <p:extLst>
      <p:ext uri="{BB962C8B-B14F-4D97-AF65-F5344CB8AC3E}">
        <p14:creationId xmlns:p14="http://schemas.microsoft.com/office/powerpoint/2010/main" val="2571713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9242A9-8472-42AE-BD9A-C6AC0B7E0FFB}"/>
              </a:ext>
            </a:extLst>
          </p:cNvPr>
          <p:cNvSpPr txBox="1"/>
          <p:nvPr/>
        </p:nvSpPr>
        <p:spPr>
          <a:xfrm>
            <a:off x="5140934" y="331304"/>
            <a:ext cx="7051066" cy="6215270"/>
          </a:xfrm>
          <a:prstGeom prst="rect">
            <a:avLst/>
          </a:prstGeom>
        </p:spPr>
        <p:txBody>
          <a:bodyPr vert="horz" lIns="91440" tIns="45720" rIns="91440" bIns="45720" rtlCol="0" anchor="ctr">
            <a:noAutofit/>
          </a:bodyPr>
          <a:lstStyle/>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chemeClr val="tx1">
                    <a:lumMod val="85000"/>
                    <a:lumOff val="15000"/>
                  </a:schemeClr>
                </a:solidFill>
              </a:rPr>
              <a:t> </a:t>
            </a:r>
            <a:r>
              <a:rPr lang="en-US" dirty="0" err="1">
                <a:solidFill>
                  <a:schemeClr val="tx1">
                    <a:lumMod val="85000"/>
                    <a:lumOff val="15000"/>
                  </a:schemeClr>
                </a:solidFill>
              </a:rPr>
              <a:t>Το</a:t>
            </a:r>
            <a:r>
              <a:rPr lang="en-US" dirty="0">
                <a:solidFill>
                  <a:schemeClr val="tx1">
                    <a:lumMod val="85000"/>
                    <a:lumOff val="15000"/>
                  </a:schemeClr>
                </a:solidFill>
              </a:rPr>
              <a:t> </a:t>
            </a:r>
            <a:r>
              <a:rPr lang="en-US" dirty="0" err="1">
                <a:solidFill>
                  <a:schemeClr val="tx1">
                    <a:lumMod val="85000"/>
                    <a:lumOff val="15000"/>
                  </a:schemeClr>
                </a:solidFill>
              </a:rPr>
              <a:t>κράτος</a:t>
            </a:r>
            <a:r>
              <a:rPr lang="en-US" dirty="0">
                <a:solidFill>
                  <a:schemeClr val="tx1">
                    <a:lumMod val="85000"/>
                    <a:lumOff val="15000"/>
                  </a:schemeClr>
                </a:solidFill>
              </a:rPr>
              <a:t> απ</a:t>
            </a:r>
            <a:r>
              <a:rPr lang="en-US" dirty="0" err="1">
                <a:solidFill>
                  <a:schemeClr val="tx1">
                    <a:lumMod val="85000"/>
                    <a:lumOff val="15000"/>
                  </a:schemeClr>
                </a:solidFill>
              </a:rPr>
              <a:t>οδείχτηκε</a:t>
            </a:r>
            <a:r>
              <a:rPr lang="en-US" dirty="0">
                <a:solidFill>
                  <a:schemeClr val="tx1">
                    <a:lumMod val="85000"/>
                    <a:lumOff val="15000"/>
                  </a:schemeClr>
                </a:solidFill>
              </a:rPr>
              <a:t> αναπ</a:t>
            </a:r>
            <a:r>
              <a:rPr lang="en-US" dirty="0" err="1">
                <a:solidFill>
                  <a:schemeClr val="tx1">
                    <a:lumMod val="85000"/>
                    <a:lumOff val="15000"/>
                  </a:schemeClr>
                </a:solidFill>
              </a:rPr>
              <a:t>οτελεσμ</a:t>
            </a:r>
            <a:r>
              <a:rPr lang="en-US" dirty="0">
                <a:solidFill>
                  <a:schemeClr val="tx1">
                    <a:lumMod val="85000"/>
                    <a:lumOff val="15000"/>
                  </a:schemeClr>
                </a:solidFill>
              </a:rPr>
              <a:t>ατικό, διότι δεν κατόρθωσε να εξαλείψει τη φτώχεια και τις κοινωνικές ανισότητες.</a:t>
            </a:r>
            <a:endParaRPr lang="el-GR" dirty="0">
              <a:solidFill>
                <a:schemeClr val="tx1">
                  <a:lumMod val="85000"/>
                  <a:lumOff val="15000"/>
                </a:schemeClr>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chemeClr val="tx1">
                    <a:lumMod val="85000"/>
                    <a:lumOff val="15000"/>
                  </a:schemeClr>
                </a:solidFill>
              </a:rPr>
              <a:t> </a:t>
            </a:r>
            <a:r>
              <a:rPr lang="en-US" dirty="0" err="1">
                <a:solidFill>
                  <a:srgbClr val="C00000"/>
                </a:solidFill>
              </a:rPr>
              <a:t>Το</a:t>
            </a:r>
            <a:r>
              <a:rPr lang="en-US" dirty="0">
                <a:solidFill>
                  <a:srgbClr val="C00000"/>
                </a:solidFill>
              </a:rPr>
              <a:t> </a:t>
            </a:r>
            <a:r>
              <a:rPr lang="en-US" dirty="0" err="1">
                <a:solidFill>
                  <a:srgbClr val="C00000"/>
                </a:solidFill>
              </a:rPr>
              <a:t>κοινωνικό</a:t>
            </a:r>
            <a:r>
              <a:rPr lang="en-US" dirty="0">
                <a:solidFill>
                  <a:srgbClr val="C00000"/>
                </a:solidFill>
              </a:rPr>
              <a:t> </a:t>
            </a:r>
            <a:r>
              <a:rPr lang="en-US" dirty="0" err="1">
                <a:solidFill>
                  <a:srgbClr val="C00000"/>
                </a:solidFill>
              </a:rPr>
              <a:t>κράτος</a:t>
            </a:r>
            <a:r>
              <a:rPr lang="en-US" dirty="0">
                <a:solidFill>
                  <a:srgbClr val="C00000"/>
                </a:solidFill>
              </a:rPr>
              <a:t> και </a:t>
            </a:r>
            <a:r>
              <a:rPr lang="en-US" dirty="0" err="1">
                <a:solidFill>
                  <a:srgbClr val="C00000"/>
                </a:solidFill>
              </a:rPr>
              <a:t>οι</a:t>
            </a:r>
            <a:r>
              <a:rPr lang="en-US" dirty="0">
                <a:solidFill>
                  <a:srgbClr val="C00000"/>
                </a:solidFill>
              </a:rPr>
              <a:t> </a:t>
            </a:r>
            <a:r>
              <a:rPr lang="en-US" dirty="0" err="1">
                <a:solidFill>
                  <a:srgbClr val="C00000"/>
                </a:solidFill>
              </a:rPr>
              <a:t>κοινωνικές</a:t>
            </a:r>
            <a:r>
              <a:rPr lang="en-US" dirty="0">
                <a:solidFill>
                  <a:srgbClr val="C00000"/>
                </a:solidFill>
              </a:rPr>
              <a:t> υπ</a:t>
            </a:r>
            <a:r>
              <a:rPr lang="en-US" dirty="0" err="1">
                <a:solidFill>
                  <a:srgbClr val="C00000"/>
                </a:solidFill>
              </a:rPr>
              <a:t>ηρεσίες</a:t>
            </a:r>
            <a:r>
              <a:rPr lang="en-US" dirty="0">
                <a:solidFill>
                  <a:srgbClr val="C00000"/>
                </a:solidFill>
              </a:rPr>
              <a:t> </a:t>
            </a:r>
            <a:r>
              <a:rPr lang="en-US" dirty="0" err="1">
                <a:solidFill>
                  <a:srgbClr val="C00000"/>
                </a:solidFill>
              </a:rPr>
              <a:t>λειτούργησ</a:t>
            </a:r>
            <a:r>
              <a:rPr lang="en-US" dirty="0">
                <a:solidFill>
                  <a:srgbClr val="C00000"/>
                </a:solidFill>
              </a:rPr>
              <a:t>αν, τελικά, υπέρ των μεσαίων τάξεων και όχι των φτωχών, αυτών, δηλαδή, που έχουν ανάγκη.</a:t>
            </a:r>
            <a:endParaRPr lang="el-GR" dirty="0">
              <a:solidFill>
                <a:srgbClr val="C00000"/>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chemeClr val="tx1">
                    <a:lumMod val="85000"/>
                    <a:lumOff val="15000"/>
                  </a:schemeClr>
                </a:solidFill>
              </a:rPr>
              <a:t>Τα κοινωνικά προγράμματα κατέληξαν σε μέτρα κοινωνικού ελέγχου και όχι κοινωνικής ένταξης.</a:t>
            </a:r>
            <a:endParaRPr lang="el-GR" dirty="0">
              <a:solidFill>
                <a:schemeClr val="tx1">
                  <a:lumMod val="85000"/>
                  <a:lumOff val="15000"/>
                </a:schemeClr>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rgbClr val="C00000"/>
                </a:solidFill>
              </a:rPr>
              <a:t> Η </a:t>
            </a:r>
            <a:r>
              <a:rPr lang="en-US" dirty="0" err="1">
                <a:solidFill>
                  <a:srgbClr val="C00000"/>
                </a:solidFill>
              </a:rPr>
              <a:t>έλλειψη</a:t>
            </a:r>
            <a:r>
              <a:rPr lang="en-US" dirty="0">
                <a:solidFill>
                  <a:srgbClr val="C00000"/>
                </a:solidFill>
              </a:rPr>
              <a:t> α</a:t>
            </a:r>
            <a:r>
              <a:rPr lang="en-US" dirty="0" err="1">
                <a:solidFill>
                  <a:srgbClr val="C00000"/>
                </a:solidFill>
              </a:rPr>
              <a:t>ντ</a:t>
            </a:r>
            <a:r>
              <a:rPr lang="en-US" dirty="0">
                <a:solidFill>
                  <a:srgbClr val="C00000"/>
                </a:solidFill>
              </a:rPr>
              <a:t>αγωνισμού και κινήτρων οδήγησε το κόστος των κοινωνικών υπηρεσιών και των προγραμμάτων σε δυσβάστακτα ύψη και σε σπατάλη πόρων.</a:t>
            </a:r>
            <a:endParaRPr lang="el-GR" dirty="0">
              <a:solidFill>
                <a:srgbClr val="C00000"/>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chemeClr val="tx1">
                    <a:lumMod val="85000"/>
                    <a:lumOff val="15000"/>
                  </a:schemeClr>
                </a:solidFill>
              </a:rPr>
              <a:t>Η </a:t>
            </a:r>
            <a:r>
              <a:rPr lang="en-US" dirty="0" err="1">
                <a:solidFill>
                  <a:schemeClr val="tx1">
                    <a:lumMod val="85000"/>
                    <a:lumOff val="15000"/>
                  </a:schemeClr>
                </a:solidFill>
              </a:rPr>
              <a:t>υψηλή</a:t>
            </a:r>
            <a:r>
              <a:rPr lang="en-US" dirty="0">
                <a:solidFill>
                  <a:schemeClr val="tx1">
                    <a:lumMod val="85000"/>
                    <a:lumOff val="15000"/>
                  </a:schemeClr>
                </a:solidFill>
              </a:rPr>
              <a:t> </a:t>
            </a:r>
            <a:r>
              <a:rPr lang="en-US" dirty="0" err="1">
                <a:solidFill>
                  <a:schemeClr val="tx1">
                    <a:lumMod val="85000"/>
                    <a:lumOff val="15000"/>
                  </a:schemeClr>
                </a:solidFill>
              </a:rPr>
              <a:t>φορολογί</a:t>
            </a:r>
            <a:r>
              <a:rPr lang="en-US" dirty="0">
                <a:solidFill>
                  <a:schemeClr val="tx1">
                    <a:lumMod val="85000"/>
                    <a:lumOff val="15000"/>
                  </a:schemeClr>
                </a:solidFill>
              </a:rPr>
              <a:t>α για τη χρηματοδότηση των παροχών άμβλυνε τα κίνητρα για επενδύσεις, εργασία και οικονομική ανάπτυξη.</a:t>
            </a:r>
            <a:endParaRPr lang="el-GR" dirty="0">
              <a:solidFill>
                <a:schemeClr val="tx1">
                  <a:lumMod val="85000"/>
                  <a:lumOff val="15000"/>
                </a:schemeClr>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rgbClr val="C00000"/>
                </a:solidFill>
              </a:rPr>
              <a:t>Τα πελατειακά δίκτυα των κυβερνήσεων και οι ομάδες συμφερόντων γύρω από το κοινωνικό κράτος αυξήθηκαν και δεν μειώθηκαν.</a:t>
            </a:r>
            <a:endParaRPr lang="el-GR" dirty="0">
              <a:solidFill>
                <a:srgbClr val="C00000"/>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chemeClr val="tx1">
                    <a:lumMod val="85000"/>
                    <a:lumOff val="15000"/>
                  </a:schemeClr>
                </a:solidFill>
              </a:rPr>
              <a:t>Τα ρατσιστικά και πατριαρχικά πρότυπα κοινωνικών σχέσεων ενισχύθηκαν, ενώ παραμελήθηκε η διάσταση του φύλου.</a:t>
            </a:r>
            <a:endParaRPr lang="el-GR" dirty="0">
              <a:solidFill>
                <a:schemeClr val="tx1">
                  <a:lumMod val="85000"/>
                  <a:lumOff val="15000"/>
                </a:schemeClr>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a:solidFill>
                  <a:schemeClr val="tx1">
                    <a:lumMod val="85000"/>
                    <a:lumOff val="15000"/>
                  </a:schemeClr>
                </a:solidFill>
              </a:rPr>
              <a:t> </a:t>
            </a:r>
            <a:r>
              <a:rPr lang="en-US" dirty="0">
                <a:solidFill>
                  <a:srgbClr val="C00000"/>
                </a:solidFill>
              </a:rPr>
              <a:t>Η </a:t>
            </a:r>
            <a:r>
              <a:rPr lang="en-US" dirty="0" err="1">
                <a:solidFill>
                  <a:srgbClr val="C00000"/>
                </a:solidFill>
              </a:rPr>
              <a:t>ελευθερί</a:t>
            </a:r>
            <a:r>
              <a:rPr lang="en-US" dirty="0">
                <a:solidFill>
                  <a:srgbClr val="C00000"/>
                </a:solidFill>
              </a:rPr>
              <a:t>α επιλογών περιορίζεται, καθώς ενισχύονται η γραφειοκρατία, ο συγκεντρωτισμός και ο επαγγελματισμός των στελεχών της κοινωνικής διοίκησης.</a:t>
            </a:r>
            <a:endParaRPr lang="el-GR" dirty="0">
              <a:solidFill>
                <a:srgbClr val="C00000"/>
              </a:solidFill>
            </a:endParaRPr>
          </a:p>
          <a:p>
            <a:pPr marL="285750" indent="-285750" algn="just">
              <a:lnSpc>
                <a:spcPct val="90000"/>
              </a:lnSpc>
              <a:spcBef>
                <a:spcPct val="20000"/>
              </a:spcBef>
              <a:spcAft>
                <a:spcPts val="600"/>
              </a:spcAft>
              <a:buClr>
                <a:schemeClr val="accent1"/>
              </a:buClr>
              <a:buSzPct val="115000"/>
              <a:buFont typeface="Arial" panose="020B0604020202020204" pitchFamily="34" charset="0"/>
              <a:buChar char="•"/>
            </a:pPr>
            <a:r>
              <a:rPr lang="en-US" dirty="0" err="1">
                <a:solidFill>
                  <a:schemeClr val="tx1">
                    <a:lumMod val="85000"/>
                    <a:lumOff val="15000"/>
                  </a:schemeClr>
                </a:solidFill>
              </a:rPr>
              <a:t>Τέλος</a:t>
            </a:r>
            <a:r>
              <a:rPr lang="en-US" dirty="0">
                <a:solidFill>
                  <a:schemeClr val="tx1">
                    <a:lumMod val="85000"/>
                    <a:lumOff val="15000"/>
                  </a:schemeClr>
                </a:solidFill>
              </a:rPr>
              <a:t>, </a:t>
            </a:r>
            <a:r>
              <a:rPr lang="en-US" dirty="0" err="1">
                <a:solidFill>
                  <a:schemeClr val="tx1">
                    <a:lumMod val="85000"/>
                    <a:lumOff val="15000"/>
                  </a:schemeClr>
                </a:solidFill>
              </a:rPr>
              <a:t>το</a:t>
            </a:r>
            <a:r>
              <a:rPr lang="en-US" dirty="0">
                <a:solidFill>
                  <a:schemeClr val="tx1">
                    <a:lumMod val="85000"/>
                    <a:lumOff val="15000"/>
                  </a:schemeClr>
                </a:solidFill>
              </a:rPr>
              <a:t> </a:t>
            </a:r>
            <a:r>
              <a:rPr lang="en-US" dirty="0" err="1">
                <a:solidFill>
                  <a:schemeClr val="tx1">
                    <a:lumMod val="85000"/>
                    <a:lumOff val="15000"/>
                  </a:schemeClr>
                </a:solidFill>
              </a:rPr>
              <a:t>κοινωνικό</a:t>
            </a:r>
            <a:r>
              <a:rPr lang="en-US" dirty="0">
                <a:solidFill>
                  <a:schemeClr val="tx1">
                    <a:lumMod val="85000"/>
                    <a:lumOff val="15000"/>
                  </a:schemeClr>
                </a:solidFill>
              </a:rPr>
              <a:t> </a:t>
            </a:r>
            <a:r>
              <a:rPr lang="en-US" dirty="0" err="1">
                <a:solidFill>
                  <a:schemeClr val="tx1">
                    <a:lumMod val="85000"/>
                    <a:lumOff val="15000"/>
                  </a:schemeClr>
                </a:solidFill>
              </a:rPr>
              <a:t>κράτος</a:t>
            </a:r>
            <a:r>
              <a:rPr lang="en-US" dirty="0">
                <a:solidFill>
                  <a:schemeClr val="tx1">
                    <a:lumMod val="85000"/>
                    <a:lumOff val="15000"/>
                  </a:schemeClr>
                </a:solidFill>
              </a:rPr>
              <a:t> π</a:t>
            </a:r>
            <a:r>
              <a:rPr lang="en-US" dirty="0" err="1">
                <a:solidFill>
                  <a:schemeClr val="tx1">
                    <a:lumMod val="85000"/>
                    <a:lumOff val="15000"/>
                  </a:schemeClr>
                </a:solidFill>
              </a:rPr>
              <a:t>εριορίζει</a:t>
            </a:r>
            <a:r>
              <a:rPr lang="en-US" dirty="0">
                <a:solidFill>
                  <a:schemeClr val="tx1">
                    <a:lumMod val="85000"/>
                    <a:lumOff val="15000"/>
                  </a:schemeClr>
                </a:solidFill>
              </a:rPr>
              <a:t> </a:t>
            </a:r>
            <a:r>
              <a:rPr lang="en-US" dirty="0" err="1">
                <a:solidFill>
                  <a:schemeClr val="tx1">
                    <a:lumMod val="85000"/>
                    <a:lumOff val="15000"/>
                  </a:schemeClr>
                </a:solidFill>
              </a:rPr>
              <a:t>την</a:t>
            </a:r>
            <a:r>
              <a:rPr lang="en-US" dirty="0">
                <a:solidFill>
                  <a:schemeClr val="tx1">
                    <a:lumMod val="85000"/>
                    <a:lumOff val="15000"/>
                  </a:schemeClr>
                </a:solidFill>
              </a:rPr>
              <a:t> υπ</a:t>
            </a:r>
            <a:r>
              <a:rPr lang="en-US" dirty="0" err="1">
                <a:solidFill>
                  <a:schemeClr val="tx1">
                    <a:lumMod val="85000"/>
                    <a:lumOff val="15000"/>
                  </a:schemeClr>
                </a:solidFill>
              </a:rPr>
              <a:t>ευθυνότητ</a:t>
            </a:r>
            <a:r>
              <a:rPr lang="en-US" dirty="0">
                <a:solidFill>
                  <a:schemeClr val="tx1">
                    <a:lumMod val="85000"/>
                    <a:lumOff val="15000"/>
                  </a:schemeClr>
                </a:solidFill>
              </a:rPr>
              <a:t>α του ατόμου και αυξάνει την εξάρτησή του</a:t>
            </a:r>
          </a:p>
        </p:txBody>
      </p:sp>
      <p:sp>
        <p:nvSpPr>
          <p:cNvPr id="6" name="TextBox 5">
            <a:extLst>
              <a:ext uri="{FF2B5EF4-FFF2-40B4-BE49-F238E27FC236}">
                <a16:creationId xmlns:a16="http://schemas.microsoft.com/office/drawing/2014/main" id="{EECE6DC6-AD9F-4FE4-96F5-F562302DE178}"/>
              </a:ext>
            </a:extLst>
          </p:cNvPr>
          <p:cNvSpPr txBox="1"/>
          <p:nvPr/>
        </p:nvSpPr>
        <p:spPr>
          <a:xfrm>
            <a:off x="1378634" y="2546252"/>
            <a:ext cx="2626026" cy="2062103"/>
          </a:xfrm>
          <a:prstGeom prst="rect">
            <a:avLst/>
          </a:prstGeom>
          <a:noFill/>
        </p:spPr>
        <p:txBody>
          <a:bodyPr wrap="square" rtlCol="0">
            <a:spAutoFit/>
          </a:bodyPr>
          <a:lstStyle/>
          <a:p>
            <a:r>
              <a:rPr lang="el-GR" sz="3200" dirty="0">
                <a:solidFill>
                  <a:schemeClr val="bg1"/>
                </a:solidFill>
              </a:rPr>
              <a:t>ΚΡΙΤΙΚΗ ΣΤΟ ΚΡΑΤΟΣ ΠΡΟΝΟΙΑΣ </a:t>
            </a:r>
          </a:p>
        </p:txBody>
      </p:sp>
    </p:spTree>
    <p:extLst>
      <p:ext uri="{BB962C8B-B14F-4D97-AF65-F5344CB8AC3E}">
        <p14:creationId xmlns:p14="http://schemas.microsoft.com/office/powerpoint/2010/main" val="2591671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E92A94-2E36-4AA0-BB71-99D61D1D5957}"/>
              </a:ext>
            </a:extLst>
          </p:cNvPr>
          <p:cNvSpPr>
            <a:spLocks noGrp="1"/>
          </p:cNvSpPr>
          <p:nvPr>
            <p:ph type="title"/>
          </p:nvPr>
        </p:nvSpPr>
        <p:spPr>
          <a:xfrm>
            <a:off x="952108" y="954756"/>
            <a:ext cx="2730414" cy="4946003"/>
          </a:xfrm>
        </p:spPr>
        <p:txBody>
          <a:bodyPr>
            <a:normAutofit/>
          </a:bodyPr>
          <a:lstStyle/>
          <a:p>
            <a:r>
              <a:rPr lang="el-GR" sz="2800">
                <a:solidFill>
                  <a:srgbClr val="FFFFFF"/>
                </a:solidFill>
              </a:rPr>
              <a:t>ΟΡΙΣΜΟΣ ΚΟΙΝΩΝΙΚΗΣ ΑΝΑΓΚΗΣ</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5E2B32-97BB-4AF5-9426-6DF3AAB6F9B0}"/>
              </a:ext>
            </a:extLst>
          </p:cNvPr>
          <p:cNvSpPr>
            <a:spLocks noGrp="1"/>
          </p:cNvSpPr>
          <p:nvPr>
            <p:ph idx="1"/>
          </p:nvPr>
        </p:nvSpPr>
        <p:spPr>
          <a:xfrm>
            <a:off x="5140934" y="469900"/>
            <a:ext cx="5953630" cy="5405968"/>
          </a:xfrm>
        </p:spPr>
        <p:txBody>
          <a:bodyPr anchor="ctr">
            <a:normAutofit/>
          </a:bodyPr>
          <a:lstStyle/>
          <a:p>
            <a:pPr marL="0" indent="0" algn="just">
              <a:buNone/>
            </a:pPr>
            <a:r>
              <a:rPr lang="el-GR" dirty="0"/>
              <a:t>Η έννοια της κοινωνικής ανάγκης είναι πολύ δύσκολο να προσδιοριστεί. Η έννοια της «κοινωνικής ανάγκης» αναφέρεται σε μια αντικειμενικά μετρήσιμη κατάσταση την οποία έχει υποχρέωση η κοινωνία (σύμφωνα με τους ισχύοντες κοινωνικούς κανόνες) να ικανοποιήσει. Η μη ικανοποίηση βασικών αναγκών θέτει σε κίνδυνο το άτομο.  </a:t>
            </a:r>
          </a:p>
        </p:txBody>
      </p:sp>
    </p:spTree>
    <p:extLst>
      <p:ext uri="{BB962C8B-B14F-4D97-AF65-F5344CB8AC3E}">
        <p14:creationId xmlns:p14="http://schemas.microsoft.com/office/powerpoint/2010/main" val="2634266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800F-C055-4A75-95C0-43051F73DEA5}"/>
              </a:ext>
            </a:extLst>
          </p:cNvPr>
          <p:cNvSpPr>
            <a:spLocks noGrp="1"/>
          </p:cNvSpPr>
          <p:nvPr>
            <p:ph type="title"/>
          </p:nvPr>
        </p:nvSpPr>
        <p:spPr/>
        <p:txBody>
          <a:bodyPr>
            <a:normAutofit fontScale="90000"/>
          </a:bodyPr>
          <a:lstStyle/>
          <a:p>
            <a:r>
              <a:rPr lang="el-GR" dirty="0"/>
              <a:t>ΘΕΜΑΤΑ ΓΙΑ ΑΝΑΣΤΟΧΑΣΜΟ / ΣΥΖΗΤΗΣΗ</a:t>
            </a:r>
          </a:p>
        </p:txBody>
      </p:sp>
      <p:sp>
        <p:nvSpPr>
          <p:cNvPr id="3" name="TextBox 2">
            <a:extLst>
              <a:ext uri="{FF2B5EF4-FFF2-40B4-BE49-F238E27FC236}">
                <a16:creationId xmlns:a16="http://schemas.microsoft.com/office/drawing/2014/main" id="{7B4B0ABC-5520-4038-ABE6-528FBF92E9B0}"/>
              </a:ext>
            </a:extLst>
          </p:cNvPr>
          <p:cNvSpPr txBox="1"/>
          <p:nvPr/>
        </p:nvSpPr>
        <p:spPr>
          <a:xfrm>
            <a:off x="1079292" y="3057993"/>
            <a:ext cx="10155832" cy="2215991"/>
          </a:xfrm>
          <a:prstGeom prst="rect">
            <a:avLst/>
          </a:prstGeom>
          <a:noFill/>
        </p:spPr>
        <p:txBody>
          <a:bodyPr wrap="square" rtlCol="0">
            <a:spAutoFit/>
          </a:bodyPr>
          <a:lstStyle/>
          <a:p>
            <a:pPr marL="285750" indent="-285750">
              <a:buFont typeface="Arial" panose="020B0604020202020204" pitchFamily="34" charset="0"/>
              <a:buChar char="•"/>
            </a:pPr>
            <a:r>
              <a:rPr lang="el-GR" sz="2400" dirty="0"/>
              <a:t>Ποια κοινωνικά δικαιώματα απορρέουν από το ελληνικό Σύνταγμα;</a:t>
            </a:r>
          </a:p>
          <a:p>
            <a:pPr marL="285750" indent="-285750">
              <a:buFont typeface="Arial" panose="020B0604020202020204" pitchFamily="34" charset="0"/>
              <a:buChar char="•"/>
            </a:pPr>
            <a:r>
              <a:rPr lang="el-GR" sz="2400" dirty="0">
                <a:solidFill>
                  <a:srgbClr val="C00000"/>
                </a:solidFill>
              </a:rPr>
              <a:t>Ποια τα βασικά </a:t>
            </a:r>
            <a:r>
              <a:rPr lang="el-GR" sz="2400" dirty="0" err="1">
                <a:solidFill>
                  <a:srgbClr val="C00000"/>
                </a:solidFill>
              </a:rPr>
              <a:t>πλεονέκτηματα</a:t>
            </a:r>
            <a:r>
              <a:rPr lang="el-GR" sz="2400" dirty="0">
                <a:solidFill>
                  <a:srgbClr val="C00000"/>
                </a:solidFill>
              </a:rPr>
              <a:t> ή μειονεκτήματα των βασικών μοντέλων κοινωνικής προστασίας;</a:t>
            </a:r>
          </a:p>
          <a:p>
            <a:pPr marL="285750" indent="-285750">
              <a:buFont typeface="Arial" panose="020B0604020202020204" pitchFamily="34" charset="0"/>
              <a:buChar char="•"/>
            </a:pPr>
            <a:r>
              <a:rPr lang="el-GR" sz="2400" dirty="0"/>
              <a:t>Γιατί η Ελλάδα το 2016 βρισκόταν τελευταία στην Ευρωπαϊκή Ένωση στο δείκτη Κοινωνικής Δικαιοσύνης; </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69249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EF95-194C-4226-BB0B-663D1291CB68}"/>
              </a:ext>
            </a:extLst>
          </p:cNvPr>
          <p:cNvSpPr>
            <a:spLocks noGrp="1"/>
          </p:cNvSpPr>
          <p:nvPr>
            <p:ph type="title"/>
          </p:nvPr>
        </p:nvSpPr>
        <p:spPr/>
        <p:txBody>
          <a:bodyPr/>
          <a:lstStyle/>
          <a:p>
            <a:r>
              <a:rPr lang="el-GR" dirty="0"/>
              <a:t>ΥΛΙΚΟ ΓΙΑ ΜΕΛΕΤΗ ΣΤΟ </a:t>
            </a:r>
            <a:r>
              <a:rPr lang="en-US" dirty="0"/>
              <a:t>E-CLASS</a:t>
            </a:r>
            <a:endParaRPr lang="el-GR" dirty="0"/>
          </a:p>
        </p:txBody>
      </p:sp>
      <p:sp>
        <p:nvSpPr>
          <p:cNvPr id="4" name="TextBox 3">
            <a:extLst>
              <a:ext uri="{FF2B5EF4-FFF2-40B4-BE49-F238E27FC236}">
                <a16:creationId xmlns:a16="http://schemas.microsoft.com/office/drawing/2014/main" id="{7F9B48BD-82B0-4EBF-A712-C94BD226DA25}"/>
              </a:ext>
            </a:extLst>
          </p:cNvPr>
          <p:cNvSpPr txBox="1"/>
          <p:nvPr/>
        </p:nvSpPr>
        <p:spPr>
          <a:xfrm>
            <a:off x="1027048" y="2968487"/>
            <a:ext cx="10157787" cy="2954655"/>
          </a:xfrm>
          <a:prstGeom prst="rect">
            <a:avLst/>
          </a:prstGeom>
          <a:noFill/>
        </p:spPr>
        <p:txBody>
          <a:bodyPr wrap="square" rtlCol="0">
            <a:spAutoFit/>
          </a:bodyPr>
          <a:lstStyle/>
          <a:p>
            <a:pPr marL="285750" indent="-285750">
              <a:buFont typeface="Arial" panose="020B0604020202020204" pitchFamily="34" charset="0"/>
              <a:buChar char="•"/>
            </a:pPr>
            <a:r>
              <a:rPr lang="el-GR" sz="2400" dirty="0"/>
              <a:t>Μελέτη του αρχείου: «ΑΜΦΙΣΒΗΤΗΣΗ ΚΡΑΤΟΥΣ ΠΡΟΝΟΙΑΣ»</a:t>
            </a:r>
          </a:p>
          <a:p>
            <a:pPr marL="285750" indent="-285750">
              <a:buFont typeface="Arial" panose="020B0604020202020204" pitchFamily="34" charset="0"/>
              <a:buChar char="•"/>
            </a:pPr>
            <a:r>
              <a:rPr lang="el-GR" sz="2400" dirty="0">
                <a:solidFill>
                  <a:srgbClr val="C00000"/>
                </a:solidFill>
              </a:rPr>
              <a:t>Από το αρχείο: «ΜΕΛΕΤΗ ΓΙΑ ΤΗΝ ΟΙΚΟΝΟΜΙΚΗ ΚΡΙΣΗ ΚΑΙ ΤΗΝ ΚΟΙΝΩΝΙΚΗ ΠΡΟΣΤΑΣΙΑ» τα κεφάλαια:</a:t>
            </a:r>
          </a:p>
          <a:p>
            <a:pPr lvl="1"/>
            <a:endParaRPr lang="el-GR" sz="2400" dirty="0">
              <a:solidFill>
                <a:srgbClr val="00B050"/>
              </a:solidFill>
            </a:endParaRPr>
          </a:p>
          <a:p>
            <a:pPr marL="742950" lvl="1" indent="-285750">
              <a:buFont typeface="Courier New" panose="02070309020205020404" pitchFamily="49" charset="0"/>
              <a:buChar char="o"/>
            </a:pPr>
            <a:r>
              <a:rPr lang="el-GR" sz="2400" dirty="0">
                <a:solidFill>
                  <a:srgbClr val="00B050"/>
                </a:solidFill>
              </a:rPr>
              <a:t>Το Κεφάλαιο 1: Η περιγραφή του προβλήματος, σελ. 16-28</a:t>
            </a:r>
          </a:p>
          <a:p>
            <a:pPr marL="742950" lvl="1" indent="-285750">
              <a:buFont typeface="Courier New" panose="02070309020205020404" pitchFamily="49" charset="0"/>
              <a:buChar char="o"/>
            </a:pPr>
            <a:r>
              <a:rPr lang="el-GR" sz="2400" dirty="0">
                <a:solidFill>
                  <a:srgbClr val="00B050"/>
                </a:solidFill>
              </a:rPr>
              <a:t>Το κεφάλαιο 2: Μέγεθος και λειτουργίες του επίσημου και του άτυπου κοινωνικού κράτους, σελ. 29-46</a:t>
            </a:r>
          </a:p>
          <a:p>
            <a:pPr marL="742950" lvl="1" indent="-285750">
              <a:buFont typeface="Courier New" panose="02070309020205020404" pitchFamily="49" charset="0"/>
              <a:buChar char="o"/>
            </a:pPr>
            <a:endParaRPr lang="el-GR" dirty="0"/>
          </a:p>
        </p:txBody>
      </p:sp>
    </p:spTree>
    <p:extLst>
      <p:ext uri="{BB962C8B-B14F-4D97-AF65-F5344CB8AC3E}">
        <p14:creationId xmlns:p14="http://schemas.microsoft.com/office/powerpoint/2010/main" val="141791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6467-FEDB-4A7A-8BB3-9920144BF83F}"/>
              </a:ext>
            </a:extLst>
          </p:cNvPr>
          <p:cNvSpPr>
            <a:spLocks noGrp="1"/>
          </p:cNvSpPr>
          <p:nvPr>
            <p:ph type="title"/>
          </p:nvPr>
        </p:nvSpPr>
        <p:spPr/>
        <p:txBody>
          <a:bodyPr>
            <a:normAutofit fontScale="90000"/>
          </a:bodyPr>
          <a:lstStyle/>
          <a:p>
            <a:r>
              <a:rPr lang="el-GR" dirty="0"/>
              <a:t>ΟΙ ΑΝΑΓΚΕΣ ΤΗΣ ΚΟΙΝΩΝΙΑΣ ΩΣ ΣΥΝΟΛΟ</a:t>
            </a:r>
          </a:p>
        </p:txBody>
      </p:sp>
      <p:sp>
        <p:nvSpPr>
          <p:cNvPr id="3" name="Content Placeholder 2">
            <a:extLst>
              <a:ext uri="{FF2B5EF4-FFF2-40B4-BE49-F238E27FC236}">
                <a16:creationId xmlns:a16="http://schemas.microsoft.com/office/drawing/2014/main" id="{ACD9CA21-6491-4BFA-959E-A01613DCCA31}"/>
              </a:ext>
            </a:extLst>
          </p:cNvPr>
          <p:cNvSpPr>
            <a:spLocks noGrp="1"/>
          </p:cNvSpPr>
          <p:nvPr>
            <p:ph idx="1"/>
          </p:nvPr>
        </p:nvSpPr>
        <p:spPr/>
        <p:txBody>
          <a:bodyPr>
            <a:normAutofit/>
          </a:bodyPr>
          <a:lstStyle/>
          <a:p>
            <a:pPr algn="just"/>
            <a:r>
              <a:rPr lang="el-GR" dirty="0"/>
              <a:t>Παραγωγή αγαθών (ο μη εργαζόμενος μηδέ </a:t>
            </a:r>
            <a:r>
              <a:rPr lang="el-GR" dirty="0" err="1"/>
              <a:t>εσθιέτω</a:t>
            </a:r>
            <a:r>
              <a:rPr lang="el-GR" dirty="0"/>
              <a:t>) </a:t>
            </a:r>
          </a:p>
          <a:p>
            <a:pPr algn="just"/>
            <a:r>
              <a:rPr lang="el-GR" dirty="0">
                <a:solidFill>
                  <a:srgbClr val="C00000"/>
                </a:solidFill>
              </a:rPr>
              <a:t>Αναπαραγωγή των μελών της Κοινωνίας</a:t>
            </a:r>
          </a:p>
          <a:p>
            <a:pPr algn="just"/>
            <a:r>
              <a:rPr lang="el-GR" dirty="0"/>
              <a:t>Πολιτισμός ( η υπέρβαση των ορμών και των ενστίκτων) </a:t>
            </a:r>
          </a:p>
          <a:p>
            <a:pPr algn="just"/>
            <a:r>
              <a:rPr lang="el-GR" dirty="0">
                <a:solidFill>
                  <a:srgbClr val="C00000"/>
                </a:solidFill>
              </a:rPr>
              <a:t>Επικοινωνία </a:t>
            </a:r>
          </a:p>
          <a:p>
            <a:pPr algn="just"/>
            <a:r>
              <a:rPr lang="el-GR" dirty="0"/>
              <a:t>Πολιτική οργάνωση (ύπαρξη οργανωμένων συστημάτων, θέσπιση κανόνων, ιεράρχηση προτεραιοτήτων, σύστημα λήψης αποφάσεων, εξουσία επιβολής των όποιων αποφάσεων) </a:t>
            </a:r>
          </a:p>
        </p:txBody>
      </p:sp>
    </p:spTree>
    <p:extLst>
      <p:ext uri="{BB962C8B-B14F-4D97-AF65-F5344CB8AC3E}">
        <p14:creationId xmlns:p14="http://schemas.microsoft.com/office/powerpoint/2010/main" val="96815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9788-E9E6-44C2-A1B8-36B821F20C15}"/>
              </a:ext>
            </a:extLst>
          </p:cNvPr>
          <p:cNvSpPr>
            <a:spLocks noGrp="1"/>
          </p:cNvSpPr>
          <p:nvPr>
            <p:ph type="title"/>
          </p:nvPr>
        </p:nvSpPr>
        <p:spPr/>
        <p:txBody>
          <a:bodyPr>
            <a:normAutofit fontScale="90000"/>
          </a:bodyPr>
          <a:lstStyle/>
          <a:p>
            <a:r>
              <a:rPr lang="el-GR" dirty="0"/>
              <a:t>ΚΟΙΝΩΝΙΚΗ ΠΟΛΙΤΙΚΗ ΚΑΙ ΑΝΑΓΚΕΣ (</a:t>
            </a:r>
            <a:r>
              <a:rPr lang="en-US" dirty="0"/>
              <a:t>Bradshaw, 1972)</a:t>
            </a:r>
            <a:endParaRPr lang="el-GR" dirty="0"/>
          </a:p>
        </p:txBody>
      </p:sp>
      <p:sp>
        <p:nvSpPr>
          <p:cNvPr id="3" name="Content Placeholder 2">
            <a:extLst>
              <a:ext uri="{FF2B5EF4-FFF2-40B4-BE49-F238E27FC236}">
                <a16:creationId xmlns:a16="http://schemas.microsoft.com/office/drawing/2014/main" id="{FDBA0E64-1AFA-40FA-90B8-65AE4FD0ABE6}"/>
              </a:ext>
            </a:extLst>
          </p:cNvPr>
          <p:cNvSpPr>
            <a:spLocks noGrp="1"/>
          </p:cNvSpPr>
          <p:nvPr>
            <p:ph idx="1"/>
          </p:nvPr>
        </p:nvSpPr>
        <p:spPr/>
        <p:txBody>
          <a:bodyPr>
            <a:normAutofit lnSpcReduction="10000"/>
          </a:bodyPr>
          <a:lstStyle/>
          <a:p>
            <a:r>
              <a:rPr lang="el-GR" dirty="0"/>
              <a:t>Κανονιστική έννοια της ανάγκης (στην κατηγορία αυτή η ανάγκη ορίζεται από τον «ειδικό»)</a:t>
            </a:r>
          </a:p>
          <a:p>
            <a:r>
              <a:rPr lang="el-GR" dirty="0">
                <a:solidFill>
                  <a:srgbClr val="C00000"/>
                </a:solidFill>
              </a:rPr>
              <a:t>Ανάγκη την οποία βιώνει το άτομο (αναφέρεται στην επιθυμία εκ μέρους του ατόμου ή του πιθανού καταναλωτή)</a:t>
            </a:r>
          </a:p>
          <a:p>
            <a:r>
              <a:rPr lang="el-GR" dirty="0"/>
              <a:t>Εκπεφρασμένη ανάγκη (περιλαμβάνονται οι ανάγκες που εκφράζονται σε επίπεδο υπηρεσιών ή διεκδικήσεων από ενεργούς πολίτες)</a:t>
            </a:r>
          </a:p>
          <a:p>
            <a:r>
              <a:rPr lang="el-GR" dirty="0">
                <a:solidFill>
                  <a:srgbClr val="C00000"/>
                </a:solidFill>
              </a:rPr>
              <a:t>Συγκριτική ανάγκη (ανάγκες ατόμων με παρόμοια χαρακτηριστικά μεταξύ τους)</a:t>
            </a:r>
          </a:p>
          <a:p>
            <a:endParaRPr lang="el-GR" dirty="0"/>
          </a:p>
        </p:txBody>
      </p:sp>
    </p:spTree>
    <p:extLst>
      <p:ext uri="{BB962C8B-B14F-4D97-AF65-F5344CB8AC3E}">
        <p14:creationId xmlns:p14="http://schemas.microsoft.com/office/powerpoint/2010/main" val="290069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15BE-65A4-415C-95C5-F19502AEE31B}"/>
              </a:ext>
            </a:extLst>
          </p:cNvPr>
          <p:cNvSpPr>
            <a:spLocks noGrp="1"/>
          </p:cNvSpPr>
          <p:nvPr>
            <p:ph type="title"/>
          </p:nvPr>
        </p:nvSpPr>
        <p:spPr/>
        <p:txBody>
          <a:bodyPr>
            <a:normAutofit fontScale="90000"/>
          </a:bodyPr>
          <a:lstStyle/>
          <a:p>
            <a:r>
              <a:rPr lang="el-GR" dirty="0"/>
              <a:t>Η ΕΝΝΟΙΑ ΤΗΣ ΕΠΙΘΥΜΙΑΣ ΣΕ ΣΧΕΣΗ ΜΕ ΤΗΝ ΑΝΑΓΚΗ</a:t>
            </a:r>
          </a:p>
        </p:txBody>
      </p:sp>
      <p:sp>
        <p:nvSpPr>
          <p:cNvPr id="3" name="Content Placeholder 2">
            <a:extLst>
              <a:ext uri="{FF2B5EF4-FFF2-40B4-BE49-F238E27FC236}">
                <a16:creationId xmlns:a16="http://schemas.microsoft.com/office/drawing/2014/main" id="{76A11CC3-CD3B-4317-86C9-57B7C71FB176}"/>
              </a:ext>
            </a:extLst>
          </p:cNvPr>
          <p:cNvSpPr>
            <a:spLocks noGrp="1"/>
          </p:cNvSpPr>
          <p:nvPr>
            <p:ph idx="1"/>
          </p:nvPr>
        </p:nvSpPr>
        <p:spPr/>
        <p:txBody>
          <a:bodyPr>
            <a:normAutofit/>
          </a:bodyPr>
          <a:lstStyle/>
          <a:p>
            <a:pPr marL="0" indent="0" algn="just">
              <a:buNone/>
            </a:pPr>
            <a:r>
              <a:rPr lang="el-GR" dirty="0"/>
              <a:t> </a:t>
            </a:r>
            <a:r>
              <a:rPr lang="el-GR" b="1" dirty="0">
                <a:solidFill>
                  <a:srgbClr val="C00000"/>
                </a:solidFill>
              </a:rPr>
              <a:t>Οι επιθυμίες </a:t>
            </a:r>
            <a:r>
              <a:rPr lang="el-GR" dirty="0"/>
              <a:t>αναφέρονται σε </a:t>
            </a:r>
            <a:r>
              <a:rPr lang="el-GR" dirty="0">
                <a:solidFill>
                  <a:srgbClr val="C00000"/>
                </a:solidFill>
              </a:rPr>
              <a:t>ψυχολογικές καταστάσεις</a:t>
            </a:r>
            <a:r>
              <a:rPr lang="el-GR" dirty="0"/>
              <a:t>, ενώ οι </a:t>
            </a:r>
            <a:r>
              <a:rPr lang="el-GR" b="1" dirty="0">
                <a:solidFill>
                  <a:srgbClr val="00B050"/>
                </a:solidFill>
              </a:rPr>
              <a:t>ανάγκες</a:t>
            </a:r>
            <a:r>
              <a:rPr lang="el-GR" dirty="0"/>
              <a:t> είναι περισσότερο </a:t>
            </a:r>
            <a:r>
              <a:rPr lang="el-GR" dirty="0">
                <a:solidFill>
                  <a:srgbClr val="00B050"/>
                </a:solidFill>
              </a:rPr>
              <a:t>αντικειμενικά γεγονότα </a:t>
            </a:r>
            <a:r>
              <a:rPr lang="el-GR" dirty="0"/>
              <a:t>που σχετίζονται περισσότερο ή λιγότερο με την ίδια την </a:t>
            </a:r>
            <a:r>
              <a:rPr lang="el-GR" dirty="0">
                <a:solidFill>
                  <a:srgbClr val="00B050"/>
                </a:solidFill>
              </a:rPr>
              <a:t>ύπαρξη του ατόμου </a:t>
            </a:r>
            <a:r>
              <a:rPr lang="el-GR" dirty="0"/>
              <a:t>(π.χ. ανάγκη για οξυγόνο, ανάγκη ή επιθυμία για απόκτηση κινητού). </a:t>
            </a:r>
            <a:r>
              <a:rPr lang="el-GR" dirty="0">
                <a:solidFill>
                  <a:srgbClr val="C00000"/>
                </a:solidFill>
              </a:rPr>
              <a:t>Ανάγκες και επιθυμίες δεν συμπίπτουν απαραίτητα. </a:t>
            </a:r>
            <a:r>
              <a:rPr lang="el-GR" dirty="0"/>
              <a:t>Μια από τις βασικές δουλειές του Κοινωνικού Λειτουργού είναι να διακρίνει ποιες επιθυμίες ή ανάγκες του ατόμου μπορούν να καλυφθούν με βάση τα προγράμματα κοινωνικής προστασίας της Πολιτείας (π.χ. τοποθέτηση τηλεφώνου σε άπορο/η – τοποθέτηση τηλεφώνου σε ηλικιωμένο χρόνιο πάσχοντα)</a:t>
            </a:r>
          </a:p>
        </p:txBody>
      </p:sp>
    </p:spTree>
    <p:extLst>
      <p:ext uri="{BB962C8B-B14F-4D97-AF65-F5344CB8AC3E}">
        <p14:creationId xmlns:p14="http://schemas.microsoft.com/office/powerpoint/2010/main" val="119053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441C-F7BA-4EB0-808A-C2891C7A3456}"/>
              </a:ext>
            </a:extLst>
          </p:cNvPr>
          <p:cNvSpPr>
            <a:spLocks noGrp="1"/>
          </p:cNvSpPr>
          <p:nvPr>
            <p:ph type="title"/>
          </p:nvPr>
        </p:nvSpPr>
        <p:spPr/>
        <p:txBody>
          <a:bodyPr/>
          <a:lstStyle/>
          <a:p>
            <a:r>
              <a:rPr lang="el-GR" dirty="0"/>
              <a:t>ΕΠΙΘΥΜΙΑ </a:t>
            </a:r>
          </a:p>
        </p:txBody>
      </p:sp>
      <p:sp>
        <p:nvSpPr>
          <p:cNvPr id="3" name="Content Placeholder 2">
            <a:extLst>
              <a:ext uri="{FF2B5EF4-FFF2-40B4-BE49-F238E27FC236}">
                <a16:creationId xmlns:a16="http://schemas.microsoft.com/office/drawing/2014/main" id="{8F516412-156D-43C9-BF3C-23B237792248}"/>
              </a:ext>
            </a:extLst>
          </p:cNvPr>
          <p:cNvSpPr>
            <a:spLocks noGrp="1"/>
          </p:cNvSpPr>
          <p:nvPr>
            <p:ph idx="1"/>
          </p:nvPr>
        </p:nvSpPr>
        <p:spPr/>
        <p:txBody>
          <a:bodyPr/>
          <a:lstStyle/>
          <a:p>
            <a:pPr marL="0" indent="0" algn="just">
              <a:buNone/>
            </a:pPr>
            <a:r>
              <a:rPr lang="el-GR" dirty="0">
                <a:solidFill>
                  <a:srgbClr val="333333"/>
                </a:solidFill>
                <a:latin typeface="+mj-lt"/>
              </a:rPr>
              <a:t>Επιθυμία</a:t>
            </a:r>
            <a:r>
              <a:rPr lang="el-GR" b="0" i="0" dirty="0">
                <a:solidFill>
                  <a:srgbClr val="333333"/>
                </a:solidFill>
                <a:effectLst/>
                <a:latin typeface="+mj-lt"/>
              </a:rPr>
              <a:t> είναι </a:t>
            </a:r>
            <a:r>
              <a:rPr lang="el-GR" dirty="0">
                <a:solidFill>
                  <a:srgbClr val="333333"/>
                </a:solidFill>
                <a:latin typeface="+mj-lt"/>
              </a:rPr>
              <a:t>η </a:t>
            </a:r>
            <a:r>
              <a:rPr lang="el-GR" b="1" dirty="0">
                <a:solidFill>
                  <a:srgbClr val="C00000"/>
                </a:solidFill>
                <a:latin typeface="+mj-lt"/>
              </a:rPr>
              <a:t>δυνατή ανάγκη </a:t>
            </a:r>
            <a:r>
              <a:rPr lang="el-GR" dirty="0">
                <a:solidFill>
                  <a:srgbClr val="333333"/>
                </a:solidFill>
                <a:latin typeface="+mj-lt"/>
              </a:rPr>
              <a:t>που </a:t>
            </a:r>
            <a:r>
              <a:rPr lang="el-GR" dirty="0">
                <a:solidFill>
                  <a:srgbClr val="C00000"/>
                </a:solidFill>
                <a:latin typeface="+mj-lt"/>
              </a:rPr>
              <a:t>νιώθει</a:t>
            </a:r>
            <a:r>
              <a:rPr lang="el-GR" dirty="0">
                <a:solidFill>
                  <a:srgbClr val="333333"/>
                </a:solidFill>
                <a:latin typeface="+mj-lt"/>
              </a:rPr>
              <a:t> για κάτι ο άνθρωπος. Η διάθεση, ο πόθος, η όρεξη που εμφανίζεται σε αυτόν για την απόκτηση ή απόλαυση ενός πράγματος.</a:t>
            </a:r>
          </a:p>
        </p:txBody>
      </p:sp>
    </p:spTree>
    <p:extLst>
      <p:ext uri="{BB962C8B-B14F-4D97-AF65-F5344CB8AC3E}">
        <p14:creationId xmlns:p14="http://schemas.microsoft.com/office/powerpoint/2010/main" val="422997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D874-B66D-4445-A5FB-5CC363EADE12}"/>
              </a:ext>
            </a:extLst>
          </p:cNvPr>
          <p:cNvSpPr>
            <a:spLocks noGrp="1"/>
          </p:cNvSpPr>
          <p:nvPr>
            <p:ph type="title"/>
          </p:nvPr>
        </p:nvSpPr>
        <p:spPr/>
        <p:txBody>
          <a:bodyPr>
            <a:normAutofit fontScale="90000"/>
          </a:bodyPr>
          <a:lstStyle/>
          <a:p>
            <a:r>
              <a:rPr lang="el-GR" dirty="0"/>
              <a:t>ΚΑΤΗΓΟΡΙΟΠΟΙΗΣΗ ΕΠΙΘΥΜΙΑΣ ΜΕ ΒΑΣΗ ΤΗΝ ΕΝΤΑΣΗ</a:t>
            </a:r>
          </a:p>
        </p:txBody>
      </p:sp>
      <p:sp>
        <p:nvSpPr>
          <p:cNvPr id="3" name="Content Placeholder 2">
            <a:extLst>
              <a:ext uri="{FF2B5EF4-FFF2-40B4-BE49-F238E27FC236}">
                <a16:creationId xmlns:a16="http://schemas.microsoft.com/office/drawing/2014/main" id="{BB2B4351-1910-41C1-9C68-BB388E88B88B}"/>
              </a:ext>
            </a:extLst>
          </p:cNvPr>
          <p:cNvSpPr>
            <a:spLocks noGrp="1"/>
          </p:cNvSpPr>
          <p:nvPr>
            <p:ph idx="1"/>
          </p:nvPr>
        </p:nvSpPr>
        <p:spPr/>
        <p:txBody>
          <a:bodyPr/>
          <a:lstStyle/>
          <a:p>
            <a:pPr marL="0" indent="0">
              <a:buNone/>
            </a:pPr>
            <a:r>
              <a:rPr lang="el-GR" dirty="0"/>
              <a:t>Ανάλογα με την ένταση της επιθυμίας έχουμε:</a:t>
            </a:r>
          </a:p>
          <a:p>
            <a:r>
              <a:rPr lang="el-GR" dirty="0"/>
              <a:t> </a:t>
            </a:r>
            <a:r>
              <a:rPr lang="el-GR" dirty="0">
                <a:solidFill>
                  <a:srgbClr val="00B050"/>
                </a:solidFill>
              </a:rPr>
              <a:t>την κλίση (όταν είναι δυνατή η επιθυμία)</a:t>
            </a:r>
          </a:p>
          <a:p>
            <a:r>
              <a:rPr lang="el-GR" dirty="0">
                <a:solidFill>
                  <a:srgbClr val="C00000"/>
                </a:solidFill>
              </a:rPr>
              <a:t>τη ροπή (αρκετά ισχυρή επιθυμία) και </a:t>
            </a:r>
          </a:p>
          <a:p>
            <a:r>
              <a:rPr lang="el-GR" dirty="0">
                <a:solidFill>
                  <a:srgbClr val="FF0000"/>
                </a:solidFill>
              </a:rPr>
              <a:t>το πάθος (όταν είναι ακατανίκητη επιθυμία μας).</a:t>
            </a:r>
          </a:p>
        </p:txBody>
      </p:sp>
    </p:spTree>
    <p:extLst>
      <p:ext uri="{BB962C8B-B14F-4D97-AF65-F5344CB8AC3E}">
        <p14:creationId xmlns:p14="http://schemas.microsoft.com/office/powerpoint/2010/main" val="416672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7513-A642-48D6-8424-B826FC5FC95F}"/>
              </a:ext>
            </a:extLst>
          </p:cNvPr>
          <p:cNvSpPr>
            <a:spLocks noGrp="1"/>
          </p:cNvSpPr>
          <p:nvPr>
            <p:ph type="title"/>
          </p:nvPr>
        </p:nvSpPr>
        <p:spPr/>
        <p:txBody>
          <a:bodyPr>
            <a:normAutofit fontScale="90000"/>
          </a:bodyPr>
          <a:lstStyle/>
          <a:p>
            <a:r>
              <a:rPr lang="el-GR" dirty="0"/>
              <a:t>Η ΕΝΝΟΙΑ ΤΟΥ ΚΟΙΝΩΝΙΚΟΥ ΔΙΚΑΙΩΜΑΤΟΣ</a:t>
            </a:r>
          </a:p>
        </p:txBody>
      </p:sp>
      <p:sp>
        <p:nvSpPr>
          <p:cNvPr id="3" name="Content Placeholder 2">
            <a:extLst>
              <a:ext uri="{FF2B5EF4-FFF2-40B4-BE49-F238E27FC236}">
                <a16:creationId xmlns:a16="http://schemas.microsoft.com/office/drawing/2014/main" id="{F0A59A95-0C47-4A19-8CB8-E068E9D12B99}"/>
              </a:ext>
            </a:extLst>
          </p:cNvPr>
          <p:cNvSpPr>
            <a:spLocks noGrp="1"/>
          </p:cNvSpPr>
          <p:nvPr>
            <p:ph idx="1"/>
          </p:nvPr>
        </p:nvSpPr>
        <p:spPr/>
        <p:txBody>
          <a:bodyPr/>
          <a:lstStyle/>
          <a:p>
            <a:pPr marL="0" indent="0" algn="just">
              <a:buNone/>
            </a:pPr>
            <a:r>
              <a:rPr lang="el-GR" dirty="0"/>
              <a:t>Το Σύνταγμα της χώρας μας κατοχυρώνει μια σειρά από κοινωνικά δικαιώματα, όπως το δικαίωμα </a:t>
            </a:r>
            <a:r>
              <a:rPr lang="el-GR" dirty="0">
                <a:solidFill>
                  <a:srgbClr val="C00000"/>
                </a:solidFill>
              </a:rPr>
              <a:t>στην παιδεία, το δικαίωμα στην υγεία ή το δικαίωμα στην κοινωνική ασφάλιση. Τα δικαιώματα αυτά υποχρεώνουν το κράτος να διασφαλίζει στους πολίτες ορισμένα κοινωνικά αγαθά. </a:t>
            </a:r>
            <a:r>
              <a:rPr lang="el-GR" dirty="0"/>
              <a:t>Προς το σκοπό αυτό, το κράτος οργανώνει ένα πλέγμα θεσμών και δημόσιων υπηρεσιών, δηλαδή δημόσια συστήματα, που αποστολή τους είναι να παρέχουν στους πολίτες κοινωνικές υπηρεσίες.</a:t>
            </a:r>
          </a:p>
        </p:txBody>
      </p:sp>
    </p:spTree>
    <p:extLst>
      <p:ext uri="{BB962C8B-B14F-4D97-AF65-F5344CB8AC3E}">
        <p14:creationId xmlns:p14="http://schemas.microsoft.com/office/powerpoint/2010/main" val="3009963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8904-4D3C-4BE1-8E83-941A8B903499}"/>
              </a:ext>
            </a:extLst>
          </p:cNvPr>
          <p:cNvSpPr>
            <a:spLocks noGrp="1"/>
          </p:cNvSpPr>
          <p:nvPr>
            <p:ph type="title"/>
          </p:nvPr>
        </p:nvSpPr>
        <p:spPr/>
        <p:txBody>
          <a:bodyPr/>
          <a:lstStyle/>
          <a:p>
            <a:r>
              <a:rPr lang="el-GR" dirty="0"/>
              <a:t>ΚΟΙΝΩΝΙΚΑ ΔΙΚΑΙΩΜΑΤΑ </a:t>
            </a:r>
          </a:p>
        </p:txBody>
      </p:sp>
      <p:sp>
        <p:nvSpPr>
          <p:cNvPr id="3" name="Content Placeholder 2">
            <a:extLst>
              <a:ext uri="{FF2B5EF4-FFF2-40B4-BE49-F238E27FC236}">
                <a16:creationId xmlns:a16="http://schemas.microsoft.com/office/drawing/2014/main" id="{9CB140AD-20B7-4C62-8700-F29EA602EE5E}"/>
              </a:ext>
            </a:extLst>
          </p:cNvPr>
          <p:cNvSpPr>
            <a:spLocks noGrp="1"/>
          </p:cNvSpPr>
          <p:nvPr>
            <p:ph idx="1"/>
          </p:nvPr>
        </p:nvSpPr>
        <p:spPr/>
        <p:txBody>
          <a:bodyPr>
            <a:normAutofit/>
          </a:bodyPr>
          <a:lstStyle/>
          <a:p>
            <a:pPr algn="just"/>
            <a:r>
              <a:rPr lang="el-GR" dirty="0"/>
              <a:t>Κοινωνικά δικαιώματα είναι οι  εγγυήσεις με την παρέμβαση της πολιτείας στην κοινωνική ζωή και την εξασφάλιση παροχών προς τους Πολίτες, τα οποία απορρέουν </a:t>
            </a:r>
            <a:r>
              <a:rPr lang="el-GR" dirty="0">
                <a:solidFill>
                  <a:srgbClr val="C00000"/>
                </a:solidFill>
              </a:rPr>
              <a:t>είτε από το εκάστοτε Σύνταγμα είτε από Διεθνείς Συμβάσεις </a:t>
            </a:r>
            <a:r>
              <a:rPr lang="el-GR" dirty="0"/>
              <a:t>(π.χ. Παγκόσμιος Χάρτης του Ο.Η.Ε. για τα Δικαιώματα του Ανθρώπου 1949).</a:t>
            </a:r>
          </a:p>
          <a:p>
            <a:pPr algn="just"/>
            <a:r>
              <a:rPr lang="el-GR" dirty="0"/>
              <a:t> Το ελληνικό Σύνταγμα στο άρθρο 21, παρ. 3 αναφέρει: «</a:t>
            </a:r>
            <a:r>
              <a:rPr lang="el-GR" i="1" dirty="0">
                <a:solidFill>
                  <a:srgbClr val="C00000"/>
                </a:solidFill>
              </a:rPr>
              <a:t>Το κράτος μεριμνά για την υγεία των πολιτών και παίρνει ειδικά μέτρα για την προστασία της νεότητας, του γήρατος, της αναπηρίας και για την περίθαλψη των απόρων</a:t>
            </a:r>
            <a:r>
              <a:rPr lang="el-GR" dirty="0"/>
              <a:t>». </a:t>
            </a:r>
          </a:p>
        </p:txBody>
      </p:sp>
    </p:spTree>
    <p:extLst>
      <p:ext uri="{BB962C8B-B14F-4D97-AF65-F5344CB8AC3E}">
        <p14:creationId xmlns:p14="http://schemas.microsoft.com/office/powerpoint/2010/main" val="20082077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33</TotalTime>
  <Words>1236</Words>
  <Application>Microsoft Office PowerPoint</Application>
  <PresentationFormat>Widescreen</PresentationFormat>
  <Paragraphs>89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Courier New</vt:lpstr>
      <vt:lpstr>Garamond</vt:lpstr>
      <vt:lpstr>Organic</vt:lpstr>
      <vt:lpstr> Κοινωνική Ανάγκη – Κοινωνική Προστασία</vt:lpstr>
      <vt:lpstr>ΟΡΙΣΜΟΣ ΚΟΙΝΩΝΙΚΗΣ ΑΝΑΓΚΗΣ</vt:lpstr>
      <vt:lpstr>ΟΙ ΑΝΑΓΚΕΣ ΤΗΣ ΚΟΙΝΩΝΙΑΣ ΩΣ ΣΥΝΟΛΟ</vt:lpstr>
      <vt:lpstr>ΚΟΙΝΩΝΙΚΗ ΠΟΛΙΤΙΚΗ ΚΑΙ ΑΝΑΓΚΕΣ (Bradshaw, 1972)</vt:lpstr>
      <vt:lpstr>Η ΕΝΝΟΙΑ ΤΗΣ ΕΠΙΘΥΜΙΑΣ ΣΕ ΣΧΕΣΗ ΜΕ ΤΗΝ ΑΝΑΓΚΗ</vt:lpstr>
      <vt:lpstr>ΕΠΙΘΥΜΙΑ </vt:lpstr>
      <vt:lpstr>ΚΑΤΗΓΟΡΙΟΠΟΙΗΣΗ ΕΠΙΘΥΜΙΑΣ ΜΕ ΒΑΣΗ ΤΗΝ ΕΝΤΑΣΗ</vt:lpstr>
      <vt:lpstr>Η ΕΝΝΟΙΑ ΤΟΥ ΚΟΙΝΩΝΙΚΟΥ ΔΙΚΑΙΩΜΑΤΟΣ</vt:lpstr>
      <vt:lpstr>ΚΟΙΝΩΝΙΚΑ ΔΙΚΑΙΩΜΑΤΑ </vt:lpstr>
      <vt:lpstr>ΚΑΘΟΛΙΚΑ ΚΟΙΝΩΝΙΚΑ ΔΙΚΑΙΩΜΑΤΑ ΣΤΗΝ ΕΛΛΑΔΑ</vt:lpstr>
      <vt:lpstr>ΑΤΟΜΙΚΟ ΠΡΟΒΛΗΜΑ</vt:lpstr>
      <vt:lpstr>ΚΟΙΝΩΝΙΚΟ ΠΡΟΒΛΗΜΑ</vt:lpstr>
      <vt:lpstr>ΚΑΤΑΤΑΞΗ ΚΟΙΝΩΝΙΚΩΝ ΠΡΟΒΛΗΜΑΤΩΝ – ΤΟ ΠΑΡΑΔΕΙΓΜΑ ΤΗΣ ΦΤΩΧΕΙΑΣ</vt:lpstr>
      <vt:lpstr>ΣΥΓΚΡΙΣΗ ΤΩΝ ΔΥΟ ΒΑΣΙΚΩΝ ΜΟΝΤΕΛΩΝ  ΚΟΙΝΩΝΙΚΗΣ ΠΡΟΣΤΑΣΙΑΣ </vt:lpstr>
      <vt:lpstr>PowerPoint Presentation</vt:lpstr>
      <vt:lpstr>ΔΕΙΚΤΗΣ ΚΟΙΝΩΝΙΚΗΣ ΔΙΚΑΙΟΣΥΝΗΣ</vt:lpstr>
      <vt:lpstr>PowerPoint Presentation</vt:lpstr>
      <vt:lpstr>ΒΑΘΜΟΛΟΓΙΑ ΕΛΛΑΔΑΣ ΣΤΟ ΔΕΙΚΤΗ ΚΟΙΝΩΝΙΚΗΣ ΔΙΚΑΙΟΣΥΝΗΣ </vt:lpstr>
      <vt:lpstr>PowerPoint Presentation</vt:lpstr>
      <vt:lpstr>ΘΕΜΑΤΑ ΓΙΑ ΑΝΑΣΤΟΧΑΣΜΟ / ΣΥΖΗΤΗΣΗ</vt:lpstr>
      <vt:lpstr>ΥΛΙΚΟ ΓΙΑ ΜΕΛΕΤΗ ΣΤΟ E-CLASS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Κοινωνική Ανάγκη – Κοινωνική Προστασία</dc:title>
  <dc:creator>Μέντης Εμμανουήλ</dc:creator>
  <cp:lastModifiedBy>Μέντης Εμμανουήλ</cp:lastModifiedBy>
  <cp:revision>5</cp:revision>
  <dcterms:created xsi:type="dcterms:W3CDTF">2020-10-18T10:18:53Z</dcterms:created>
  <dcterms:modified xsi:type="dcterms:W3CDTF">2020-10-18T10:52:46Z</dcterms:modified>
</cp:coreProperties>
</file>