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70" r:id="rId5"/>
    <p:sldId id="271" r:id="rId6"/>
    <p:sldId id="282" r:id="rId7"/>
    <p:sldId id="272" r:id="rId8"/>
    <p:sldId id="274" r:id="rId9"/>
    <p:sldId id="276" r:id="rId10"/>
    <p:sldId id="277" r:id="rId11"/>
    <p:sldId id="273" r:id="rId12"/>
    <p:sldId id="278" r:id="rId13"/>
    <p:sldId id="279" r:id="rId14"/>
    <p:sldId id="280" r:id="rId15"/>
    <p:sldId id="281" r:id="rId16"/>
    <p:sldId id="283" r:id="rId17"/>
    <p:sldId id="284" r:id="rId18"/>
    <p:sldId id="285" r:id="rId19"/>
    <p:sldId id="286" r:id="rId20"/>
    <p:sldId id="287" r:id="rId21"/>
    <p:sldId id="288" r:id="rId22"/>
    <p:sldId id="28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8" d="100"/>
          <a:sy n="68"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C5F88-A6B9-4D24-8C1B-C607B65BD284}"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C29E8716-648E-4151-8E88-781C6D13233C}">
      <dgm:prSet/>
      <dgm:spPr/>
      <dgm:t>
        <a:bodyPr/>
        <a:lstStyle/>
        <a:p>
          <a:r>
            <a:rPr lang="el-GR" i="1"/>
            <a:t>Υ</a:t>
          </a:r>
          <a:r>
            <a:rPr lang="el-GR"/>
            <a:t>πό την πίεση των Σελτζούκων, στα μέσα του 11</a:t>
          </a:r>
          <a:r>
            <a:rPr lang="el-GR" baseline="30000"/>
            <a:t>ου</a:t>
          </a:r>
          <a:r>
            <a:rPr lang="el-GR"/>
            <a:t> αιώνα, οι Ρομά κινούνται προς το Βυζάντιο. Εκμεταλλευόμενοι την αμάθεια και τη δεισιδαιμονία που επικρατεί, επιδίδονται στη μαγεία, τη μαντική, τη μουσική και τις τέχνες του τσίρκου. Γύρω στο 1400 μ.Χ., νομάδες Τσιγγάνοι ψυχαγωγούσαν την Αυλή του Ανδρόνικου Β΄ στην Κωνσταντινούπολη με ακροβατικά κ.λπ.</a:t>
          </a:r>
          <a:endParaRPr lang="en-US"/>
        </a:p>
      </dgm:t>
    </dgm:pt>
    <dgm:pt modelId="{7E9C3F1F-7F01-4568-A27D-584E10433A06}" type="parTrans" cxnId="{2A92D8A4-366C-4B9B-95DC-EEFB47A889B9}">
      <dgm:prSet/>
      <dgm:spPr/>
      <dgm:t>
        <a:bodyPr/>
        <a:lstStyle/>
        <a:p>
          <a:endParaRPr lang="en-US"/>
        </a:p>
      </dgm:t>
    </dgm:pt>
    <dgm:pt modelId="{C63C5C7A-A295-4AA9-8DCD-5632D1FDD020}" type="sibTrans" cxnId="{2A92D8A4-366C-4B9B-95DC-EEFB47A889B9}">
      <dgm:prSet/>
      <dgm:spPr/>
      <dgm:t>
        <a:bodyPr/>
        <a:lstStyle/>
        <a:p>
          <a:endParaRPr lang="en-US"/>
        </a:p>
      </dgm:t>
    </dgm:pt>
    <dgm:pt modelId="{F76B9414-88BE-4A2D-86E2-466AAD9B98AD}">
      <dgm:prSet/>
      <dgm:spPr/>
      <dgm:t>
        <a:bodyPr/>
        <a:lstStyle/>
        <a:p>
          <a:r>
            <a:rPr lang="el-GR"/>
            <a:t>Οι Βυζαντινοί τους ταυτίζουν με την αίρεση των Αθίγγανων (άθεοι και ειδωλολάτρες) και εδώ παίρνουν για πρώτη φορά το παρατσούκλι.</a:t>
          </a:r>
          <a:endParaRPr lang="en-US"/>
        </a:p>
      </dgm:t>
    </dgm:pt>
    <dgm:pt modelId="{7D53B96D-9FF3-40CB-A981-6A71FF00CACF}" type="parTrans" cxnId="{BD03058A-D9B8-4F9A-B106-B9B3D123023F}">
      <dgm:prSet/>
      <dgm:spPr/>
      <dgm:t>
        <a:bodyPr/>
        <a:lstStyle/>
        <a:p>
          <a:endParaRPr lang="en-US"/>
        </a:p>
      </dgm:t>
    </dgm:pt>
    <dgm:pt modelId="{F006C7E8-5D8B-4AFA-9E8F-7F6AEBD38D03}" type="sibTrans" cxnId="{BD03058A-D9B8-4F9A-B106-B9B3D123023F}">
      <dgm:prSet/>
      <dgm:spPr/>
      <dgm:t>
        <a:bodyPr/>
        <a:lstStyle/>
        <a:p>
          <a:endParaRPr lang="en-US"/>
        </a:p>
      </dgm:t>
    </dgm:pt>
    <dgm:pt modelId="{97932B4A-BA99-4EA1-8B8B-762BEEDCA8BE}">
      <dgm:prSet/>
      <dgm:spPr/>
      <dgm:t>
        <a:bodyPr/>
        <a:lstStyle/>
        <a:p>
          <a:r>
            <a:rPr lang="el-GR"/>
            <a:t>Παρ’ όλα αυτά, την περίοδο αυτή δεν έγιναν ιδιαίτερος στόχος, μιας και η περιοχή τους παρείχε μια σχετική ασφάλεια.</a:t>
          </a:r>
          <a:endParaRPr lang="en-US"/>
        </a:p>
      </dgm:t>
    </dgm:pt>
    <dgm:pt modelId="{A15E3DA6-24F7-45F9-951F-FD91D369FEAE}" type="parTrans" cxnId="{35F13366-4656-4EAB-89A4-43AA6533CAC9}">
      <dgm:prSet/>
      <dgm:spPr/>
      <dgm:t>
        <a:bodyPr/>
        <a:lstStyle/>
        <a:p>
          <a:endParaRPr lang="en-US"/>
        </a:p>
      </dgm:t>
    </dgm:pt>
    <dgm:pt modelId="{9BC773F6-ACB9-4124-AE8C-85DF1B49E4F8}" type="sibTrans" cxnId="{35F13366-4656-4EAB-89A4-43AA6533CAC9}">
      <dgm:prSet/>
      <dgm:spPr/>
      <dgm:t>
        <a:bodyPr/>
        <a:lstStyle/>
        <a:p>
          <a:endParaRPr lang="en-US"/>
        </a:p>
      </dgm:t>
    </dgm:pt>
    <dgm:pt modelId="{580F966B-46CE-4D43-AB5C-84B136BAF0FB}" type="pres">
      <dgm:prSet presAssocID="{6ECC5F88-A6B9-4D24-8C1B-C607B65BD284}" presName="Name0" presStyleCnt="0">
        <dgm:presLayoutVars>
          <dgm:dir/>
          <dgm:animLvl val="lvl"/>
          <dgm:resizeHandles val="exact"/>
        </dgm:presLayoutVars>
      </dgm:prSet>
      <dgm:spPr/>
    </dgm:pt>
    <dgm:pt modelId="{E98D1E45-24D8-4CC5-B165-49ACCFB4C269}" type="pres">
      <dgm:prSet presAssocID="{97932B4A-BA99-4EA1-8B8B-762BEEDCA8BE}" presName="boxAndChildren" presStyleCnt="0"/>
      <dgm:spPr/>
    </dgm:pt>
    <dgm:pt modelId="{210B8126-2AF5-4B17-A646-090B6FB558A0}" type="pres">
      <dgm:prSet presAssocID="{97932B4A-BA99-4EA1-8B8B-762BEEDCA8BE}" presName="parentTextBox" presStyleLbl="node1" presStyleIdx="0" presStyleCnt="3"/>
      <dgm:spPr/>
    </dgm:pt>
    <dgm:pt modelId="{3159CC09-AAFD-4294-A895-F758BBA47B13}" type="pres">
      <dgm:prSet presAssocID="{F006C7E8-5D8B-4AFA-9E8F-7F6AEBD38D03}" presName="sp" presStyleCnt="0"/>
      <dgm:spPr/>
    </dgm:pt>
    <dgm:pt modelId="{6401681D-09A7-4582-83EF-486ABD998C01}" type="pres">
      <dgm:prSet presAssocID="{F76B9414-88BE-4A2D-86E2-466AAD9B98AD}" presName="arrowAndChildren" presStyleCnt="0"/>
      <dgm:spPr/>
    </dgm:pt>
    <dgm:pt modelId="{2DF0C8D1-4385-4598-B4CB-49B96C41A293}" type="pres">
      <dgm:prSet presAssocID="{F76B9414-88BE-4A2D-86E2-466AAD9B98AD}" presName="parentTextArrow" presStyleLbl="node1" presStyleIdx="1" presStyleCnt="3"/>
      <dgm:spPr/>
    </dgm:pt>
    <dgm:pt modelId="{7508243B-843C-4735-84B3-B316CB4F8C7E}" type="pres">
      <dgm:prSet presAssocID="{C63C5C7A-A295-4AA9-8DCD-5632D1FDD020}" presName="sp" presStyleCnt="0"/>
      <dgm:spPr/>
    </dgm:pt>
    <dgm:pt modelId="{BB227DC9-4B34-4C83-AEDB-836202300FEB}" type="pres">
      <dgm:prSet presAssocID="{C29E8716-648E-4151-8E88-781C6D13233C}" presName="arrowAndChildren" presStyleCnt="0"/>
      <dgm:spPr/>
    </dgm:pt>
    <dgm:pt modelId="{09A6E453-1A61-4A1F-B2C9-3CFE493716F3}" type="pres">
      <dgm:prSet presAssocID="{C29E8716-648E-4151-8E88-781C6D13233C}" presName="parentTextArrow" presStyleLbl="node1" presStyleIdx="2" presStyleCnt="3"/>
      <dgm:spPr/>
    </dgm:pt>
  </dgm:ptLst>
  <dgm:cxnLst>
    <dgm:cxn modelId="{83B71238-FACD-4456-9EBE-18AB5FCF07A8}" type="presOf" srcId="{6ECC5F88-A6B9-4D24-8C1B-C607B65BD284}" destId="{580F966B-46CE-4D43-AB5C-84B136BAF0FB}" srcOrd="0" destOrd="0" presId="urn:microsoft.com/office/officeart/2005/8/layout/process4"/>
    <dgm:cxn modelId="{35F13366-4656-4EAB-89A4-43AA6533CAC9}" srcId="{6ECC5F88-A6B9-4D24-8C1B-C607B65BD284}" destId="{97932B4A-BA99-4EA1-8B8B-762BEEDCA8BE}" srcOrd="2" destOrd="0" parTransId="{A15E3DA6-24F7-45F9-951F-FD91D369FEAE}" sibTransId="{9BC773F6-ACB9-4124-AE8C-85DF1B49E4F8}"/>
    <dgm:cxn modelId="{BD03058A-D9B8-4F9A-B106-B9B3D123023F}" srcId="{6ECC5F88-A6B9-4D24-8C1B-C607B65BD284}" destId="{F76B9414-88BE-4A2D-86E2-466AAD9B98AD}" srcOrd="1" destOrd="0" parTransId="{7D53B96D-9FF3-40CB-A981-6A71FF00CACF}" sibTransId="{F006C7E8-5D8B-4AFA-9E8F-7F6AEBD38D03}"/>
    <dgm:cxn modelId="{EF0A6BA1-D7B6-4B07-A364-A68082E82432}" type="presOf" srcId="{F76B9414-88BE-4A2D-86E2-466AAD9B98AD}" destId="{2DF0C8D1-4385-4598-B4CB-49B96C41A293}" srcOrd="0" destOrd="0" presId="urn:microsoft.com/office/officeart/2005/8/layout/process4"/>
    <dgm:cxn modelId="{2A92D8A4-366C-4B9B-95DC-EEFB47A889B9}" srcId="{6ECC5F88-A6B9-4D24-8C1B-C607B65BD284}" destId="{C29E8716-648E-4151-8E88-781C6D13233C}" srcOrd="0" destOrd="0" parTransId="{7E9C3F1F-7F01-4568-A27D-584E10433A06}" sibTransId="{C63C5C7A-A295-4AA9-8DCD-5632D1FDD020}"/>
    <dgm:cxn modelId="{47B4D6B9-B9C8-4570-B745-2217DF61ED02}" type="presOf" srcId="{97932B4A-BA99-4EA1-8B8B-762BEEDCA8BE}" destId="{210B8126-2AF5-4B17-A646-090B6FB558A0}" srcOrd="0" destOrd="0" presId="urn:microsoft.com/office/officeart/2005/8/layout/process4"/>
    <dgm:cxn modelId="{405604EF-1607-467F-9BF6-6EC4C607E140}" type="presOf" srcId="{C29E8716-648E-4151-8E88-781C6D13233C}" destId="{09A6E453-1A61-4A1F-B2C9-3CFE493716F3}" srcOrd="0" destOrd="0" presId="urn:microsoft.com/office/officeart/2005/8/layout/process4"/>
    <dgm:cxn modelId="{16B94A60-CB03-4F84-8BA3-56AD810528E6}" type="presParOf" srcId="{580F966B-46CE-4D43-AB5C-84B136BAF0FB}" destId="{E98D1E45-24D8-4CC5-B165-49ACCFB4C269}" srcOrd="0" destOrd="0" presId="urn:microsoft.com/office/officeart/2005/8/layout/process4"/>
    <dgm:cxn modelId="{8025280D-F9B3-4B32-819E-2C062797E7EC}" type="presParOf" srcId="{E98D1E45-24D8-4CC5-B165-49ACCFB4C269}" destId="{210B8126-2AF5-4B17-A646-090B6FB558A0}" srcOrd="0" destOrd="0" presId="urn:microsoft.com/office/officeart/2005/8/layout/process4"/>
    <dgm:cxn modelId="{E8765856-DD24-440E-88C8-B2570C2089CD}" type="presParOf" srcId="{580F966B-46CE-4D43-AB5C-84B136BAF0FB}" destId="{3159CC09-AAFD-4294-A895-F758BBA47B13}" srcOrd="1" destOrd="0" presId="urn:microsoft.com/office/officeart/2005/8/layout/process4"/>
    <dgm:cxn modelId="{3F9E5A97-0CFC-4056-8611-B6AA6C891B63}" type="presParOf" srcId="{580F966B-46CE-4D43-AB5C-84B136BAF0FB}" destId="{6401681D-09A7-4582-83EF-486ABD998C01}" srcOrd="2" destOrd="0" presId="urn:microsoft.com/office/officeart/2005/8/layout/process4"/>
    <dgm:cxn modelId="{E238CD42-C403-476F-8EAD-25BA91D569FE}" type="presParOf" srcId="{6401681D-09A7-4582-83EF-486ABD998C01}" destId="{2DF0C8D1-4385-4598-B4CB-49B96C41A293}" srcOrd="0" destOrd="0" presId="urn:microsoft.com/office/officeart/2005/8/layout/process4"/>
    <dgm:cxn modelId="{04D5D567-54C3-4F6E-82E4-A6A313147291}" type="presParOf" srcId="{580F966B-46CE-4D43-AB5C-84B136BAF0FB}" destId="{7508243B-843C-4735-84B3-B316CB4F8C7E}" srcOrd="3" destOrd="0" presId="urn:microsoft.com/office/officeart/2005/8/layout/process4"/>
    <dgm:cxn modelId="{1E008147-88BC-4515-B205-EBAA89A719FF}" type="presParOf" srcId="{580F966B-46CE-4D43-AB5C-84B136BAF0FB}" destId="{BB227DC9-4B34-4C83-AEDB-836202300FEB}" srcOrd="4" destOrd="0" presId="urn:microsoft.com/office/officeart/2005/8/layout/process4"/>
    <dgm:cxn modelId="{A06D4EBC-0130-4C2C-9A91-B7B72AFAF859}" type="presParOf" srcId="{BB227DC9-4B34-4C83-AEDB-836202300FEB}" destId="{09A6E453-1A61-4A1F-B2C9-3CFE493716F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A0010-A1F5-4D07-8F23-33F7B9C7484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DCF4423-5CC9-4543-AA8C-67C9C8DC5B41}">
      <dgm:prSet/>
      <dgm:spPr/>
      <dgm:t>
        <a:bodyPr/>
        <a:lstStyle/>
        <a:p>
          <a:r>
            <a:rPr lang="el-GR" i="1" dirty="0"/>
            <a:t>Σ</a:t>
          </a:r>
          <a:r>
            <a:rPr lang="el-GR" dirty="0"/>
            <a:t>το σημερινό ελλαδικό χώρο φτάνουν στις αρχές του 14</a:t>
          </a:r>
          <a:r>
            <a:rPr lang="el-GR" baseline="30000" dirty="0"/>
            <a:t>ου</a:t>
          </a:r>
          <a:r>
            <a:rPr lang="el-GR" dirty="0"/>
            <a:t> αιώνα, κυρίως στις βενετοκρατούμενες περιοχές, ενώ πολλοί έρχονται και κατά την ανταλλαγή πληθυσμών το 1922 από την Κωνσταντινούπολη και τη Μ. Ασία.</a:t>
          </a:r>
          <a:endParaRPr lang="en-US" dirty="0"/>
        </a:p>
      </dgm:t>
    </dgm:pt>
    <dgm:pt modelId="{0AE60679-0935-4112-BD36-7964E7001A8A}" type="parTrans" cxnId="{17FE0FCB-EB08-4D4E-9304-E9993234BE5C}">
      <dgm:prSet/>
      <dgm:spPr/>
      <dgm:t>
        <a:bodyPr/>
        <a:lstStyle/>
        <a:p>
          <a:endParaRPr lang="en-US"/>
        </a:p>
      </dgm:t>
    </dgm:pt>
    <dgm:pt modelId="{8CDA9D0E-4400-4A64-A357-53F6B5FA8E81}" type="sibTrans" cxnId="{17FE0FCB-EB08-4D4E-9304-E9993234BE5C}">
      <dgm:prSet/>
      <dgm:spPr/>
      <dgm:t>
        <a:bodyPr/>
        <a:lstStyle/>
        <a:p>
          <a:endParaRPr lang="en-US"/>
        </a:p>
      </dgm:t>
    </dgm:pt>
    <dgm:pt modelId="{6F56D4E7-B046-4DF9-B709-3F2C4ECD90A0}">
      <dgm:prSet/>
      <dgm:spPr/>
      <dgm:t>
        <a:bodyPr/>
        <a:lstStyle/>
        <a:p>
          <a:pPr algn="just"/>
          <a:r>
            <a:rPr lang="el-GR" dirty="0"/>
            <a:t>Θεωρείται ιδανικός τόπος διαβίωσης λόγω του </a:t>
          </a:r>
          <a:r>
            <a:rPr lang="el-GR" i="1" dirty="0"/>
            <a:t>πλουραλισμού</a:t>
          </a:r>
          <a:r>
            <a:rPr lang="el-GR" dirty="0"/>
            <a:t> της κοινωνίας και της κουλτούρας.</a:t>
          </a:r>
          <a:endParaRPr lang="en-US" dirty="0"/>
        </a:p>
      </dgm:t>
    </dgm:pt>
    <dgm:pt modelId="{800E07AD-A91A-44C5-B4DA-FF82F013C4E9}" type="parTrans" cxnId="{A8D54155-C9D0-41CB-8454-CFE2CE4FA30F}">
      <dgm:prSet/>
      <dgm:spPr/>
      <dgm:t>
        <a:bodyPr/>
        <a:lstStyle/>
        <a:p>
          <a:endParaRPr lang="en-US"/>
        </a:p>
      </dgm:t>
    </dgm:pt>
    <dgm:pt modelId="{34BBD987-F547-4E76-8706-5CAF0C8C1E8F}" type="sibTrans" cxnId="{A8D54155-C9D0-41CB-8454-CFE2CE4FA30F}">
      <dgm:prSet/>
      <dgm:spPr/>
      <dgm:t>
        <a:bodyPr/>
        <a:lstStyle/>
        <a:p>
          <a:endParaRPr lang="en-US"/>
        </a:p>
      </dgm:t>
    </dgm:pt>
    <dgm:pt modelId="{2DB5A80C-4329-4C1C-86FD-AC4D1AB782B8}">
      <dgm:prSet/>
      <dgm:spPr/>
      <dgm:t>
        <a:bodyPr/>
        <a:lstStyle/>
        <a:p>
          <a:pPr algn="just"/>
          <a:r>
            <a:rPr lang="el-GR" dirty="0"/>
            <a:t>Γίνονται κολίγοι, αγρότες και εργάτες και έχουν δική τους γειτονιά, το </a:t>
          </a:r>
          <a:r>
            <a:rPr lang="el-GR" i="1" dirty="0" err="1"/>
            <a:t>Γιφτομαχαλά</a:t>
          </a:r>
          <a:r>
            <a:rPr lang="el-GR" dirty="0"/>
            <a:t> ή </a:t>
          </a:r>
          <a:r>
            <a:rPr lang="el-GR" i="1" dirty="0" err="1"/>
            <a:t>Γιφτορούγα</a:t>
          </a:r>
          <a:r>
            <a:rPr lang="el-GR" dirty="0"/>
            <a:t>, ενώ όσα χωριά δεν έχουν δικό τους γύφτο θεωρούνται άσημα και χωρίς πλούτο.</a:t>
          </a:r>
          <a:endParaRPr lang="en-US" dirty="0"/>
        </a:p>
      </dgm:t>
    </dgm:pt>
    <dgm:pt modelId="{07D244FB-485B-4C86-A6E4-655A79B48685}" type="parTrans" cxnId="{DF222701-DB8F-44F0-B0DC-63B06DC2E73C}">
      <dgm:prSet/>
      <dgm:spPr/>
      <dgm:t>
        <a:bodyPr/>
        <a:lstStyle/>
        <a:p>
          <a:endParaRPr lang="en-US"/>
        </a:p>
      </dgm:t>
    </dgm:pt>
    <dgm:pt modelId="{E8CF8429-3778-4F6C-AF54-5545B99EE191}" type="sibTrans" cxnId="{DF222701-DB8F-44F0-B0DC-63B06DC2E73C}">
      <dgm:prSet/>
      <dgm:spPr/>
      <dgm:t>
        <a:bodyPr/>
        <a:lstStyle/>
        <a:p>
          <a:endParaRPr lang="en-US"/>
        </a:p>
      </dgm:t>
    </dgm:pt>
    <dgm:pt modelId="{E41B588D-BB55-41C9-89A7-E3B74652781C}" type="pres">
      <dgm:prSet presAssocID="{FCCA0010-A1F5-4D07-8F23-33F7B9C7484A}" presName="linear" presStyleCnt="0">
        <dgm:presLayoutVars>
          <dgm:animLvl val="lvl"/>
          <dgm:resizeHandles val="exact"/>
        </dgm:presLayoutVars>
      </dgm:prSet>
      <dgm:spPr/>
    </dgm:pt>
    <dgm:pt modelId="{693DB5B5-9F43-41F0-843F-394AB9EC4968}" type="pres">
      <dgm:prSet presAssocID="{CDCF4423-5CC9-4543-AA8C-67C9C8DC5B41}" presName="parentText" presStyleLbl="node1" presStyleIdx="0" presStyleCnt="3">
        <dgm:presLayoutVars>
          <dgm:chMax val="0"/>
          <dgm:bulletEnabled val="1"/>
        </dgm:presLayoutVars>
      </dgm:prSet>
      <dgm:spPr/>
    </dgm:pt>
    <dgm:pt modelId="{80BB0FA5-527F-4FCE-B561-0E9BEF005B88}" type="pres">
      <dgm:prSet presAssocID="{8CDA9D0E-4400-4A64-A357-53F6B5FA8E81}" presName="spacer" presStyleCnt="0"/>
      <dgm:spPr/>
    </dgm:pt>
    <dgm:pt modelId="{118B9102-CEF9-45E0-8326-61F70A64186D}" type="pres">
      <dgm:prSet presAssocID="{6F56D4E7-B046-4DF9-B709-3F2C4ECD90A0}" presName="parentText" presStyleLbl="node1" presStyleIdx="1" presStyleCnt="3">
        <dgm:presLayoutVars>
          <dgm:chMax val="0"/>
          <dgm:bulletEnabled val="1"/>
        </dgm:presLayoutVars>
      </dgm:prSet>
      <dgm:spPr/>
    </dgm:pt>
    <dgm:pt modelId="{0A988965-993E-4ED4-AEF6-9FC778611BB0}" type="pres">
      <dgm:prSet presAssocID="{34BBD987-F547-4E76-8706-5CAF0C8C1E8F}" presName="spacer" presStyleCnt="0"/>
      <dgm:spPr/>
    </dgm:pt>
    <dgm:pt modelId="{48BFBF6A-9E4B-4CAD-B3FE-F2C11089CF76}" type="pres">
      <dgm:prSet presAssocID="{2DB5A80C-4329-4C1C-86FD-AC4D1AB782B8}" presName="parentText" presStyleLbl="node1" presStyleIdx="2" presStyleCnt="3" custScaleY="154335">
        <dgm:presLayoutVars>
          <dgm:chMax val="0"/>
          <dgm:bulletEnabled val="1"/>
        </dgm:presLayoutVars>
      </dgm:prSet>
      <dgm:spPr/>
    </dgm:pt>
  </dgm:ptLst>
  <dgm:cxnLst>
    <dgm:cxn modelId="{DF222701-DB8F-44F0-B0DC-63B06DC2E73C}" srcId="{FCCA0010-A1F5-4D07-8F23-33F7B9C7484A}" destId="{2DB5A80C-4329-4C1C-86FD-AC4D1AB782B8}" srcOrd="2" destOrd="0" parTransId="{07D244FB-485B-4C86-A6E4-655A79B48685}" sibTransId="{E8CF8429-3778-4F6C-AF54-5545B99EE191}"/>
    <dgm:cxn modelId="{E4234C30-D1AB-45EF-869D-3668509E5F96}" type="presOf" srcId="{6F56D4E7-B046-4DF9-B709-3F2C4ECD90A0}" destId="{118B9102-CEF9-45E0-8326-61F70A64186D}" srcOrd="0" destOrd="0" presId="urn:microsoft.com/office/officeart/2005/8/layout/vList2"/>
    <dgm:cxn modelId="{085B905B-52F8-47C6-8475-7BC34404A2DE}" type="presOf" srcId="{2DB5A80C-4329-4C1C-86FD-AC4D1AB782B8}" destId="{48BFBF6A-9E4B-4CAD-B3FE-F2C11089CF76}" srcOrd="0" destOrd="0" presId="urn:microsoft.com/office/officeart/2005/8/layout/vList2"/>
    <dgm:cxn modelId="{A8D54155-C9D0-41CB-8454-CFE2CE4FA30F}" srcId="{FCCA0010-A1F5-4D07-8F23-33F7B9C7484A}" destId="{6F56D4E7-B046-4DF9-B709-3F2C4ECD90A0}" srcOrd="1" destOrd="0" parTransId="{800E07AD-A91A-44C5-B4DA-FF82F013C4E9}" sibTransId="{34BBD987-F547-4E76-8706-5CAF0C8C1E8F}"/>
    <dgm:cxn modelId="{9CC1025A-601C-4C99-BF64-96ED25856BE6}" type="presOf" srcId="{CDCF4423-5CC9-4543-AA8C-67C9C8DC5B41}" destId="{693DB5B5-9F43-41F0-843F-394AB9EC4968}" srcOrd="0" destOrd="0" presId="urn:microsoft.com/office/officeart/2005/8/layout/vList2"/>
    <dgm:cxn modelId="{7F9DBAC7-9BC8-434E-94B2-86A0FA7F6898}" type="presOf" srcId="{FCCA0010-A1F5-4D07-8F23-33F7B9C7484A}" destId="{E41B588D-BB55-41C9-89A7-E3B74652781C}" srcOrd="0" destOrd="0" presId="urn:microsoft.com/office/officeart/2005/8/layout/vList2"/>
    <dgm:cxn modelId="{17FE0FCB-EB08-4D4E-9304-E9993234BE5C}" srcId="{FCCA0010-A1F5-4D07-8F23-33F7B9C7484A}" destId="{CDCF4423-5CC9-4543-AA8C-67C9C8DC5B41}" srcOrd="0" destOrd="0" parTransId="{0AE60679-0935-4112-BD36-7964E7001A8A}" sibTransId="{8CDA9D0E-4400-4A64-A357-53F6B5FA8E81}"/>
    <dgm:cxn modelId="{79610888-E446-48F4-95C0-AFC451E864AB}" type="presParOf" srcId="{E41B588D-BB55-41C9-89A7-E3B74652781C}" destId="{693DB5B5-9F43-41F0-843F-394AB9EC4968}" srcOrd="0" destOrd="0" presId="urn:microsoft.com/office/officeart/2005/8/layout/vList2"/>
    <dgm:cxn modelId="{160062F8-CCA0-434C-BB98-C330C516B270}" type="presParOf" srcId="{E41B588D-BB55-41C9-89A7-E3B74652781C}" destId="{80BB0FA5-527F-4FCE-B561-0E9BEF005B88}" srcOrd="1" destOrd="0" presId="urn:microsoft.com/office/officeart/2005/8/layout/vList2"/>
    <dgm:cxn modelId="{F2AC792D-BA16-40DE-AB27-134876F8E1EA}" type="presParOf" srcId="{E41B588D-BB55-41C9-89A7-E3B74652781C}" destId="{118B9102-CEF9-45E0-8326-61F70A64186D}" srcOrd="2" destOrd="0" presId="urn:microsoft.com/office/officeart/2005/8/layout/vList2"/>
    <dgm:cxn modelId="{B8361765-4262-42C5-9D49-2378667180B4}" type="presParOf" srcId="{E41B588D-BB55-41C9-89A7-E3B74652781C}" destId="{0A988965-993E-4ED4-AEF6-9FC778611BB0}" srcOrd="3" destOrd="0" presId="urn:microsoft.com/office/officeart/2005/8/layout/vList2"/>
    <dgm:cxn modelId="{50E5B488-7446-45FC-9163-C7EC593DB9C4}" type="presParOf" srcId="{E41B588D-BB55-41C9-89A7-E3B74652781C}" destId="{48BFBF6A-9E4B-4CAD-B3FE-F2C11089CF7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B8126-2AF5-4B17-A646-090B6FB558A0}">
      <dsp:nvSpPr>
        <dsp:cNvPr id="0" name=""/>
        <dsp:cNvSpPr/>
      </dsp:nvSpPr>
      <dsp:spPr>
        <a:xfrm>
          <a:off x="0" y="3950941"/>
          <a:ext cx="5914209" cy="1296787"/>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l-GR" sz="1500" kern="1200"/>
            <a:t>Παρ’ όλα αυτά, την περίοδο αυτή δεν έγιναν ιδιαίτερος στόχος, μιας και η περιοχή τους παρείχε μια σχετική ασφάλεια.</a:t>
          </a:r>
          <a:endParaRPr lang="en-US" sz="1500" kern="1200"/>
        </a:p>
      </dsp:txBody>
      <dsp:txXfrm>
        <a:off x="0" y="3950941"/>
        <a:ext cx="5914209" cy="1296787"/>
      </dsp:txXfrm>
    </dsp:sp>
    <dsp:sp modelId="{2DF0C8D1-4385-4598-B4CB-49B96C41A293}">
      <dsp:nvSpPr>
        <dsp:cNvPr id="0" name=""/>
        <dsp:cNvSpPr/>
      </dsp:nvSpPr>
      <dsp:spPr>
        <a:xfrm rot="10800000">
          <a:off x="0" y="1975934"/>
          <a:ext cx="5914209" cy="1994458"/>
        </a:xfrm>
        <a:prstGeom prst="upArrowCallou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l-GR" sz="1500" kern="1200"/>
            <a:t>Οι Βυζαντινοί τους ταυτίζουν με την αίρεση των Αθίγγανων (άθεοι και ειδωλολάτρες) και εδώ παίρνουν για πρώτη φορά το παρατσούκλι.</a:t>
          </a:r>
          <a:endParaRPr lang="en-US" sz="1500" kern="1200"/>
        </a:p>
      </dsp:txBody>
      <dsp:txXfrm rot="10800000">
        <a:off x="0" y="1975934"/>
        <a:ext cx="5914209" cy="1295939"/>
      </dsp:txXfrm>
    </dsp:sp>
    <dsp:sp modelId="{09A6E453-1A61-4A1F-B2C9-3CFE493716F3}">
      <dsp:nvSpPr>
        <dsp:cNvPr id="0" name=""/>
        <dsp:cNvSpPr/>
      </dsp:nvSpPr>
      <dsp:spPr>
        <a:xfrm rot="10800000">
          <a:off x="0" y="927"/>
          <a:ext cx="5914209" cy="1994458"/>
        </a:xfrm>
        <a:prstGeom prst="upArrowCallou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l-GR" sz="1500" i="1" kern="1200"/>
            <a:t>Υ</a:t>
          </a:r>
          <a:r>
            <a:rPr lang="el-GR" sz="1500" kern="1200"/>
            <a:t>πό την πίεση των Σελτζούκων, στα μέσα του 11</a:t>
          </a:r>
          <a:r>
            <a:rPr lang="el-GR" sz="1500" kern="1200" baseline="30000"/>
            <a:t>ου</a:t>
          </a:r>
          <a:r>
            <a:rPr lang="el-GR" sz="1500" kern="1200"/>
            <a:t> αιώνα, οι Ρομά κινούνται προς το Βυζάντιο. Εκμεταλλευόμενοι την αμάθεια και τη δεισιδαιμονία που επικρατεί, επιδίδονται στη μαγεία, τη μαντική, τη μουσική και τις τέχνες του τσίρκου. Γύρω στο 1400 μ.Χ., νομάδες Τσιγγάνοι ψυχαγωγούσαν την Αυλή του Ανδρόνικου Β΄ στην Κωνσταντινούπολη με ακροβατικά κ.λπ.</a:t>
          </a:r>
          <a:endParaRPr lang="en-US" sz="1500" kern="1200"/>
        </a:p>
      </dsp:txBody>
      <dsp:txXfrm rot="10800000">
        <a:off x="0" y="927"/>
        <a:ext cx="5914209" cy="1295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DB5B5-9F43-41F0-843F-394AB9EC4968}">
      <dsp:nvSpPr>
        <dsp:cNvPr id="0" name=""/>
        <dsp:cNvSpPr/>
      </dsp:nvSpPr>
      <dsp:spPr>
        <a:xfrm>
          <a:off x="0" y="203668"/>
          <a:ext cx="5914209" cy="133380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i="1" kern="1200" dirty="0"/>
            <a:t>Σ</a:t>
          </a:r>
          <a:r>
            <a:rPr lang="el-GR" sz="2000" kern="1200" dirty="0"/>
            <a:t>το σημερινό ελλαδικό χώρο φτάνουν στις αρχές του 14</a:t>
          </a:r>
          <a:r>
            <a:rPr lang="el-GR" sz="2000" kern="1200" baseline="30000" dirty="0"/>
            <a:t>ου</a:t>
          </a:r>
          <a:r>
            <a:rPr lang="el-GR" sz="2000" kern="1200" dirty="0"/>
            <a:t> αιώνα, κυρίως στις βενετοκρατούμενες περιοχές, ενώ πολλοί έρχονται και κατά την ανταλλαγή πληθυσμών το 1922 από την Κωνσταντινούπολη και τη Μ. Ασία.</a:t>
          </a:r>
          <a:endParaRPr lang="en-US" sz="2000" kern="1200" dirty="0"/>
        </a:p>
      </dsp:txBody>
      <dsp:txXfrm>
        <a:off x="65111" y="268779"/>
        <a:ext cx="5783987" cy="1203578"/>
      </dsp:txXfrm>
    </dsp:sp>
    <dsp:sp modelId="{118B9102-CEF9-45E0-8326-61F70A64186D}">
      <dsp:nvSpPr>
        <dsp:cNvPr id="0" name=""/>
        <dsp:cNvSpPr/>
      </dsp:nvSpPr>
      <dsp:spPr>
        <a:xfrm>
          <a:off x="0" y="1595068"/>
          <a:ext cx="5914209" cy="1333800"/>
        </a:xfrm>
        <a:prstGeom prst="roundRec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Θεωρείται ιδανικός τόπος διαβίωσης λόγω του </a:t>
          </a:r>
          <a:r>
            <a:rPr lang="el-GR" sz="2000" i="1" kern="1200" dirty="0"/>
            <a:t>πλουραλισμού</a:t>
          </a:r>
          <a:r>
            <a:rPr lang="el-GR" sz="2000" kern="1200" dirty="0"/>
            <a:t> της κοινωνίας και της κουλτούρας.</a:t>
          </a:r>
          <a:endParaRPr lang="en-US" sz="2000" kern="1200" dirty="0"/>
        </a:p>
      </dsp:txBody>
      <dsp:txXfrm>
        <a:off x="65111" y="1660179"/>
        <a:ext cx="5783987" cy="1203578"/>
      </dsp:txXfrm>
    </dsp:sp>
    <dsp:sp modelId="{48BFBF6A-9E4B-4CAD-B3FE-F2C11089CF76}">
      <dsp:nvSpPr>
        <dsp:cNvPr id="0" name=""/>
        <dsp:cNvSpPr/>
      </dsp:nvSpPr>
      <dsp:spPr>
        <a:xfrm>
          <a:off x="0" y="2986468"/>
          <a:ext cx="5914209" cy="205852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Γίνονται κολίγοι, αγρότες και εργάτες και έχουν δική τους γειτονιά, το </a:t>
          </a:r>
          <a:r>
            <a:rPr lang="el-GR" sz="2000" i="1" kern="1200" dirty="0" err="1"/>
            <a:t>Γιφτομαχαλά</a:t>
          </a:r>
          <a:r>
            <a:rPr lang="el-GR" sz="2000" kern="1200" dirty="0"/>
            <a:t> ή </a:t>
          </a:r>
          <a:r>
            <a:rPr lang="el-GR" sz="2000" i="1" kern="1200" dirty="0" err="1"/>
            <a:t>Γιφτορούγα</a:t>
          </a:r>
          <a:r>
            <a:rPr lang="el-GR" sz="2000" kern="1200" dirty="0"/>
            <a:t>, ενώ όσα χωριά δεν έχουν δικό τους γύφτο θεωρούνται άσημα και χωρίς πλούτο.</a:t>
          </a:r>
          <a:endParaRPr lang="en-US" sz="2000" kern="1200" dirty="0"/>
        </a:p>
      </dsp:txBody>
      <dsp:txXfrm>
        <a:off x="100489" y="3086957"/>
        <a:ext cx="5713231" cy="18575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3/5/2024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7EE5-BA57-4FE6-B978-CD163D487101}"/>
              </a:ext>
            </a:extLst>
          </p:cNvPr>
          <p:cNvSpPr>
            <a:spLocks noGrp="1"/>
          </p:cNvSpPr>
          <p:nvPr>
            <p:ph type="ctrTitle"/>
          </p:nvPr>
        </p:nvSpPr>
        <p:spPr>
          <a:xfrm>
            <a:off x="2692398" y="1684871"/>
            <a:ext cx="6815669" cy="1515532"/>
          </a:xfrm>
          <a:solidFill>
            <a:schemeClr val="accent4">
              <a:lumMod val="40000"/>
              <a:lumOff val="60000"/>
            </a:schemeClr>
          </a:solidFill>
        </p:spPr>
        <p:txBody>
          <a:bodyPr/>
          <a:lstStyle/>
          <a:p>
            <a:r>
              <a:rPr lang="el-GR" sz="2400" b="1" dirty="0"/>
              <a:t>ΙΣΤΟΡΙΚΑ ΣΤΟΙΧΕΙΑ ΓΙΑ ΤΟΥΣ ΡΟΜΑ</a:t>
            </a:r>
            <a:br>
              <a:rPr lang="el-GR" sz="2400" b="1" dirty="0"/>
            </a:br>
            <a:r>
              <a:rPr lang="el-GR" sz="2400" b="1" dirty="0"/>
              <a:t>«ΚΟΙΝΩΝΙΚΗ ΕΡΓΑΣΙΑ ΜΕ ΠΛΗΘΥΣΜΙΑΚΕΣ ΟΜΑΔΕΣ Ι»</a:t>
            </a:r>
          </a:p>
        </p:txBody>
      </p:sp>
      <p:sp>
        <p:nvSpPr>
          <p:cNvPr id="3" name="Subtitle 2">
            <a:extLst>
              <a:ext uri="{FF2B5EF4-FFF2-40B4-BE49-F238E27FC236}">
                <a16:creationId xmlns:a16="http://schemas.microsoft.com/office/drawing/2014/main" id="{62F9030F-A6EB-49E7-B05A-FEDEF5C72424}"/>
              </a:ext>
            </a:extLst>
          </p:cNvPr>
          <p:cNvSpPr>
            <a:spLocks noGrp="1"/>
          </p:cNvSpPr>
          <p:nvPr>
            <p:ph type="subTitle" idx="1"/>
          </p:nvPr>
        </p:nvSpPr>
        <p:spPr>
          <a:xfrm>
            <a:off x="2692398" y="3657597"/>
            <a:ext cx="6815669" cy="1515532"/>
          </a:xfrm>
        </p:spPr>
        <p:txBody>
          <a:bodyPr>
            <a:normAutofit fontScale="92500" lnSpcReduction="20000"/>
          </a:bodyPr>
          <a:lstStyle/>
          <a:p>
            <a:r>
              <a:rPr lang="el-GR" dirty="0"/>
              <a:t>Μανόλης Μέντης</a:t>
            </a:r>
          </a:p>
          <a:p>
            <a:r>
              <a:rPr lang="el-GR" dirty="0"/>
              <a:t>Κοινωνικός Λειτουργός - Επίκουρος Καθηγητής</a:t>
            </a:r>
          </a:p>
          <a:p>
            <a:r>
              <a:rPr lang="el-GR" dirty="0"/>
              <a:t>Τμήμα Επιστημών της Εκπαίδευσης &amp; Κοινωνικής Εργασίας</a:t>
            </a:r>
          </a:p>
          <a:p>
            <a:r>
              <a:rPr lang="el-GR" dirty="0"/>
              <a:t>Πανεπιστήμιο Πατρών </a:t>
            </a:r>
          </a:p>
          <a:p>
            <a:endParaRPr lang="el-GR" dirty="0"/>
          </a:p>
        </p:txBody>
      </p:sp>
      <p:pic>
        <p:nvPicPr>
          <p:cNvPr id="4" name="Picture 3">
            <a:extLst>
              <a:ext uri="{FF2B5EF4-FFF2-40B4-BE49-F238E27FC236}">
                <a16:creationId xmlns:a16="http://schemas.microsoft.com/office/drawing/2014/main" id="{7800B99C-C4B6-40A8-9F40-D4241629C72F}"/>
              </a:ext>
            </a:extLst>
          </p:cNvPr>
          <p:cNvPicPr>
            <a:picLocks noChangeAspect="1"/>
          </p:cNvPicPr>
          <p:nvPr/>
        </p:nvPicPr>
        <p:blipFill>
          <a:blip r:embed="rId2"/>
          <a:stretch>
            <a:fillRect/>
          </a:stretch>
        </p:blipFill>
        <p:spPr>
          <a:xfrm>
            <a:off x="4013959" y="206017"/>
            <a:ext cx="4164082" cy="1021660"/>
          </a:xfrm>
          <a:prstGeom prst="rect">
            <a:avLst/>
          </a:prstGeom>
        </p:spPr>
      </p:pic>
    </p:spTree>
    <p:extLst>
      <p:ext uri="{BB962C8B-B14F-4D97-AF65-F5344CB8AC3E}">
        <p14:creationId xmlns:p14="http://schemas.microsoft.com/office/powerpoint/2010/main" val="410869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2C19D1A6-2E80-47C6-9A8C-65F536A3FACF}"/>
              </a:ext>
            </a:extLst>
          </p:cNvPr>
          <p:cNvSpPr>
            <a:spLocks noGrp="1"/>
          </p:cNvSpPr>
          <p:nvPr>
            <p:ph type="title"/>
          </p:nvPr>
        </p:nvSpPr>
        <p:spPr>
          <a:xfrm>
            <a:off x="952108" y="954756"/>
            <a:ext cx="2730414" cy="4946003"/>
          </a:xfrm>
        </p:spPr>
        <p:txBody>
          <a:bodyPr>
            <a:normAutofit/>
          </a:bodyPr>
          <a:lstStyle/>
          <a:p>
            <a:r>
              <a:rPr lang="el-GR" sz="2000" dirty="0">
                <a:solidFill>
                  <a:srgbClr val="FFFFFF"/>
                </a:solidFill>
              </a:rPr>
              <a:t>ΓΕΩΓΡΑΦΙΚΗ ΚΑΤΑΝΟΜΗ ΡΟΜΑ ΣΤΗΝ ΕΛΛΑΔΑ (ΜΑΚΕΔΟΝΙΑ – ΠΕΛΟΠΟΝΝΗΣΟΣ – ΣΤΕΡΕΑ ΕΛΛΑΔΑ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A57367-19E7-4E1B-A5DC-660F6DBECBB4}"/>
              </a:ext>
            </a:extLst>
          </p:cNvPr>
          <p:cNvSpPr>
            <a:spLocks noGrp="1"/>
          </p:cNvSpPr>
          <p:nvPr>
            <p:ph idx="1"/>
          </p:nvPr>
        </p:nvSpPr>
        <p:spPr>
          <a:xfrm>
            <a:off x="5140934" y="469899"/>
            <a:ext cx="5953630" cy="6156187"/>
          </a:xfrm>
        </p:spPr>
        <p:txBody>
          <a:bodyPr anchor="ctr">
            <a:normAutofit fontScale="47500" lnSpcReduction="20000"/>
          </a:bodyPr>
          <a:lstStyle/>
          <a:p>
            <a:pPr marL="0" indent="0">
              <a:buNone/>
            </a:pPr>
            <a:r>
              <a:rPr lang="el-GR" sz="2900" b="1" i="1" u="sng" dirty="0">
                <a:solidFill>
                  <a:srgbClr val="C00000"/>
                </a:solidFill>
                <a:latin typeface="Garamond" panose="02020404030301010803" pitchFamily="18" charset="0"/>
              </a:rPr>
              <a:t>ΜΑΚΕΔΟΝΙΑ</a:t>
            </a:r>
            <a:endParaRPr lang="el-GR" sz="2900" b="1" u="sng" dirty="0">
              <a:solidFill>
                <a:srgbClr val="C00000"/>
              </a:solidFill>
              <a:latin typeface="Garamond" panose="02020404030301010803" pitchFamily="18" charset="0"/>
            </a:endParaRPr>
          </a:p>
          <a:p>
            <a:r>
              <a:rPr lang="el-GR" sz="2900" dirty="0">
                <a:solidFill>
                  <a:srgbClr val="414243"/>
                </a:solidFill>
                <a:latin typeface="Garamond" panose="02020404030301010803" pitchFamily="18" charset="0"/>
              </a:rPr>
              <a:t>Ξυλάδικα-Μύλος Δήμος Θεσσαλονίκης</a:t>
            </a:r>
          </a:p>
          <a:p>
            <a:r>
              <a:rPr lang="el-GR" sz="2900" dirty="0">
                <a:solidFill>
                  <a:srgbClr val="0070C0"/>
                </a:solidFill>
                <a:latin typeface="Garamond" panose="02020404030301010803" pitchFamily="18" charset="0"/>
              </a:rPr>
              <a:t>Ξυλάδικα, ΚΤΕΛ, Θεσσαλονίκη</a:t>
            </a:r>
          </a:p>
          <a:p>
            <a:r>
              <a:rPr lang="el-GR" sz="2900" dirty="0">
                <a:solidFill>
                  <a:srgbClr val="414243"/>
                </a:solidFill>
                <a:latin typeface="Garamond" panose="02020404030301010803" pitchFamily="18" charset="0"/>
              </a:rPr>
              <a:t>Ξυλάδικα-Σαπφούς</a:t>
            </a:r>
          </a:p>
          <a:p>
            <a:r>
              <a:rPr lang="el-GR" sz="2900" dirty="0" err="1">
                <a:solidFill>
                  <a:srgbClr val="0070C0"/>
                </a:solidFill>
                <a:latin typeface="Garamond" panose="02020404030301010803" pitchFamily="18" charset="0"/>
              </a:rPr>
              <a:t>Περαία</a:t>
            </a:r>
            <a:r>
              <a:rPr lang="el-GR" sz="2900" dirty="0">
                <a:solidFill>
                  <a:srgbClr val="0070C0"/>
                </a:solidFill>
                <a:latin typeface="Garamond" panose="02020404030301010803" pitchFamily="18" charset="0"/>
              </a:rPr>
              <a:t>, Δήμος Θερμαϊκού</a:t>
            </a:r>
          </a:p>
          <a:p>
            <a:r>
              <a:rPr lang="el-GR" sz="2900" dirty="0">
                <a:solidFill>
                  <a:srgbClr val="414243"/>
                </a:solidFill>
                <a:latin typeface="Garamond" panose="02020404030301010803" pitchFamily="18" charset="0"/>
              </a:rPr>
              <a:t>Οικισμός </a:t>
            </a:r>
            <a:r>
              <a:rPr lang="el-GR" sz="2900" dirty="0" err="1">
                <a:solidFill>
                  <a:srgbClr val="414243"/>
                </a:solidFill>
                <a:latin typeface="Garamond" panose="02020404030301010803" pitchFamily="18" charset="0"/>
              </a:rPr>
              <a:t>Καλίγγα</a:t>
            </a:r>
            <a:r>
              <a:rPr lang="el-GR" sz="2900" dirty="0">
                <a:solidFill>
                  <a:srgbClr val="414243"/>
                </a:solidFill>
                <a:latin typeface="Garamond" panose="02020404030301010803" pitchFamily="18" charset="0"/>
              </a:rPr>
              <a:t>, Βέροια</a:t>
            </a:r>
          </a:p>
          <a:p>
            <a:pPr marL="0" indent="0">
              <a:buNone/>
            </a:pPr>
            <a:r>
              <a:rPr lang="el-GR" sz="2900" b="1" i="1" u="sng" dirty="0">
                <a:solidFill>
                  <a:srgbClr val="C00000"/>
                </a:solidFill>
                <a:latin typeface="Garamond" panose="02020404030301010803" pitchFamily="18" charset="0"/>
              </a:rPr>
              <a:t>ΠΕΛΟΠΟΝΝΗΣΟΣ</a:t>
            </a:r>
          </a:p>
          <a:p>
            <a:r>
              <a:rPr lang="el-GR" sz="2900" dirty="0" err="1">
                <a:solidFill>
                  <a:srgbClr val="0070C0"/>
                </a:solidFill>
                <a:latin typeface="Garamond" panose="02020404030301010803" pitchFamily="18" charset="0"/>
              </a:rPr>
              <a:t>Εξαμίλια</a:t>
            </a:r>
            <a:r>
              <a:rPr lang="el-GR" sz="2900" dirty="0">
                <a:solidFill>
                  <a:srgbClr val="0070C0"/>
                </a:solidFill>
                <a:latin typeface="Garamond" panose="02020404030301010803" pitchFamily="18" charset="0"/>
              </a:rPr>
              <a:t> Κορινθίας</a:t>
            </a:r>
          </a:p>
          <a:p>
            <a:r>
              <a:rPr lang="el-GR" sz="2900" dirty="0" err="1">
                <a:solidFill>
                  <a:srgbClr val="414243"/>
                </a:solidFill>
                <a:latin typeface="Garamond" panose="02020404030301010803" pitchFamily="18" charset="0"/>
              </a:rPr>
              <a:t>Σαγαίικα</a:t>
            </a:r>
            <a:r>
              <a:rPr lang="el-GR" sz="2900" dirty="0">
                <a:solidFill>
                  <a:srgbClr val="414243"/>
                </a:solidFill>
                <a:latin typeface="Garamond" panose="02020404030301010803" pitchFamily="18" charset="0"/>
              </a:rPr>
              <a:t>, Κάτω </a:t>
            </a:r>
            <a:r>
              <a:rPr lang="el-GR" sz="2900" dirty="0" err="1">
                <a:solidFill>
                  <a:srgbClr val="414243"/>
                </a:solidFill>
                <a:latin typeface="Garamond" panose="02020404030301010803" pitchFamily="18" charset="0"/>
              </a:rPr>
              <a:t>Αχαϊα</a:t>
            </a:r>
            <a:endParaRPr lang="el-GR" sz="2900" dirty="0">
              <a:solidFill>
                <a:srgbClr val="414243"/>
              </a:solidFill>
              <a:latin typeface="Garamond" panose="02020404030301010803" pitchFamily="18" charset="0"/>
            </a:endParaRPr>
          </a:p>
          <a:p>
            <a:r>
              <a:rPr lang="el-GR" sz="2900" dirty="0" err="1">
                <a:solidFill>
                  <a:srgbClr val="0070C0"/>
                </a:solidFill>
                <a:latin typeface="Garamond" panose="02020404030301010803" pitchFamily="18" charset="0"/>
              </a:rPr>
              <a:t>Τσαφλαίϊκα</a:t>
            </a:r>
            <a:r>
              <a:rPr lang="el-GR" sz="2900" dirty="0">
                <a:solidFill>
                  <a:srgbClr val="0070C0"/>
                </a:solidFill>
                <a:latin typeface="Garamond" panose="02020404030301010803" pitchFamily="18" charset="0"/>
              </a:rPr>
              <a:t>, Αμαλιάδα</a:t>
            </a:r>
          </a:p>
          <a:p>
            <a:r>
              <a:rPr lang="el-GR" sz="2900" dirty="0">
                <a:solidFill>
                  <a:srgbClr val="414243"/>
                </a:solidFill>
                <a:latin typeface="Garamond" panose="02020404030301010803" pitchFamily="18" charset="0"/>
              </a:rPr>
              <a:t>Οικισμοί Τρίπολης</a:t>
            </a:r>
          </a:p>
          <a:p>
            <a:pPr marL="0" indent="0">
              <a:buNone/>
            </a:pPr>
            <a:r>
              <a:rPr lang="el-GR" sz="2900" b="1" i="1" u="sng" dirty="0">
                <a:solidFill>
                  <a:srgbClr val="C00000"/>
                </a:solidFill>
                <a:latin typeface="Garamond" panose="02020404030301010803" pitchFamily="18" charset="0"/>
              </a:rPr>
              <a:t>ΣΤΕΡΕΑ ΕΛΛΑΔΑ</a:t>
            </a:r>
          </a:p>
          <a:p>
            <a:r>
              <a:rPr lang="el-GR" sz="2900" dirty="0">
                <a:solidFill>
                  <a:srgbClr val="0070C0"/>
                </a:solidFill>
                <a:latin typeface="Garamond" panose="02020404030301010803" pitchFamily="18" charset="0"/>
              </a:rPr>
              <a:t>Αγία Βαρβάρα, Αττική</a:t>
            </a:r>
          </a:p>
          <a:p>
            <a:r>
              <a:rPr lang="el-GR" sz="2900" dirty="0">
                <a:solidFill>
                  <a:srgbClr val="414243"/>
                </a:solidFill>
                <a:latin typeface="Garamond" panose="02020404030301010803" pitchFamily="18" charset="0"/>
              </a:rPr>
              <a:t>Οικισμός Νέα Ζωή Ασπροπύργου, Αττική</a:t>
            </a:r>
          </a:p>
          <a:p>
            <a:r>
              <a:rPr lang="el-GR" sz="2900" dirty="0">
                <a:solidFill>
                  <a:srgbClr val="0070C0"/>
                </a:solidFill>
                <a:latin typeface="Garamond" panose="02020404030301010803" pitchFamily="18" charset="0"/>
              </a:rPr>
              <a:t>Οικισμός </a:t>
            </a:r>
            <a:r>
              <a:rPr lang="el-GR" sz="2900" dirty="0" err="1">
                <a:solidFill>
                  <a:srgbClr val="0070C0"/>
                </a:solidFill>
                <a:latin typeface="Garamond" panose="02020404030301010803" pitchFamily="18" charset="0"/>
              </a:rPr>
              <a:t>Ξηριά</a:t>
            </a:r>
            <a:r>
              <a:rPr lang="el-GR" sz="2900" dirty="0">
                <a:solidFill>
                  <a:srgbClr val="0070C0"/>
                </a:solidFill>
                <a:latin typeface="Garamond" panose="02020404030301010803" pitchFamily="18" charset="0"/>
              </a:rPr>
              <a:t> Λαμίας</a:t>
            </a:r>
          </a:p>
          <a:p>
            <a:r>
              <a:rPr lang="el-GR" sz="2900" dirty="0">
                <a:solidFill>
                  <a:srgbClr val="414243"/>
                </a:solidFill>
                <a:latin typeface="Garamond" panose="02020404030301010803" pitchFamily="18" charset="0"/>
              </a:rPr>
              <a:t>Οικισμός </a:t>
            </a:r>
            <a:r>
              <a:rPr lang="el-GR" sz="2900" dirty="0" err="1">
                <a:solidFill>
                  <a:srgbClr val="414243"/>
                </a:solidFill>
                <a:latin typeface="Garamond" panose="02020404030301010803" pitchFamily="18" charset="0"/>
              </a:rPr>
              <a:t>Ανθήλης</a:t>
            </a:r>
            <a:r>
              <a:rPr lang="el-GR" sz="2900" dirty="0">
                <a:solidFill>
                  <a:srgbClr val="414243"/>
                </a:solidFill>
                <a:latin typeface="Garamond" panose="02020404030301010803" pitchFamily="18" charset="0"/>
              </a:rPr>
              <a:t>, Φθιώτιδα</a:t>
            </a:r>
          </a:p>
          <a:p>
            <a:r>
              <a:rPr lang="el-GR" sz="2900" dirty="0">
                <a:solidFill>
                  <a:srgbClr val="0070C0"/>
                </a:solidFill>
                <a:latin typeface="Garamond" panose="02020404030301010803" pitchFamily="18" charset="0"/>
              </a:rPr>
              <a:t>Οικισμός Αταλάντης, Φθιώτιδα</a:t>
            </a:r>
          </a:p>
          <a:p>
            <a:r>
              <a:rPr lang="el-GR" sz="2900" dirty="0">
                <a:solidFill>
                  <a:srgbClr val="414243"/>
                </a:solidFill>
                <a:latin typeface="Garamond" panose="02020404030301010803" pitchFamily="18" charset="0"/>
              </a:rPr>
              <a:t>Οικισμός </a:t>
            </a:r>
            <a:r>
              <a:rPr lang="el-GR" sz="2900" dirty="0" err="1">
                <a:solidFill>
                  <a:srgbClr val="414243"/>
                </a:solidFill>
                <a:latin typeface="Garamond" panose="02020404030301010803" pitchFamily="18" charset="0"/>
              </a:rPr>
              <a:t>Χάρμαινας</a:t>
            </a:r>
            <a:r>
              <a:rPr lang="el-GR" sz="2900" dirty="0">
                <a:solidFill>
                  <a:srgbClr val="414243"/>
                </a:solidFill>
                <a:latin typeface="Garamond" panose="02020404030301010803" pitchFamily="18" charset="0"/>
              </a:rPr>
              <a:t>, Άμφισσα</a:t>
            </a:r>
          </a:p>
          <a:p>
            <a:r>
              <a:rPr lang="el-GR" sz="2900" dirty="0">
                <a:solidFill>
                  <a:srgbClr val="0070C0"/>
                </a:solidFill>
                <a:latin typeface="Garamond" panose="02020404030301010803" pitchFamily="18" charset="0"/>
              </a:rPr>
              <a:t>Οικισμός </a:t>
            </a:r>
            <a:r>
              <a:rPr lang="el-GR" sz="2900" dirty="0" err="1">
                <a:solidFill>
                  <a:srgbClr val="0070C0"/>
                </a:solidFill>
                <a:latin typeface="Garamond" panose="02020404030301010803" pitchFamily="18" charset="0"/>
              </a:rPr>
              <a:t>Βοϊδολίβαδου</a:t>
            </a:r>
            <a:r>
              <a:rPr lang="el-GR" sz="2900" dirty="0">
                <a:solidFill>
                  <a:srgbClr val="0070C0"/>
                </a:solidFill>
                <a:latin typeface="Garamond" panose="02020404030301010803" pitchFamily="18" charset="0"/>
              </a:rPr>
              <a:t>, Αγρίνιο</a:t>
            </a:r>
          </a:p>
          <a:p>
            <a:r>
              <a:rPr lang="el-GR" sz="2900" dirty="0">
                <a:solidFill>
                  <a:srgbClr val="414243"/>
                </a:solidFill>
                <a:latin typeface="Garamond" panose="02020404030301010803" pitchFamily="18" charset="0"/>
              </a:rPr>
              <a:t>Αιτωλικό, Αιτωλοακαρνανία</a:t>
            </a:r>
          </a:p>
          <a:p>
            <a:r>
              <a:rPr lang="el-GR" sz="2900" dirty="0">
                <a:solidFill>
                  <a:srgbClr val="0070C0"/>
                </a:solidFill>
                <a:latin typeface="Garamond" panose="02020404030301010803" pitchFamily="18" charset="0"/>
              </a:rPr>
              <a:t>Συνοικία </a:t>
            </a:r>
            <a:r>
              <a:rPr lang="el-GR" sz="2900" dirty="0" err="1">
                <a:solidFill>
                  <a:srgbClr val="0070C0"/>
                </a:solidFill>
                <a:latin typeface="Garamond" panose="02020404030301010803" pitchFamily="18" charset="0"/>
              </a:rPr>
              <a:t>Καστέλλα</a:t>
            </a:r>
            <a:r>
              <a:rPr lang="el-GR" sz="2900" dirty="0">
                <a:solidFill>
                  <a:srgbClr val="0070C0"/>
                </a:solidFill>
                <a:latin typeface="Garamond" panose="02020404030301010803" pitchFamily="18" charset="0"/>
              </a:rPr>
              <a:t>, Χαλκίδα</a:t>
            </a:r>
          </a:p>
          <a:p>
            <a:pPr>
              <a:lnSpc>
                <a:spcPct val="90000"/>
              </a:lnSpc>
            </a:pPr>
            <a:endParaRPr lang="el-GR" sz="2200" dirty="0"/>
          </a:p>
        </p:txBody>
      </p:sp>
    </p:spTree>
    <p:extLst>
      <p:ext uri="{BB962C8B-B14F-4D97-AF65-F5344CB8AC3E}">
        <p14:creationId xmlns:p14="http://schemas.microsoft.com/office/powerpoint/2010/main" val="83074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7AB9E651-7D27-4F06-8717-310EAE944674}"/>
              </a:ext>
            </a:extLst>
          </p:cNvPr>
          <p:cNvSpPr>
            <a:spLocks noGrp="1"/>
          </p:cNvSpPr>
          <p:nvPr>
            <p:ph type="title"/>
          </p:nvPr>
        </p:nvSpPr>
        <p:spPr>
          <a:xfrm>
            <a:off x="952108" y="954756"/>
            <a:ext cx="2730414" cy="4946003"/>
          </a:xfrm>
        </p:spPr>
        <p:txBody>
          <a:bodyPr>
            <a:normAutofit/>
          </a:bodyPr>
          <a:lstStyle/>
          <a:p>
            <a:r>
              <a:rPr lang="el-GR" sz="2400" dirty="0">
                <a:solidFill>
                  <a:srgbClr val="FFFFFF"/>
                </a:solidFill>
              </a:rPr>
              <a:t>ΙΣΤΟΡΙΚΗ ΑΝΑΔΡΟΜΗ </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093C75-CD60-4E38-BA30-AE3F99D8912E}"/>
              </a:ext>
            </a:extLst>
          </p:cNvPr>
          <p:cNvSpPr>
            <a:spLocks noGrp="1"/>
          </p:cNvSpPr>
          <p:nvPr>
            <p:ph idx="1"/>
          </p:nvPr>
        </p:nvSpPr>
        <p:spPr>
          <a:xfrm>
            <a:off x="5150360" y="469900"/>
            <a:ext cx="5953630" cy="5405968"/>
          </a:xfrm>
        </p:spPr>
        <p:txBody>
          <a:bodyPr anchor="ctr">
            <a:normAutofit/>
          </a:bodyPr>
          <a:lstStyle/>
          <a:p>
            <a:endParaRPr lang="el-GR" dirty="0">
              <a:solidFill>
                <a:schemeClr val="bg1"/>
              </a:solidFill>
              <a:latin typeface="Open Sans SemiBold"/>
            </a:endParaRPr>
          </a:p>
          <a:p>
            <a:endParaRPr lang="el-GR" dirty="0">
              <a:solidFill>
                <a:schemeClr val="bg1"/>
              </a:solidFill>
              <a:latin typeface="Open Sans SemiBold"/>
            </a:endParaRPr>
          </a:p>
          <a:p>
            <a:pPr marL="0" indent="0" algn="just">
              <a:buNone/>
            </a:pPr>
            <a:r>
              <a:rPr lang="el-GR" dirty="0">
                <a:solidFill>
                  <a:schemeClr val="bg1"/>
                </a:solidFill>
                <a:latin typeface="+mj-lt"/>
              </a:rPr>
              <a:t>Στο χώρο της Βυζαντινής Αυτοκρατορίας εμφανίστηκαν κατά τον 11ο αιώνα, στον ελλαδικό χώρο κατά τον 14ο και συνέχισαν την πορεία τους προς τη Δύση. Εξ αρχής  αντιμετωπίστηκαν στον ευρωπαϊκό χώρο  ως «ξένοι», ως «διαφορετικοί», </a:t>
            </a:r>
            <a:r>
              <a:rPr lang="el-GR" dirty="0" err="1">
                <a:solidFill>
                  <a:schemeClr val="bg1"/>
                </a:solidFill>
                <a:latin typeface="+mj-lt"/>
              </a:rPr>
              <a:t>δαιμονοποιήθηκαν</a:t>
            </a:r>
            <a:r>
              <a:rPr lang="el-GR" dirty="0">
                <a:solidFill>
                  <a:schemeClr val="bg1"/>
                </a:solidFill>
                <a:latin typeface="+mj-lt"/>
              </a:rPr>
              <a:t> και διώχτηκαν.</a:t>
            </a:r>
          </a:p>
        </p:txBody>
      </p:sp>
    </p:spTree>
    <p:extLst>
      <p:ext uri="{BB962C8B-B14F-4D97-AF65-F5344CB8AC3E}">
        <p14:creationId xmlns:p14="http://schemas.microsoft.com/office/powerpoint/2010/main" val="326971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E9530A-137D-4FBA-96E7-ADE1F61A61D0}"/>
              </a:ext>
            </a:extLst>
          </p:cNvPr>
          <p:cNvSpPr>
            <a:spLocks noGrp="1"/>
          </p:cNvSpPr>
          <p:nvPr>
            <p:ph idx="1"/>
          </p:nvPr>
        </p:nvSpPr>
        <p:spPr>
          <a:xfrm>
            <a:off x="5150359" y="469900"/>
            <a:ext cx="6789849" cy="5918200"/>
          </a:xfrm>
        </p:spPr>
        <p:txBody>
          <a:bodyPr anchor="ctr">
            <a:normAutofit/>
          </a:bodyPr>
          <a:lstStyle/>
          <a:p>
            <a:pPr marL="0" indent="0" algn="just">
              <a:buNone/>
            </a:pPr>
            <a:r>
              <a:rPr lang="el-GR" dirty="0">
                <a:solidFill>
                  <a:schemeClr val="bg1"/>
                </a:solidFill>
                <a:latin typeface="Garamond" panose="02020404030301010803" pitchFamily="18" charset="0"/>
              </a:rPr>
              <a:t>Η πρώτη μνεία για παρουσία τσιγγάνων στα βυζαντινά εδάφη υπάρχει σ’ ένα γεωργιανό αγιολογικό κείμενο: «Η ζωή του Αγίου Γεωργίου του Αθωνίτη (1009 – 1065)», το οποίο γράφτηκε το 1068 στη μονή </a:t>
            </a:r>
            <a:r>
              <a:rPr lang="el-GR" dirty="0" err="1">
                <a:solidFill>
                  <a:schemeClr val="bg1"/>
                </a:solidFill>
                <a:latin typeface="Garamond" panose="02020404030301010803" pitchFamily="18" charset="0"/>
              </a:rPr>
              <a:t>Ιβήρων</a:t>
            </a:r>
            <a:r>
              <a:rPr lang="el-GR" dirty="0">
                <a:solidFill>
                  <a:schemeClr val="bg1"/>
                </a:solidFill>
                <a:latin typeface="Garamond" panose="02020404030301010803" pitchFamily="18" charset="0"/>
              </a:rPr>
              <a:t> του Αγίου Όρους. Σ’ αυτό αναφέρεται ότι ο αυτοκράτορας Κωνσταντίνος ο Μονομάχος (1042 – 1055) χρησιμοποίησε το 1050 τους «</a:t>
            </a:r>
            <a:r>
              <a:rPr lang="el-GR" dirty="0" err="1">
                <a:solidFill>
                  <a:schemeClr val="bg1"/>
                </a:solidFill>
                <a:latin typeface="Garamond" panose="02020404030301010803" pitchFamily="18" charset="0"/>
              </a:rPr>
              <a:t>Adsincani</a:t>
            </a:r>
            <a:r>
              <a:rPr lang="el-GR" dirty="0">
                <a:solidFill>
                  <a:schemeClr val="bg1"/>
                </a:solidFill>
                <a:latin typeface="Garamond" panose="02020404030301010803" pitchFamily="18" charset="0"/>
              </a:rPr>
              <a:t>», </a:t>
            </a:r>
            <a:r>
              <a:rPr lang="el-GR" dirty="0" err="1">
                <a:solidFill>
                  <a:schemeClr val="bg1"/>
                </a:solidFill>
                <a:latin typeface="Garamond" panose="02020404030301010803" pitchFamily="18" charset="0"/>
              </a:rPr>
              <a:t>δηλ</a:t>
            </a:r>
            <a:r>
              <a:rPr lang="el-GR" dirty="0">
                <a:solidFill>
                  <a:schemeClr val="bg1"/>
                </a:solidFill>
                <a:latin typeface="Garamond" panose="02020404030301010803" pitchFamily="18" charset="0"/>
              </a:rPr>
              <a:t>.«</a:t>
            </a:r>
            <a:r>
              <a:rPr lang="el-GR" dirty="0" err="1">
                <a:solidFill>
                  <a:schemeClr val="bg1"/>
                </a:solidFill>
                <a:latin typeface="Garamond" panose="02020404030301010803" pitchFamily="18" charset="0"/>
              </a:rPr>
              <a:t>σαρματικό</a:t>
            </a:r>
            <a:r>
              <a:rPr lang="el-GR" dirty="0">
                <a:solidFill>
                  <a:schemeClr val="bg1"/>
                </a:solidFill>
                <a:latin typeface="Garamond" panose="02020404030301010803" pitchFamily="18" charset="0"/>
              </a:rPr>
              <a:t> λαό, απογόνους του Σίμωνα του Μάγου, γνωστούς μάγους και κακόβουλους ανθρώπους», για να αντιμετωπίσει τα άγρια θηρία που είχαν εισχωρήσει στο αυτοκρατορικό πάρκο της Κωνσταντινούπολης. Οι «</a:t>
            </a:r>
            <a:r>
              <a:rPr lang="el-GR" dirty="0" err="1">
                <a:solidFill>
                  <a:schemeClr val="bg1"/>
                </a:solidFill>
                <a:latin typeface="Garamond" panose="02020404030301010803" pitchFamily="18" charset="0"/>
              </a:rPr>
              <a:t>Adsincani</a:t>
            </a:r>
            <a:r>
              <a:rPr lang="el-GR" dirty="0">
                <a:solidFill>
                  <a:schemeClr val="bg1"/>
                </a:solidFill>
                <a:latin typeface="Garamond" panose="02020404030301010803" pitchFamily="18" charset="0"/>
              </a:rPr>
              <a:t>» τοποθέτησαν σε διάφορα σημεία του πάρκου κρέας που είχε «μαγικές ιδιότητες»(επρόκειτο φυσικά για κρέας με δηλητήριο) εξολοθρεύοντας τα άγρια θηρία.</a:t>
            </a:r>
          </a:p>
        </p:txBody>
      </p:sp>
      <p:pic>
        <p:nvPicPr>
          <p:cNvPr id="4100" name="Picture 4" descr="roma0">
            <a:extLst>
              <a:ext uri="{FF2B5EF4-FFF2-40B4-BE49-F238E27FC236}">
                <a16:creationId xmlns:a16="http://schemas.microsoft.com/office/drawing/2014/main" id="{DF710105-6500-4FE7-ABC9-C2749CEA6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852488"/>
            <a:ext cx="3695002" cy="51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8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E1A89B6D-0692-4B3B-A95C-A867E85179C1}"/>
              </a:ext>
            </a:extLst>
          </p:cNvPr>
          <p:cNvSpPr>
            <a:spLocks noGrp="1"/>
          </p:cNvSpPr>
          <p:nvPr>
            <p:ph type="title"/>
          </p:nvPr>
        </p:nvSpPr>
        <p:spPr>
          <a:xfrm>
            <a:off x="1055599" y="1055077"/>
            <a:ext cx="2532909" cy="4794578"/>
          </a:xfrm>
        </p:spPr>
        <p:txBody>
          <a:bodyPr>
            <a:normAutofit/>
          </a:bodyPr>
          <a:lstStyle/>
          <a:p>
            <a:r>
              <a:rPr lang="el-GR" sz="3100">
                <a:solidFill>
                  <a:srgbClr val="262626"/>
                </a:solidFill>
              </a:rPr>
              <a:t>ΙΣΤΟΡΙΚΗ ΑΝΑΔΡΟΜΗ</a:t>
            </a:r>
          </a:p>
        </p:txBody>
      </p:sp>
      <p:sp useBgFill="1">
        <p:nvSpPr>
          <p:cNvPr id="20"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
            <a:extLst>
              <a:ext uri="{FF2B5EF4-FFF2-40B4-BE49-F238E27FC236}">
                <a16:creationId xmlns:a16="http://schemas.microsoft.com/office/drawing/2014/main" id="{8F936994-7B37-4135-8616-AE9A51469E38}"/>
              </a:ext>
            </a:extLst>
          </p:cNvPr>
          <p:cNvGraphicFramePr>
            <a:graphicFrameLocks noGrp="1"/>
          </p:cNvGraphicFramePr>
          <p:nvPr>
            <p:ph idx="1"/>
            <p:extLst>
              <p:ext uri="{D42A27DB-BD31-4B8C-83A1-F6EECF244321}">
                <p14:modId xmlns:p14="http://schemas.microsoft.com/office/powerpoint/2010/main" val="359803450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676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5C98CF38-448A-4E0F-95D3-FF577DC66F52}"/>
              </a:ext>
            </a:extLst>
          </p:cNvPr>
          <p:cNvSpPr>
            <a:spLocks noGrp="1"/>
          </p:cNvSpPr>
          <p:nvPr>
            <p:ph type="title"/>
          </p:nvPr>
        </p:nvSpPr>
        <p:spPr>
          <a:xfrm>
            <a:off x="1055599" y="1055077"/>
            <a:ext cx="2532909" cy="4794578"/>
          </a:xfrm>
          <a:solidFill>
            <a:schemeClr val="accent4">
              <a:lumMod val="40000"/>
              <a:lumOff val="60000"/>
            </a:schemeClr>
          </a:solidFill>
        </p:spPr>
        <p:txBody>
          <a:bodyPr>
            <a:normAutofit/>
          </a:bodyPr>
          <a:lstStyle/>
          <a:p>
            <a:r>
              <a:rPr lang="el-GR" sz="2800" dirty="0">
                <a:solidFill>
                  <a:srgbClr val="262626"/>
                </a:solidFill>
              </a:rPr>
              <a:t>ΕΙΣΟΔΟΣ ΡΟΜΑ ΣΤΟΝ ΕΛΛΑΔΙΚΟ ΧΩΡΟ</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A4C0A66-7AD4-4307-97BF-21DD981B6FE9}"/>
              </a:ext>
            </a:extLst>
          </p:cNvPr>
          <p:cNvGraphicFramePr>
            <a:graphicFrameLocks noGrp="1"/>
          </p:cNvGraphicFramePr>
          <p:nvPr>
            <p:ph idx="1"/>
            <p:extLst>
              <p:ext uri="{D42A27DB-BD31-4B8C-83A1-F6EECF244321}">
                <p14:modId xmlns:p14="http://schemas.microsoft.com/office/powerpoint/2010/main" val="206058612"/>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2151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9B1B-DE5C-4D0F-A2A7-43D5C7D5607C}"/>
              </a:ext>
            </a:extLst>
          </p:cNvPr>
          <p:cNvSpPr>
            <a:spLocks noGrp="1"/>
          </p:cNvSpPr>
          <p:nvPr>
            <p:ph type="title"/>
          </p:nvPr>
        </p:nvSpPr>
        <p:spPr/>
        <p:txBody>
          <a:bodyPr/>
          <a:lstStyle/>
          <a:p>
            <a:r>
              <a:rPr lang="el-GR" dirty="0"/>
              <a:t>ΟΝΟΜΑΤΟΛΟΓΙΑ</a:t>
            </a:r>
          </a:p>
        </p:txBody>
      </p:sp>
      <p:sp>
        <p:nvSpPr>
          <p:cNvPr id="3" name="Content Placeholder 2">
            <a:extLst>
              <a:ext uri="{FF2B5EF4-FFF2-40B4-BE49-F238E27FC236}">
                <a16:creationId xmlns:a16="http://schemas.microsoft.com/office/drawing/2014/main" id="{40DCE60B-3510-4C5E-8171-A98D2DE17F74}"/>
              </a:ext>
            </a:extLst>
          </p:cNvPr>
          <p:cNvSpPr>
            <a:spLocks noGrp="1"/>
          </p:cNvSpPr>
          <p:nvPr>
            <p:ph idx="1"/>
          </p:nvPr>
        </p:nvSpPr>
        <p:spPr/>
        <p:txBody>
          <a:bodyPr/>
          <a:lstStyle/>
          <a:p>
            <a:pPr marL="0" indent="0" algn="just">
              <a:buNone/>
            </a:pPr>
            <a:r>
              <a:rPr lang="el-GR" dirty="0">
                <a:solidFill>
                  <a:srgbClr val="000000"/>
                </a:solidFill>
                <a:latin typeface="Garamond" panose="02020404030301010803" pitchFamily="18" charset="0"/>
              </a:rPr>
              <a:t>Στις περισσότερες γλώσσες, η λέξη “τσιγγάνος” θεωρείται προσβλητική και σε καμία περίπτωση αποδεκτή από τις οργανώσεις </a:t>
            </a:r>
            <a:r>
              <a:rPr lang="el-GR" dirty="0" err="1">
                <a:solidFill>
                  <a:srgbClr val="000000"/>
                </a:solidFill>
                <a:latin typeface="Garamond" panose="02020404030301010803" pitchFamily="18" charset="0"/>
              </a:rPr>
              <a:t>Ρομά</a:t>
            </a:r>
            <a:r>
              <a:rPr lang="el-GR" dirty="0">
                <a:solidFill>
                  <a:srgbClr val="000000"/>
                </a:solidFill>
                <a:latin typeface="Garamond" panose="02020404030301010803" pitchFamily="18" charset="0"/>
              </a:rPr>
              <a:t>. Η λέξη “</a:t>
            </a:r>
            <a:r>
              <a:rPr lang="el-GR" dirty="0" err="1">
                <a:solidFill>
                  <a:srgbClr val="000000"/>
                </a:solidFill>
                <a:latin typeface="Garamond" panose="02020404030301010803" pitchFamily="18" charset="0"/>
              </a:rPr>
              <a:t>Ρομά</a:t>
            </a:r>
            <a:r>
              <a:rPr lang="el-GR" dirty="0">
                <a:solidFill>
                  <a:srgbClr val="000000"/>
                </a:solidFill>
                <a:latin typeface="Garamond" panose="02020404030301010803" pitchFamily="18" charset="0"/>
              </a:rPr>
              <a:t>” είναι η σωστή λέξη για όλες τις σχετικές ομάδες, ανεξάρτητα από την χώρα από την οποία προέρχονται. </a:t>
            </a:r>
            <a:r>
              <a:rPr lang="el-GR" dirty="0">
                <a:solidFill>
                  <a:srgbClr val="C00000"/>
                </a:solidFill>
                <a:latin typeface="Garamond" panose="02020404030301010803" pitchFamily="18" charset="0"/>
              </a:rPr>
              <a:t>Έγινε  παγκοσμίως αποδεκτός όρος το 1971</a:t>
            </a:r>
            <a:r>
              <a:rPr lang="el-GR" dirty="0">
                <a:solidFill>
                  <a:srgbClr val="000000"/>
                </a:solidFill>
                <a:latin typeface="Garamond" panose="02020404030301010803" pitchFamily="18" charset="0"/>
              </a:rPr>
              <a:t>, όταν εκπρόσωποι των κοινοτήτων </a:t>
            </a:r>
            <a:r>
              <a:rPr lang="el-GR" dirty="0" err="1">
                <a:solidFill>
                  <a:srgbClr val="000000"/>
                </a:solidFill>
                <a:latin typeface="Garamond" panose="02020404030301010803" pitchFamily="18" charset="0"/>
              </a:rPr>
              <a:t>Ρομά</a:t>
            </a:r>
            <a:r>
              <a:rPr lang="el-GR" dirty="0">
                <a:solidFill>
                  <a:srgbClr val="000000"/>
                </a:solidFill>
                <a:latin typeface="Garamond" panose="02020404030301010803" pitchFamily="18" charset="0"/>
              </a:rPr>
              <a:t> υιοθέτησαν σημαία, εθνικό ύμνο και παγκόσμια ημέρα (8 Απριλίου).</a:t>
            </a:r>
            <a:endParaRPr lang="el-GR" dirty="0">
              <a:latin typeface="Garamond" panose="02020404030301010803" pitchFamily="18" charset="0"/>
            </a:endParaRPr>
          </a:p>
        </p:txBody>
      </p:sp>
    </p:spTree>
    <p:extLst>
      <p:ext uri="{BB962C8B-B14F-4D97-AF65-F5344CB8AC3E}">
        <p14:creationId xmlns:p14="http://schemas.microsoft.com/office/powerpoint/2010/main" val="885401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F652-122D-4202-8869-605CEBF8131B}"/>
              </a:ext>
            </a:extLst>
          </p:cNvPr>
          <p:cNvSpPr>
            <a:spLocks noGrp="1"/>
          </p:cNvSpPr>
          <p:nvPr>
            <p:ph type="title"/>
          </p:nvPr>
        </p:nvSpPr>
        <p:spPr/>
        <p:txBody>
          <a:bodyPr>
            <a:normAutofit fontScale="90000"/>
          </a:bodyPr>
          <a:lstStyle/>
          <a:p>
            <a:r>
              <a:rPr lang="el-GR" dirty="0"/>
              <a:t>Η ΠΡΟΕΛΕΥΣΗ ΤΩΝ ΛΕΞΕΩΝ «ΑΘΙΓΓΑΝΟΣ» &amp; «ΓΥΦΤΟΣ»</a:t>
            </a:r>
          </a:p>
        </p:txBody>
      </p:sp>
      <p:pic>
        <p:nvPicPr>
          <p:cNvPr id="4" name="Content Placeholder 3">
            <a:extLst>
              <a:ext uri="{FF2B5EF4-FFF2-40B4-BE49-F238E27FC236}">
                <a16:creationId xmlns:a16="http://schemas.microsoft.com/office/drawing/2014/main" id="{A6FE2D12-5863-4A27-B8F3-4AC0C1D12329}"/>
              </a:ext>
            </a:extLst>
          </p:cNvPr>
          <p:cNvPicPr>
            <a:picLocks noGrp="1" noChangeAspect="1"/>
          </p:cNvPicPr>
          <p:nvPr>
            <p:ph idx="1"/>
          </p:nvPr>
        </p:nvPicPr>
        <p:blipFill>
          <a:blip r:embed="rId2"/>
          <a:stretch>
            <a:fillRect/>
          </a:stretch>
        </p:blipFill>
        <p:spPr>
          <a:xfrm>
            <a:off x="7673009" y="2531165"/>
            <a:ext cx="3617843" cy="3511826"/>
          </a:xfrm>
          <a:prstGeom prst="rect">
            <a:avLst/>
          </a:prstGeom>
        </p:spPr>
      </p:pic>
      <p:sp>
        <p:nvSpPr>
          <p:cNvPr id="5" name="TextBox 4">
            <a:extLst>
              <a:ext uri="{FF2B5EF4-FFF2-40B4-BE49-F238E27FC236}">
                <a16:creationId xmlns:a16="http://schemas.microsoft.com/office/drawing/2014/main" id="{6870FD7F-05F3-4475-83A4-D062EA0384BD}"/>
              </a:ext>
            </a:extLst>
          </p:cNvPr>
          <p:cNvSpPr txBox="1"/>
          <p:nvPr/>
        </p:nvSpPr>
        <p:spPr>
          <a:xfrm>
            <a:off x="1282150" y="2650435"/>
            <a:ext cx="6377607" cy="3139321"/>
          </a:xfrm>
          <a:prstGeom prst="rect">
            <a:avLst/>
          </a:prstGeom>
          <a:noFill/>
        </p:spPr>
        <p:txBody>
          <a:bodyPr wrap="square" rtlCol="0">
            <a:spAutoFit/>
          </a:bodyPr>
          <a:lstStyle/>
          <a:p>
            <a:pPr algn="just"/>
            <a:r>
              <a:rPr lang="el-GR" dirty="0"/>
              <a:t>Η ρίζα της λέξης τσιγγάνος είναι από το ρήμα «αγγίζω» (</a:t>
            </a:r>
            <a:r>
              <a:rPr lang="el-GR" dirty="0" err="1"/>
              <a:t>θιγγάνω</a:t>
            </a:r>
            <a:r>
              <a:rPr lang="el-GR" dirty="0"/>
              <a:t>) με το στερητικό –α-. Σημαίνει, δηλαδή </a:t>
            </a:r>
            <a:r>
              <a:rPr lang="el-GR" b="1" dirty="0">
                <a:solidFill>
                  <a:srgbClr val="C00000"/>
                </a:solidFill>
              </a:rPr>
              <a:t>«ανέγγιχτος», </a:t>
            </a:r>
            <a:r>
              <a:rPr lang="el-GR" dirty="0"/>
              <a:t>αυτός που δεν κάνει να τον αγγίξεις γιατί είναι μιαρός, και η επονομασία αυτή τους δόθηκε στο Βυζάντιο. Μια άλλη ερμηνεία αφορά την κοινωνική τους καταγωγή, καθώς και στις Ινδίες η κοινωνία διαχωρίζεται σε κάστες και η κατώτερη κάστα, στην οποία πιθανότατα ανήκαν οι ομάδες αυτές, θεωρούνταν μιαρή   (</a:t>
            </a:r>
            <a:r>
              <a:rPr lang="el-GR" dirty="0">
                <a:solidFill>
                  <a:srgbClr val="C00000"/>
                </a:solidFill>
              </a:rPr>
              <a:t>σημειώνεται ότι μέχρι το 1974 η αστυνομική ταυτότητα στην Ελλάδα στην εθνικότητα έγραφε «αθίγγανος</a:t>
            </a:r>
            <a:r>
              <a:rPr lang="el-GR" dirty="0"/>
              <a:t>»).  Όσον αφορά την ονομασία «Γύφτος», αυτή προέρχεται από την άποψη που υπήρχε παλαιότερα ότι οι Τσιγγάνοι προέρχονταν από την Αίγυπτο (Αίγυπτος, Αιγύπτιος, γύφτος).</a:t>
            </a:r>
          </a:p>
        </p:txBody>
      </p:sp>
    </p:spTree>
    <p:extLst>
      <p:ext uri="{BB962C8B-B14F-4D97-AF65-F5344CB8AC3E}">
        <p14:creationId xmlns:p14="http://schemas.microsoft.com/office/powerpoint/2010/main" val="25869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6ACA-A982-402D-B84F-C093F12D3F12}"/>
              </a:ext>
            </a:extLst>
          </p:cNvPr>
          <p:cNvSpPr>
            <a:spLocks noGrp="1"/>
          </p:cNvSpPr>
          <p:nvPr>
            <p:ph type="title"/>
          </p:nvPr>
        </p:nvSpPr>
        <p:spPr/>
        <p:txBody>
          <a:bodyPr/>
          <a:lstStyle/>
          <a:p>
            <a:r>
              <a:rPr lang="el-GR" dirty="0"/>
              <a:t>ΓΛΩΣΣΑ</a:t>
            </a:r>
          </a:p>
        </p:txBody>
      </p:sp>
      <p:sp>
        <p:nvSpPr>
          <p:cNvPr id="3" name="Content Placeholder 2">
            <a:extLst>
              <a:ext uri="{FF2B5EF4-FFF2-40B4-BE49-F238E27FC236}">
                <a16:creationId xmlns:a16="http://schemas.microsoft.com/office/drawing/2014/main" id="{0E495656-5F81-442F-84D5-00282B897F4B}"/>
              </a:ext>
            </a:extLst>
          </p:cNvPr>
          <p:cNvSpPr>
            <a:spLocks noGrp="1"/>
          </p:cNvSpPr>
          <p:nvPr>
            <p:ph idx="1"/>
          </p:nvPr>
        </p:nvSpPr>
        <p:spPr/>
        <p:txBody>
          <a:bodyPr>
            <a:normAutofit lnSpcReduction="10000"/>
          </a:bodyPr>
          <a:lstStyle/>
          <a:p>
            <a:pPr marL="0" indent="0" algn="just">
              <a:buNone/>
            </a:pPr>
            <a:r>
              <a:rPr lang="el-GR" dirty="0">
                <a:latin typeface="+mj-lt"/>
              </a:rPr>
              <a:t>Η γλώσσα των </a:t>
            </a:r>
            <a:r>
              <a:rPr lang="el-GR" dirty="0" err="1">
                <a:latin typeface="+mj-lt"/>
              </a:rPr>
              <a:t>Ροµά</a:t>
            </a:r>
            <a:r>
              <a:rPr lang="el-GR" dirty="0">
                <a:latin typeface="+mj-lt"/>
              </a:rPr>
              <a:t>, </a:t>
            </a:r>
            <a:r>
              <a:rPr lang="el-GR" dirty="0">
                <a:solidFill>
                  <a:srgbClr val="C00000"/>
                </a:solidFill>
                <a:latin typeface="+mj-lt"/>
              </a:rPr>
              <a:t>η </a:t>
            </a:r>
            <a:r>
              <a:rPr lang="el-GR" dirty="0" err="1">
                <a:solidFill>
                  <a:srgbClr val="C00000"/>
                </a:solidFill>
                <a:latin typeface="+mj-lt"/>
              </a:rPr>
              <a:t>ροµανές</a:t>
            </a:r>
            <a:r>
              <a:rPr lang="el-GR" dirty="0">
                <a:solidFill>
                  <a:srgbClr val="C00000"/>
                </a:solidFill>
                <a:latin typeface="+mj-lt"/>
              </a:rPr>
              <a:t> (ή </a:t>
            </a:r>
            <a:r>
              <a:rPr lang="el-GR" dirty="0" err="1">
                <a:solidFill>
                  <a:srgbClr val="C00000"/>
                </a:solidFill>
                <a:latin typeface="+mj-lt"/>
              </a:rPr>
              <a:t>ροµανί</a:t>
            </a:r>
            <a:r>
              <a:rPr lang="el-GR" dirty="0">
                <a:solidFill>
                  <a:srgbClr val="C00000"/>
                </a:solidFill>
                <a:latin typeface="+mj-lt"/>
              </a:rPr>
              <a:t>), </a:t>
            </a:r>
            <a:r>
              <a:rPr lang="el-GR" dirty="0">
                <a:latin typeface="+mj-lt"/>
              </a:rPr>
              <a:t>αντικατοπτρίζει κάποια χαρακτηριστικά του </a:t>
            </a:r>
            <a:r>
              <a:rPr lang="el-GR" dirty="0" err="1">
                <a:latin typeface="+mj-lt"/>
              </a:rPr>
              <a:t>πολιτισµού</a:t>
            </a:r>
            <a:r>
              <a:rPr lang="el-GR" dirty="0">
                <a:latin typeface="+mj-lt"/>
              </a:rPr>
              <a:t> τους, κυρίαρχο από τα οποία είναι η έντονη ποικιλία. Η γλώσσα που </a:t>
            </a:r>
            <a:r>
              <a:rPr lang="el-GR" dirty="0" err="1">
                <a:latin typeface="+mj-lt"/>
              </a:rPr>
              <a:t>χρησιµοποιούν</a:t>
            </a:r>
            <a:r>
              <a:rPr lang="el-GR" dirty="0">
                <a:latin typeface="+mj-lt"/>
              </a:rPr>
              <a:t> οι </a:t>
            </a:r>
            <a:r>
              <a:rPr lang="el-GR" dirty="0" err="1">
                <a:latin typeface="+mj-lt"/>
              </a:rPr>
              <a:t>Ροµά</a:t>
            </a:r>
            <a:r>
              <a:rPr lang="el-GR" dirty="0">
                <a:latin typeface="+mj-lt"/>
              </a:rPr>
              <a:t> της Ελλάδας παρουσιάζει µ</a:t>
            </a:r>
            <a:r>
              <a:rPr lang="el-GR" dirty="0" err="1">
                <a:latin typeface="+mj-lt"/>
              </a:rPr>
              <a:t>ια</a:t>
            </a:r>
            <a:r>
              <a:rPr lang="el-GR" dirty="0">
                <a:latin typeface="+mj-lt"/>
              </a:rPr>
              <a:t> τεράστια ποικιλία που εντοπίζεται κυρίως στο λεξιλόγιο και δευτερευόντως στη φωνητική, τη µ</a:t>
            </a:r>
            <a:r>
              <a:rPr lang="el-GR" dirty="0" err="1">
                <a:latin typeface="+mj-lt"/>
              </a:rPr>
              <a:t>ορφολογία</a:t>
            </a:r>
            <a:r>
              <a:rPr lang="el-GR" dirty="0">
                <a:latin typeface="+mj-lt"/>
              </a:rPr>
              <a:t> και τη σύνταξη. Η </a:t>
            </a:r>
            <a:r>
              <a:rPr lang="el-GR" dirty="0" err="1">
                <a:latin typeface="+mj-lt"/>
              </a:rPr>
              <a:t>ροµανές</a:t>
            </a:r>
            <a:r>
              <a:rPr lang="el-GR" dirty="0">
                <a:latin typeface="+mj-lt"/>
              </a:rPr>
              <a:t> των </a:t>
            </a:r>
            <a:r>
              <a:rPr lang="el-GR" dirty="0" err="1">
                <a:latin typeface="+mj-lt"/>
              </a:rPr>
              <a:t>Ροµά</a:t>
            </a:r>
            <a:r>
              <a:rPr lang="el-GR" dirty="0">
                <a:latin typeface="+mj-lt"/>
              </a:rPr>
              <a:t> της Ελλάδας είναι µ</a:t>
            </a:r>
            <a:r>
              <a:rPr lang="el-GR" dirty="0" err="1">
                <a:latin typeface="+mj-lt"/>
              </a:rPr>
              <a:t>ια</a:t>
            </a:r>
            <a:r>
              <a:rPr lang="el-GR" dirty="0">
                <a:latin typeface="+mj-lt"/>
              </a:rPr>
              <a:t> ινδοευρωπαϊκή γλώσσα και παρουσιάζει αρκετά κοινά στοιχεία µε τις άλλες ινδοευρωπαϊκές γλώσσες. Περιέχει στοιχεία των αρχικών γλωσσών των Ροµ (σανσκριτικά, </a:t>
            </a:r>
            <a:r>
              <a:rPr lang="el-GR" dirty="0" err="1">
                <a:latin typeface="+mj-lt"/>
              </a:rPr>
              <a:t>χίντι</a:t>
            </a:r>
            <a:r>
              <a:rPr lang="el-GR" dirty="0">
                <a:latin typeface="+mj-lt"/>
              </a:rPr>
              <a:t>, </a:t>
            </a:r>
            <a:r>
              <a:rPr lang="el-GR" dirty="0" err="1">
                <a:latin typeface="+mj-lt"/>
              </a:rPr>
              <a:t>παντάµπι</a:t>
            </a:r>
            <a:r>
              <a:rPr lang="el-GR" dirty="0">
                <a:latin typeface="+mj-lt"/>
              </a:rPr>
              <a:t> </a:t>
            </a:r>
            <a:r>
              <a:rPr lang="el-GR" dirty="0" err="1">
                <a:latin typeface="+mj-lt"/>
              </a:rPr>
              <a:t>κ.ά</a:t>
            </a:r>
            <a:r>
              <a:rPr lang="el-GR" dirty="0">
                <a:latin typeface="+mj-lt"/>
              </a:rPr>
              <a:t>), καθώς και πολλά στοιχεία από την περσική, την τουρκική, τη </a:t>
            </a:r>
            <a:r>
              <a:rPr lang="el-GR" dirty="0" err="1">
                <a:latin typeface="+mj-lt"/>
              </a:rPr>
              <a:t>ρουµάνικη</a:t>
            </a:r>
            <a:r>
              <a:rPr lang="el-GR" dirty="0">
                <a:latin typeface="+mj-lt"/>
              </a:rPr>
              <a:t>, την </a:t>
            </a:r>
            <a:r>
              <a:rPr lang="el-GR" dirty="0" err="1">
                <a:latin typeface="+mj-lt"/>
              </a:rPr>
              <a:t>αρµενική</a:t>
            </a:r>
            <a:r>
              <a:rPr lang="el-GR" dirty="0">
                <a:latin typeface="+mj-lt"/>
              </a:rPr>
              <a:t>, τη βουλγαρική και την ελληνική.</a:t>
            </a:r>
          </a:p>
        </p:txBody>
      </p:sp>
    </p:spTree>
    <p:extLst>
      <p:ext uri="{BB962C8B-B14F-4D97-AF65-F5344CB8AC3E}">
        <p14:creationId xmlns:p14="http://schemas.microsoft.com/office/powerpoint/2010/main" val="336855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A6DF1FA1-8AD0-4FA2-81EE-DE69C72B9AD9}"/>
              </a:ext>
            </a:extLst>
          </p:cNvPr>
          <p:cNvSpPr>
            <a:spLocks noGrp="1"/>
          </p:cNvSpPr>
          <p:nvPr>
            <p:ph type="title"/>
          </p:nvPr>
        </p:nvSpPr>
        <p:spPr>
          <a:xfrm>
            <a:off x="952108" y="954756"/>
            <a:ext cx="2730414" cy="4946003"/>
          </a:xfrm>
        </p:spPr>
        <p:txBody>
          <a:bodyPr>
            <a:normAutofit/>
          </a:bodyPr>
          <a:lstStyle/>
          <a:p>
            <a:pPr algn="just"/>
            <a:br>
              <a:rPr lang="el-GR" sz="1800" dirty="0">
                <a:solidFill>
                  <a:srgbClr val="FFFFFF"/>
                </a:solidFill>
              </a:rPr>
            </a:br>
            <a:r>
              <a:rPr lang="el-GR" sz="1800" dirty="0">
                <a:solidFill>
                  <a:srgbClr val="FFFFFF"/>
                </a:solidFill>
              </a:rPr>
              <a:t>ΚΑΤΗΓΟΡΙΟΠΟΙΗΣΗ ΡΟΜΑ</a:t>
            </a:r>
            <a:br>
              <a:rPr lang="el-GR" sz="1800" dirty="0">
                <a:solidFill>
                  <a:srgbClr val="FFFFFF"/>
                </a:solidFill>
              </a:rPr>
            </a:br>
            <a:br>
              <a:rPr lang="el-GR" sz="1800" dirty="0">
                <a:solidFill>
                  <a:srgbClr val="FFFFFF"/>
                </a:solidFill>
              </a:rPr>
            </a:br>
            <a:r>
              <a:rPr lang="el-GR" sz="1800" dirty="0">
                <a:solidFill>
                  <a:srgbClr val="FFFFFF"/>
                </a:solidFill>
              </a:rPr>
              <a:t>(Πηγή: Παυλή-</a:t>
            </a:r>
            <a:r>
              <a:rPr lang="el-GR" sz="1800" dirty="0" err="1">
                <a:solidFill>
                  <a:srgbClr val="FFFFFF"/>
                </a:solidFill>
              </a:rPr>
              <a:t>Κορρέ</a:t>
            </a:r>
            <a:r>
              <a:rPr lang="el-GR" sz="1800" dirty="0">
                <a:solidFill>
                  <a:srgbClr val="FFFFFF"/>
                </a:solidFill>
              </a:rPr>
              <a:t> Μαρία &amp; </a:t>
            </a:r>
            <a:r>
              <a:rPr lang="el-GR" sz="1800" dirty="0" err="1">
                <a:solidFill>
                  <a:srgbClr val="FFFFFF"/>
                </a:solidFill>
              </a:rPr>
              <a:t>Ζώνιου</a:t>
            </a:r>
            <a:r>
              <a:rPr lang="el-GR" sz="1800" dirty="0">
                <a:solidFill>
                  <a:srgbClr val="FFFFFF"/>
                </a:solidFill>
              </a:rPr>
              <a:t>-Σιδέρη Αθηνά (1990), Οι Τσιγγάνοι της Άγιας Βαρβάρας και της Κάτω </a:t>
            </a:r>
            <a:r>
              <a:rPr lang="el-GR" sz="1800" dirty="0" err="1">
                <a:solidFill>
                  <a:srgbClr val="FFFFFF"/>
                </a:solidFill>
              </a:rPr>
              <a:t>Αχαϊας</a:t>
            </a:r>
            <a:r>
              <a:rPr lang="el-GR" sz="1800" dirty="0">
                <a:solidFill>
                  <a:srgbClr val="FFFFFF"/>
                </a:solidFill>
              </a:rPr>
              <a:t>, Αθήνα, Γενική Γραμματεία </a:t>
            </a:r>
            <a:r>
              <a:rPr lang="el-GR" sz="1800" dirty="0" err="1">
                <a:solidFill>
                  <a:srgbClr val="FFFFFF"/>
                </a:solidFill>
              </a:rPr>
              <a:t>Λαικής</a:t>
            </a:r>
            <a:r>
              <a:rPr lang="el-GR" sz="1800" dirty="0">
                <a:solidFill>
                  <a:srgbClr val="FFFFFF"/>
                </a:solidFill>
              </a:rPr>
              <a:t> Επιμόρφωσης)</a:t>
            </a:r>
            <a:br>
              <a:rPr lang="el-GR" sz="1800" dirty="0">
                <a:solidFill>
                  <a:srgbClr val="FFFFFF"/>
                </a:solidFill>
              </a:rPr>
            </a:br>
            <a:br>
              <a:rPr lang="el-GR" sz="1800" dirty="0">
                <a:solidFill>
                  <a:srgbClr val="FFFFFF"/>
                </a:solidFill>
              </a:rPr>
            </a:br>
            <a:endParaRPr lang="el-GR" sz="1800" dirty="0">
              <a:solidFill>
                <a:srgbClr val="FFFFFF"/>
              </a:solidFill>
            </a:endParaRPr>
          </a:p>
        </p:txBody>
      </p:sp>
      <p:sp>
        <p:nvSpPr>
          <p:cNvPr id="19"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68620F-8A3F-43F4-9941-BE905E25A2D9}"/>
              </a:ext>
            </a:extLst>
          </p:cNvPr>
          <p:cNvSpPr>
            <a:spLocks noGrp="1"/>
          </p:cNvSpPr>
          <p:nvPr>
            <p:ph idx="1"/>
          </p:nvPr>
        </p:nvSpPr>
        <p:spPr>
          <a:xfrm>
            <a:off x="5140934" y="469900"/>
            <a:ext cx="5953630" cy="5405968"/>
          </a:xfrm>
        </p:spPr>
        <p:txBody>
          <a:bodyPr anchor="ctr">
            <a:normAutofit fontScale="85000" lnSpcReduction="20000"/>
          </a:bodyPr>
          <a:lstStyle/>
          <a:p>
            <a:pPr>
              <a:lnSpc>
                <a:spcPct val="90000"/>
              </a:lnSpc>
            </a:pPr>
            <a:r>
              <a:rPr lang="el-GR" sz="2200" b="1" dirty="0"/>
              <a:t>Με βάση τη γενεαλογική καταγωγή:  </a:t>
            </a:r>
          </a:p>
          <a:p>
            <a:pPr marL="0" indent="0">
              <a:lnSpc>
                <a:spcPct val="90000"/>
              </a:lnSpc>
              <a:buNone/>
            </a:pPr>
            <a:r>
              <a:rPr lang="el-GR" sz="2200" dirty="0" err="1">
                <a:solidFill>
                  <a:srgbClr val="C00000"/>
                </a:solidFill>
              </a:rPr>
              <a:t>Αμέτηδες</a:t>
            </a:r>
            <a:r>
              <a:rPr lang="el-GR" sz="2200" dirty="0">
                <a:solidFill>
                  <a:srgbClr val="C00000"/>
                </a:solidFill>
              </a:rPr>
              <a:t>, </a:t>
            </a:r>
            <a:r>
              <a:rPr lang="el-GR" sz="2200" dirty="0" err="1">
                <a:solidFill>
                  <a:srgbClr val="C00000"/>
                </a:solidFill>
              </a:rPr>
              <a:t>Ντεμεκελήδες</a:t>
            </a:r>
            <a:r>
              <a:rPr lang="el-GR" sz="2200" dirty="0">
                <a:solidFill>
                  <a:srgbClr val="C00000"/>
                </a:solidFill>
              </a:rPr>
              <a:t>, </a:t>
            </a:r>
            <a:r>
              <a:rPr lang="el-GR" sz="2200" dirty="0" err="1">
                <a:solidFill>
                  <a:srgbClr val="C00000"/>
                </a:solidFill>
              </a:rPr>
              <a:t>Νταλιπαίρι</a:t>
            </a:r>
            <a:r>
              <a:rPr lang="el-GR" sz="2200" dirty="0">
                <a:solidFill>
                  <a:srgbClr val="C00000"/>
                </a:solidFill>
              </a:rPr>
              <a:t>, </a:t>
            </a:r>
            <a:r>
              <a:rPr lang="el-GR" sz="2200" dirty="0" err="1">
                <a:solidFill>
                  <a:srgbClr val="C00000"/>
                </a:solidFill>
              </a:rPr>
              <a:t>Καμπεραίοι</a:t>
            </a:r>
            <a:r>
              <a:rPr lang="el-GR" sz="2200" dirty="0">
                <a:solidFill>
                  <a:srgbClr val="C00000"/>
                </a:solidFill>
              </a:rPr>
              <a:t>, </a:t>
            </a:r>
            <a:r>
              <a:rPr lang="el-GR" sz="2200" dirty="0" err="1">
                <a:solidFill>
                  <a:srgbClr val="C00000"/>
                </a:solidFill>
              </a:rPr>
              <a:t>Αριφαίοι</a:t>
            </a:r>
            <a:r>
              <a:rPr lang="el-GR" sz="2200" dirty="0">
                <a:solidFill>
                  <a:srgbClr val="C00000"/>
                </a:solidFill>
              </a:rPr>
              <a:t> κλπ. </a:t>
            </a:r>
          </a:p>
          <a:p>
            <a:pPr>
              <a:lnSpc>
                <a:spcPct val="90000"/>
              </a:lnSpc>
            </a:pPr>
            <a:r>
              <a:rPr lang="el-GR" sz="2200" b="1" dirty="0"/>
              <a:t>Με βάση την επαγγελματική απασχόληση: </a:t>
            </a:r>
          </a:p>
          <a:p>
            <a:pPr marL="0" indent="0">
              <a:lnSpc>
                <a:spcPct val="90000"/>
              </a:lnSpc>
              <a:buNone/>
            </a:pPr>
            <a:r>
              <a:rPr lang="el-GR" sz="2200" dirty="0">
                <a:solidFill>
                  <a:srgbClr val="C00000"/>
                </a:solidFill>
              </a:rPr>
              <a:t>Καζαντζήδες (χαλκιάδες), </a:t>
            </a:r>
            <a:r>
              <a:rPr lang="el-GR" sz="2200" dirty="0" err="1">
                <a:solidFill>
                  <a:srgbClr val="C00000"/>
                </a:solidFill>
              </a:rPr>
              <a:t>Ντερμεντζήδες</a:t>
            </a:r>
            <a:r>
              <a:rPr lang="el-GR" sz="2200" dirty="0">
                <a:solidFill>
                  <a:srgbClr val="C00000"/>
                </a:solidFill>
              </a:rPr>
              <a:t> (μυλωνάδες), </a:t>
            </a:r>
            <a:r>
              <a:rPr lang="el-GR" sz="2200" dirty="0" err="1">
                <a:solidFill>
                  <a:srgbClr val="C00000"/>
                </a:solidFill>
              </a:rPr>
              <a:t>Αϊτζήδες</a:t>
            </a:r>
            <a:r>
              <a:rPr lang="el-GR" sz="2200" dirty="0">
                <a:solidFill>
                  <a:srgbClr val="C00000"/>
                </a:solidFill>
              </a:rPr>
              <a:t> ή </a:t>
            </a:r>
            <a:r>
              <a:rPr lang="el-GR" sz="2200" dirty="0" err="1">
                <a:solidFill>
                  <a:srgbClr val="C00000"/>
                </a:solidFill>
              </a:rPr>
              <a:t>Μετσκάρηδες</a:t>
            </a:r>
            <a:r>
              <a:rPr lang="el-GR" sz="2200" dirty="0">
                <a:solidFill>
                  <a:srgbClr val="C00000"/>
                </a:solidFill>
              </a:rPr>
              <a:t> (αρκουδιάρηδες), </a:t>
            </a:r>
            <a:r>
              <a:rPr lang="el-GR" sz="2200" dirty="0" err="1">
                <a:solidFill>
                  <a:srgbClr val="C00000"/>
                </a:solidFill>
              </a:rPr>
              <a:t>Ταρακτσήδες</a:t>
            </a:r>
            <a:r>
              <a:rPr lang="el-GR" sz="2200" dirty="0">
                <a:solidFill>
                  <a:srgbClr val="C00000"/>
                </a:solidFill>
              </a:rPr>
              <a:t> (</a:t>
            </a:r>
            <a:r>
              <a:rPr lang="el-GR" sz="2200" dirty="0" err="1">
                <a:solidFill>
                  <a:srgbClr val="C00000"/>
                </a:solidFill>
              </a:rPr>
              <a:t>χτενάδες</a:t>
            </a:r>
            <a:r>
              <a:rPr lang="el-GR" sz="2200" dirty="0">
                <a:solidFill>
                  <a:srgbClr val="C00000"/>
                </a:solidFill>
              </a:rPr>
              <a:t>), </a:t>
            </a:r>
            <a:r>
              <a:rPr lang="el-GR" sz="2200" dirty="0" err="1">
                <a:solidFill>
                  <a:srgbClr val="C00000"/>
                </a:solidFill>
              </a:rPr>
              <a:t>Καρεκλόγυφτοι</a:t>
            </a:r>
            <a:r>
              <a:rPr lang="el-GR" sz="2200" dirty="0">
                <a:solidFill>
                  <a:srgbClr val="C00000"/>
                </a:solidFill>
              </a:rPr>
              <a:t>, </a:t>
            </a:r>
            <a:r>
              <a:rPr lang="el-GR" sz="2200" dirty="0" err="1">
                <a:solidFill>
                  <a:srgbClr val="C00000"/>
                </a:solidFill>
              </a:rPr>
              <a:t>Τσιλιγκίρηδες</a:t>
            </a:r>
            <a:r>
              <a:rPr lang="el-GR" sz="2200" dirty="0">
                <a:solidFill>
                  <a:srgbClr val="C00000"/>
                </a:solidFill>
              </a:rPr>
              <a:t> (κλειδαράδες), </a:t>
            </a:r>
            <a:r>
              <a:rPr lang="el-GR" sz="2200" dirty="0" err="1">
                <a:solidFill>
                  <a:srgbClr val="C00000"/>
                </a:solidFill>
              </a:rPr>
              <a:t>Τζαμπάσηδες</a:t>
            </a:r>
            <a:r>
              <a:rPr lang="el-GR" sz="2200" dirty="0">
                <a:solidFill>
                  <a:srgbClr val="C00000"/>
                </a:solidFill>
              </a:rPr>
              <a:t> (ζωέμποροι) κλπ.</a:t>
            </a:r>
          </a:p>
          <a:p>
            <a:pPr>
              <a:lnSpc>
                <a:spcPct val="90000"/>
              </a:lnSpc>
            </a:pPr>
            <a:r>
              <a:rPr lang="el-GR" sz="2200" b="1" dirty="0"/>
              <a:t>Με βάση το βαθμό εγκατάστασης: </a:t>
            </a:r>
          </a:p>
          <a:p>
            <a:pPr marL="0" indent="0">
              <a:lnSpc>
                <a:spcPct val="90000"/>
              </a:lnSpc>
              <a:buNone/>
            </a:pPr>
            <a:r>
              <a:rPr lang="el-GR" sz="2200" dirty="0"/>
              <a:t> </a:t>
            </a:r>
            <a:r>
              <a:rPr lang="el-GR" sz="2200" dirty="0">
                <a:solidFill>
                  <a:srgbClr val="C00000"/>
                </a:solidFill>
              </a:rPr>
              <a:t>μόνιμα εγκατεστημένοι, </a:t>
            </a:r>
            <a:r>
              <a:rPr lang="el-GR" sz="2200" dirty="0" err="1">
                <a:solidFill>
                  <a:srgbClr val="C00000"/>
                </a:solidFill>
              </a:rPr>
              <a:t>ημινομάδες</a:t>
            </a:r>
            <a:r>
              <a:rPr lang="el-GR" sz="2200" dirty="0">
                <a:solidFill>
                  <a:srgbClr val="C00000"/>
                </a:solidFill>
              </a:rPr>
              <a:t>, νομάδες.</a:t>
            </a:r>
          </a:p>
          <a:p>
            <a:pPr>
              <a:lnSpc>
                <a:spcPct val="90000"/>
              </a:lnSpc>
            </a:pPr>
            <a:r>
              <a:rPr lang="el-GR" sz="2200" b="1" dirty="0"/>
              <a:t>Με βάση το βαθμό ένταξης: </a:t>
            </a:r>
          </a:p>
          <a:p>
            <a:pPr marL="0" indent="0">
              <a:lnSpc>
                <a:spcPct val="90000"/>
              </a:lnSpc>
              <a:buNone/>
            </a:pPr>
            <a:r>
              <a:rPr lang="el-GR" sz="2200" dirty="0"/>
              <a:t> </a:t>
            </a:r>
            <a:r>
              <a:rPr lang="el-GR" sz="2200" dirty="0" err="1">
                <a:solidFill>
                  <a:srgbClr val="C00000"/>
                </a:solidFill>
              </a:rPr>
              <a:t>Ερλήδες</a:t>
            </a:r>
            <a:r>
              <a:rPr lang="el-GR" sz="2200" dirty="0">
                <a:solidFill>
                  <a:srgbClr val="C00000"/>
                </a:solidFill>
              </a:rPr>
              <a:t> (ντόπιοι, ενταγμένοι, κυρίως, σε αγροτικές περιοχές), </a:t>
            </a:r>
            <a:r>
              <a:rPr lang="el-GR" sz="2200" dirty="0" err="1">
                <a:solidFill>
                  <a:srgbClr val="C00000"/>
                </a:solidFill>
              </a:rPr>
              <a:t>Φιτσιίρια</a:t>
            </a:r>
            <a:r>
              <a:rPr lang="el-GR" sz="2200" dirty="0">
                <a:solidFill>
                  <a:srgbClr val="C00000"/>
                </a:solidFill>
              </a:rPr>
              <a:t> (νομάδες - </a:t>
            </a:r>
            <a:r>
              <a:rPr lang="el-GR" sz="2200" dirty="0" err="1">
                <a:solidFill>
                  <a:srgbClr val="C00000"/>
                </a:solidFill>
              </a:rPr>
              <a:t>τσαντηρόγυφτοι</a:t>
            </a:r>
            <a:r>
              <a:rPr lang="el-GR" sz="2200" dirty="0">
                <a:solidFill>
                  <a:srgbClr val="C00000"/>
                </a:solidFill>
              </a:rPr>
              <a:t>) </a:t>
            </a:r>
          </a:p>
          <a:p>
            <a:pPr>
              <a:lnSpc>
                <a:spcPct val="90000"/>
              </a:lnSpc>
            </a:pPr>
            <a:r>
              <a:rPr lang="el-GR" sz="2200" b="1" dirty="0"/>
              <a:t>Με βάση το Θρήσκευμα: </a:t>
            </a:r>
          </a:p>
          <a:p>
            <a:pPr marL="0" indent="0">
              <a:lnSpc>
                <a:spcPct val="90000"/>
              </a:lnSpc>
              <a:buNone/>
            </a:pPr>
            <a:r>
              <a:rPr lang="el-GR" sz="2200" dirty="0">
                <a:solidFill>
                  <a:srgbClr val="C00000"/>
                </a:solidFill>
              </a:rPr>
              <a:t>Μουσουλμάνοι (περίπου το 20%), Χριστιανοί</a:t>
            </a:r>
          </a:p>
          <a:p>
            <a:pPr>
              <a:lnSpc>
                <a:spcPct val="90000"/>
              </a:lnSpc>
            </a:pPr>
            <a:r>
              <a:rPr lang="el-GR" sz="2200" b="1" dirty="0"/>
              <a:t>Με βάση τη χώρα καταγωγής: </a:t>
            </a:r>
          </a:p>
          <a:p>
            <a:pPr marL="0" indent="0">
              <a:lnSpc>
                <a:spcPct val="90000"/>
              </a:lnSpc>
              <a:buNone/>
            </a:pPr>
            <a:r>
              <a:rPr lang="el-GR" sz="2200" dirty="0" err="1">
                <a:solidFill>
                  <a:srgbClr val="C00000"/>
                </a:solidFill>
              </a:rPr>
              <a:t>Ρωμιόγυφτοι</a:t>
            </a:r>
            <a:r>
              <a:rPr lang="el-GR" sz="2200" dirty="0">
                <a:solidFill>
                  <a:srgbClr val="C00000"/>
                </a:solidFill>
              </a:rPr>
              <a:t>, Τουρκόγυφτοι, </a:t>
            </a:r>
            <a:r>
              <a:rPr lang="el-GR" sz="2200" dirty="0" err="1">
                <a:solidFill>
                  <a:srgbClr val="C00000"/>
                </a:solidFill>
              </a:rPr>
              <a:t>Αρβανιτόγυφτοι</a:t>
            </a:r>
            <a:r>
              <a:rPr lang="el-GR" sz="2200" dirty="0">
                <a:solidFill>
                  <a:srgbClr val="C00000"/>
                </a:solidFill>
              </a:rPr>
              <a:t>, </a:t>
            </a:r>
            <a:r>
              <a:rPr lang="el-GR" sz="2200" dirty="0" err="1">
                <a:solidFill>
                  <a:srgbClr val="C00000"/>
                </a:solidFill>
              </a:rPr>
              <a:t>Ρουμανόγυφτοι</a:t>
            </a:r>
            <a:r>
              <a:rPr lang="el-GR" sz="2200" dirty="0">
                <a:solidFill>
                  <a:srgbClr val="C00000"/>
                </a:solidFill>
              </a:rPr>
              <a:t>, </a:t>
            </a:r>
            <a:r>
              <a:rPr lang="el-GR" sz="2200" dirty="0" err="1">
                <a:solidFill>
                  <a:srgbClr val="C00000"/>
                </a:solidFill>
              </a:rPr>
              <a:t>Ρουμελίδες</a:t>
            </a:r>
            <a:r>
              <a:rPr lang="el-GR" sz="2200" dirty="0">
                <a:solidFill>
                  <a:srgbClr val="C00000"/>
                </a:solidFill>
              </a:rPr>
              <a:t> κλπ. </a:t>
            </a:r>
          </a:p>
        </p:txBody>
      </p:sp>
    </p:spTree>
    <p:extLst>
      <p:ext uri="{BB962C8B-B14F-4D97-AF65-F5344CB8AC3E}">
        <p14:creationId xmlns:p14="http://schemas.microsoft.com/office/powerpoint/2010/main" val="17777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DA42E6F7-D387-4249-BE83-33905729316C}"/>
              </a:ext>
            </a:extLst>
          </p:cNvPr>
          <p:cNvSpPr>
            <a:spLocks noGrp="1"/>
          </p:cNvSpPr>
          <p:nvPr>
            <p:ph type="title"/>
          </p:nvPr>
        </p:nvSpPr>
        <p:spPr>
          <a:xfrm>
            <a:off x="952108" y="954756"/>
            <a:ext cx="2730414" cy="4946003"/>
          </a:xfrm>
        </p:spPr>
        <p:txBody>
          <a:bodyPr>
            <a:normAutofit/>
          </a:bodyPr>
          <a:lstStyle/>
          <a:p>
            <a:r>
              <a:rPr lang="el-GR" sz="2800" dirty="0">
                <a:solidFill>
                  <a:srgbClr val="FFFFFF"/>
                </a:solidFill>
              </a:rPr>
              <a:t>ΚΟΙΝΩΝΙΚΕΣ ΦΥΛΕΣ ΡΟΜΑ</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0122C3-C4B2-4864-B675-B3BFB4A4D5DD}"/>
              </a:ext>
            </a:extLst>
          </p:cNvPr>
          <p:cNvSpPr>
            <a:spLocks noGrp="1"/>
          </p:cNvSpPr>
          <p:nvPr>
            <p:ph idx="1"/>
          </p:nvPr>
        </p:nvSpPr>
        <p:spPr>
          <a:xfrm>
            <a:off x="5150360" y="469900"/>
            <a:ext cx="6401972" cy="5752592"/>
          </a:xfrm>
        </p:spPr>
        <p:txBody>
          <a:bodyPr anchor="ctr">
            <a:normAutofit fontScale="77500" lnSpcReduction="20000"/>
          </a:bodyPr>
          <a:lstStyle/>
          <a:p>
            <a:pPr>
              <a:spcBef>
                <a:spcPct val="0"/>
              </a:spcBef>
            </a:pPr>
            <a:r>
              <a:rPr lang="el-GR" sz="4400" dirty="0" err="1">
                <a:ln w="3175" cmpd="sng">
                  <a:noFill/>
                </a:ln>
                <a:solidFill>
                  <a:srgbClr val="FFFFFF"/>
                </a:solidFill>
                <a:latin typeface="+mj-lt"/>
                <a:ea typeface="+mj-ea"/>
                <a:cs typeface="+mj-cs"/>
              </a:rPr>
              <a:t>Μπατσόρια</a:t>
            </a:r>
            <a:endParaRPr lang="el-GR" sz="4400" dirty="0">
              <a:ln w="3175" cmpd="sng">
                <a:noFill/>
              </a:ln>
              <a:solidFill>
                <a:srgbClr val="FFFFFF"/>
              </a:solidFill>
              <a:latin typeface="+mj-lt"/>
              <a:ea typeface="+mj-ea"/>
              <a:cs typeface="+mj-cs"/>
            </a:endParaRPr>
          </a:p>
          <a:p>
            <a:pPr>
              <a:spcBef>
                <a:spcPct val="0"/>
              </a:spcBef>
            </a:pPr>
            <a:r>
              <a:rPr lang="el-GR" sz="4400" dirty="0">
                <a:ln w="3175" cmpd="sng">
                  <a:noFill/>
                </a:ln>
                <a:solidFill>
                  <a:srgbClr val="FFFFFF"/>
                </a:solidFill>
                <a:latin typeface="+mj-lt"/>
                <a:ea typeface="+mj-ea"/>
                <a:cs typeface="+mj-cs"/>
              </a:rPr>
              <a:t> </a:t>
            </a:r>
            <a:r>
              <a:rPr lang="el-GR" sz="4400" dirty="0" err="1">
                <a:ln w="3175" cmpd="sng">
                  <a:noFill/>
                </a:ln>
                <a:solidFill>
                  <a:srgbClr val="FF0000"/>
                </a:solidFill>
                <a:latin typeface="+mj-lt"/>
                <a:ea typeface="+mj-ea"/>
                <a:cs typeface="+mj-cs"/>
              </a:rPr>
              <a:t>Μπαλαμανέ</a:t>
            </a:r>
            <a:r>
              <a:rPr lang="el-GR" sz="4400" dirty="0">
                <a:ln w="3175" cmpd="sng">
                  <a:noFill/>
                </a:ln>
                <a:solidFill>
                  <a:srgbClr val="FF0000"/>
                </a:solidFill>
                <a:latin typeface="+mj-lt"/>
                <a:ea typeface="+mj-ea"/>
                <a:cs typeface="+mj-cs"/>
              </a:rPr>
              <a:t> </a:t>
            </a:r>
            <a:r>
              <a:rPr lang="el-GR" sz="4400" dirty="0" err="1">
                <a:ln w="3175" cmpd="sng">
                  <a:noFill/>
                </a:ln>
                <a:solidFill>
                  <a:srgbClr val="FF0000"/>
                </a:solidFill>
                <a:latin typeface="+mj-lt"/>
                <a:ea typeface="+mj-ea"/>
                <a:cs typeface="+mj-cs"/>
              </a:rPr>
              <a:t>Ρομά</a:t>
            </a:r>
            <a:endParaRPr lang="el-GR" sz="4400" dirty="0">
              <a:ln w="3175" cmpd="sng">
                <a:noFill/>
              </a:ln>
              <a:solidFill>
                <a:srgbClr val="FF0000"/>
              </a:solidFill>
              <a:latin typeface="+mj-lt"/>
              <a:ea typeface="+mj-ea"/>
              <a:cs typeface="+mj-cs"/>
            </a:endParaRPr>
          </a:p>
          <a:p>
            <a:pPr>
              <a:spcBef>
                <a:spcPct val="0"/>
              </a:spcBef>
            </a:pPr>
            <a:r>
              <a:rPr lang="el-GR" sz="4400" dirty="0" err="1">
                <a:ln w="3175" cmpd="sng">
                  <a:noFill/>
                </a:ln>
                <a:solidFill>
                  <a:srgbClr val="FFFFFF"/>
                </a:solidFill>
                <a:latin typeface="+mj-lt"/>
                <a:ea typeface="+mj-ea"/>
                <a:cs typeface="+mj-cs"/>
              </a:rPr>
              <a:t>Ρομά</a:t>
            </a:r>
            <a:endParaRPr lang="el-GR" sz="4400" dirty="0">
              <a:ln w="3175" cmpd="sng">
                <a:noFill/>
              </a:ln>
              <a:solidFill>
                <a:srgbClr val="FFFFFF"/>
              </a:solidFill>
              <a:latin typeface="+mj-lt"/>
              <a:ea typeface="+mj-ea"/>
              <a:cs typeface="+mj-cs"/>
            </a:endParaRPr>
          </a:p>
          <a:p>
            <a:pPr>
              <a:spcBef>
                <a:spcPct val="0"/>
              </a:spcBef>
            </a:pPr>
            <a:r>
              <a:rPr lang="el-GR" sz="4400" dirty="0">
                <a:ln w="3175" cmpd="sng">
                  <a:noFill/>
                </a:ln>
                <a:solidFill>
                  <a:srgbClr val="FFFFFF"/>
                </a:solidFill>
                <a:latin typeface="+mj-lt"/>
                <a:ea typeface="+mj-ea"/>
                <a:cs typeface="+mj-cs"/>
              </a:rPr>
              <a:t> </a:t>
            </a:r>
            <a:r>
              <a:rPr lang="el-GR" sz="4400" dirty="0" err="1">
                <a:ln w="3175" cmpd="sng">
                  <a:noFill/>
                </a:ln>
                <a:solidFill>
                  <a:srgbClr val="FF0000"/>
                </a:solidFill>
                <a:latin typeface="+mj-lt"/>
                <a:ea typeface="+mj-ea"/>
                <a:cs typeface="+mj-cs"/>
              </a:rPr>
              <a:t>Σουβαλιώτες</a:t>
            </a:r>
            <a:endParaRPr lang="el-GR" sz="4400" dirty="0">
              <a:ln w="3175" cmpd="sng">
                <a:noFill/>
              </a:ln>
              <a:solidFill>
                <a:srgbClr val="FF0000"/>
              </a:solidFill>
              <a:latin typeface="+mj-lt"/>
              <a:ea typeface="+mj-ea"/>
              <a:cs typeface="+mj-cs"/>
            </a:endParaRPr>
          </a:p>
          <a:p>
            <a:pPr>
              <a:spcBef>
                <a:spcPct val="0"/>
              </a:spcBef>
            </a:pPr>
            <a:r>
              <a:rPr lang="el-GR" sz="4400" dirty="0">
                <a:ln w="3175" cmpd="sng">
                  <a:noFill/>
                </a:ln>
                <a:solidFill>
                  <a:srgbClr val="FFFFFF"/>
                </a:solidFill>
                <a:latin typeface="+mj-lt"/>
                <a:ea typeface="+mj-ea"/>
                <a:cs typeface="+mj-cs"/>
              </a:rPr>
              <a:t>Τσιγγάνοι</a:t>
            </a:r>
          </a:p>
          <a:p>
            <a:pPr>
              <a:spcBef>
                <a:spcPct val="0"/>
              </a:spcBef>
            </a:pPr>
            <a:r>
              <a:rPr lang="el-GR" sz="4400" dirty="0" err="1">
                <a:ln w="3175" cmpd="sng">
                  <a:noFill/>
                </a:ln>
                <a:solidFill>
                  <a:srgbClr val="FF0000"/>
                </a:solidFill>
                <a:latin typeface="+mj-lt"/>
                <a:ea typeface="+mj-ea"/>
                <a:cs typeface="+mj-cs"/>
              </a:rPr>
              <a:t>Χωραχάγια</a:t>
            </a:r>
            <a:r>
              <a:rPr lang="el-GR" sz="4400" dirty="0">
                <a:ln w="3175" cmpd="sng">
                  <a:noFill/>
                </a:ln>
                <a:solidFill>
                  <a:srgbClr val="FF0000"/>
                </a:solidFill>
                <a:latin typeface="+mj-lt"/>
                <a:ea typeface="+mj-ea"/>
                <a:cs typeface="+mj-cs"/>
              </a:rPr>
              <a:t> (οι περισσότεροι είναι μουσουλμάνοι, αλλά υπάρχουν και πολλές κοινότητες χριστιανών)</a:t>
            </a:r>
          </a:p>
          <a:p>
            <a:pPr>
              <a:spcBef>
                <a:spcPct val="0"/>
              </a:spcBef>
            </a:pPr>
            <a:r>
              <a:rPr lang="el-GR" sz="4400" dirty="0" err="1">
                <a:ln w="3175" cmpd="sng">
                  <a:noFill/>
                </a:ln>
                <a:solidFill>
                  <a:srgbClr val="FFFFFF"/>
                </a:solidFill>
                <a:latin typeface="+mj-lt"/>
                <a:ea typeface="+mj-ea"/>
                <a:cs typeface="+mj-cs"/>
              </a:rPr>
              <a:t>Μπεσκάρηδες</a:t>
            </a:r>
            <a:r>
              <a:rPr lang="el-GR" sz="4400" dirty="0">
                <a:ln w="3175" cmpd="sng">
                  <a:noFill/>
                </a:ln>
                <a:solidFill>
                  <a:srgbClr val="FFFFFF"/>
                </a:solidFill>
                <a:latin typeface="+mj-lt"/>
                <a:ea typeface="+mj-ea"/>
                <a:cs typeface="+mj-cs"/>
              </a:rPr>
              <a:t> (Αρκουδιάρηδες)</a:t>
            </a:r>
          </a:p>
          <a:p>
            <a:pPr>
              <a:spcBef>
                <a:spcPct val="0"/>
              </a:spcBef>
            </a:pPr>
            <a:r>
              <a:rPr lang="el-GR" sz="4400" dirty="0" err="1">
                <a:ln w="3175" cmpd="sng">
                  <a:noFill/>
                </a:ln>
                <a:solidFill>
                  <a:srgbClr val="FF0000"/>
                </a:solidFill>
                <a:latin typeface="+mj-lt"/>
                <a:ea typeface="+mj-ea"/>
                <a:cs typeface="+mj-cs"/>
              </a:rPr>
              <a:t>Δερμετζήδες</a:t>
            </a:r>
            <a:endParaRPr lang="el-GR" sz="4400" dirty="0">
              <a:ln w="3175" cmpd="sng">
                <a:noFill/>
              </a:ln>
              <a:solidFill>
                <a:srgbClr val="FF0000"/>
              </a:solidFill>
              <a:latin typeface="+mj-lt"/>
              <a:ea typeface="+mj-ea"/>
              <a:cs typeface="+mj-cs"/>
            </a:endParaRPr>
          </a:p>
          <a:p>
            <a:pPr>
              <a:spcBef>
                <a:spcPct val="0"/>
              </a:spcBef>
            </a:pPr>
            <a:r>
              <a:rPr lang="el-GR" sz="4400" dirty="0">
                <a:ln w="3175" cmpd="sng">
                  <a:noFill/>
                </a:ln>
                <a:solidFill>
                  <a:srgbClr val="FFFFFF"/>
                </a:solidFill>
                <a:latin typeface="+mj-lt"/>
                <a:ea typeface="+mj-ea"/>
                <a:cs typeface="+mj-cs"/>
              </a:rPr>
              <a:t> </a:t>
            </a:r>
            <a:r>
              <a:rPr lang="el-GR" sz="4400" dirty="0" err="1">
                <a:ln w="3175" cmpd="sng">
                  <a:noFill/>
                </a:ln>
                <a:solidFill>
                  <a:srgbClr val="FFFFFF"/>
                </a:solidFill>
                <a:latin typeface="+mj-lt"/>
                <a:ea typeface="+mj-ea"/>
                <a:cs typeface="+mj-cs"/>
              </a:rPr>
              <a:t>Χαντούρια</a:t>
            </a:r>
            <a:endParaRPr lang="el-GR" sz="4400" dirty="0">
              <a:ln w="3175" cmpd="sng">
                <a:noFill/>
              </a:ln>
              <a:solidFill>
                <a:srgbClr val="FFFFFF"/>
              </a:solidFill>
              <a:latin typeface="+mj-lt"/>
              <a:ea typeface="+mj-ea"/>
              <a:cs typeface="+mj-cs"/>
            </a:endParaRPr>
          </a:p>
        </p:txBody>
      </p:sp>
    </p:spTree>
    <p:extLst>
      <p:ext uri="{BB962C8B-B14F-4D97-AF65-F5344CB8AC3E}">
        <p14:creationId xmlns:p14="http://schemas.microsoft.com/office/powerpoint/2010/main" val="84603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67EE5CCE-CD2A-4C71-93C1-43ECF34C8444}"/>
              </a:ext>
            </a:extLst>
          </p:cNvPr>
          <p:cNvSpPr>
            <a:spLocks noGrp="1"/>
          </p:cNvSpPr>
          <p:nvPr>
            <p:ph type="title"/>
          </p:nvPr>
        </p:nvSpPr>
        <p:spPr>
          <a:xfrm>
            <a:off x="952108" y="954756"/>
            <a:ext cx="2730414" cy="4946003"/>
          </a:xfrm>
        </p:spPr>
        <p:txBody>
          <a:bodyPr>
            <a:normAutofit/>
          </a:bodyPr>
          <a:lstStyle/>
          <a:p>
            <a:r>
              <a:rPr lang="el-GR" sz="2800" dirty="0">
                <a:solidFill>
                  <a:srgbClr val="FFFFFF"/>
                </a:solidFill>
              </a:rPr>
              <a:t>Η ΕΝΝΟΙΑ ΡΟΜΑ</a:t>
            </a:r>
          </a:p>
        </p:txBody>
      </p:sp>
      <p:sp>
        <p:nvSpPr>
          <p:cNvPr id="19"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BB4B2D-BAC8-431A-9D61-0703DBBABD17}"/>
              </a:ext>
            </a:extLst>
          </p:cNvPr>
          <p:cNvSpPr>
            <a:spLocks noGrp="1"/>
          </p:cNvSpPr>
          <p:nvPr>
            <p:ph idx="1"/>
          </p:nvPr>
        </p:nvSpPr>
        <p:spPr>
          <a:xfrm>
            <a:off x="5140934" y="469900"/>
            <a:ext cx="5953630" cy="5752592"/>
          </a:xfrm>
        </p:spPr>
        <p:txBody>
          <a:bodyPr anchor="ctr">
            <a:normAutofit/>
          </a:bodyPr>
          <a:lstStyle/>
          <a:p>
            <a:pPr marL="0" indent="0" algn="just">
              <a:buNone/>
            </a:pPr>
            <a:r>
              <a:rPr lang="el-GR" dirty="0">
                <a:solidFill>
                  <a:srgbClr val="000000"/>
                </a:solidFill>
                <a:latin typeface="Garamond" panose="02020404030301010803" pitchFamily="18" charset="0"/>
              </a:rPr>
              <a:t>Η λέξη “</a:t>
            </a:r>
            <a:r>
              <a:rPr lang="el-GR" b="1" dirty="0" err="1">
                <a:solidFill>
                  <a:srgbClr val="000000"/>
                </a:solidFill>
                <a:latin typeface="Garamond" panose="02020404030301010803" pitchFamily="18" charset="0"/>
              </a:rPr>
              <a:t>Ρομά</a:t>
            </a:r>
            <a:r>
              <a:rPr lang="el-GR" b="1" dirty="0">
                <a:solidFill>
                  <a:srgbClr val="000000"/>
                </a:solidFill>
                <a:latin typeface="Garamond" panose="02020404030301010803" pitchFamily="18" charset="0"/>
              </a:rPr>
              <a:t>”</a:t>
            </a:r>
            <a:r>
              <a:rPr lang="el-GR" dirty="0">
                <a:solidFill>
                  <a:srgbClr val="000000"/>
                </a:solidFill>
                <a:latin typeface="Garamond" panose="02020404030301010803" pitchFamily="18" charset="0"/>
              </a:rPr>
              <a:t> σημαίνει “άνθρωπος” και αναφέρεται σε πολλές διαφορετικές </a:t>
            </a:r>
            <a:r>
              <a:rPr lang="el-GR" dirty="0" err="1">
                <a:solidFill>
                  <a:srgbClr val="000000"/>
                </a:solidFill>
                <a:latin typeface="Garamond" panose="02020404030301010803" pitchFamily="18" charset="0"/>
              </a:rPr>
              <a:t>υπο</a:t>
            </a:r>
            <a:r>
              <a:rPr lang="el-GR" dirty="0">
                <a:solidFill>
                  <a:srgbClr val="000000"/>
                </a:solidFill>
                <a:latin typeface="Garamond" panose="02020404030301010803" pitchFamily="18" charset="0"/>
              </a:rPr>
              <a:t>-ομάδες, όπως στους </a:t>
            </a:r>
            <a:r>
              <a:rPr lang="el-GR" dirty="0" err="1">
                <a:solidFill>
                  <a:srgbClr val="000000"/>
                </a:solidFill>
                <a:latin typeface="Garamond" panose="02020404030301010803" pitchFamily="18" charset="0"/>
              </a:rPr>
              <a:t>Kalderash</a:t>
            </a:r>
            <a:r>
              <a:rPr lang="el-GR" dirty="0">
                <a:solidFill>
                  <a:srgbClr val="000000"/>
                </a:solidFill>
                <a:latin typeface="Garamond" panose="02020404030301010803" pitchFamily="18" charset="0"/>
              </a:rPr>
              <a:t> στην νότιο-ανατολική Ευρώπη, τους </a:t>
            </a:r>
            <a:r>
              <a:rPr lang="el-GR" dirty="0" err="1">
                <a:solidFill>
                  <a:srgbClr val="000000"/>
                </a:solidFill>
                <a:latin typeface="Garamond" panose="02020404030301010803" pitchFamily="18" charset="0"/>
              </a:rPr>
              <a:t>Romanichals</a:t>
            </a:r>
            <a:r>
              <a:rPr lang="el-GR" dirty="0">
                <a:solidFill>
                  <a:srgbClr val="000000"/>
                </a:solidFill>
                <a:latin typeface="Garamond" panose="02020404030301010803" pitchFamily="18" charset="0"/>
              </a:rPr>
              <a:t> στην Αγγλία, τους </a:t>
            </a:r>
            <a:r>
              <a:rPr lang="el-GR" dirty="0" err="1">
                <a:solidFill>
                  <a:srgbClr val="000000"/>
                </a:solidFill>
                <a:latin typeface="Garamond" panose="02020404030301010803" pitchFamily="18" charset="0"/>
              </a:rPr>
              <a:t>Sinti</a:t>
            </a:r>
            <a:r>
              <a:rPr lang="el-GR" dirty="0">
                <a:solidFill>
                  <a:srgbClr val="000000"/>
                </a:solidFill>
                <a:latin typeface="Garamond" panose="02020404030301010803" pitchFamily="18" charset="0"/>
              </a:rPr>
              <a:t> στη Γερμανία, στην Ιταλία και στη Γαλλία, τους </a:t>
            </a:r>
            <a:r>
              <a:rPr lang="el-GR" dirty="0" err="1">
                <a:solidFill>
                  <a:srgbClr val="000000"/>
                </a:solidFill>
                <a:latin typeface="Garamond" panose="02020404030301010803" pitchFamily="18" charset="0"/>
              </a:rPr>
              <a:t>Kalé</a:t>
            </a:r>
            <a:r>
              <a:rPr lang="el-GR" dirty="0">
                <a:solidFill>
                  <a:srgbClr val="000000"/>
                </a:solidFill>
                <a:latin typeface="Garamond" panose="02020404030301010803" pitchFamily="18" charset="0"/>
              </a:rPr>
              <a:t> στην Ουαλία, στη Φινλανδία, στην Ισπανία και στην Πορτογαλία και τους </a:t>
            </a:r>
            <a:r>
              <a:rPr lang="el-GR" dirty="0" err="1">
                <a:solidFill>
                  <a:srgbClr val="000000"/>
                </a:solidFill>
                <a:latin typeface="Garamond" panose="02020404030301010803" pitchFamily="18" charset="0"/>
              </a:rPr>
              <a:t>Gitano</a:t>
            </a:r>
            <a:r>
              <a:rPr lang="el-GR" dirty="0">
                <a:solidFill>
                  <a:srgbClr val="000000"/>
                </a:solidFill>
                <a:latin typeface="Garamond" panose="02020404030301010803" pitchFamily="18" charset="0"/>
              </a:rPr>
              <a:t> από την Ισπανία, όπως και πολλές άλλες. </a:t>
            </a:r>
            <a:r>
              <a:rPr lang="el-GR" b="1" dirty="0">
                <a:solidFill>
                  <a:srgbClr val="C00000"/>
                </a:solidFill>
                <a:latin typeface="Garamond" panose="02020404030301010803" pitchFamily="18" charset="0"/>
              </a:rPr>
              <a:t>Οι </a:t>
            </a:r>
            <a:r>
              <a:rPr lang="el-GR" b="1" dirty="0" err="1">
                <a:solidFill>
                  <a:srgbClr val="C00000"/>
                </a:solidFill>
                <a:latin typeface="Garamond" panose="02020404030301010803" pitchFamily="18" charset="0"/>
              </a:rPr>
              <a:t>Ρομά</a:t>
            </a:r>
            <a:r>
              <a:rPr lang="el-GR" b="1" dirty="0">
                <a:solidFill>
                  <a:srgbClr val="C00000"/>
                </a:solidFill>
                <a:latin typeface="Garamond" panose="02020404030301010803" pitchFamily="18" charset="0"/>
              </a:rPr>
              <a:t> </a:t>
            </a:r>
            <a:r>
              <a:rPr lang="el-GR" b="1" dirty="0" err="1">
                <a:solidFill>
                  <a:srgbClr val="C00000"/>
                </a:solidFill>
                <a:latin typeface="Garamond" panose="02020404030301010803" pitchFamily="18" charset="0"/>
              </a:rPr>
              <a:t>αυτοπροσδιορίζονται</a:t>
            </a:r>
            <a:r>
              <a:rPr lang="el-GR" b="1" dirty="0">
                <a:solidFill>
                  <a:srgbClr val="C00000"/>
                </a:solidFill>
                <a:latin typeface="Garamond" panose="02020404030301010803" pitchFamily="18" charset="0"/>
              </a:rPr>
              <a:t> διαφορετικά ανάλογα με την ιστορία, τη γλώσσα και το επάγγελμα, παρ’ όλα αυτά υπάρχουν πολλά κοινά στοιχεία ανάμεσα στις διαφορετικές ομάδες.</a:t>
            </a:r>
            <a:r>
              <a:rPr lang="el-GR" dirty="0">
                <a:solidFill>
                  <a:srgbClr val="000000"/>
                </a:solidFill>
                <a:latin typeface="Garamond" panose="02020404030301010803" pitchFamily="18" charset="0"/>
              </a:rPr>
              <a:t> Οι </a:t>
            </a:r>
            <a:r>
              <a:rPr lang="el-GR" dirty="0" err="1">
                <a:solidFill>
                  <a:srgbClr val="000000"/>
                </a:solidFill>
                <a:latin typeface="Garamond" panose="02020404030301010803" pitchFamily="18" charset="0"/>
              </a:rPr>
              <a:t>Ρομά</a:t>
            </a:r>
            <a:r>
              <a:rPr lang="el-GR" dirty="0">
                <a:solidFill>
                  <a:srgbClr val="000000"/>
                </a:solidFill>
                <a:latin typeface="Garamond" panose="02020404030301010803" pitchFamily="18" charset="0"/>
              </a:rPr>
              <a:t> έχουν μια κοινή γλώσσα, τη </a:t>
            </a:r>
            <a:r>
              <a:rPr lang="el-GR" dirty="0" err="1">
                <a:solidFill>
                  <a:srgbClr val="000000"/>
                </a:solidFill>
                <a:latin typeface="Garamond" panose="02020404030301010803" pitchFamily="18" charset="0"/>
              </a:rPr>
              <a:t>Ρομανές</a:t>
            </a:r>
            <a:r>
              <a:rPr lang="el-GR" dirty="0">
                <a:solidFill>
                  <a:srgbClr val="000000"/>
                </a:solidFill>
                <a:latin typeface="Garamond" panose="02020404030301010803" pitchFamily="18" charset="0"/>
              </a:rPr>
              <a:t>, η οποία έχει διαφορετικές διαλέκτους.</a:t>
            </a:r>
            <a:endParaRPr lang="el-GR" dirty="0">
              <a:latin typeface="Garamond" panose="02020404030301010803" pitchFamily="18" charset="0"/>
            </a:endParaRPr>
          </a:p>
        </p:txBody>
      </p:sp>
    </p:spTree>
    <p:extLst>
      <p:ext uri="{BB962C8B-B14F-4D97-AF65-F5344CB8AC3E}">
        <p14:creationId xmlns:p14="http://schemas.microsoft.com/office/powerpoint/2010/main" val="4191000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BDCED-54C7-4BD1-9B28-9C38A4EEE28B}"/>
              </a:ext>
            </a:extLst>
          </p:cNvPr>
          <p:cNvSpPr>
            <a:spLocks noGrp="1"/>
          </p:cNvSpPr>
          <p:nvPr>
            <p:ph type="title"/>
          </p:nvPr>
        </p:nvSpPr>
        <p:spPr/>
        <p:txBody>
          <a:bodyPr/>
          <a:lstStyle/>
          <a:p>
            <a:r>
              <a:rPr lang="el-GR" dirty="0"/>
              <a:t>Η ΟΡΓΑΝΩΣΗ ΤΩΝ ΡΟΜΑ </a:t>
            </a:r>
          </a:p>
        </p:txBody>
      </p:sp>
      <p:sp>
        <p:nvSpPr>
          <p:cNvPr id="3" name="Content Placeholder 2">
            <a:extLst>
              <a:ext uri="{FF2B5EF4-FFF2-40B4-BE49-F238E27FC236}">
                <a16:creationId xmlns:a16="http://schemas.microsoft.com/office/drawing/2014/main" id="{762FB950-8C29-4C82-8A9F-51313E9AF7D3}"/>
              </a:ext>
            </a:extLst>
          </p:cNvPr>
          <p:cNvSpPr>
            <a:spLocks noGrp="1"/>
          </p:cNvSpPr>
          <p:nvPr>
            <p:ph idx="1"/>
          </p:nvPr>
        </p:nvSpPr>
        <p:spPr>
          <a:xfrm>
            <a:off x="1043610" y="2556932"/>
            <a:ext cx="9601196" cy="3318936"/>
          </a:xfrm>
        </p:spPr>
        <p:txBody>
          <a:bodyPr>
            <a:normAutofit lnSpcReduction="10000"/>
          </a:bodyPr>
          <a:lstStyle/>
          <a:p>
            <a:pPr marL="0" indent="0" algn="just">
              <a:buNone/>
            </a:pPr>
            <a:r>
              <a:rPr lang="el-GR" dirty="0"/>
              <a:t>Η οικογένεια στους </a:t>
            </a:r>
            <a:r>
              <a:rPr lang="el-GR" dirty="0" err="1"/>
              <a:t>Ρομά</a:t>
            </a:r>
            <a:r>
              <a:rPr lang="el-GR" dirty="0"/>
              <a:t> δεν αποτελεί το κοινωνικό πυρήνα της οργάνωσης τους. </a:t>
            </a:r>
            <a:r>
              <a:rPr lang="el-GR" b="1" dirty="0"/>
              <a:t>Η φάρα </a:t>
            </a:r>
            <a:r>
              <a:rPr lang="el-GR" dirty="0"/>
              <a:t>αποτελεί το κυρίαρχο μοντέλο κοινωνικής οργάνωσης ιδιαίτερα για τους νομάδες </a:t>
            </a:r>
            <a:r>
              <a:rPr lang="el-GR" dirty="0" err="1"/>
              <a:t>Ρομά</a:t>
            </a:r>
            <a:r>
              <a:rPr lang="el-GR" dirty="0"/>
              <a:t>. </a:t>
            </a:r>
            <a:r>
              <a:rPr lang="el-GR" dirty="0">
                <a:solidFill>
                  <a:srgbClr val="C00000"/>
                </a:solidFill>
              </a:rPr>
              <a:t>Η φάρα απαρτίζεται από συγγενείς μέχρι 4</a:t>
            </a:r>
            <a:r>
              <a:rPr lang="el-GR" baseline="30000" dirty="0">
                <a:solidFill>
                  <a:srgbClr val="C00000"/>
                </a:solidFill>
              </a:rPr>
              <a:t>ου</a:t>
            </a:r>
            <a:r>
              <a:rPr lang="el-GR" dirty="0">
                <a:solidFill>
                  <a:srgbClr val="C00000"/>
                </a:solidFill>
              </a:rPr>
              <a:t> και 5</a:t>
            </a:r>
            <a:r>
              <a:rPr lang="el-GR" baseline="30000" dirty="0">
                <a:solidFill>
                  <a:srgbClr val="C00000"/>
                </a:solidFill>
              </a:rPr>
              <a:t>ου</a:t>
            </a:r>
            <a:r>
              <a:rPr lang="el-GR" dirty="0">
                <a:solidFill>
                  <a:srgbClr val="C00000"/>
                </a:solidFill>
              </a:rPr>
              <a:t> βαθμού συγγένειας.</a:t>
            </a:r>
            <a:r>
              <a:rPr lang="el-GR" dirty="0"/>
              <a:t> Η κάθε κοινωνική φυλή, όπως και η φάρα, ακόμη και το κάθε γένος είναι διασκορπισμένη σχεδόν σε όλη την Ελλάδα και μιλάει πέρα από τη μητρική τσιγγάνικη διάλεκτο και την ελληνική, ενώ οι </a:t>
            </a:r>
            <a:r>
              <a:rPr lang="el-GR" dirty="0" err="1"/>
              <a:t>Ρομά</a:t>
            </a:r>
            <a:r>
              <a:rPr lang="el-GR" dirty="0"/>
              <a:t> της Θράκης μιλούν και την τουρκική γλώσσα. Έτσι, σήμερα οι παραπάνω κοινοτικές φυλές μιλούν 5-6 γλωσσικές τσιγγάνικες διαλέκτους και για να συνεννοηθούν μερικές φυλές μεταξύ τους χρησιμοποιούν την ελληνική γλώσσα. </a:t>
            </a:r>
          </a:p>
        </p:txBody>
      </p:sp>
    </p:spTree>
    <p:extLst>
      <p:ext uri="{BB962C8B-B14F-4D97-AF65-F5344CB8AC3E}">
        <p14:creationId xmlns:p14="http://schemas.microsoft.com/office/powerpoint/2010/main" val="349636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311A-FCF7-4C87-98DF-48DE3DAD6601}"/>
              </a:ext>
            </a:extLst>
          </p:cNvPr>
          <p:cNvSpPr>
            <a:spLocks noGrp="1"/>
          </p:cNvSpPr>
          <p:nvPr>
            <p:ph type="title"/>
          </p:nvPr>
        </p:nvSpPr>
        <p:spPr/>
        <p:txBody>
          <a:bodyPr/>
          <a:lstStyle/>
          <a:p>
            <a:r>
              <a:rPr lang="el-GR" dirty="0"/>
              <a:t>ΣΥΝΘΗΚΕΣ ΔΙΑΒΙΩΣΗΣ</a:t>
            </a:r>
          </a:p>
        </p:txBody>
      </p:sp>
      <p:sp>
        <p:nvSpPr>
          <p:cNvPr id="3" name="Content Placeholder 2">
            <a:extLst>
              <a:ext uri="{FF2B5EF4-FFF2-40B4-BE49-F238E27FC236}">
                <a16:creationId xmlns:a16="http://schemas.microsoft.com/office/drawing/2014/main" id="{F038102C-8ECF-481C-8237-544123DBA532}"/>
              </a:ext>
            </a:extLst>
          </p:cNvPr>
          <p:cNvSpPr>
            <a:spLocks noGrp="1"/>
          </p:cNvSpPr>
          <p:nvPr>
            <p:ph idx="1"/>
          </p:nvPr>
        </p:nvSpPr>
        <p:spPr>
          <a:xfrm>
            <a:off x="728870" y="2411897"/>
            <a:ext cx="10614991" cy="3604590"/>
          </a:xfrm>
        </p:spPr>
        <p:txBody>
          <a:bodyPr>
            <a:noAutofit/>
          </a:bodyPr>
          <a:lstStyle/>
          <a:p>
            <a:pPr marL="0" indent="0" algn="just">
              <a:buNone/>
            </a:pPr>
            <a:r>
              <a:rPr lang="el-GR" sz="1800" dirty="0"/>
              <a:t>«</a:t>
            </a:r>
            <a:r>
              <a:rPr lang="el-GR" sz="1800" i="1" dirty="0"/>
              <a:t>Οι </a:t>
            </a:r>
            <a:r>
              <a:rPr lang="el-GR" sz="1800" i="1" dirty="0" err="1"/>
              <a:t>Petrakou</a:t>
            </a:r>
            <a:r>
              <a:rPr lang="el-GR" sz="1800" i="1" dirty="0"/>
              <a:t> &amp; </a:t>
            </a:r>
            <a:r>
              <a:rPr lang="el-GR" sz="1800" i="1" dirty="0" err="1"/>
              <a:t>Dimitrakopoulos</a:t>
            </a:r>
            <a:r>
              <a:rPr lang="el-GR" sz="1800" i="1" dirty="0"/>
              <a:t>, (2002: 18-20) παρουσιάζουν τα αποτελέσματα πανελλαδικής έρευνας των συνθηκών κατοίκησης των </a:t>
            </a:r>
            <a:r>
              <a:rPr lang="el-GR" sz="1800" i="1" dirty="0" err="1"/>
              <a:t>Ρομά</a:t>
            </a:r>
            <a:r>
              <a:rPr lang="el-GR" sz="1800" i="1" dirty="0"/>
              <a:t>, η οποία έλαβε χώρα το 2001, κατάγραψε περίπου 700 νοικοκυριά, και μας δίνει μια πολύπλευρη εικόνα των άθλιων συνθηκών διαβίωσης για την πλειοψηφία των Ελλήνων </a:t>
            </a:r>
            <a:r>
              <a:rPr lang="el-GR" sz="1800" i="1" dirty="0" err="1"/>
              <a:t>Ρομά</a:t>
            </a:r>
            <a:r>
              <a:rPr lang="el-GR" sz="1800" i="1" dirty="0"/>
              <a:t> . Το 57,5% ζουν σε κατοικίες κακής ποιότητας, το 38% ζουν ως επί το </a:t>
            </a:r>
            <a:r>
              <a:rPr lang="el-GR" sz="1800" i="1" dirty="0" err="1"/>
              <a:t>πλείστον</a:t>
            </a:r>
            <a:r>
              <a:rPr lang="el-GR" sz="1800" i="1" dirty="0"/>
              <a:t> σε παράγκες και αντίσκηνα, ενώ το υπόλοιπο 4,55% ζουν σε προκατασκευασμένα σπίτια, παλιά οχήματα και χαμόσπιτο, 5,2% των σπιτιών δεν έχουν κουζίνα, το 19,9% των σπιτιών διαθέτουν ένα μπάνιο, ενώ το 6,5% δεν έχει καν μια τουαλέτα. Όσον αφορά τις παράγκες, οι αντίστοιχοι αριθμοί είναι 52,7% δεν έχουν κουζίνα, 89,8% δεν έχουν μπάνιο και το 74% είναι χωρίς τουαλέτα. Μόνο το 55% του συνόλου των σπιτιών συνδέονται νομικά με την Δημόσια Επιχείρηση Ηλεκτρισμού (ΔΕΗ), περίπου το 35% παραγωγής ηλεκτρικής ενέργειας χρήση, και το 10% λυχνάρια χρήση για φωτισμό. Το πρόβλημα της ύδρευσης είναι εξίσου διαδεδομένη. Και πάλι, μόνο τα μισά από όλα τα σπίτια (56%) συνδέονται άμεσα με τα δίκτυα ύδρευσης, το 14% του νερού δανείζεται από τους γείτονες ή χρησιμοποιείτε μια κοινή παροχή νερού και 30% το νερό έρχεται από απόσταση. Το δίκτυο αποχέτευσης καλύπτει μόνο το 30% του συνόλου των κατοικιών και το 37% δεν έχει τηλέφωνο</a:t>
            </a:r>
            <a:r>
              <a:rPr lang="el-GR" sz="1800" dirty="0"/>
              <a:t>»  ( </a:t>
            </a:r>
            <a:r>
              <a:rPr lang="el-GR" sz="1800" dirty="0" err="1"/>
              <a:t>Χάμσα</a:t>
            </a:r>
            <a:r>
              <a:rPr lang="el-GR" sz="1800" dirty="0"/>
              <a:t> Καρά </a:t>
            </a:r>
            <a:r>
              <a:rPr lang="el-GR" sz="1800" dirty="0" err="1"/>
              <a:t>Γιουσούφ</a:t>
            </a:r>
            <a:r>
              <a:rPr lang="el-GR" sz="1800" dirty="0"/>
              <a:t> (2013): Η κατοικία των </a:t>
            </a:r>
            <a:r>
              <a:rPr lang="el-GR" sz="1800" dirty="0" err="1"/>
              <a:t>Ρομά</a:t>
            </a:r>
            <a:r>
              <a:rPr lang="el-GR" sz="1800" dirty="0"/>
              <a:t> ως ζήτημα χωροταξίας και πολεοδομίας: το ευρωπαϊκό πλαίσιο και η περίπτωση της Ελλάδας, Αριστοτέλειο Πανεπιστήμιο Θεσσαλονίκης: 37-38). </a:t>
            </a:r>
          </a:p>
        </p:txBody>
      </p:sp>
    </p:spTree>
    <p:extLst>
      <p:ext uri="{BB962C8B-B14F-4D97-AF65-F5344CB8AC3E}">
        <p14:creationId xmlns:p14="http://schemas.microsoft.com/office/powerpoint/2010/main" val="247405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D859-BEAD-47E8-8297-EE64EC7C8E27}"/>
              </a:ext>
            </a:extLst>
          </p:cNvPr>
          <p:cNvSpPr>
            <a:spLocks noGrp="1"/>
          </p:cNvSpPr>
          <p:nvPr>
            <p:ph type="title"/>
          </p:nvPr>
        </p:nvSpPr>
        <p:spPr/>
        <p:txBody>
          <a:bodyPr>
            <a:normAutofit fontScale="90000"/>
          </a:bodyPr>
          <a:lstStyle/>
          <a:p>
            <a:r>
              <a:rPr lang="el-GR" dirty="0"/>
              <a:t>ΧΑΡΑΚΤΗΡΙΣΤΙΚΑ ΤΗΣ ΑΠΑΣΧΟΛΗΣΗΣ ΤΩΝ ΡΟΜΑ</a:t>
            </a:r>
          </a:p>
        </p:txBody>
      </p:sp>
      <p:sp>
        <p:nvSpPr>
          <p:cNvPr id="3" name="Content Placeholder 2">
            <a:extLst>
              <a:ext uri="{FF2B5EF4-FFF2-40B4-BE49-F238E27FC236}">
                <a16:creationId xmlns:a16="http://schemas.microsoft.com/office/drawing/2014/main" id="{A719CBC2-734F-4DA1-A9CB-A9934BB6236D}"/>
              </a:ext>
            </a:extLst>
          </p:cNvPr>
          <p:cNvSpPr>
            <a:spLocks noGrp="1"/>
          </p:cNvSpPr>
          <p:nvPr>
            <p:ph idx="1"/>
          </p:nvPr>
        </p:nvSpPr>
        <p:spPr>
          <a:xfrm>
            <a:off x="940904" y="2556932"/>
            <a:ext cx="10416209" cy="3318936"/>
          </a:xfrm>
        </p:spPr>
        <p:txBody>
          <a:bodyPr>
            <a:normAutofit fontScale="70000" lnSpcReduction="20000"/>
          </a:bodyPr>
          <a:lstStyle/>
          <a:p>
            <a:pPr algn="just"/>
            <a:r>
              <a:rPr lang="el-GR" dirty="0"/>
              <a:t>Η δυσκολία ένταξης στην αγορά εργασίας, λόγω του χαμηλού επιπέδου εκπαίδευσης, κατάρτισης και επαγγελματικής εξειδίκευσης. επίσης, οι προκαταλήψεις και οι στρεβλές αντιλήψεις των Ελλήνων μη Τσιγγάνων αλλά και των Ελλήνων Τσιγγάνων σε ότι αφορά στις σχέσεις τους με την τυπική εργασία.</a:t>
            </a:r>
          </a:p>
          <a:p>
            <a:pPr algn="just"/>
            <a:r>
              <a:rPr lang="el-GR" dirty="0">
                <a:solidFill>
                  <a:srgbClr val="C00000"/>
                </a:solidFill>
              </a:rPr>
              <a:t>Η παράτυπη ή/και παράνομη εργασία (έλλειψη δικαιολογητικών εγγράφων).</a:t>
            </a:r>
          </a:p>
          <a:p>
            <a:pPr algn="just"/>
            <a:r>
              <a:rPr lang="el-GR" dirty="0"/>
              <a:t>Η απασχόληση των Ελλήνων Τσιγγάνων σε περιορισμένο αριθμό τομέων της οικονομίας (σε αγροτικές εργασίες, στις πωλήσεις, στην περισυλλογή ανακυκλώσιμων υλικών, στη λαϊκή παράδοση, στη μουσική, τέχνες </a:t>
            </a:r>
            <a:r>
              <a:rPr lang="el-GR" dirty="0" err="1"/>
              <a:t>κλπ</a:t>
            </a:r>
            <a:r>
              <a:rPr lang="el-GR" dirty="0"/>
              <a:t>) </a:t>
            </a:r>
          </a:p>
          <a:p>
            <a:pPr algn="just"/>
            <a:r>
              <a:rPr lang="el-GR" dirty="0">
                <a:solidFill>
                  <a:srgbClr val="C00000"/>
                </a:solidFill>
              </a:rPr>
              <a:t>Τα υψηλά ποσοστά αποκλεισμού από την εργασία των Ελληνίδων Τσιγγάνων λόγω έλλειψης εκπαιδευτικών και επαγγελματικών δεξιοτήτων. </a:t>
            </a:r>
          </a:p>
          <a:p>
            <a:r>
              <a:rPr lang="el-GR" dirty="0"/>
              <a:t>Τα υψηλά ποσοστά ανεργίας (ιδιαίτερα στους νέους)</a:t>
            </a:r>
          </a:p>
          <a:p>
            <a:r>
              <a:rPr lang="el-GR" dirty="0"/>
              <a:t>Σύμφωνα με στοιχεία της πρόσφατης πανελλαδικής καταγραφής εντός του 2022 με τη συμμετοχή 142 Δήμων,  το 34% των </a:t>
            </a:r>
            <a:r>
              <a:rPr lang="el-GR" dirty="0" err="1"/>
              <a:t>Ρομά</a:t>
            </a:r>
            <a:r>
              <a:rPr lang="el-GR"/>
              <a:t> σε όλη τη χώρα είναι παιδιά ηλικίας 0-15 ετών.</a:t>
            </a:r>
            <a:endParaRPr lang="el-GR" dirty="0"/>
          </a:p>
        </p:txBody>
      </p:sp>
    </p:spTree>
    <p:extLst>
      <p:ext uri="{BB962C8B-B14F-4D97-AF65-F5344CB8AC3E}">
        <p14:creationId xmlns:p14="http://schemas.microsoft.com/office/powerpoint/2010/main" val="30707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6" name="Picture 75">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28" name="Rectangle 76">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78" name="Picture 77">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9" name="Picture 78">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0546D1B3-2B0C-4E96-9CCD-D6B5FCF86A9A}"/>
              </a:ext>
            </a:extLst>
          </p:cNvPr>
          <p:cNvSpPr>
            <a:spLocks noGrp="1"/>
          </p:cNvSpPr>
          <p:nvPr>
            <p:ph type="title"/>
          </p:nvPr>
        </p:nvSpPr>
        <p:spPr>
          <a:xfrm>
            <a:off x="7299472" y="725714"/>
            <a:ext cx="3799885" cy="1799772"/>
          </a:xfrm>
        </p:spPr>
        <p:txBody>
          <a:bodyPr>
            <a:normAutofit fontScale="90000"/>
          </a:bodyPr>
          <a:lstStyle/>
          <a:p>
            <a:r>
              <a:rPr lang="el-GR" dirty="0"/>
              <a:t>Η ΜΕΤΑΚΙΝΗΣΗ ΤΩΝ ΡΟΜΑ</a:t>
            </a:r>
          </a:p>
        </p:txBody>
      </p:sp>
      <p:sp>
        <p:nvSpPr>
          <p:cNvPr id="81" name="Rectangle 80">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Οι Ρομά στο Βυζάντιο και την Ελλάδα - Η ανιμετώπισή τους στις Ευρωπαϊκές  χώρες">
            <a:extLst>
              <a:ext uri="{FF2B5EF4-FFF2-40B4-BE49-F238E27FC236}">
                <a16:creationId xmlns:a16="http://schemas.microsoft.com/office/drawing/2014/main" id="{D53F3EC6-BEAA-4C50-9D8A-76B13F94B7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08"/>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CCE196F-DF71-4BF0-808F-29240827E87C}"/>
              </a:ext>
            </a:extLst>
          </p:cNvPr>
          <p:cNvSpPr txBox="1"/>
          <p:nvPr/>
        </p:nvSpPr>
        <p:spPr>
          <a:xfrm>
            <a:off x="7153363" y="2624355"/>
            <a:ext cx="3970793" cy="3416320"/>
          </a:xfrm>
          <a:prstGeom prst="rect">
            <a:avLst/>
          </a:prstGeom>
          <a:noFill/>
        </p:spPr>
        <p:txBody>
          <a:bodyPr wrap="square" rtlCol="0">
            <a:spAutoFit/>
          </a:bodyPr>
          <a:lstStyle/>
          <a:p>
            <a:pPr algn="just"/>
            <a:r>
              <a:rPr lang="el-GR" sz="2400" dirty="0"/>
              <a:t>Οι ιστορικοί πιστεύουν ότι οι πρόγονοι των </a:t>
            </a:r>
            <a:r>
              <a:rPr lang="el-GR" sz="2400" dirty="0" err="1"/>
              <a:t>Ρομά</a:t>
            </a:r>
            <a:r>
              <a:rPr lang="el-GR" sz="2400" dirty="0"/>
              <a:t> πρωτοήρθαν στην Ευρώπη από τη </a:t>
            </a:r>
            <a:r>
              <a:rPr lang="el-GR" sz="2400" b="1" dirty="0"/>
              <a:t>βόρεια Ινδία</a:t>
            </a:r>
            <a:r>
              <a:rPr lang="el-GR" sz="2400" dirty="0"/>
              <a:t>, δια μέσου του σημερινού Ιράν, της Αρμενίας και της Τουρκίας. Σταδιακά εξαπλώθηκαν σε ολόκληρη την Ευρώπη σε ένα διάστημα από τον 9ο αιώνα ως και σήμερα.</a:t>
            </a:r>
          </a:p>
        </p:txBody>
      </p:sp>
    </p:spTree>
    <p:extLst>
      <p:ext uri="{BB962C8B-B14F-4D97-AF65-F5344CB8AC3E}">
        <p14:creationId xmlns:p14="http://schemas.microsoft.com/office/powerpoint/2010/main" val="227870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89C0ABFC-B6A8-41C1-99B5-88BB9B88A9A6}"/>
              </a:ext>
            </a:extLst>
          </p:cNvPr>
          <p:cNvSpPr>
            <a:spLocks noGrp="1"/>
          </p:cNvSpPr>
          <p:nvPr>
            <p:ph type="title"/>
          </p:nvPr>
        </p:nvSpPr>
        <p:spPr>
          <a:xfrm>
            <a:off x="929140" y="609598"/>
            <a:ext cx="2835464" cy="1618036"/>
          </a:xfrm>
        </p:spPr>
        <p:txBody>
          <a:bodyPr anchor="b">
            <a:normAutofit fontScale="90000"/>
          </a:bodyPr>
          <a:lstStyle/>
          <a:p>
            <a:r>
              <a:rPr lang="el-GR" sz="2800" dirty="0">
                <a:solidFill>
                  <a:srgbClr val="262626"/>
                </a:solidFill>
              </a:rPr>
              <a:t>ΚΑΤΑΝΟΜΗ ΠΛΗΘΥΣΜΟΥ ΡΟΜΑ ΣΤΗΝ ΕΥΡΩΠΗ (2007)</a:t>
            </a:r>
          </a:p>
        </p:txBody>
      </p:sp>
      <p:sp>
        <p:nvSpPr>
          <p:cNvPr id="8" name="Content Placeholder 7">
            <a:extLst>
              <a:ext uri="{FF2B5EF4-FFF2-40B4-BE49-F238E27FC236}">
                <a16:creationId xmlns:a16="http://schemas.microsoft.com/office/drawing/2014/main" id="{1F7E32C1-F8FF-4AD1-8660-EF69CD850303}"/>
              </a:ext>
            </a:extLst>
          </p:cNvPr>
          <p:cNvSpPr>
            <a:spLocks noGrp="1"/>
          </p:cNvSpPr>
          <p:nvPr>
            <p:ph idx="1"/>
          </p:nvPr>
        </p:nvSpPr>
        <p:spPr>
          <a:xfrm>
            <a:off x="604964" y="2430471"/>
            <a:ext cx="3535526" cy="3705286"/>
          </a:xfrm>
        </p:spPr>
        <p:txBody>
          <a:bodyPr>
            <a:normAutofit fontScale="92500"/>
          </a:bodyPr>
          <a:lstStyle/>
          <a:p>
            <a:pPr marL="0" indent="0" algn="just">
              <a:buNone/>
            </a:pPr>
            <a:r>
              <a:rPr lang="el-GR" sz="1800" dirty="0">
                <a:solidFill>
                  <a:srgbClr val="C00000"/>
                </a:solidFill>
                <a:latin typeface="Garamond" panose="02020404030301010803" pitchFamily="18" charset="0"/>
              </a:rPr>
              <a:t>Στην Ευρώπη, υπάρχουν περίπου 10 με 12 εκατομμύρια </a:t>
            </a:r>
            <a:r>
              <a:rPr lang="el-GR" sz="1800" dirty="0" err="1">
                <a:solidFill>
                  <a:srgbClr val="C00000"/>
                </a:solidFill>
                <a:latin typeface="Garamond" panose="02020404030301010803" pitchFamily="18" charset="0"/>
              </a:rPr>
              <a:t>Ρομά</a:t>
            </a:r>
            <a:r>
              <a:rPr lang="el-GR" sz="1800" dirty="0">
                <a:solidFill>
                  <a:srgbClr val="C00000"/>
                </a:solidFill>
                <a:latin typeface="Garamond" panose="02020404030301010803" pitchFamily="18" charset="0"/>
              </a:rPr>
              <a:t>. </a:t>
            </a:r>
            <a:r>
              <a:rPr lang="el-GR" sz="1800" dirty="0">
                <a:solidFill>
                  <a:srgbClr val="000000"/>
                </a:solidFill>
                <a:latin typeface="Garamond" panose="02020404030301010803" pitchFamily="18" charset="0"/>
              </a:rPr>
              <a:t>Οι περισσότεροι από αυτούς- γύρω στα δύο τρίτα- μένουν στην κεντρική και νότια Ευρώπη, όπου καταλαμβάνουν από το 5 -10% του  εκάστοτε πληθυσμού των χωρών κατοικίας. Υπάρχουν επίσης μετρήσιμες μειονότητες </a:t>
            </a:r>
            <a:r>
              <a:rPr lang="el-GR" sz="1800" dirty="0" err="1">
                <a:solidFill>
                  <a:srgbClr val="000000"/>
                </a:solidFill>
                <a:latin typeface="Garamond" panose="02020404030301010803" pitchFamily="18" charset="0"/>
              </a:rPr>
              <a:t>Ρομά</a:t>
            </a:r>
            <a:r>
              <a:rPr lang="el-GR" sz="1800" dirty="0">
                <a:solidFill>
                  <a:srgbClr val="000000"/>
                </a:solidFill>
                <a:latin typeface="Garamond" panose="02020404030301010803" pitchFamily="18" charset="0"/>
              </a:rPr>
              <a:t> στην δυτική Ευρώπη, ιδιαίτερα στην Ιταλία (γύρω στους 150.000 </a:t>
            </a:r>
            <a:r>
              <a:rPr lang="el-GR" sz="1800" dirty="0" err="1">
                <a:solidFill>
                  <a:srgbClr val="000000"/>
                </a:solidFill>
                <a:latin typeface="Garamond" panose="02020404030301010803" pitchFamily="18" charset="0"/>
              </a:rPr>
              <a:t>Ρομά</a:t>
            </a:r>
            <a:r>
              <a:rPr lang="el-GR" sz="1800" dirty="0">
                <a:solidFill>
                  <a:srgbClr val="000000"/>
                </a:solidFill>
                <a:latin typeface="Garamond" panose="02020404030301010803" pitchFamily="18" charset="0"/>
              </a:rPr>
              <a:t> και Ταξιδευτές), στην Ισπανία (600.000-800.000), στη Γαλλία και στο Ηνωμένο Βασίλειο (πάνω από 300.000 σε κάθε χώρα αντίστοιχα).</a:t>
            </a:r>
            <a:endParaRPr lang="en-US" sz="1800" dirty="0">
              <a:solidFill>
                <a:srgbClr val="262626"/>
              </a:solidFill>
              <a:latin typeface="Garamond" panose="02020404030301010803" pitchFamily="18" charset="0"/>
            </a:endParaRPr>
          </a:p>
        </p:txBody>
      </p:sp>
      <p:sp useBgFill="1">
        <p:nvSpPr>
          <p:cNvPr id="17" name="Rectangle 16">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81D4668-B3EC-4229-9A0B-10AD90C6168E}"/>
              </a:ext>
            </a:extLst>
          </p:cNvPr>
          <p:cNvPicPr>
            <a:picLocks noChangeAspect="1"/>
          </p:cNvPicPr>
          <p:nvPr/>
        </p:nvPicPr>
        <p:blipFill>
          <a:blip r:embed="rId3"/>
          <a:stretch>
            <a:fillRect/>
          </a:stretch>
        </p:blipFill>
        <p:spPr>
          <a:xfrm>
            <a:off x="5435910" y="1151860"/>
            <a:ext cx="6098041" cy="4983897"/>
          </a:xfrm>
          <a:prstGeom prst="rect">
            <a:avLst/>
          </a:prstGeom>
        </p:spPr>
      </p:pic>
    </p:spTree>
    <p:extLst>
      <p:ext uri="{BB962C8B-B14F-4D97-AF65-F5344CB8AC3E}">
        <p14:creationId xmlns:p14="http://schemas.microsoft.com/office/powerpoint/2010/main" val="407102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6" name="Picture 75">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78" name="Picture 77">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9" name="Picture 78">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BCBB328-0FCB-4A79-A547-F58E82165774}"/>
              </a:ext>
            </a:extLst>
          </p:cNvPr>
          <p:cNvSpPr>
            <a:spLocks noGrp="1"/>
          </p:cNvSpPr>
          <p:nvPr>
            <p:ph type="title"/>
          </p:nvPr>
        </p:nvSpPr>
        <p:spPr>
          <a:xfrm>
            <a:off x="7535825" y="982132"/>
            <a:ext cx="3360772" cy="1303867"/>
          </a:xfrm>
        </p:spPr>
        <p:txBody>
          <a:bodyPr>
            <a:noAutofit/>
          </a:bodyPr>
          <a:lstStyle/>
          <a:p>
            <a:r>
              <a:rPr lang="el-GR" sz="2400" dirty="0"/>
              <a:t>ΕΚΤΙΜΗΣΗ ΠΟΣΟΣΤΟΥ (%) ΡΟΜΑ ΣΤΑ ΒΑΛΚΑΝΙΑ</a:t>
            </a:r>
          </a:p>
        </p:txBody>
      </p:sp>
      <p:sp>
        <p:nvSpPr>
          <p:cNvPr id="81" name="Rectangle 80">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ΜΕΛΕΤΗ ΤΗΣ ΣΤΕΓΑΣΤΙΚΗΣ ΚΑΤΑΣΤΑΣΗΣ ΤΩΝ ΡΟΜΑ ΠΑΡΑΛΛΗΛΟΣ ΣΥΣΧΕΤΙΣΜΟΣ ΜΕ">
            <a:extLst>
              <a:ext uri="{FF2B5EF4-FFF2-40B4-BE49-F238E27FC236}">
                <a16:creationId xmlns:a16="http://schemas.microsoft.com/office/drawing/2014/main" id="{5AAD9B23-8D9B-4EAC-8D5C-8067380762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028"/>
          <a:stretch/>
        </p:blipFill>
        <p:spPr bwMode="auto">
          <a:xfrm>
            <a:off x="1412683" y="1092200"/>
            <a:ext cx="5515128" cy="4673600"/>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2054" name="Content Placeholder 2053">
            <a:extLst>
              <a:ext uri="{FF2B5EF4-FFF2-40B4-BE49-F238E27FC236}">
                <a16:creationId xmlns:a16="http://schemas.microsoft.com/office/drawing/2014/main" id="{1C6CC6FB-719C-4618-A5EE-87E5CB5DF50C}"/>
              </a:ext>
            </a:extLst>
          </p:cNvPr>
          <p:cNvSpPr>
            <a:spLocks noGrp="1"/>
          </p:cNvSpPr>
          <p:nvPr>
            <p:ph idx="1"/>
          </p:nvPr>
        </p:nvSpPr>
        <p:spPr>
          <a:xfrm>
            <a:off x="7051066" y="2556932"/>
            <a:ext cx="4529746" cy="3318936"/>
          </a:xfrm>
        </p:spPr>
        <p:txBody>
          <a:bodyPr>
            <a:normAutofit lnSpcReduction="10000"/>
          </a:bodyPr>
          <a:lstStyle/>
          <a:p>
            <a:r>
              <a:rPr lang="el-GR" dirty="0"/>
              <a:t>Ρουμανία 1.850.000 (8,32)</a:t>
            </a:r>
          </a:p>
          <a:p>
            <a:r>
              <a:rPr lang="el-GR" dirty="0"/>
              <a:t>Βουλγαρία 750.000 (10,33)</a:t>
            </a:r>
          </a:p>
          <a:p>
            <a:r>
              <a:rPr lang="el-GR" dirty="0"/>
              <a:t>Σλοβακία 500.000 (9,17)</a:t>
            </a:r>
          </a:p>
          <a:p>
            <a:r>
              <a:rPr lang="el-GR" dirty="0"/>
              <a:t>Βόρεια Μακεδονία 197.750 (9,59)</a:t>
            </a:r>
          </a:p>
          <a:p>
            <a:r>
              <a:rPr lang="el-GR" dirty="0"/>
              <a:t>Σερβία 600.000 (8,18)</a:t>
            </a:r>
          </a:p>
          <a:p>
            <a:r>
              <a:rPr lang="el-GR" dirty="0"/>
              <a:t>Αλβανία 115.000 (3,18)</a:t>
            </a:r>
          </a:p>
          <a:p>
            <a:r>
              <a:rPr lang="el-GR" b="1" dirty="0">
                <a:solidFill>
                  <a:srgbClr val="C00000"/>
                </a:solidFill>
              </a:rPr>
              <a:t>Ελλάδα 265.000 (2,47)</a:t>
            </a:r>
            <a:endParaRPr lang="en-US" b="1" dirty="0">
              <a:solidFill>
                <a:srgbClr val="C00000"/>
              </a:solidFill>
            </a:endParaRPr>
          </a:p>
        </p:txBody>
      </p:sp>
    </p:spTree>
    <p:extLst>
      <p:ext uri="{BB962C8B-B14F-4D97-AF65-F5344CB8AC3E}">
        <p14:creationId xmlns:p14="http://schemas.microsoft.com/office/powerpoint/2010/main" val="3322653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019E-BB1D-4B6B-BFDE-91F6B319EF3C}"/>
              </a:ext>
            </a:extLst>
          </p:cNvPr>
          <p:cNvSpPr>
            <a:spLocks noGrp="1"/>
          </p:cNvSpPr>
          <p:nvPr>
            <p:ph type="title"/>
          </p:nvPr>
        </p:nvSpPr>
        <p:spPr/>
        <p:txBody>
          <a:bodyPr>
            <a:normAutofit fontScale="90000"/>
          </a:bodyPr>
          <a:lstStyle/>
          <a:p>
            <a:r>
              <a:rPr lang="el-GR" dirty="0"/>
              <a:t>ΕΓΚΑΤΑΣΤΑΣΗ ΡΟΜΑ ΣΤΗΝ ΕΛΛΑΔΑ</a:t>
            </a:r>
          </a:p>
        </p:txBody>
      </p:sp>
      <p:sp>
        <p:nvSpPr>
          <p:cNvPr id="3" name="Content Placeholder 2">
            <a:extLst>
              <a:ext uri="{FF2B5EF4-FFF2-40B4-BE49-F238E27FC236}">
                <a16:creationId xmlns:a16="http://schemas.microsoft.com/office/drawing/2014/main" id="{C2ECD0BF-4267-4E13-829D-C9E959FDB3E3}"/>
              </a:ext>
            </a:extLst>
          </p:cNvPr>
          <p:cNvSpPr>
            <a:spLocks noGrp="1"/>
          </p:cNvSpPr>
          <p:nvPr>
            <p:ph idx="1"/>
          </p:nvPr>
        </p:nvSpPr>
        <p:spPr/>
        <p:txBody>
          <a:bodyPr/>
          <a:lstStyle/>
          <a:p>
            <a:pPr marL="0" indent="0" algn="just">
              <a:buNone/>
            </a:pPr>
            <a:r>
              <a:rPr lang="el-GR" altLang="el-GR" sz="2000" kern="0" dirty="0">
                <a:solidFill>
                  <a:schemeClr val="tx1"/>
                </a:solidFill>
                <a:latin typeface="Garamond" panose="02020404030301010803" pitchFamily="18" charset="0"/>
                <a:cs typeface="Arial"/>
              </a:rPr>
              <a:t>Οι </a:t>
            </a:r>
            <a:r>
              <a:rPr lang="el-GR" altLang="el-GR" kern="0" dirty="0">
                <a:solidFill>
                  <a:schemeClr val="tx1"/>
                </a:solidFill>
                <a:latin typeface="Garamond" panose="02020404030301010803" pitchFamily="18" charset="0"/>
                <a:cs typeface="Arial"/>
              </a:rPr>
              <a:t>περισσότεροι </a:t>
            </a:r>
            <a:r>
              <a:rPr lang="el-GR" altLang="el-GR" kern="0" dirty="0" err="1">
                <a:solidFill>
                  <a:schemeClr val="tx1"/>
                </a:solidFill>
                <a:latin typeface="Garamond" panose="02020404030301010803" pitchFamily="18" charset="0"/>
                <a:cs typeface="Arial"/>
              </a:rPr>
              <a:t>Ρομά</a:t>
            </a:r>
            <a:r>
              <a:rPr lang="el-GR" altLang="el-GR" kern="0" dirty="0">
                <a:solidFill>
                  <a:schemeClr val="tx1"/>
                </a:solidFill>
                <a:latin typeface="Garamond" panose="02020404030301010803" pitchFamily="18" charset="0"/>
                <a:cs typeface="Arial"/>
              </a:rPr>
              <a:t> ζουν στη Β. Ελλάδα, τη Θεσσαλία, την Ήπειρο, </a:t>
            </a:r>
            <a:r>
              <a:rPr lang="el-GR" altLang="el-GR" b="1" kern="0" dirty="0">
                <a:solidFill>
                  <a:srgbClr val="C00000"/>
                </a:solidFill>
                <a:latin typeface="Garamond" panose="02020404030301010803" pitchFamily="18" charset="0"/>
                <a:cs typeface="Arial"/>
              </a:rPr>
              <a:t>τη Δ. Πελοπόννησο</a:t>
            </a:r>
            <a:r>
              <a:rPr lang="el-GR" altLang="el-GR" kern="0" dirty="0">
                <a:solidFill>
                  <a:schemeClr val="tx1"/>
                </a:solidFill>
                <a:latin typeface="Garamond" panose="02020404030301010803" pitchFamily="18" charset="0"/>
                <a:cs typeface="Arial"/>
              </a:rPr>
              <a:t> και τη Δ. Αττική. Είναι εγκατεστημένοι, </a:t>
            </a:r>
            <a:r>
              <a:rPr lang="el-GR" altLang="el-GR" kern="0" dirty="0" err="1">
                <a:solidFill>
                  <a:schemeClr val="tx1"/>
                </a:solidFill>
                <a:latin typeface="Garamond" panose="02020404030301010803" pitchFamily="18" charset="0"/>
                <a:cs typeface="Arial"/>
              </a:rPr>
              <a:t>ημιεγκατεστημένοι</a:t>
            </a:r>
            <a:r>
              <a:rPr lang="el-GR" altLang="el-GR" kern="0" dirty="0">
                <a:solidFill>
                  <a:schemeClr val="tx1"/>
                </a:solidFill>
                <a:latin typeface="Garamond" panose="02020404030301010803" pitchFamily="18" charset="0"/>
                <a:cs typeface="Arial"/>
              </a:rPr>
              <a:t> ή μετακινούμενοι, </a:t>
            </a:r>
            <a:r>
              <a:rPr lang="el-GR" altLang="el-GR" kern="0" dirty="0">
                <a:solidFill>
                  <a:srgbClr val="C00000"/>
                </a:solidFill>
                <a:latin typeface="Garamond" panose="02020404030301010803" pitchFamily="18" charset="0"/>
                <a:cs typeface="Arial"/>
              </a:rPr>
              <a:t>έχουν ελληνική υπηκοότητα</a:t>
            </a:r>
            <a:r>
              <a:rPr lang="el-GR" altLang="el-GR" kern="0" dirty="0">
                <a:solidFill>
                  <a:schemeClr val="tx1"/>
                </a:solidFill>
                <a:latin typeface="Garamond" panose="02020404030301010803" pitchFamily="18" charset="0"/>
                <a:cs typeface="Arial"/>
              </a:rPr>
              <a:t>, εγγράφονται στα δημοτολόγια και έχουν τα δικαιώματα και τις υποχρεώσεις που έχουν οι Έλληνες πολίτες (από το 1970, μιας και </a:t>
            </a:r>
            <a:r>
              <a:rPr lang="el-GR" altLang="el-GR" u="sng" kern="0" dirty="0">
                <a:solidFill>
                  <a:srgbClr val="C00000"/>
                </a:solidFill>
                <a:latin typeface="Garamond" panose="02020404030301010803" pitchFamily="18" charset="0"/>
                <a:cs typeface="Arial"/>
              </a:rPr>
              <a:t>πριν το 1955 δεν θεωρούνταν Έλληνες πολίτες και έβγαζαν ειδικό δελτίο ταυτότητας από το τμήμα αλλοδαπών</a:t>
            </a:r>
            <a:r>
              <a:rPr lang="el-GR" altLang="el-GR" kern="0" dirty="0">
                <a:solidFill>
                  <a:schemeClr val="tx1"/>
                </a:solidFill>
                <a:latin typeface="Garamond" panose="02020404030301010803" pitchFamily="18" charset="0"/>
                <a:cs typeface="Arial"/>
              </a:rPr>
              <a:t>).</a:t>
            </a:r>
            <a:endParaRPr lang="el-GR" dirty="0">
              <a:solidFill>
                <a:schemeClr val="tx1"/>
              </a:solidFill>
              <a:latin typeface="Garamond" panose="02020404030301010803" pitchFamily="18" charset="0"/>
            </a:endParaRPr>
          </a:p>
        </p:txBody>
      </p:sp>
    </p:spTree>
    <p:extLst>
      <p:ext uri="{BB962C8B-B14F-4D97-AF65-F5344CB8AC3E}">
        <p14:creationId xmlns:p14="http://schemas.microsoft.com/office/powerpoint/2010/main" val="330834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571A-9A36-4CDE-8225-C428D8CBDB3B}"/>
              </a:ext>
            </a:extLst>
          </p:cNvPr>
          <p:cNvSpPr>
            <a:spLocks noGrp="1"/>
          </p:cNvSpPr>
          <p:nvPr>
            <p:ph type="title"/>
          </p:nvPr>
        </p:nvSpPr>
        <p:spPr/>
        <p:txBody>
          <a:bodyPr/>
          <a:lstStyle/>
          <a:p>
            <a:r>
              <a:rPr lang="el-GR" dirty="0"/>
              <a:t>ΟΙΚΙΣΜΟΙ ΡΟΜΑ ΣΤΗΝ ΕΛΛΑΔΑ</a:t>
            </a:r>
          </a:p>
        </p:txBody>
      </p:sp>
      <p:pic>
        <p:nvPicPr>
          <p:cNvPr id="4" name="Content Placeholder 3">
            <a:extLst>
              <a:ext uri="{FF2B5EF4-FFF2-40B4-BE49-F238E27FC236}">
                <a16:creationId xmlns:a16="http://schemas.microsoft.com/office/drawing/2014/main" id="{DFA3FE6D-6CB6-442F-A2D8-00D54D34556B}"/>
              </a:ext>
            </a:extLst>
          </p:cNvPr>
          <p:cNvPicPr>
            <a:picLocks noGrp="1" noChangeAspect="1"/>
          </p:cNvPicPr>
          <p:nvPr>
            <p:ph idx="1"/>
          </p:nvPr>
        </p:nvPicPr>
        <p:blipFill>
          <a:blip r:embed="rId2"/>
          <a:stretch>
            <a:fillRect/>
          </a:stretch>
        </p:blipFill>
        <p:spPr>
          <a:xfrm>
            <a:off x="1088571" y="2597992"/>
            <a:ext cx="9913258" cy="3599607"/>
          </a:xfrm>
          <a:prstGeom prst="rect">
            <a:avLst/>
          </a:prstGeom>
        </p:spPr>
      </p:pic>
    </p:spTree>
    <p:extLst>
      <p:ext uri="{BB962C8B-B14F-4D97-AF65-F5344CB8AC3E}">
        <p14:creationId xmlns:p14="http://schemas.microsoft.com/office/powerpoint/2010/main" val="427883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2C19D1A6-2E80-47C6-9A8C-65F536A3FACF}"/>
              </a:ext>
            </a:extLst>
          </p:cNvPr>
          <p:cNvSpPr>
            <a:spLocks noGrp="1"/>
          </p:cNvSpPr>
          <p:nvPr>
            <p:ph type="title"/>
          </p:nvPr>
        </p:nvSpPr>
        <p:spPr>
          <a:xfrm>
            <a:off x="952108" y="954756"/>
            <a:ext cx="2730414" cy="4946003"/>
          </a:xfrm>
        </p:spPr>
        <p:txBody>
          <a:bodyPr>
            <a:normAutofit/>
          </a:bodyPr>
          <a:lstStyle/>
          <a:p>
            <a:r>
              <a:rPr lang="el-GR" sz="2800" dirty="0">
                <a:solidFill>
                  <a:srgbClr val="FFFFFF"/>
                </a:solidFill>
              </a:rPr>
              <a:t>ΓΕΩΓΡΑΦΙΚΗ ΚΑΤΑΝΟΜΗ ΡΟΜΑ ΣΤΗΝ ΕΛΛΑΔΑ (ΘΕΣΣΑΛΙΑ)</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A57367-19E7-4E1B-A5DC-660F6DBECBB4}"/>
              </a:ext>
            </a:extLst>
          </p:cNvPr>
          <p:cNvSpPr>
            <a:spLocks noGrp="1"/>
          </p:cNvSpPr>
          <p:nvPr>
            <p:ph idx="1"/>
          </p:nvPr>
        </p:nvSpPr>
        <p:spPr>
          <a:xfrm>
            <a:off x="5140934" y="469900"/>
            <a:ext cx="5953630" cy="5405968"/>
          </a:xfrm>
        </p:spPr>
        <p:txBody>
          <a:bodyPr anchor="ctr">
            <a:normAutofit/>
          </a:bodyPr>
          <a:lstStyle/>
          <a:p>
            <a:pPr marL="0" indent="0" algn="just">
              <a:lnSpc>
                <a:spcPct val="90000"/>
              </a:lnSpc>
              <a:buNone/>
            </a:pPr>
            <a:r>
              <a:rPr lang="el-GR" sz="2200" dirty="0"/>
              <a:t>Σύμφωνα με στοιχεία του Πανελλήνιου Δικτύου </a:t>
            </a:r>
            <a:r>
              <a:rPr lang="el-GR" sz="2200" dirty="0" err="1"/>
              <a:t>Ιατροκοινωνικών</a:t>
            </a:r>
            <a:r>
              <a:rPr lang="el-GR" sz="2200" dirty="0"/>
              <a:t> Κέντρων (Δίκτυο ΙΑΚ), οι θέσεις οικισμών </a:t>
            </a:r>
            <a:r>
              <a:rPr lang="el-GR" sz="2200" dirty="0" err="1"/>
              <a:t>Ρομά</a:t>
            </a:r>
            <a:r>
              <a:rPr lang="el-GR" sz="2200" dirty="0"/>
              <a:t> στην Ελλάδα – καταυλισμοί, οικισμοί αλλά και αστικές περιοχές στις οποίες υπάρχει μεγάλη συγκέντρωση πληθυσμού </a:t>
            </a:r>
            <a:r>
              <a:rPr lang="el-GR" sz="2200" dirty="0" err="1"/>
              <a:t>Ρομά</a:t>
            </a:r>
            <a:r>
              <a:rPr lang="el-GR" sz="2200" dirty="0"/>
              <a:t> – είναι οι εξής:</a:t>
            </a:r>
          </a:p>
          <a:p>
            <a:pPr>
              <a:lnSpc>
                <a:spcPct val="90000"/>
              </a:lnSpc>
            </a:pPr>
            <a:endParaRPr lang="el-GR" sz="2200" dirty="0"/>
          </a:p>
          <a:p>
            <a:pPr>
              <a:lnSpc>
                <a:spcPct val="90000"/>
              </a:lnSpc>
            </a:pPr>
            <a:r>
              <a:rPr lang="el-GR" sz="2200" dirty="0"/>
              <a:t>Συνοικία Νέας Σμύρνης, Λάρισα</a:t>
            </a:r>
          </a:p>
          <a:p>
            <a:pPr>
              <a:lnSpc>
                <a:spcPct val="90000"/>
              </a:lnSpc>
            </a:pPr>
            <a:r>
              <a:rPr lang="el-GR" sz="2200" dirty="0">
                <a:solidFill>
                  <a:srgbClr val="0070C0"/>
                </a:solidFill>
              </a:rPr>
              <a:t>Οικισμός Κηπάκι, Τρίκαλα</a:t>
            </a:r>
          </a:p>
          <a:p>
            <a:pPr>
              <a:lnSpc>
                <a:spcPct val="90000"/>
              </a:lnSpc>
            </a:pPr>
            <a:r>
              <a:rPr lang="el-GR" sz="2200" dirty="0"/>
              <a:t>Οικισμός </a:t>
            </a:r>
            <a:r>
              <a:rPr lang="el-GR" sz="2200" dirty="0" err="1"/>
              <a:t>Μαυρίκα</a:t>
            </a:r>
            <a:r>
              <a:rPr lang="el-GR" sz="2200" dirty="0"/>
              <a:t>, Καρδίτσα</a:t>
            </a:r>
          </a:p>
          <a:p>
            <a:pPr>
              <a:lnSpc>
                <a:spcPct val="90000"/>
              </a:lnSpc>
            </a:pPr>
            <a:r>
              <a:rPr lang="el-GR" sz="2200" dirty="0">
                <a:solidFill>
                  <a:srgbClr val="0070C0"/>
                </a:solidFill>
              </a:rPr>
              <a:t>Σοφάδες Καρδίτσας</a:t>
            </a:r>
          </a:p>
          <a:p>
            <a:pPr>
              <a:lnSpc>
                <a:spcPct val="90000"/>
              </a:lnSpc>
            </a:pPr>
            <a:r>
              <a:rPr lang="el-GR" sz="2200" dirty="0"/>
              <a:t>Πεδίο Άρεως, Βόλος</a:t>
            </a:r>
          </a:p>
          <a:p>
            <a:pPr>
              <a:lnSpc>
                <a:spcPct val="90000"/>
              </a:lnSpc>
            </a:pPr>
            <a:r>
              <a:rPr lang="el-GR" sz="2200" dirty="0">
                <a:solidFill>
                  <a:srgbClr val="0070C0"/>
                </a:solidFill>
              </a:rPr>
              <a:t>Προσφυγικά, Νέα Ιωνία Μαγνησίας</a:t>
            </a:r>
          </a:p>
          <a:p>
            <a:pPr>
              <a:lnSpc>
                <a:spcPct val="90000"/>
              </a:lnSpc>
            </a:pPr>
            <a:endParaRPr lang="el-GR" sz="2200" dirty="0"/>
          </a:p>
        </p:txBody>
      </p:sp>
    </p:spTree>
    <p:extLst>
      <p:ext uri="{BB962C8B-B14F-4D97-AF65-F5344CB8AC3E}">
        <p14:creationId xmlns:p14="http://schemas.microsoft.com/office/powerpoint/2010/main" val="161268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2C19D1A6-2E80-47C6-9A8C-65F536A3FACF}"/>
              </a:ext>
            </a:extLst>
          </p:cNvPr>
          <p:cNvSpPr>
            <a:spLocks noGrp="1"/>
          </p:cNvSpPr>
          <p:nvPr>
            <p:ph type="title"/>
          </p:nvPr>
        </p:nvSpPr>
        <p:spPr>
          <a:xfrm>
            <a:off x="952108" y="954756"/>
            <a:ext cx="2730414" cy="4946003"/>
          </a:xfrm>
        </p:spPr>
        <p:txBody>
          <a:bodyPr>
            <a:normAutofit/>
          </a:bodyPr>
          <a:lstStyle/>
          <a:p>
            <a:r>
              <a:rPr lang="el-GR" sz="2800" dirty="0">
                <a:solidFill>
                  <a:srgbClr val="FFFFFF"/>
                </a:solidFill>
              </a:rPr>
              <a:t>ΓΕΩΓΡΑΦΙΚΗ ΚΑΤΑΝΟΜΗ ΡΟΜΑ ΣΤΗΝ ΕΛΛΑΔΑ (ΘΡΑΚΗ – ΝΗΣΙΑ - ΚΡΗΤΗ)</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A57367-19E7-4E1B-A5DC-660F6DBECBB4}"/>
              </a:ext>
            </a:extLst>
          </p:cNvPr>
          <p:cNvSpPr>
            <a:spLocks noGrp="1"/>
          </p:cNvSpPr>
          <p:nvPr>
            <p:ph idx="1"/>
          </p:nvPr>
        </p:nvSpPr>
        <p:spPr>
          <a:xfrm>
            <a:off x="5140934" y="469900"/>
            <a:ext cx="5953630" cy="5405968"/>
          </a:xfrm>
        </p:spPr>
        <p:txBody>
          <a:bodyPr anchor="ctr">
            <a:normAutofit fontScale="70000" lnSpcReduction="20000"/>
          </a:bodyPr>
          <a:lstStyle/>
          <a:p>
            <a:pPr marL="0" indent="0">
              <a:buNone/>
            </a:pPr>
            <a:r>
              <a:rPr lang="el-GR" sz="2300" b="1" i="1" u="sng" dirty="0">
                <a:solidFill>
                  <a:srgbClr val="C00000"/>
                </a:solidFill>
                <a:latin typeface="+mj-lt"/>
              </a:rPr>
              <a:t>ΘΡΑΚΗ</a:t>
            </a:r>
            <a:endParaRPr lang="el-GR" sz="2300" b="1" u="sng" dirty="0">
              <a:solidFill>
                <a:srgbClr val="C00000"/>
              </a:solidFill>
              <a:latin typeface="+mj-lt"/>
            </a:endParaRPr>
          </a:p>
          <a:p>
            <a:r>
              <a:rPr lang="el-GR" sz="2300" dirty="0">
                <a:latin typeface="+mj-lt"/>
              </a:rPr>
              <a:t>Οικισμός </a:t>
            </a:r>
            <a:r>
              <a:rPr lang="el-GR" sz="2300" dirty="0" err="1">
                <a:latin typeface="+mj-lt"/>
              </a:rPr>
              <a:t>Κλεισσούς</a:t>
            </a:r>
            <a:r>
              <a:rPr lang="el-GR" sz="2300" dirty="0">
                <a:latin typeface="+mj-lt"/>
              </a:rPr>
              <a:t>, Ορεστιάδα</a:t>
            </a:r>
          </a:p>
          <a:p>
            <a:r>
              <a:rPr lang="el-GR" sz="2300" dirty="0">
                <a:solidFill>
                  <a:srgbClr val="0070C0"/>
                </a:solidFill>
                <a:latin typeface="+mj-lt"/>
              </a:rPr>
              <a:t>Οικισμός Σαγήνης, Ορεστιάδα</a:t>
            </a:r>
          </a:p>
          <a:p>
            <a:r>
              <a:rPr lang="el-GR" sz="2300" dirty="0">
                <a:latin typeface="+mj-lt"/>
              </a:rPr>
              <a:t>Συνοικία, </a:t>
            </a:r>
            <a:r>
              <a:rPr lang="el-GR" sz="2300" dirty="0" err="1">
                <a:latin typeface="+mj-lt"/>
              </a:rPr>
              <a:t>Διδυμότοιχο</a:t>
            </a:r>
            <a:r>
              <a:rPr lang="el-GR" sz="2300" dirty="0">
                <a:latin typeface="+mj-lt"/>
              </a:rPr>
              <a:t>, Έβρος</a:t>
            </a:r>
          </a:p>
          <a:p>
            <a:r>
              <a:rPr lang="el-GR" sz="2300" dirty="0">
                <a:solidFill>
                  <a:srgbClr val="0070C0"/>
                </a:solidFill>
                <a:latin typeface="+mj-lt"/>
              </a:rPr>
              <a:t>Οικισμός </a:t>
            </a:r>
            <a:r>
              <a:rPr lang="el-GR" sz="2300" dirty="0" err="1">
                <a:solidFill>
                  <a:srgbClr val="0070C0"/>
                </a:solidFill>
                <a:latin typeface="+mj-lt"/>
              </a:rPr>
              <a:t>Σαπών</a:t>
            </a:r>
            <a:r>
              <a:rPr lang="el-GR" sz="2300" dirty="0">
                <a:solidFill>
                  <a:srgbClr val="0070C0"/>
                </a:solidFill>
                <a:latin typeface="+mj-lt"/>
              </a:rPr>
              <a:t>, Έβρος</a:t>
            </a:r>
          </a:p>
          <a:p>
            <a:r>
              <a:rPr lang="el-GR" sz="2300" dirty="0">
                <a:latin typeface="+mj-lt"/>
              </a:rPr>
              <a:t>Οικισμός, </a:t>
            </a:r>
            <a:r>
              <a:rPr lang="el-GR" sz="2300" dirty="0" err="1">
                <a:latin typeface="+mj-lt"/>
              </a:rPr>
              <a:t>Αράτου</a:t>
            </a:r>
            <a:r>
              <a:rPr lang="el-GR" sz="2300" dirty="0">
                <a:latin typeface="+mj-lt"/>
              </a:rPr>
              <a:t>, Έβρος</a:t>
            </a:r>
          </a:p>
          <a:p>
            <a:r>
              <a:rPr lang="el-GR" sz="2300" dirty="0">
                <a:solidFill>
                  <a:srgbClr val="0070C0"/>
                </a:solidFill>
                <a:latin typeface="+mj-lt"/>
              </a:rPr>
              <a:t>Συνοικία </a:t>
            </a:r>
            <a:r>
              <a:rPr lang="el-GR" sz="2300" dirty="0" err="1">
                <a:solidFill>
                  <a:srgbClr val="0070C0"/>
                </a:solidFill>
                <a:latin typeface="+mj-lt"/>
              </a:rPr>
              <a:t>Αλάν-Κουγιού</a:t>
            </a:r>
            <a:r>
              <a:rPr lang="el-GR" sz="2300" dirty="0">
                <a:solidFill>
                  <a:srgbClr val="0070C0"/>
                </a:solidFill>
                <a:latin typeface="+mj-lt"/>
              </a:rPr>
              <a:t>, Κομοτηνή</a:t>
            </a:r>
          </a:p>
          <a:p>
            <a:r>
              <a:rPr lang="el-GR" sz="2300" dirty="0">
                <a:latin typeface="+mj-lt"/>
              </a:rPr>
              <a:t>Οικισμός Ηφαίστου, Κομοτηνή</a:t>
            </a:r>
          </a:p>
          <a:p>
            <a:pPr marL="0" indent="0">
              <a:buNone/>
            </a:pPr>
            <a:r>
              <a:rPr lang="el-GR" sz="2300" b="1" i="1" u="sng" dirty="0">
                <a:solidFill>
                  <a:srgbClr val="C00000"/>
                </a:solidFill>
                <a:latin typeface="+mj-lt"/>
              </a:rPr>
              <a:t>ΚΡΗΤΗ</a:t>
            </a:r>
            <a:endParaRPr lang="el-GR" sz="2300" b="1" u="sng" dirty="0">
              <a:solidFill>
                <a:srgbClr val="C00000"/>
              </a:solidFill>
              <a:latin typeface="+mj-lt"/>
            </a:endParaRPr>
          </a:p>
          <a:p>
            <a:r>
              <a:rPr lang="el-GR" sz="2300" dirty="0">
                <a:solidFill>
                  <a:srgbClr val="0070C0"/>
                </a:solidFill>
                <a:latin typeface="+mj-lt"/>
              </a:rPr>
              <a:t>Νέα Αλικαρνασσός, Ηράκλειο, Κρήτη</a:t>
            </a:r>
          </a:p>
          <a:p>
            <a:r>
              <a:rPr lang="el-GR" sz="2300" dirty="0" err="1">
                <a:solidFill>
                  <a:srgbClr val="414243"/>
                </a:solidFill>
                <a:latin typeface="+mj-lt"/>
              </a:rPr>
              <a:t>Νεροκούρου</a:t>
            </a:r>
            <a:r>
              <a:rPr lang="el-GR" sz="2300" dirty="0">
                <a:solidFill>
                  <a:srgbClr val="414243"/>
                </a:solidFill>
                <a:latin typeface="+mj-lt"/>
              </a:rPr>
              <a:t> Χανίων, Κρήτη</a:t>
            </a:r>
          </a:p>
          <a:p>
            <a:pPr marL="0" indent="0">
              <a:buNone/>
            </a:pPr>
            <a:r>
              <a:rPr lang="el-GR" sz="2300" b="1" i="1" u="sng" dirty="0">
                <a:solidFill>
                  <a:srgbClr val="C00000"/>
                </a:solidFill>
                <a:latin typeface="+mj-lt"/>
              </a:rPr>
              <a:t>ΝΗΣΙΑ ΒΟΡΕΙΟΥ ΑΙΓΑΙΟΥ</a:t>
            </a:r>
            <a:endParaRPr lang="el-GR" sz="2300" b="1" u="sng" dirty="0">
              <a:solidFill>
                <a:srgbClr val="C00000"/>
              </a:solidFill>
              <a:latin typeface="+mj-lt"/>
            </a:endParaRPr>
          </a:p>
          <a:p>
            <a:r>
              <a:rPr lang="el-GR" sz="2300" dirty="0">
                <a:solidFill>
                  <a:srgbClr val="0070C0"/>
                </a:solidFill>
                <a:latin typeface="+mj-lt"/>
              </a:rPr>
              <a:t>Οικισμός </a:t>
            </a:r>
            <a:r>
              <a:rPr lang="el-GR" sz="2300" dirty="0" err="1">
                <a:solidFill>
                  <a:srgbClr val="0070C0"/>
                </a:solidFill>
                <a:latin typeface="+mj-lt"/>
              </a:rPr>
              <a:t>Παγανής</a:t>
            </a:r>
            <a:r>
              <a:rPr lang="el-GR" sz="2300" dirty="0">
                <a:solidFill>
                  <a:srgbClr val="0070C0"/>
                </a:solidFill>
                <a:latin typeface="+mj-lt"/>
              </a:rPr>
              <a:t>, Μυτιλήνη</a:t>
            </a:r>
          </a:p>
          <a:p>
            <a:r>
              <a:rPr lang="el-GR" sz="2300" dirty="0">
                <a:latin typeface="+mj-lt"/>
              </a:rPr>
              <a:t>Οικισμός </a:t>
            </a:r>
            <a:r>
              <a:rPr lang="el-GR" sz="2300" dirty="0" err="1">
                <a:latin typeface="+mj-lt"/>
              </a:rPr>
              <a:t>Μερσίνίδι</a:t>
            </a:r>
            <a:r>
              <a:rPr lang="el-GR" sz="2300" dirty="0">
                <a:latin typeface="+mj-lt"/>
              </a:rPr>
              <a:t>, Χίος</a:t>
            </a:r>
          </a:p>
          <a:p>
            <a:pPr marL="0" indent="0">
              <a:buNone/>
            </a:pPr>
            <a:r>
              <a:rPr lang="el-GR" sz="2300" b="1" i="1" u="sng" dirty="0">
                <a:solidFill>
                  <a:srgbClr val="C00000"/>
                </a:solidFill>
                <a:latin typeface="+mj-lt"/>
              </a:rPr>
              <a:t>ΝΗΣΙΑ ΙΟΝΙΟΥ ΑΙΓΑΙΟΥ</a:t>
            </a:r>
            <a:endParaRPr lang="el-GR" sz="2300" b="1" u="sng" dirty="0">
              <a:solidFill>
                <a:srgbClr val="C00000"/>
              </a:solidFill>
              <a:latin typeface="+mj-lt"/>
            </a:endParaRPr>
          </a:p>
          <a:p>
            <a:r>
              <a:rPr lang="el-GR" sz="2300" dirty="0">
                <a:latin typeface="+mj-lt"/>
              </a:rPr>
              <a:t>Οικισμός </a:t>
            </a:r>
            <a:r>
              <a:rPr lang="el-GR" sz="2300" dirty="0" err="1">
                <a:latin typeface="+mj-lt"/>
              </a:rPr>
              <a:t>παρελίων</a:t>
            </a:r>
            <a:r>
              <a:rPr lang="el-GR" sz="2300" dirty="0">
                <a:latin typeface="+mj-lt"/>
              </a:rPr>
              <a:t>, Κέρκυρα</a:t>
            </a:r>
          </a:p>
          <a:p>
            <a:pPr>
              <a:lnSpc>
                <a:spcPct val="90000"/>
              </a:lnSpc>
            </a:pPr>
            <a:endParaRPr lang="el-GR" sz="2200" dirty="0"/>
          </a:p>
        </p:txBody>
      </p:sp>
    </p:spTree>
    <p:extLst>
      <p:ext uri="{BB962C8B-B14F-4D97-AF65-F5344CB8AC3E}">
        <p14:creationId xmlns:p14="http://schemas.microsoft.com/office/powerpoint/2010/main" val="10444998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153</TotalTime>
  <Words>2061</Words>
  <Application>Microsoft Office PowerPoint</Application>
  <PresentationFormat>Ευρεία οθόνη</PresentationFormat>
  <Paragraphs>123</Paragraphs>
  <Slides>22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22</vt:i4>
      </vt:variant>
    </vt:vector>
  </HeadingPairs>
  <TitlesOfParts>
    <vt:vector size="26" baseType="lpstr">
      <vt:lpstr>Arial</vt:lpstr>
      <vt:lpstr>Garamond</vt:lpstr>
      <vt:lpstr>Open Sans SemiBold</vt:lpstr>
      <vt:lpstr>Organic</vt:lpstr>
      <vt:lpstr>ΙΣΤΟΡΙΚΑ ΣΤΟΙΧΕΙΑ ΓΙΑ ΤΟΥΣ ΡΟΜΑ «ΚΟΙΝΩΝΙΚΗ ΕΡΓΑΣΙΑ ΜΕ ΠΛΗΘΥΣΜΙΑΚΕΣ ΟΜΑΔΕΣ Ι»</vt:lpstr>
      <vt:lpstr>Η ΕΝΝΟΙΑ ΡΟΜΑ</vt:lpstr>
      <vt:lpstr>Η ΜΕΤΑΚΙΝΗΣΗ ΤΩΝ ΡΟΜΑ</vt:lpstr>
      <vt:lpstr>ΚΑΤΑΝΟΜΗ ΠΛΗΘΥΣΜΟΥ ΡΟΜΑ ΣΤΗΝ ΕΥΡΩΠΗ (2007)</vt:lpstr>
      <vt:lpstr>ΕΚΤΙΜΗΣΗ ΠΟΣΟΣΤΟΥ (%) ΡΟΜΑ ΣΤΑ ΒΑΛΚΑΝΙΑ</vt:lpstr>
      <vt:lpstr>ΕΓΚΑΤΑΣΤΑΣΗ ΡΟΜΑ ΣΤΗΝ ΕΛΛΑΔΑ</vt:lpstr>
      <vt:lpstr>ΟΙΚΙΣΜΟΙ ΡΟΜΑ ΣΤΗΝ ΕΛΛΑΔΑ</vt:lpstr>
      <vt:lpstr>ΓΕΩΓΡΑΦΙΚΗ ΚΑΤΑΝΟΜΗ ΡΟΜΑ ΣΤΗΝ ΕΛΛΑΔΑ (ΘΕΣΣΑΛΙΑ)</vt:lpstr>
      <vt:lpstr>ΓΕΩΓΡΑΦΙΚΗ ΚΑΤΑΝΟΜΗ ΡΟΜΑ ΣΤΗΝ ΕΛΛΑΔΑ (ΘΡΑΚΗ – ΝΗΣΙΑ - ΚΡΗΤΗ)</vt:lpstr>
      <vt:lpstr>ΓΕΩΓΡΑΦΙΚΗ ΚΑΤΑΝΟΜΗ ΡΟΜΑ ΣΤΗΝ ΕΛΛΑΔΑ (ΜΑΚΕΔΟΝΙΑ – ΠΕΛΟΠΟΝΝΗΣΟΣ – ΣΤΕΡΕΑ ΕΛΛΑΔΑ )</vt:lpstr>
      <vt:lpstr>ΙΣΤΟΡΙΚΗ ΑΝΑΔΡΟΜΗ </vt:lpstr>
      <vt:lpstr>Παρουσίαση του PowerPoint</vt:lpstr>
      <vt:lpstr>ΙΣΤΟΡΙΚΗ ΑΝΑΔΡΟΜΗ</vt:lpstr>
      <vt:lpstr>ΕΙΣΟΔΟΣ ΡΟΜΑ ΣΤΟΝ ΕΛΛΑΔΙΚΟ ΧΩΡΟ</vt:lpstr>
      <vt:lpstr>ΟΝΟΜΑΤΟΛΟΓΙΑ</vt:lpstr>
      <vt:lpstr>Η ΠΡΟΕΛΕΥΣΗ ΤΩΝ ΛΕΞΕΩΝ «ΑΘΙΓΓΑΝΟΣ» &amp; «ΓΥΦΤΟΣ»</vt:lpstr>
      <vt:lpstr>ΓΛΩΣΣΑ</vt:lpstr>
      <vt:lpstr> ΚΑΤΗΓΟΡΙΟΠΟΙΗΣΗ ΡΟΜΑ  (Πηγή: Παυλή-Κορρέ Μαρία &amp; Ζώνιου-Σιδέρη Αθηνά (1990), Οι Τσιγγάνοι της Άγιας Βαρβάρας και της Κάτω Αχαϊας, Αθήνα, Γενική Γραμματεία Λαικής Επιμόρφωσης)  </vt:lpstr>
      <vt:lpstr>ΚΟΙΝΩΝΙΚΕΣ ΦΥΛΕΣ ΡΟΜΑ</vt:lpstr>
      <vt:lpstr>Η ΟΡΓΑΝΩΣΗ ΤΩΝ ΡΟΜΑ </vt:lpstr>
      <vt:lpstr>ΣΥΝΘΗΚΕΣ ΔΙΑΒΙΩΣΗΣ</vt:lpstr>
      <vt:lpstr>ΧΑΡΑΚΤΗΡΙΣΤΙΚΑ ΤΗΣ ΑΠΑΣΧΟΛΗΣΗΣ ΤΩΝ ΡΟΜΑ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ΙΣΤΟΡΙΚΑ ΣΤΟΙΧΕΙΑ ΓΙΑ ΤΟΥΣ ΡΟΜΑ «ΚΟΙΝΩΝΙΚΗ ΕΡΓΑΣΙΑ ΜΕ ΠΛΗΘΥΣΜΙΑΚΕΣ ΟΜΑΔΕΣ Ι»</dc:title>
  <dc:creator>MENTIS MANOLIS</dc:creator>
  <cp:lastModifiedBy>Εμμανουήλ Μέντης</cp:lastModifiedBy>
  <cp:revision>4</cp:revision>
  <dcterms:created xsi:type="dcterms:W3CDTF">2021-03-08T16:38:46Z</dcterms:created>
  <dcterms:modified xsi:type="dcterms:W3CDTF">2024-03-05T11:05:22Z</dcterms:modified>
</cp:coreProperties>
</file>