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6" d="100"/>
          <a:sy n="66" d="100"/>
        </p:scale>
        <p:origin x="61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65FACBC-EC61-4B9C-9D15-4841F3746BF8}" type="datetimeFigureOut">
              <a:rPr lang="el-GR" smtClean="0"/>
              <a:t>7/10/2024</a:t>
            </a:fld>
            <a:endParaRPr lang="el-GR"/>
          </a:p>
        </p:txBody>
      </p:sp>
      <p:sp>
        <p:nvSpPr>
          <p:cNvPr id="5" name="Footer Placeholder 4"/>
          <p:cNvSpPr>
            <a:spLocks noGrp="1"/>
          </p:cNvSpPr>
          <p:nvPr>
            <p:ph type="ftr" sz="quarter" idx="11"/>
          </p:nvPr>
        </p:nvSpPr>
        <p:spPr>
          <a:xfrm>
            <a:off x="5332412" y="5883275"/>
            <a:ext cx="4324044" cy="365125"/>
          </a:xfrm>
        </p:spPr>
        <p:txBody>
          <a:bodyPr/>
          <a:lstStyle/>
          <a:p>
            <a:endParaRPr lang="el-GR"/>
          </a:p>
        </p:txBody>
      </p:sp>
      <p:sp>
        <p:nvSpPr>
          <p:cNvPr id="6" name="Slide Number Placeholder 5"/>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1501097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65FACBC-EC61-4B9C-9D15-4841F3746BF8}" type="datetimeFigureOut">
              <a:rPr lang="el-GR" smtClean="0"/>
              <a:t>7/10/2024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2336301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65FACBC-EC61-4B9C-9D15-4841F3746BF8}" type="datetimeFigureOut">
              <a:rPr lang="el-GR" smtClean="0"/>
              <a:t>7/10/2024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3415912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65FACBC-EC61-4B9C-9D15-4841F3746BF8}" type="datetimeFigureOut">
              <a:rPr lang="el-GR" smtClean="0"/>
              <a:t>7/10/2024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42515805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65FACBC-EC61-4B9C-9D15-4841F3746BF8}" type="datetimeFigureOut">
              <a:rPr lang="el-GR" smtClean="0"/>
              <a:t>7/10/2024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28478665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65FACBC-EC61-4B9C-9D15-4841F3746BF8}" type="datetimeFigureOut">
              <a:rPr lang="el-GR" smtClean="0"/>
              <a:t>7/10/2024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34404792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65FACBC-EC61-4B9C-9D15-4841F3746BF8}" type="datetimeFigureOut">
              <a:rPr lang="el-GR" smtClean="0"/>
              <a:t>7/10/2024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4421656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65FACBC-EC61-4B9C-9D15-4841F3746BF8}" type="datetimeFigureOut">
              <a:rPr lang="el-GR" smtClean="0"/>
              <a:t>7/10/2024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27672704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65FACBC-EC61-4B9C-9D15-4841F3746BF8}" type="datetimeFigureOut">
              <a:rPr lang="el-GR" smtClean="0"/>
              <a:t>7/10/2024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2859269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65FACBC-EC61-4B9C-9D15-4841F3746BF8}" type="datetimeFigureOut">
              <a:rPr lang="el-GR" smtClean="0"/>
              <a:t>7/10/2024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a:xfrm>
            <a:off x="10951856" y="5867131"/>
            <a:ext cx="551167" cy="365125"/>
          </a:xfrm>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1672244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65FACBC-EC61-4B9C-9D15-4841F3746BF8}" type="datetimeFigureOut">
              <a:rPr lang="el-GR" smtClean="0"/>
              <a:t>7/10/2024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3953852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565FACBC-EC61-4B9C-9D15-4841F3746BF8}" type="datetimeFigureOut">
              <a:rPr lang="el-GR" smtClean="0"/>
              <a:t>7/10/2024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3713352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65FACBC-EC61-4B9C-9D15-4841F3746BF8}" type="datetimeFigureOut">
              <a:rPr lang="el-GR" smtClean="0"/>
              <a:t>7/10/2024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3272113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565FACBC-EC61-4B9C-9D15-4841F3746BF8}" type="datetimeFigureOut">
              <a:rPr lang="el-GR" smtClean="0"/>
              <a:t>7/10/2024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2972616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FACBC-EC61-4B9C-9D15-4841F3746BF8}" type="datetimeFigureOut">
              <a:rPr lang="el-GR" smtClean="0"/>
              <a:t>7/10/2024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2641072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65FACBC-EC61-4B9C-9D15-4841F3746BF8}" type="datetimeFigureOut">
              <a:rPr lang="el-GR" smtClean="0"/>
              <a:t>7/10/2024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319925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l-GR"/>
              <a:t>Κάντε κλικ για να επεξεργαστείτε τον τίτλο υποδείγματος</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65FACBC-EC61-4B9C-9D15-4841F3746BF8}" type="datetimeFigureOut">
              <a:rPr lang="el-GR" smtClean="0"/>
              <a:t>7/10/2024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59F4A94-F832-4E34-82C9-B72940CA19A7}" type="slidenum">
              <a:rPr lang="el-GR" smtClean="0"/>
              <a:t>‹#›</a:t>
            </a:fld>
            <a:endParaRPr lang="el-GR"/>
          </a:p>
        </p:txBody>
      </p:sp>
    </p:spTree>
    <p:extLst>
      <p:ext uri="{BB962C8B-B14F-4D97-AF65-F5344CB8AC3E}">
        <p14:creationId xmlns:p14="http://schemas.microsoft.com/office/powerpoint/2010/main" val="3086729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65FACBC-EC61-4B9C-9D15-4841F3746BF8}" type="datetimeFigureOut">
              <a:rPr lang="el-GR" smtClean="0"/>
              <a:t>7/10/2024</a:t>
            </a:fld>
            <a:endParaRPr lang="el-G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l-G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59F4A94-F832-4E34-82C9-B72940CA19A7}" type="slidenum">
              <a:rPr lang="el-GR" smtClean="0"/>
              <a:t>‹#›</a:t>
            </a:fld>
            <a:endParaRPr lang="el-GR"/>
          </a:p>
        </p:txBody>
      </p:sp>
    </p:spTree>
    <p:extLst>
      <p:ext uri="{BB962C8B-B14F-4D97-AF65-F5344CB8AC3E}">
        <p14:creationId xmlns:p14="http://schemas.microsoft.com/office/powerpoint/2010/main" val="10683094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9C7596-52D0-4882-A3D5-343DC19392D6}"/>
              </a:ext>
            </a:extLst>
          </p:cNvPr>
          <p:cNvSpPr>
            <a:spLocks noGrp="1"/>
          </p:cNvSpPr>
          <p:nvPr>
            <p:ph type="title"/>
          </p:nvPr>
        </p:nvSpPr>
        <p:spPr/>
        <p:txBody>
          <a:bodyPr>
            <a:normAutofit/>
          </a:bodyPr>
          <a:lstStyle/>
          <a:p>
            <a:r>
              <a:rPr lang="el-GR" b="1" i="1" dirty="0">
                <a:solidFill>
                  <a:srgbClr val="FF0000"/>
                </a:solidFill>
              </a:rPr>
              <a:t>Μοντέλα Κράτους- Πρόνοιας</a:t>
            </a:r>
            <a:br>
              <a:rPr lang="el-GR" b="1" i="1" dirty="0">
                <a:solidFill>
                  <a:srgbClr val="FF0000"/>
                </a:solidFill>
              </a:rPr>
            </a:br>
            <a:r>
              <a:rPr lang="el-GR" b="1" i="1" dirty="0">
                <a:solidFill>
                  <a:srgbClr val="FF0000"/>
                </a:solidFill>
              </a:rPr>
              <a:t>(Πλεονεκτήματα και Μειονεκτήματα)</a:t>
            </a:r>
          </a:p>
        </p:txBody>
      </p:sp>
      <p:pic>
        <p:nvPicPr>
          <p:cNvPr id="6" name="Εικόνα 5">
            <a:extLst>
              <a:ext uri="{FF2B5EF4-FFF2-40B4-BE49-F238E27FC236}">
                <a16:creationId xmlns:a16="http://schemas.microsoft.com/office/drawing/2014/main" id="{D7BECAC4-6EC1-43C4-99AF-F150A032EB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6113" y="2596243"/>
            <a:ext cx="7336973" cy="3804557"/>
          </a:xfrm>
          <a:prstGeom prst="rect">
            <a:avLst/>
          </a:prstGeom>
        </p:spPr>
      </p:pic>
    </p:spTree>
    <p:extLst>
      <p:ext uri="{BB962C8B-B14F-4D97-AF65-F5344CB8AC3E}">
        <p14:creationId xmlns:p14="http://schemas.microsoft.com/office/powerpoint/2010/main" val="325064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AABA59-6468-48BB-B6AD-5B256B296D6B}"/>
              </a:ext>
            </a:extLst>
          </p:cNvPr>
          <p:cNvSpPr>
            <a:spLocks noGrp="1"/>
          </p:cNvSpPr>
          <p:nvPr>
            <p:ph type="title"/>
          </p:nvPr>
        </p:nvSpPr>
        <p:spPr/>
        <p:txBody>
          <a:bodyPr/>
          <a:lstStyle/>
          <a:p>
            <a:r>
              <a:rPr lang="el-GR" b="1" dirty="0"/>
              <a:t>Το σοσιαλδημοκρατικό μοντέλο</a:t>
            </a:r>
          </a:p>
        </p:txBody>
      </p:sp>
      <p:sp>
        <p:nvSpPr>
          <p:cNvPr id="4" name="Θέση περιεχομένου 3">
            <a:extLst>
              <a:ext uri="{FF2B5EF4-FFF2-40B4-BE49-F238E27FC236}">
                <a16:creationId xmlns:a16="http://schemas.microsoft.com/office/drawing/2014/main" id="{AF74823E-52CB-4105-AE6F-739FF7923B9D}"/>
              </a:ext>
            </a:extLst>
          </p:cNvPr>
          <p:cNvSpPr>
            <a:spLocks noGrp="1"/>
          </p:cNvSpPr>
          <p:nvPr>
            <p:ph sz="half" idx="1"/>
          </p:nvPr>
        </p:nvSpPr>
        <p:spPr/>
        <p:txBody>
          <a:bodyPr/>
          <a:lstStyle/>
          <a:p>
            <a:pPr marL="0" indent="0">
              <a:buNone/>
            </a:pPr>
            <a:r>
              <a:rPr lang="el-GR" sz="2000" b="1" dirty="0"/>
              <a:t>Πλεονεκτήματα</a:t>
            </a:r>
          </a:p>
          <a:p>
            <a:pPr marL="0" indent="0">
              <a:buNone/>
            </a:pPr>
            <a:r>
              <a:rPr lang="el-GR" dirty="0"/>
              <a:t> 1) Πλήρης από-εμπορευματοποίηση των κοινωνικών παροχών</a:t>
            </a:r>
          </a:p>
          <a:p>
            <a:pPr marL="0" indent="0">
              <a:buNone/>
            </a:pPr>
            <a:r>
              <a:rPr lang="el-GR" dirty="0"/>
              <a:t> 2) Αναδιανομή των πόρων από το κράτος</a:t>
            </a:r>
          </a:p>
          <a:p>
            <a:pPr marL="0" indent="0">
              <a:buNone/>
            </a:pPr>
            <a:r>
              <a:rPr lang="el-GR" dirty="0"/>
              <a:t> 3) Καθολική κάλυψη αναγκών</a:t>
            </a:r>
          </a:p>
          <a:p>
            <a:pPr marL="0" indent="0">
              <a:buNone/>
            </a:pPr>
            <a:r>
              <a:rPr lang="el-GR" dirty="0"/>
              <a:t>4) Μόνιμοι στόχοι η απασχόληση και η ισότητα των πολιτών</a:t>
            </a:r>
          </a:p>
          <a:p>
            <a:pPr marL="0" indent="0">
              <a:buNone/>
            </a:pPr>
            <a:endParaRPr lang="el-GR" dirty="0"/>
          </a:p>
          <a:p>
            <a:pPr marL="0" indent="0">
              <a:buNone/>
            </a:pPr>
            <a:endParaRPr lang="el-GR" dirty="0"/>
          </a:p>
        </p:txBody>
      </p:sp>
      <p:sp>
        <p:nvSpPr>
          <p:cNvPr id="5" name="Θέση περιεχομένου 4">
            <a:extLst>
              <a:ext uri="{FF2B5EF4-FFF2-40B4-BE49-F238E27FC236}">
                <a16:creationId xmlns:a16="http://schemas.microsoft.com/office/drawing/2014/main" id="{26A6D55A-AD3C-43EA-B5AF-8C369AB0412E}"/>
              </a:ext>
            </a:extLst>
          </p:cNvPr>
          <p:cNvSpPr>
            <a:spLocks noGrp="1"/>
          </p:cNvSpPr>
          <p:nvPr>
            <p:ph sz="half" idx="2"/>
          </p:nvPr>
        </p:nvSpPr>
        <p:spPr>
          <a:xfrm>
            <a:off x="6607968" y="2108200"/>
            <a:ext cx="4895056" cy="3124200"/>
          </a:xfrm>
        </p:spPr>
        <p:txBody>
          <a:bodyPr/>
          <a:lstStyle/>
          <a:p>
            <a:pPr marL="0" indent="0">
              <a:buNone/>
            </a:pPr>
            <a:r>
              <a:rPr lang="el-GR" sz="2000" b="1" dirty="0"/>
              <a:t>Μειονεκτήματα</a:t>
            </a:r>
          </a:p>
          <a:p>
            <a:pPr marL="0" indent="0">
              <a:buNone/>
            </a:pPr>
            <a:r>
              <a:rPr lang="el-GR" dirty="0"/>
              <a:t>1) Παροχή υπηρεσιών εξίσου σε όλους τους πολίτες χωρίς να υπολογίζεται η επαγγελματική τους κατάσταση και οι ανάγκες.</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311864413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fade">
                                      <p:cBhvr>
                                        <p:cTn id="25" dur="1000"/>
                                        <p:tgtEl>
                                          <p:spTgt spid="4">
                                            <p:txEl>
                                              <p:pRg st="0" end="0"/>
                                            </p:txEl>
                                          </p:spTgt>
                                        </p:tgtEl>
                                      </p:cBhvr>
                                    </p:animEffect>
                                    <p:anim calcmode="lin" valueType="num">
                                      <p:cBhvr>
                                        <p:cTn id="26"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4">
                                            <p:txEl>
                                              <p:pRg st="1" end="1"/>
                                            </p:txEl>
                                          </p:spTgt>
                                        </p:tgtEl>
                                        <p:attrNameLst>
                                          <p:attrName>style.visibility</p:attrName>
                                        </p:attrNameLst>
                                      </p:cBhvr>
                                      <p:to>
                                        <p:strVal val="visible"/>
                                      </p:to>
                                    </p:set>
                                    <p:animEffect transition="in" filter="fade">
                                      <p:cBhvr>
                                        <p:cTn id="32" dur="1000"/>
                                        <p:tgtEl>
                                          <p:spTgt spid="4">
                                            <p:txEl>
                                              <p:pRg st="1" end="1"/>
                                            </p:txEl>
                                          </p:spTgt>
                                        </p:tgtEl>
                                      </p:cBhvr>
                                    </p:animEffect>
                                    <p:anim calcmode="lin" valueType="num">
                                      <p:cBhvr>
                                        <p:cTn id="3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34"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animEffect transition="in" filter="fade">
                                      <p:cBhvr>
                                        <p:cTn id="39" dur="1000"/>
                                        <p:tgtEl>
                                          <p:spTgt spid="4">
                                            <p:txEl>
                                              <p:pRg st="2" end="2"/>
                                            </p:txEl>
                                          </p:spTgt>
                                        </p:tgtEl>
                                      </p:cBhvr>
                                    </p:animEffect>
                                    <p:anim calcmode="lin" valueType="num">
                                      <p:cBhvr>
                                        <p:cTn id="4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4">
                                            <p:txEl>
                                              <p:pRg st="3" end="3"/>
                                            </p:txEl>
                                          </p:spTgt>
                                        </p:tgtEl>
                                        <p:attrNameLst>
                                          <p:attrName>style.visibility</p:attrName>
                                        </p:attrNameLst>
                                      </p:cBhvr>
                                      <p:to>
                                        <p:strVal val="visible"/>
                                      </p:to>
                                    </p:set>
                                    <p:animEffect transition="in" filter="fade">
                                      <p:cBhvr>
                                        <p:cTn id="46" dur="1000"/>
                                        <p:tgtEl>
                                          <p:spTgt spid="4">
                                            <p:txEl>
                                              <p:pRg st="3" end="3"/>
                                            </p:txEl>
                                          </p:spTgt>
                                        </p:tgtEl>
                                      </p:cBhvr>
                                    </p:animEffect>
                                    <p:anim calcmode="lin" valueType="num">
                                      <p:cBhvr>
                                        <p:cTn id="4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48"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4">
                                            <p:txEl>
                                              <p:pRg st="4" end="4"/>
                                            </p:txEl>
                                          </p:spTgt>
                                        </p:tgtEl>
                                        <p:attrNameLst>
                                          <p:attrName>style.visibility</p:attrName>
                                        </p:attrNameLst>
                                      </p:cBhvr>
                                      <p:to>
                                        <p:strVal val="visible"/>
                                      </p:to>
                                    </p:set>
                                    <p:animEffect transition="in" filter="fade">
                                      <p:cBhvr>
                                        <p:cTn id="53" dur="1000"/>
                                        <p:tgtEl>
                                          <p:spTgt spid="4">
                                            <p:txEl>
                                              <p:pRg st="4" end="4"/>
                                            </p:txEl>
                                          </p:spTgt>
                                        </p:tgtEl>
                                      </p:cBhvr>
                                    </p:animEffect>
                                    <p:anim calcmode="lin" valueType="num">
                                      <p:cBhvr>
                                        <p:cTn id="54"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55"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5">
                                            <p:txEl>
                                              <p:pRg st="0" end="0"/>
                                            </p:txEl>
                                          </p:spTgt>
                                        </p:tgtEl>
                                        <p:attrNameLst>
                                          <p:attrName>style.visibility</p:attrName>
                                        </p:attrNameLst>
                                      </p:cBhvr>
                                      <p:to>
                                        <p:strVal val="visible"/>
                                      </p:to>
                                    </p:set>
                                    <p:animEffect transition="in" filter="fade">
                                      <p:cBhvr>
                                        <p:cTn id="60" dur="1000"/>
                                        <p:tgtEl>
                                          <p:spTgt spid="5">
                                            <p:txEl>
                                              <p:pRg st="0" end="0"/>
                                            </p:txEl>
                                          </p:spTgt>
                                        </p:tgtEl>
                                      </p:cBhvr>
                                    </p:animEffect>
                                    <p:anim calcmode="lin" valueType="num">
                                      <p:cBhvr>
                                        <p:cTn id="61"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62"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nodeType="clickEffect">
                                  <p:stCondLst>
                                    <p:cond delay="0"/>
                                  </p:stCondLst>
                                  <p:childTnLst>
                                    <p:set>
                                      <p:cBhvr>
                                        <p:cTn id="66" dur="1" fill="hold">
                                          <p:stCondLst>
                                            <p:cond delay="0"/>
                                          </p:stCondLst>
                                        </p:cTn>
                                        <p:tgtEl>
                                          <p:spTgt spid="5">
                                            <p:txEl>
                                              <p:pRg st="1" end="1"/>
                                            </p:txEl>
                                          </p:spTgt>
                                        </p:tgtEl>
                                        <p:attrNameLst>
                                          <p:attrName>style.visibility</p:attrName>
                                        </p:attrNameLst>
                                      </p:cBhvr>
                                      <p:to>
                                        <p:strVal val="visible"/>
                                      </p:to>
                                    </p:set>
                                    <p:animEffect transition="in" filter="fade">
                                      <p:cBhvr>
                                        <p:cTn id="67" dur="1000"/>
                                        <p:tgtEl>
                                          <p:spTgt spid="5">
                                            <p:txEl>
                                              <p:pRg st="1" end="1"/>
                                            </p:txEl>
                                          </p:spTgt>
                                        </p:tgtEl>
                                      </p:cBhvr>
                                    </p:animEffect>
                                    <p:anim calcmode="lin" valueType="num">
                                      <p:cBhvr>
                                        <p:cTn id="6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6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7231CD-F7BD-42A3-8A5B-DCA3E803F53E}"/>
              </a:ext>
            </a:extLst>
          </p:cNvPr>
          <p:cNvSpPr>
            <a:spLocks noGrp="1"/>
          </p:cNvSpPr>
          <p:nvPr>
            <p:ph type="title"/>
          </p:nvPr>
        </p:nvSpPr>
        <p:spPr>
          <a:xfrm>
            <a:off x="1484312" y="190500"/>
            <a:ext cx="10018713" cy="1752599"/>
          </a:xfrm>
        </p:spPr>
        <p:txBody>
          <a:bodyPr/>
          <a:lstStyle/>
          <a:p>
            <a:r>
              <a:rPr lang="el-GR" b="1" dirty="0"/>
              <a:t>Το φιλελεύθερο μοντέλο </a:t>
            </a:r>
          </a:p>
        </p:txBody>
      </p:sp>
      <p:sp>
        <p:nvSpPr>
          <p:cNvPr id="3" name="Θέση περιεχομένου 2">
            <a:extLst>
              <a:ext uri="{FF2B5EF4-FFF2-40B4-BE49-F238E27FC236}">
                <a16:creationId xmlns:a16="http://schemas.microsoft.com/office/drawing/2014/main" id="{B40D48F2-1A04-43FA-9AC7-DB34EE4721E0}"/>
              </a:ext>
            </a:extLst>
          </p:cNvPr>
          <p:cNvSpPr>
            <a:spLocks noGrp="1"/>
          </p:cNvSpPr>
          <p:nvPr>
            <p:ph sz="half" idx="1"/>
          </p:nvPr>
        </p:nvSpPr>
        <p:spPr>
          <a:xfrm>
            <a:off x="1598613" y="2666999"/>
            <a:ext cx="4895055" cy="3124201"/>
          </a:xfrm>
        </p:spPr>
        <p:txBody>
          <a:bodyPr>
            <a:normAutofit fontScale="92500" lnSpcReduction="10000"/>
          </a:bodyPr>
          <a:lstStyle/>
          <a:p>
            <a:pPr marL="0" indent="0">
              <a:buNone/>
            </a:pPr>
            <a:r>
              <a:rPr lang="el-GR" sz="2000" b="1" dirty="0"/>
              <a:t>Πλεονεκτήματα </a:t>
            </a:r>
          </a:p>
          <a:p>
            <a:pPr marL="0" indent="0">
              <a:buNone/>
            </a:pPr>
            <a:r>
              <a:rPr lang="el-GR" dirty="0"/>
              <a:t>1) Ευνοεί την αγορά σε σχέση με τις κρατικές επεμβάσεις αφού γενικότερα βασίζεται στις αρχές των δικαιωμάτων ιδιοκτησίας και απρόσκοπτης λειτουργίας των μηχανισμών της αγοράς </a:t>
            </a:r>
          </a:p>
          <a:p>
            <a:pPr marL="0" indent="0">
              <a:buNone/>
            </a:pPr>
            <a:r>
              <a:rPr lang="el-GR" dirty="0"/>
              <a:t>2) Το κράτος πρόνοιας βοηθάει οικονομικά αυτούς που δεν συνταξιοδοτούνται </a:t>
            </a:r>
          </a:p>
          <a:p>
            <a:pPr marL="0" indent="0">
              <a:buNone/>
            </a:pPr>
            <a:r>
              <a:rPr lang="el-GR" dirty="0"/>
              <a:t>3) Οι παροχές πηγαίνουν στους πολίτες ανάλογα με το εισόδημα τους</a:t>
            </a:r>
          </a:p>
          <a:p>
            <a:pPr marL="0" indent="0">
              <a:buNone/>
            </a:pPr>
            <a:r>
              <a:rPr lang="el-GR" dirty="0"/>
              <a:t> </a:t>
            </a:r>
          </a:p>
          <a:p>
            <a:endParaRPr lang="el-GR" dirty="0"/>
          </a:p>
        </p:txBody>
      </p:sp>
      <p:sp>
        <p:nvSpPr>
          <p:cNvPr id="4" name="Θέση περιεχομένου 3">
            <a:extLst>
              <a:ext uri="{FF2B5EF4-FFF2-40B4-BE49-F238E27FC236}">
                <a16:creationId xmlns:a16="http://schemas.microsoft.com/office/drawing/2014/main" id="{F3D17090-7F2C-454C-AA9E-E61B6D3F6D87}"/>
              </a:ext>
            </a:extLst>
          </p:cNvPr>
          <p:cNvSpPr>
            <a:spLocks noGrp="1"/>
          </p:cNvSpPr>
          <p:nvPr>
            <p:ph sz="half" idx="2"/>
          </p:nvPr>
        </p:nvSpPr>
        <p:spPr>
          <a:xfrm>
            <a:off x="6607969" y="2997200"/>
            <a:ext cx="4895056" cy="3124200"/>
          </a:xfrm>
        </p:spPr>
        <p:txBody>
          <a:bodyPr>
            <a:normAutofit fontScale="92500" lnSpcReduction="10000"/>
          </a:bodyPr>
          <a:lstStyle/>
          <a:p>
            <a:pPr marL="0" indent="0">
              <a:buNone/>
            </a:pPr>
            <a:r>
              <a:rPr lang="el-GR" sz="2200" b="1" dirty="0"/>
              <a:t>Μειονεκτήματα </a:t>
            </a:r>
          </a:p>
          <a:p>
            <a:pPr marL="0" indent="0">
              <a:buNone/>
            </a:pPr>
            <a:r>
              <a:rPr lang="el-GR" sz="2000" dirty="0"/>
              <a:t>1) Οι παροχές για τα κοινωνικά προγράμματα κοινωνικής ασφαλείας είναι περιορισμένες</a:t>
            </a:r>
          </a:p>
          <a:p>
            <a:pPr marL="0" indent="0">
              <a:buNone/>
            </a:pPr>
            <a:r>
              <a:rPr lang="el-GR" sz="2000" dirty="0"/>
              <a:t>2) Υπάρχει ισότητα αλλά αυτήν είναι προς την φτώχεια. Τα κατώτερα στρώματα έχουν ισότητα μεταξύ τους χωρίς αυτό όμως να αναιρεί το γεγονός ότι η ανώτερη τάξη συνεχίζει να πλουτίζει αυξάνοντας έτσι όλο ένα και περισσότερο την γενική ανισότητα </a:t>
            </a:r>
          </a:p>
          <a:p>
            <a:pPr marL="0" indent="0">
              <a:buNone/>
            </a:pPr>
            <a:endParaRPr lang="el-GR" sz="2200" dirty="0"/>
          </a:p>
          <a:p>
            <a:pPr marL="0" indent="0">
              <a:buNone/>
            </a:pPr>
            <a:endParaRPr lang="el-GR" sz="2200" b="1" dirty="0"/>
          </a:p>
          <a:p>
            <a:endParaRPr lang="el-GR" dirty="0"/>
          </a:p>
        </p:txBody>
      </p:sp>
    </p:spTree>
    <p:extLst>
      <p:ext uri="{BB962C8B-B14F-4D97-AF65-F5344CB8AC3E}">
        <p14:creationId xmlns:p14="http://schemas.microsoft.com/office/powerpoint/2010/main" val="6323706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0" end="0"/>
                                            </p:txEl>
                                          </p:spTgt>
                                        </p:tgtEl>
                                        <p:attrNameLst>
                                          <p:attrName>style.visibility</p:attrName>
                                        </p:attrNameLst>
                                      </p:cBhvr>
                                      <p:to>
                                        <p:strVal val="visible"/>
                                      </p:to>
                                    </p:set>
                                    <p:animEffect transition="in" filter="fade">
                                      <p:cBhvr>
                                        <p:cTn id="40" dur="1000"/>
                                        <p:tgtEl>
                                          <p:spTgt spid="4">
                                            <p:txEl>
                                              <p:pRg st="0" end="0"/>
                                            </p:txEl>
                                          </p:spTgt>
                                        </p:tgtEl>
                                      </p:cBhvr>
                                    </p:animEffect>
                                    <p:anim calcmode="lin" valueType="num">
                                      <p:cBhvr>
                                        <p:cTn id="41"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4">
                                            <p:txEl>
                                              <p:pRg st="1" end="1"/>
                                            </p:txEl>
                                          </p:spTgt>
                                        </p:tgtEl>
                                        <p:attrNameLst>
                                          <p:attrName>style.visibility</p:attrName>
                                        </p:attrNameLst>
                                      </p:cBhvr>
                                      <p:to>
                                        <p:strVal val="visible"/>
                                      </p:to>
                                    </p:set>
                                    <p:animEffect transition="in" filter="fade">
                                      <p:cBhvr>
                                        <p:cTn id="47" dur="1000"/>
                                        <p:tgtEl>
                                          <p:spTgt spid="4">
                                            <p:txEl>
                                              <p:pRg st="1" end="1"/>
                                            </p:txEl>
                                          </p:spTgt>
                                        </p:tgtEl>
                                      </p:cBhvr>
                                    </p:animEffect>
                                    <p:anim calcmode="lin" valueType="num">
                                      <p:cBhvr>
                                        <p:cTn id="4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4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4">
                                            <p:txEl>
                                              <p:pRg st="2" end="2"/>
                                            </p:txEl>
                                          </p:spTgt>
                                        </p:tgtEl>
                                        <p:attrNameLst>
                                          <p:attrName>style.visibility</p:attrName>
                                        </p:attrNameLst>
                                      </p:cBhvr>
                                      <p:to>
                                        <p:strVal val="visible"/>
                                      </p:to>
                                    </p:set>
                                    <p:animEffect transition="in" filter="fade">
                                      <p:cBhvr>
                                        <p:cTn id="54" dur="1000"/>
                                        <p:tgtEl>
                                          <p:spTgt spid="4">
                                            <p:txEl>
                                              <p:pRg st="2" end="2"/>
                                            </p:txEl>
                                          </p:spTgt>
                                        </p:tgtEl>
                                      </p:cBhvr>
                                    </p:animEffect>
                                    <p:anim calcmode="lin" valueType="num">
                                      <p:cBhvr>
                                        <p:cTn id="5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5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9762A2-7E5D-44D6-8398-0BEE0163A06E}"/>
              </a:ext>
            </a:extLst>
          </p:cNvPr>
          <p:cNvSpPr>
            <a:spLocks noGrp="1"/>
          </p:cNvSpPr>
          <p:nvPr>
            <p:ph type="title"/>
          </p:nvPr>
        </p:nvSpPr>
        <p:spPr>
          <a:xfrm>
            <a:off x="1484312" y="190500"/>
            <a:ext cx="10018713" cy="1752599"/>
          </a:xfrm>
        </p:spPr>
        <p:txBody>
          <a:bodyPr/>
          <a:lstStyle/>
          <a:p>
            <a:r>
              <a:rPr lang="el-GR" b="1" dirty="0"/>
              <a:t>Το συντηρητικό μοντέλο </a:t>
            </a:r>
          </a:p>
        </p:txBody>
      </p:sp>
      <p:sp>
        <p:nvSpPr>
          <p:cNvPr id="3" name="Θέση περιεχομένου 2">
            <a:extLst>
              <a:ext uri="{FF2B5EF4-FFF2-40B4-BE49-F238E27FC236}">
                <a16:creationId xmlns:a16="http://schemas.microsoft.com/office/drawing/2014/main" id="{DD6AE409-3BDC-4877-8F24-F4E6E7A28BB3}"/>
              </a:ext>
            </a:extLst>
          </p:cNvPr>
          <p:cNvSpPr>
            <a:spLocks noGrp="1"/>
          </p:cNvSpPr>
          <p:nvPr>
            <p:ph sz="half" idx="1"/>
          </p:nvPr>
        </p:nvSpPr>
        <p:spPr/>
        <p:txBody>
          <a:bodyPr>
            <a:normAutofit fontScale="92500" lnSpcReduction="10000"/>
          </a:bodyPr>
          <a:lstStyle/>
          <a:p>
            <a:pPr marL="0" indent="0">
              <a:buNone/>
            </a:pPr>
            <a:r>
              <a:rPr lang="el-GR" sz="2000" b="1" dirty="0"/>
              <a:t>Πλεονεκτήματα</a:t>
            </a:r>
          </a:p>
          <a:p>
            <a:pPr marL="0" indent="0">
              <a:buNone/>
            </a:pPr>
            <a:r>
              <a:rPr lang="el-GR" dirty="0"/>
              <a:t>1) </a:t>
            </a:r>
            <a:r>
              <a:rPr lang="el-GR" sz="1900" dirty="0"/>
              <a:t>Η κοινωνική προστασία και οι παροχές προκύπτουν από τη δυνατότητα απασχόλησης Και έχουν πρωτεύοντα ρόλο </a:t>
            </a:r>
          </a:p>
          <a:p>
            <a:pPr marL="0" indent="0">
              <a:buNone/>
            </a:pPr>
            <a:r>
              <a:rPr lang="el-GR" sz="1900" dirty="0"/>
              <a:t>2) Το κράτος αναλαμβάνει ώστε η αναδιανομή των πόρων να γίνεται στο στενό κύκλο εργαζομένων και οικογένειας </a:t>
            </a:r>
          </a:p>
          <a:p>
            <a:pPr marL="0" indent="0">
              <a:buNone/>
            </a:pPr>
            <a:r>
              <a:rPr lang="el-GR" sz="1900" dirty="0"/>
              <a:t>3) Παρατηρείται τάση για Ενθάρρυνση συμμετοχής εκπρόσωπων των εργαζομένων στα κέντρα λήψης αποφάσεων </a:t>
            </a:r>
          </a:p>
          <a:p>
            <a:pPr marL="0" indent="0">
              <a:buNone/>
            </a:pPr>
            <a:endParaRPr lang="el-GR" sz="2000" b="1" dirty="0"/>
          </a:p>
          <a:p>
            <a:endParaRPr lang="el-GR" dirty="0"/>
          </a:p>
        </p:txBody>
      </p:sp>
      <p:sp>
        <p:nvSpPr>
          <p:cNvPr id="4" name="Θέση περιεχομένου 3">
            <a:extLst>
              <a:ext uri="{FF2B5EF4-FFF2-40B4-BE49-F238E27FC236}">
                <a16:creationId xmlns:a16="http://schemas.microsoft.com/office/drawing/2014/main" id="{EED26A35-4D9D-45CD-A04F-B112D1D67CBA}"/>
              </a:ext>
            </a:extLst>
          </p:cNvPr>
          <p:cNvSpPr>
            <a:spLocks noGrp="1"/>
          </p:cNvSpPr>
          <p:nvPr>
            <p:ph sz="half" idx="2"/>
          </p:nvPr>
        </p:nvSpPr>
        <p:spPr/>
        <p:txBody>
          <a:bodyPr>
            <a:normAutofit fontScale="92500" lnSpcReduction="10000"/>
          </a:bodyPr>
          <a:lstStyle/>
          <a:p>
            <a:pPr marL="0" indent="0">
              <a:buNone/>
            </a:pPr>
            <a:r>
              <a:rPr lang="el-GR" sz="2200" b="1" dirty="0"/>
              <a:t>Μειονεκτήματα </a:t>
            </a:r>
          </a:p>
          <a:p>
            <a:pPr marL="0" indent="0">
              <a:buNone/>
            </a:pPr>
            <a:r>
              <a:rPr lang="el-GR" dirty="0"/>
              <a:t>1) Αποκλείει όσους δεν εργάζονται</a:t>
            </a:r>
          </a:p>
          <a:p>
            <a:pPr marL="0" indent="0">
              <a:buNone/>
            </a:pPr>
            <a:r>
              <a:rPr lang="el-GR" dirty="0"/>
              <a:t>2) Ο ιδιωτικός τομέας της κοινωνικής προστασίας και η ιδιωτική ασφάλιση είναι περιορισμένοι </a:t>
            </a:r>
          </a:p>
          <a:p>
            <a:pPr marL="0" indent="0">
              <a:buNone/>
            </a:pPr>
            <a:r>
              <a:rPr lang="el-GR" dirty="0"/>
              <a:t>3) Στηρίζει γενικότερα περισσότερο τα άτομα τα οποία έχουν μια κοινωνική και επαγγελματική θέση </a:t>
            </a:r>
          </a:p>
          <a:p>
            <a:pPr marL="0" indent="0">
              <a:buNone/>
            </a:pPr>
            <a:r>
              <a:rPr lang="el-GR" dirty="0"/>
              <a:t>4) Αποφεύγει την συστηματική αναδιανομή εισοδήματος και επιδιώκει την διατήρηση της </a:t>
            </a:r>
            <a:r>
              <a:rPr lang="el-GR" dirty="0" err="1"/>
              <a:t>διαστρωματικής</a:t>
            </a:r>
            <a:r>
              <a:rPr lang="el-GR" dirty="0"/>
              <a:t> Δομής ή και επαγγελματικής ιεραρχίας </a:t>
            </a:r>
          </a:p>
          <a:p>
            <a:pPr marL="0" indent="0">
              <a:buNone/>
            </a:pPr>
            <a:endParaRPr lang="el-GR" sz="1900" dirty="0"/>
          </a:p>
          <a:p>
            <a:pPr marL="0" indent="0">
              <a:buNone/>
            </a:pPr>
            <a:endParaRPr lang="el-GR" dirty="0"/>
          </a:p>
        </p:txBody>
      </p:sp>
    </p:spTree>
    <p:extLst>
      <p:ext uri="{BB962C8B-B14F-4D97-AF65-F5344CB8AC3E}">
        <p14:creationId xmlns:p14="http://schemas.microsoft.com/office/powerpoint/2010/main" val="241505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0" end="0"/>
                                            </p:txEl>
                                          </p:spTgt>
                                        </p:tgtEl>
                                        <p:attrNameLst>
                                          <p:attrName>style.visibility</p:attrName>
                                        </p:attrNameLst>
                                      </p:cBhvr>
                                      <p:to>
                                        <p:strVal val="visible"/>
                                      </p:to>
                                    </p:set>
                                    <p:animEffect transition="in" filter="fade">
                                      <p:cBhvr>
                                        <p:cTn id="40" dur="1000"/>
                                        <p:tgtEl>
                                          <p:spTgt spid="4">
                                            <p:txEl>
                                              <p:pRg st="0" end="0"/>
                                            </p:txEl>
                                          </p:spTgt>
                                        </p:tgtEl>
                                      </p:cBhvr>
                                    </p:animEffect>
                                    <p:anim calcmode="lin" valueType="num">
                                      <p:cBhvr>
                                        <p:cTn id="41"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4">
                                            <p:txEl>
                                              <p:pRg st="1" end="1"/>
                                            </p:txEl>
                                          </p:spTgt>
                                        </p:tgtEl>
                                        <p:attrNameLst>
                                          <p:attrName>style.visibility</p:attrName>
                                        </p:attrNameLst>
                                      </p:cBhvr>
                                      <p:to>
                                        <p:strVal val="visible"/>
                                      </p:to>
                                    </p:set>
                                    <p:animEffect transition="in" filter="fade">
                                      <p:cBhvr>
                                        <p:cTn id="47" dur="1000"/>
                                        <p:tgtEl>
                                          <p:spTgt spid="4">
                                            <p:txEl>
                                              <p:pRg st="1" end="1"/>
                                            </p:txEl>
                                          </p:spTgt>
                                        </p:tgtEl>
                                      </p:cBhvr>
                                    </p:animEffect>
                                    <p:anim calcmode="lin" valueType="num">
                                      <p:cBhvr>
                                        <p:cTn id="4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4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4">
                                            <p:txEl>
                                              <p:pRg st="2" end="2"/>
                                            </p:txEl>
                                          </p:spTgt>
                                        </p:tgtEl>
                                        <p:attrNameLst>
                                          <p:attrName>style.visibility</p:attrName>
                                        </p:attrNameLst>
                                      </p:cBhvr>
                                      <p:to>
                                        <p:strVal val="visible"/>
                                      </p:to>
                                    </p:set>
                                    <p:animEffect transition="in" filter="fade">
                                      <p:cBhvr>
                                        <p:cTn id="54" dur="1000"/>
                                        <p:tgtEl>
                                          <p:spTgt spid="4">
                                            <p:txEl>
                                              <p:pRg st="2" end="2"/>
                                            </p:txEl>
                                          </p:spTgt>
                                        </p:tgtEl>
                                      </p:cBhvr>
                                    </p:animEffect>
                                    <p:anim calcmode="lin" valueType="num">
                                      <p:cBhvr>
                                        <p:cTn id="5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5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4">
                                            <p:txEl>
                                              <p:pRg st="3" end="3"/>
                                            </p:txEl>
                                          </p:spTgt>
                                        </p:tgtEl>
                                        <p:attrNameLst>
                                          <p:attrName>style.visibility</p:attrName>
                                        </p:attrNameLst>
                                      </p:cBhvr>
                                      <p:to>
                                        <p:strVal val="visible"/>
                                      </p:to>
                                    </p:set>
                                    <p:animEffect transition="in" filter="fade">
                                      <p:cBhvr>
                                        <p:cTn id="61" dur="1000"/>
                                        <p:tgtEl>
                                          <p:spTgt spid="4">
                                            <p:txEl>
                                              <p:pRg st="3" end="3"/>
                                            </p:txEl>
                                          </p:spTgt>
                                        </p:tgtEl>
                                      </p:cBhvr>
                                    </p:animEffect>
                                    <p:anim calcmode="lin" valueType="num">
                                      <p:cBhvr>
                                        <p:cTn id="6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6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4">
                                            <p:txEl>
                                              <p:pRg st="4" end="4"/>
                                            </p:txEl>
                                          </p:spTgt>
                                        </p:tgtEl>
                                        <p:attrNameLst>
                                          <p:attrName>style.visibility</p:attrName>
                                        </p:attrNameLst>
                                      </p:cBhvr>
                                      <p:to>
                                        <p:strVal val="visible"/>
                                      </p:to>
                                    </p:set>
                                    <p:animEffect transition="in" filter="fade">
                                      <p:cBhvr>
                                        <p:cTn id="68" dur="1000"/>
                                        <p:tgtEl>
                                          <p:spTgt spid="4">
                                            <p:txEl>
                                              <p:pRg st="4" end="4"/>
                                            </p:txEl>
                                          </p:spTgt>
                                        </p:tgtEl>
                                      </p:cBhvr>
                                    </p:animEffect>
                                    <p:anim calcmode="lin" valueType="num">
                                      <p:cBhvr>
                                        <p:cTn id="6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7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9B685C-805D-43E0-AE10-F8C2EEE39C5F}"/>
              </a:ext>
            </a:extLst>
          </p:cNvPr>
          <p:cNvSpPr>
            <a:spLocks noGrp="1"/>
          </p:cNvSpPr>
          <p:nvPr>
            <p:ph type="title"/>
          </p:nvPr>
        </p:nvSpPr>
        <p:spPr>
          <a:xfrm>
            <a:off x="1598610" y="444500"/>
            <a:ext cx="10018713" cy="1752599"/>
          </a:xfrm>
        </p:spPr>
        <p:txBody>
          <a:bodyPr/>
          <a:lstStyle/>
          <a:p>
            <a:r>
              <a:rPr lang="el-GR" b="1" dirty="0"/>
              <a:t>Το </a:t>
            </a:r>
            <a:r>
              <a:rPr lang="el-GR" b="1" dirty="0" err="1"/>
              <a:t>νοτιοευρωπαϊκό</a:t>
            </a:r>
            <a:r>
              <a:rPr lang="el-GR" b="1" dirty="0"/>
              <a:t> μοντέλο</a:t>
            </a:r>
          </a:p>
        </p:txBody>
      </p:sp>
      <p:sp>
        <p:nvSpPr>
          <p:cNvPr id="3" name="Θέση περιεχομένου 2">
            <a:extLst>
              <a:ext uri="{FF2B5EF4-FFF2-40B4-BE49-F238E27FC236}">
                <a16:creationId xmlns:a16="http://schemas.microsoft.com/office/drawing/2014/main" id="{C2DD5BA3-077A-4E94-848C-6ECF985FA18E}"/>
              </a:ext>
            </a:extLst>
          </p:cNvPr>
          <p:cNvSpPr>
            <a:spLocks noGrp="1"/>
          </p:cNvSpPr>
          <p:nvPr>
            <p:ph sz="half" idx="1"/>
          </p:nvPr>
        </p:nvSpPr>
        <p:spPr/>
        <p:txBody>
          <a:bodyPr>
            <a:normAutofit lnSpcReduction="10000"/>
          </a:bodyPr>
          <a:lstStyle/>
          <a:p>
            <a:pPr marL="0" indent="0">
              <a:buNone/>
            </a:pPr>
            <a:r>
              <a:rPr lang="el-GR" sz="2000" b="1" dirty="0"/>
              <a:t>Πλεονεκτήματα</a:t>
            </a:r>
          </a:p>
          <a:p>
            <a:pPr marL="0" indent="0">
              <a:buNone/>
            </a:pPr>
            <a:r>
              <a:rPr lang="el-GR" dirty="0"/>
              <a:t>1) Η οικογένεια, εκκλησία και ο εθελοντισμός παίζουν εξίσου σημαντικό ρόλο στην κοινωνική προστασία.  </a:t>
            </a:r>
          </a:p>
          <a:p>
            <a:pPr marL="0" indent="0">
              <a:buNone/>
            </a:pPr>
            <a:r>
              <a:rPr lang="el-GR" dirty="0"/>
              <a:t> 2) Δημιουργία και στήριξη αξιών όπως το αίσθημα της αλληλεγγύης, ατομικής ευθύνης κ.α.</a:t>
            </a:r>
          </a:p>
          <a:p>
            <a:pPr marL="0" indent="0">
              <a:buNone/>
            </a:pPr>
            <a:endParaRPr lang="el-GR" dirty="0"/>
          </a:p>
        </p:txBody>
      </p:sp>
      <p:sp>
        <p:nvSpPr>
          <p:cNvPr id="4" name="Θέση περιεχομένου 3">
            <a:extLst>
              <a:ext uri="{FF2B5EF4-FFF2-40B4-BE49-F238E27FC236}">
                <a16:creationId xmlns:a16="http://schemas.microsoft.com/office/drawing/2014/main" id="{9933CC28-61C6-42EB-B60B-FB78E0DAEA39}"/>
              </a:ext>
            </a:extLst>
          </p:cNvPr>
          <p:cNvSpPr>
            <a:spLocks noGrp="1"/>
          </p:cNvSpPr>
          <p:nvPr>
            <p:ph sz="half" idx="2"/>
          </p:nvPr>
        </p:nvSpPr>
        <p:spPr>
          <a:xfrm>
            <a:off x="6607966" y="3289300"/>
            <a:ext cx="4895056" cy="3124200"/>
          </a:xfrm>
        </p:spPr>
        <p:txBody>
          <a:bodyPr>
            <a:normAutofit lnSpcReduction="10000"/>
          </a:bodyPr>
          <a:lstStyle/>
          <a:p>
            <a:pPr marL="0" indent="0">
              <a:buNone/>
            </a:pPr>
            <a:r>
              <a:rPr lang="el-GR" sz="2000" b="1" dirty="0"/>
              <a:t>Μειονεκτήματα</a:t>
            </a:r>
          </a:p>
          <a:p>
            <a:pPr marL="0" indent="0">
              <a:buNone/>
            </a:pPr>
            <a:r>
              <a:rPr lang="el-GR" dirty="0"/>
              <a:t> 1) Χαμηλή αποτελεσματικότητα των κοινωνικών υπηρεσιών</a:t>
            </a:r>
          </a:p>
          <a:p>
            <a:pPr marL="0" indent="0">
              <a:buNone/>
            </a:pPr>
            <a:r>
              <a:rPr lang="el-GR" dirty="0"/>
              <a:t> 2) Έλλειψη πολιτικής ελάχιστου εισοδήματος και ανισομερής καταμερισμός της φορολογίας</a:t>
            </a:r>
          </a:p>
          <a:p>
            <a:pPr marL="0" indent="0">
              <a:buNone/>
            </a:pPr>
            <a:r>
              <a:rPr lang="el-GR" dirty="0"/>
              <a:t> 3) Προβλήματα στις υπηρεσίες που χρηματοδοτούνται από την φορολογία</a:t>
            </a:r>
          </a:p>
          <a:p>
            <a:pPr marL="0" indent="0">
              <a:buNone/>
            </a:pPr>
            <a:r>
              <a:rPr lang="el-GR" dirty="0"/>
              <a:t> 4) Πελατειακές σχέσεις κράτους- πολιτών σε όλα τα στάδια</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7825664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animEffect transition="in" filter="fade">
                                      <p:cBhvr>
                                        <p:cTn id="33" dur="1000"/>
                                        <p:tgtEl>
                                          <p:spTgt spid="4">
                                            <p:txEl>
                                              <p:pRg st="0" end="0"/>
                                            </p:txEl>
                                          </p:spTgt>
                                        </p:tgtEl>
                                      </p:cBhvr>
                                    </p:animEffect>
                                    <p:anim calcmode="lin" valueType="num">
                                      <p:cBhvr>
                                        <p:cTn id="3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1" end="1"/>
                                            </p:txEl>
                                          </p:spTgt>
                                        </p:tgtEl>
                                        <p:attrNameLst>
                                          <p:attrName>style.visibility</p:attrName>
                                        </p:attrNameLst>
                                      </p:cBhvr>
                                      <p:to>
                                        <p:strVal val="visible"/>
                                      </p:to>
                                    </p:set>
                                    <p:animEffect transition="in" filter="fade">
                                      <p:cBhvr>
                                        <p:cTn id="40" dur="1000"/>
                                        <p:tgtEl>
                                          <p:spTgt spid="4">
                                            <p:txEl>
                                              <p:pRg st="1" end="1"/>
                                            </p:txEl>
                                          </p:spTgt>
                                        </p:tgtEl>
                                      </p:cBhvr>
                                    </p:animEffect>
                                    <p:anim calcmode="lin" valueType="num">
                                      <p:cBhvr>
                                        <p:cTn id="41"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4">
                                            <p:txEl>
                                              <p:pRg st="2" end="2"/>
                                            </p:txEl>
                                          </p:spTgt>
                                        </p:tgtEl>
                                        <p:attrNameLst>
                                          <p:attrName>style.visibility</p:attrName>
                                        </p:attrNameLst>
                                      </p:cBhvr>
                                      <p:to>
                                        <p:strVal val="visible"/>
                                      </p:to>
                                    </p:set>
                                    <p:animEffect transition="in" filter="fade">
                                      <p:cBhvr>
                                        <p:cTn id="47" dur="1000"/>
                                        <p:tgtEl>
                                          <p:spTgt spid="4">
                                            <p:txEl>
                                              <p:pRg st="2" end="2"/>
                                            </p:txEl>
                                          </p:spTgt>
                                        </p:tgtEl>
                                      </p:cBhvr>
                                    </p:animEffect>
                                    <p:anim calcmode="lin" valueType="num">
                                      <p:cBhvr>
                                        <p:cTn id="4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4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4">
                                            <p:txEl>
                                              <p:pRg st="3" end="3"/>
                                            </p:txEl>
                                          </p:spTgt>
                                        </p:tgtEl>
                                        <p:attrNameLst>
                                          <p:attrName>style.visibility</p:attrName>
                                        </p:attrNameLst>
                                      </p:cBhvr>
                                      <p:to>
                                        <p:strVal val="visible"/>
                                      </p:to>
                                    </p:set>
                                    <p:animEffect transition="in" filter="fade">
                                      <p:cBhvr>
                                        <p:cTn id="54" dur="1000"/>
                                        <p:tgtEl>
                                          <p:spTgt spid="4">
                                            <p:txEl>
                                              <p:pRg st="3" end="3"/>
                                            </p:txEl>
                                          </p:spTgt>
                                        </p:tgtEl>
                                      </p:cBhvr>
                                    </p:animEffect>
                                    <p:anim calcmode="lin" valueType="num">
                                      <p:cBhvr>
                                        <p:cTn id="5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5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4">
                                            <p:txEl>
                                              <p:pRg st="4" end="4"/>
                                            </p:txEl>
                                          </p:spTgt>
                                        </p:tgtEl>
                                        <p:attrNameLst>
                                          <p:attrName>style.visibility</p:attrName>
                                        </p:attrNameLst>
                                      </p:cBhvr>
                                      <p:to>
                                        <p:strVal val="visible"/>
                                      </p:to>
                                    </p:set>
                                    <p:animEffect transition="in" filter="fade">
                                      <p:cBhvr>
                                        <p:cTn id="61" dur="1000"/>
                                        <p:tgtEl>
                                          <p:spTgt spid="4">
                                            <p:txEl>
                                              <p:pRg st="4" end="4"/>
                                            </p:txEl>
                                          </p:spTgt>
                                        </p:tgtEl>
                                      </p:cBhvr>
                                    </p:animEffect>
                                    <p:anim calcmode="lin" valueType="num">
                                      <p:cBhvr>
                                        <p:cTn id="6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6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D0840699-756C-4C1E-9D79-50A2B277BF8C}"/>
              </a:ext>
            </a:extLst>
          </p:cNvPr>
          <p:cNvSpPr>
            <a:spLocks noGrp="1"/>
          </p:cNvSpPr>
          <p:nvPr>
            <p:ph type="title"/>
          </p:nvPr>
        </p:nvSpPr>
        <p:spPr/>
        <p:txBody>
          <a:bodyPr/>
          <a:lstStyle/>
          <a:p>
            <a:r>
              <a:rPr lang="el-GR" b="1" dirty="0"/>
              <a:t>Σύγκριση φιλελεύθερου – συντηρητικού μοντέλου</a:t>
            </a:r>
          </a:p>
        </p:txBody>
      </p:sp>
      <p:sp>
        <p:nvSpPr>
          <p:cNvPr id="6" name="Θέση περιεχομένου 5">
            <a:extLst>
              <a:ext uri="{FF2B5EF4-FFF2-40B4-BE49-F238E27FC236}">
                <a16:creationId xmlns:a16="http://schemas.microsoft.com/office/drawing/2014/main" id="{B0112269-1676-4BEC-9995-B64EA1265510}"/>
              </a:ext>
            </a:extLst>
          </p:cNvPr>
          <p:cNvSpPr>
            <a:spLocks noGrp="1"/>
          </p:cNvSpPr>
          <p:nvPr>
            <p:ph idx="1"/>
          </p:nvPr>
        </p:nvSpPr>
        <p:spPr/>
        <p:txBody>
          <a:bodyPr>
            <a:normAutofit fontScale="92500" lnSpcReduction="20000"/>
          </a:bodyPr>
          <a:lstStyle/>
          <a:p>
            <a:pPr marL="0" indent="0">
              <a:buNone/>
            </a:pPr>
            <a:r>
              <a:rPr lang="el-GR" dirty="0"/>
              <a:t>Γενικότερα, το φιλελεύθερο μοντέλο και το συντηρητικό μοντέλο φαίνεται να είναι σχεδόν αντίθετα στη δομή και τους στόχους του. Το φιλελεύθερο μοντέλο ουσιαστικά προβλέπει την  περιορισμένη κρατική παρέμβαση και στοχεύει στην Ενθάρρυνση της συμμετοχής του πληθυσμού στην αγορά εργασίας. Αντίθετα το συντηρητικό χαρακτηρίζεται από την έμφαση που δίνει στον κοινωνικό ρόλο τόσο του κράτους όσο και της εκκλησίας. </a:t>
            </a:r>
          </a:p>
          <a:p>
            <a:pPr marL="0" indent="0">
              <a:buNone/>
            </a:pPr>
            <a:r>
              <a:rPr lang="el-GR" dirty="0"/>
              <a:t>Κάθε, λοιπόν, τύπος κοινωνικού κράτους έχει τα θετικά και τα αρνητικά του. Δεν μπορούμε να πούμε πιο είναι το πιο σωστό, καθώς το κάθε ένα έχει προσαρμοστεί σε διαφορετικά κράτη με ιδιαίτερα και μοναδικά  χαρακτηριστικά. Πάντοτε κάτι θα κερδίζουμε αλλά παράλληλα κάτι θα χάνουμε. </a:t>
            </a:r>
          </a:p>
          <a:p>
            <a:pPr marL="0" indent="0">
              <a:buNone/>
            </a:pPr>
            <a:endParaRPr lang="el-GR" dirty="0"/>
          </a:p>
        </p:txBody>
      </p:sp>
    </p:spTree>
    <p:extLst>
      <p:ext uri="{BB962C8B-B14F-4D97-AF65-F5344CB8AC3E}">
        <p14:creationId xmlns:p14="http://schemas.microsoft.com/office/powerpoint/2010/main" val="268724614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Effect transition="in" filter="fade">
                                      <p:cBhvr>
                                        <p:cTn id="19" dur="1000"/>
                                        <p:tgtEl>
                                          <p:spTgt spid="6">
                                            <p:txEl>
                                              <p:pRg st="1" end="1"/>
                                            </p:txEl>
                                          </p:spTgt>
                                        </p:tgtEl>
                                      </p:cBhvr>
                                    </p:animEffect>
                                    <p:anim calcmode="lin" valueType="num">
                                      <p:cBhvr>
                                        <p:cTn id="20"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4A5A64-4489-496C-AE91-B3072720FB2A}"/>
              </a:ext>
            </a:extLst>
          </p:cNvPr>
          <p:cNvSpPr>
            <a:spLocks noGrp="1"/>
          </p:cNvSpPr>
          <p:nvPr>
            <p:ph type="title"/>
          </p:nvPr>
        </p:nvSpPr>
        <p:spPr>
          <a:xfrm>
            <a:off x="1484310" y="457200"/>
            <a:ext cx="10018713" cy="1752599"/>
          </a:xfrm>
        </p:spPr>
        <p:txBody>
          <a:bodyPr/>
          <a:lstStyle/>
          <a:p>
            <a:r>
              <a:rPr lang="el-GR" b="1" dirty="0"/>
              <a:t>Σύγκριση σοσιαλδημοκρατικού – </a:t>
            </a:r>
            <a:r>
              <a:rPr lang="el-GR" b="1" dirty="0" err="1"/>
              <a:t>νοτιοευρωπαϊκού</a:t>
            </a:r>
            <a:r>
              <a:rPr lang="el-GR" b="1" dirty="0"/>
              <a:t> μοντέλου</a:t>
            </a:r>
          </a:p>
        </p:txBody>
      </p:sp>
      <p:sp>
        <p:nvSpPr>
          <p:cNvPr id="3" name="Θέση περιεχομένου 2">
            <a:extLst>
              <a:ext uri="{FF2B5EF4-FFF2-40B4-BE49-F238E27FC236}">
                <a16:creationId xmlns:a16="http://schemas.microsoft.com/office/drawing/2014/main" id="{4063A9B1-8523-41A2-813E-8AB294A86028}"/>
              </a:ext>
            </a:extLst>
          </p:cNvPr>
          <p:cNvSpPr>
            <a:spLocks noGrp="1"/>
          </p:cNvSpPr>
          <p:nvPr>
            <p:ph idx="1"/>
          </p:nvPr>
        </p:nvSpPr>
        <p:spPr/>
        <p:txBody>
          <a:bodyPr>
            <a:normAutofit fontScale="92500" lnSpcReduction="10000"/>
          </a:bodyPr>
          <a:lstStyle/>
          <a:p>
            <a:pPr marL="0" indent="0">
              <a:buNone/>
            </a:pPr>
            <a:r>
              <a:rPr lang="el-GR" dirty="0"/>
              <a:t> Τόσο το σοσιαλδημοκρατικό όσο και το </a:t>
            </a:r>
            <a:r>
              <a:rPr lang="el-GR" dirty="0" err="1"/>
              <a:t>νοτιοευρωπαϊκό</a:t>
            </a:r>
            <a:r>
              <a:rPr lang="el-GR" dirty="0"/>
              <a:t> στοχεύουν στη μέριμνα και κάλυψη αναγκών των πολιτών του κράτους με τελείως διαφορετική προσέγγιση. Συγκεκριμένα στην πρώτη περίπτωση, το κράτος έχει όλη την ευθύνη που( όντας καλά οργανωμένο) καταφέρνει να εξασφαλίσει καλό βιοτικό επίπεδο για τους πολίτες του.</a:t>
            </a:r>
          </a:p>
          <a:p>
            <a:pPr marL="0" indent="0">
              <a:buNone/>
            </a:pPr>
            <a:r>
              <a:rPr lang="el-GR" dirty="0"/>
              <a:t>Στη δεύτερη, παρεμβαίνει ταυτόχρονα όπου χρειάζεται η οικογένεια προκειμένου να καλυφθούν οι ελλείψεις του κράτους. Κάτι που από τη μια τονίζει την αναποτελεσματικότητα κράτους και καθιστά επιτακτική την ανάγκη εκσυγχρονισμού.</a:t>
            </a:r>
          </a:p>
          <a:p>
            <a:endParaRPr lang="el-GR" dirty="0"/>
          </a:p>
        </p:txBody>
      </p:sp>
    </p:spTree>
    <p:extLst>
      <p:ext uri="{BB962C8B-B14F-4D97-AF65-F5344CB8AC3E}">
        <p14:creationId xmlns:p14="http://schemas.microsoft.com/office/powerpoint/2010/main" val="18300732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αράλλαξη">
  <a:themeElements>
    <a:clrScheme name="Παράλλαξη">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Παράλλαξη">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Παράλλαξη">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Παράλλαξη</Template>
  <TotalTime>67</TotalTime>
  <Words>572</Words>
  <Application>Microsoft Office PowerPoint</Application>
  <PresentationFormat>Ευρεία οθόνη</PresentationFormat>
  <Paragraphs>44</Paragraphs>
  <Slides>7</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7</vt:i4>
      </vt:variant>
    </vt:vector>
  </HeadingPairs>
  <TitlesOfParts>
    <vt:vector size="10" baseType="lpstr">
      <vt:lpstr>Arial</vt:lpstr>
      <vt:lpstr>Corbel</vt:lpstr>
      <vt:lpstr>Παράλλαξη</vt:lpstr>
      <vt:lpstr>Μοντέλα Κράτους- Πρόνοιας (Πλεονεκτήματα και Μειονεκτήματα)</vt:lpstr>
      <vt:lpstr>Το σοσιαλδημοκρατικό μοντέλο</vt:lpstr>
      <vt:lpstr>Το φιλελεύθερο μοντέλο </vt:lpstr>
      <vt:lpstr>Το συντηρητικό μοντέλο </vt:lpstr>
      <vt:lpstr>Το νοτιοευρωπαϊκό μοντέλο</vt:lpstr>
      <vt:lpstr>Σύγκριση φιλελεύθερου – συντηρητικού μοντέλου</vt:lpstr>
      <vt:lpstr>Σύγκριση σοσιαλδημοκρατικού – νοτιοευρωπαϊκού μοντέλου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Μοντέλα Κράτους- Πρόνοιας (Πλεονεκτήματα και Μειονεκτήματα)</dc:title>
  <dc:creator>ΜΠΑΛΑΜΑΤΣΗΣ ΜΙΧΑΗΛ</dc:creator>
  <cp:lastModifiedBy>Μέντης Εμμανουήλ</cp:lastModifiedBy>
  <cp:revision>9</cp:revision>
  <dcterms:created xsi:type="dcterms:W3CDTF">2020-10-23T23:13:14Z</dcterms:created>
  <dcterms:modified xsi:type="dcterms:W3CDTF">2024-10-07T13:40:57Z</dcterms:modified>
</cp:coreProperties>
</file>