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75" r:id="rId2"/>
    <p:sldId id="272" r:id="rId3"/>
    <p:sldId id="273" r:id="rId4"/>
    <p:sldId id="274" r:id="rId5"/>
    <p:sldId id="261" r:id="rId6"/>
    <p:sldId id="262" r:id="rId7"/>
    <p:sldId id="257" r:id="rId8"/>
    <p:sldId id="258" r:id="rId9"/>
    <p:sldId id="259" r:id="rId10"/>
    <p:sldId id="260" r:id="rId11"/>
    <p:sldId id="264" r:id="rId12"/>
    <p:sldId id="265" r:id="rId13"/>
    <p:sldId id="266" r:id="rId14"/>
    <p:sldId id="277" r:id="rId15"/>
    <p:sldId id="267" r:id="rId16"/>
    <p:sldId id="269" r:id="rId17"/>
    <p:sldId id="270" r:id="rId18"/>
    <p:sldId id="271" r:id="rId19"/>
    <p:sldId id="278"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7B67E30F-DF4A-454D-B046-0A93EDD8A1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l-GR"/>
              <a:t>ΕΠΙΣΤΗΜΏΝ ΤΗΣ ΕΚΠΑΊΔΕΥΣΗΣ ΚΑΙ ΚΟΙΝΩΝΙΚΉΣ ΕΡΓΑΣΊΑΣ</a:t>
            </a:r>
          </a:p>
        </p:txBody>
      </p:sp>
      <p:sp>
        <p:nvSpPr>
          <p:cNvPr id="3" name="Θέση ημερομηνίας 2">
            <a:extLst>
              <a:ext uri="{FF2B5EF4-FFF2-40B4-BE49-F238E27FC236}">
                <a16:creationId xmlns:a16="http://schemas.microsoft.com/office/drawing/2014/main" id="{663259A4-C666-4F5A-B0A6-5D95BED682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CFDAA7-495E-4E69-AF95-55C31B6C1330}" type="datetimeFigureOut">
              <a:rPr lang="el-GR" smtClean="0"/>
              <a:t>9/3/2021</a:t>
            </a:fld>
            <a:endParaRPr lang="el-GR"/>
          </a:p>
        </p:txBody>
      </p:sp>
      <p:sp>
        <p:nvSpPr>
          <p:cNvPr id="4" name="Θέση υποσέλιδου 3">
            <a:extLst>
              <a:ext uri="{FF2B5EF4-FFF2-40B4-BE49-F238E27FC236}">
                <a16:creationId xmlns:a16="http://schemas.microsoft.com/office/drawing/2014/main" id="{091BFEE2-4CDB-4A2D-865B-DECF8AA614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C0BC2535-4140-4097-8FB2-50106339F8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D8E3F2-BCF7-4740-84BC-EECC944E0F71}" type="slidenum">
              <a:rPr lang="el-GR" smtClean="0"/>
              <a:t>‹#›</a:t>
            </a:fld>
            <a:endParaRPr lang="el-GR"/>
          </a:p>
        </p:txBody>
      </p:sp>
    </p:spTree>
    <p:extLst>
      <p:ext uri="{BB962C8B-B14F-4D97-AF65-F5344CB8AC3E}">
        <p14:creationId xmlns:p14="http://schemas.microsoft.com/office/powerpoint/2010/main" val="4268334263"/>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l-GR"/>
              <a:t>ΕΠΙΣΤΗΜΏΝ ΤΗΣ ΕΚΠΑΊΔΕΥΣΗΣ ΚΑΙ ΚΟΙΝΩΝΙΚΉΣ ΕΡΓΑΣΊΑΣ</a:t>
            </a: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0CBEE-E0A6-41D3-A7BB-70C3B8F0A588}" type="datetimeFigureOut">
              <a:rPr lang="el-GR" smtClean="0"/>
              <a:t>9/3/2021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85C62-4755-494E-BB9D-53148500A153}" type="slidenum">
              <a:rPr lang="el-GR" smtClean="0"/>
              <a:t>‹#›</a:t>
            </a:fld>
            <a:endParaRPr lang="el-GR"/>
          </a:p>
        </p:txBody>
      </p:sp>
    </p:spTree>
    <p:extLst>
      <p:ext uri="{BB962C8B-B14F-4D97-AF65-F5344CB8AC3E}">
        <p14:creationId xmlns:p14="http://schemas.microsoft.com/office/powerpoint/2010/main" val="96135619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6" name="Θέση κεφαλίδας 5">
            <a:extLst>
              <a:ext uri="{FF2B5EF4-FFF2-40B4-BE49-F238E27FC236}">
                <a16:creationId xmlns:a16="http://schemas.microsoft.com/office/drawing/2014/main" id="{7A6466F1-9A1B-47DE-9B03-9FEA32423BDA}"/>
              </a:ext>
            </a:extLst>
          </p:cNvPr>
          <p:cNvSpPr>
            <a:spLocks noGrp="1"/>
          </p:cNvSpPr>
          <p:nvPr>
            <p:ph type="hdr" sz="quarter"/>
          </p:nvPr>
        </p:nvSpPr>
        <p:spPr/>
        <p:txBody>
          <a:bodyPr/>
          <a:lstStyle/>
          <a:p>
            <a:r>
              <a:rPr lang="el-GR"/>
              <a:t>ΕΠΙΣΤΗΜΏΝ ΤΗΣ ΕΚΠΑΊΔΕΥΣΗΣ ΚΑΙ ΚΟΙΝΩΝΙΚΉΣ ΕΡΓΑΣΊΑΣ</a:t>
            </a:r>
          </a:p>
        </p:txBody>
      </p:sp>
    </p:spTree>
    <p:extLst>
      <p:ext uri="{BB962C8B-B14F-4D97-AF65-F5344CB8AC3E}">
        <p14:creationId xmlns:p14="http://schemas.microsoft.com/office/powerpoint/2010/main" val="371573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0342B266-29D0-42DC-AEC2-A2E77AA06AB7}" type="datetimeFigureOut">
              <a:rPr lang="el-GR" smtClean="0"/>
              <a:t>9/3/2021</a:t>
            </a:fld>
            <a:endParaRPr lang="el-GR"/>
          </a:p>
        </p:txBody>
      </p:sp>
      <p:sp>
        <p:nvSpPr>
          <p:cNvPr id="5" name="Footer Placeholder 4"/>
          <p:cNvSpPr>
            <a:spLocks noGrp="1"/>
          </p:cNvSpPr>
          <p:nvPr>
            <p:ph type="ftr" sz="quarter" idx="11"/>
          </p:nvPr>
        </p:nvSpPr>
        <p:spPr>
          <a:xfrm>
            <a:off x="2416500" y="329307"/>
            <a:ext cx="4973915" cy="309201"/>
          </a:xfrm>
        </p:spPr>
        <p:txBody>
          <a:bodyPr/>
          <a:lstStyle/>
          <a:p>
            <a:endParaRPr lang="el-GR"/>
          </a:p>
        </p:txBody>
      </p:sp>
      <p:sp>
        <p:nvSpPr>
          <p:cNvPr id="6" name="Slide Number Placeholder 5"/>
          <p:cNvSpPr>
            <a:spLocks noGrp="1"/>
          </p:cNvSpPr>
          <p:nvPr>
            <p:ph type="sldNum" sz="quarter" idx="12"/>
          </p:nvPr>
        </p:nvSpPr>
        <p:spPr>
          <a:xfrm>
            <a:off x="1437664" y="798973"/>
            <a:ext cx="811019" cy="503578"/>
          </a:xfrm>
        </p:spPr>
        <p:txBody>
          <a:bodyPr/>
          <a:lstStyle/>
          <a:p>
            <a:fld id="{AEF5AFF7-EC7A-4C0E-A1F7-898AF98C8D86}" type="slidenum">
              <a:rPr lang="el-GR" smtClean="0"/>
              <a:t>‹#›</a:t>
            </a:fld>
            <a:endParaRPr lang="el-G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564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342B266-29D0-42DC-AEC2-A2E77AA06AB7}" type="datetimeFigureOut">
              <a:rPr lang="el-GR" smtClean="0"/>
              <a:t>9/3/2021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F5AFF7-EC7A-4C0E-A1F7-898AF98C8D86}" type="slidenum">
              <a:rPr lang="el-GR" smtClean="0"/>
              <a:t>‹#›</a:t>
            </a:fld>
            <a:endParaRPr lang="el-G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052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342B266-29D0-42DC-AEC2-A2E77AA06AB7}" type="datetimeFigureOut">
              <a:rPr lang="el-GR" smtClean="0"/>
              <a:t>9/3/2021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F5AFF7-EC7A-4C0E-A1F7-898AF98C8D86}" type="slidenum">
              <a:rPr lang="el-GR" smtClean="0"/>
              <a:t>‹#›</a:t>
            </a:fld>
            <a:endParaRPr lang="el-G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949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342B266-29D0-42DC-AEC2-A2E77AA06AB7}" type="datetimeFigureOut">
              <a:rPr lang="el-GR" smtClean="0"/>
              <a:t>9/3/2021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F5AFF7-EC7A-4C0E-A1F7-898AF98C8D86}" type="slidenum">
              <a:rPr lang="el-GR" smtClean="0"/>
              <a:t>‹#›</a:t>
            </a:fld>
            <a:endParaRPr lang="el-G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353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0342B266-29D0-42DC-AEC2-A2E77AA06AB7}" type="datetimeFigureOut">
              <a:rPr lang="el-GR" smtClean="0"/>
              <a:t>9/3/2021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F5AFF7-EC7A-4C0E-A1F7-898AF98C8D86}" type="slidenum">
              <a:rPr lang="el-GR" smtClean="0"/>
              <a:t>‹#›</a:t>
            </a:fld>
            <a:endParaRPr lang="el-G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952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342B266-29D0-42DC-AEC2-A2E77AA06AB7}" type="datetimeFigureOut">
              <a:rPr lang="el-GR" smtClean="0"/>
              <a:t>9/3/2021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EF5AFF7-EC7A-4C0E-A1F7-898AF98C8D86}" type="slidenum">
              <a:rPr lang="el-GR" smtClean="0"/>
              <a:t>‹#›</a:t>
            </a:fld>
            <a:endParaRPr lang="el-G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193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447191" y="2824269"/>
            <a:ext cx="4645152" cy="26444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412362" y="2821491"/>
            <a:ext cx="4645152" cy="263737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0342B266-29D0-42DC-AEC2-A2E77AA06AB7}" type="datetimeFigureOut">
              <a:rPr lang="el-GR" smtClean="0"/>
              <a:t>9/3/2021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EF5AFF7-EC7A-4C0E-A1F7-898AF98C8D86}" type="slidenum">
              <a:rPr lang="el-GR" smtClean="0"/>
              <a:t>‹#›</a:t>
            </a:fld>
            <a:endParaRPr lang="el-G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531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0342B266-29D0-42DC-AEC2-A2E77AA06AB7}" type="datetimeFigureOut">
              <a:rPr lang="el-GR" smtClean="0"/>
              <a:t>9/3/2021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EF5AFF7-EC7A-4C0E-A1F7-898AF98C8D86}" type="slidenum">
              <a:rPr lang="el-GR" smtClean="0"/>
              <a:t>‹#›</a:t>
            </a:fld>
            <a:endParaRPr lang="el-G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021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2B266-29D0-42DC-AEC2-A2E77AA06AB7}" type="datetimeFigureOut">
              <a:rPr lang="el-GR" smtClean="0"/>
              <a:t>9/3/2021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EF5AFF7-EC7A-4C0E-A1F7-898AF98C8D86}" type="slidenum">
              <a:rPr lang="el-GR" smtClean="0"/>
              <a:t>‹#›</a:t>
            </a:fld>
            <a:endParaRPr lang="el-GR"/>
          </a:p>
        </p:txBody>
      </p:sp>
    </p:spTree>
    <p:extLst>
      <p:ext uri="{BB962C8B-B14F-4D97-AF65-F5344CB8AC3E}">
        <p14:creationId xmlns:p14="http://schemas.microsoft.com/office/powerpoint/2010/main" val="178394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0342B266-29D0-42DC-AEC2-A2E77AA06AB7}" type="datetimeFigureOut">
              <a:rPr lang="el-GR" smtClean="0"/>
              <a:t>9/3/2021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EF5AFF7-EC7A-4C0E-A1F7-898AF98C8D86}" type="slidenum">
              <a:rPr lang="el-GR" smtClean="0"/>
              <a:t>‹#›</a:t>
            </a:fld>
            <a:endParaRPr lang="el-G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595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342B266-29D0-42DC-AEC2-A2E77AA06AB7}" type="datetimeFigureOut">
              <a:rPr lang="el-GR" smtClean="0"/>
              <a:t>9/3/2021</a:t>
            </a:fld>
            <a:endParaRPr lang="el-GR"/>
          </a:p>
        </p:txBody>
      </p:sp>
      <p:sp>
        <p:nvSpPr>
          <p:cNvPr id="6" name="Footer Placeholder 5"/>
          <p:cNvSpPr>
            <a:spLocks noGrp="1"/>
          </p:cNvSpPr>
          <p:nvPr>
            <p:ph type="ftr" sz="quarter" idx="11"/>
          </p:nvPr>
        </p:nvSpPr>
        <p:spPr>
          <a:xfrm>
            <a:off x="1447382" y="318640"/>
            <a:ext cx="5541004" cy="320931"/>
          </a:xfrm>
        </p:spPr>
        <p:txBody>
          <a:bodyPr/>
          <a:lstStyle/>
          <a:p>
            <a:endParaRPr lang="el-GR"/>
          </a:p>
        </p:txBody>
      </p:sp>
      <p:sp>
        <p:nvSpPr>
          <p:cNvPr id="7" name="Slide Number Placeholder 6"/>
          <p:cNvSpPr>
            <a:spLocks noGrp="1"/>
          </p:cNvSpPr>
          <p:nvPr>
            <p:ph type="sldNum" sz="quarter" idx="12"/>
          </p:nvPr>
        </p:nvSpPr>
        <p:spPr/>
        <p:txBody>
          <a:bodyPr/>
          <a:lstStyle/>
          <a:p>
            <a:fld id="{AEF5AFF7-EC7A-4C0E-A1F7-898AF98C8D86}" type="slidenum">
              <a:rPr lang="el-GR" smtClean="0"/>
              <a:t>‹#›</a:t>
            </a:fld>
            <a:endParaRPr lang="el-G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433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342B266-29D0-42DC-AEC2-A2E77AA06AB7}" type="datetimeFigureOut">
              <a:rPr lang="el-GR" smtClean="0"/>
              <a:t>9/3/2021</a:t>
            </a:fld>
            <a:endParaRPr lang="el-G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EF5AFF7-EC7A-4C0E-A1F7-898AF98C8D86}" type="slidenum">
              <a:rPr lang="el-GR" smtClean="0"/>
              <a:t>‹#›</a:t>
            </a:fld>
            <a:endParaRPr lang="el-G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6350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577034-3D65-46AE-AAC9-408EC245FE28}"/>
              </a:ext>
            </a:extLst>
          </p:cNvPr>
          <p:cNvSpPr>
            <a:spLocks noGrp="1"/>
          </p:cNvSpPr>
          <p:nvPr>
            <p:ph type="ctrTitle"/>
          </p:nvPr>
        </p:nvSpPr>
        <p:spPr/>
        <p:txBody>
          <a:bodyPr>
            <a:normAutofit/>
          </a:bodyPr>
          <a:lstStyle/>
          <a:p>
            <a:pPr algn="just"/>
            <a:r>
              <a:rPr lang="el-GR" sz="3200" b="1" dirty="0">
                <a:effectLst>
                  <a:outerShdw blurRad="38100" dist="38100" dir="2700000" algn="tl">
                    <a:srgbClr val="000000">
                      <a:alpha val="43137"/>
                    </a:srgbClr>
                  </a:outerShdw>
                </a:effectLst>
              </a:rPr>
              <a:t>Δομή και οργάνωση της οικογένειας </a:t>
            </a:r>
            <a:r>
              <a:rPr lang="el-GR" sz="3200" b="1" dirty="0" err="1">
                <a:effectLst>
                  <a:outerShdw blurRad="38100" dist="38100" dir="2700000" algn="tl">
                    <a:srgbClr val="000000">
                      <a:alpha val="43137"/>
                    </a:srgbClr>
                  </a:outerShdw>
                </a:effectLst>
              </a:rPr>
              <a:t>ρομά</a:t>
            </a:r>
            <a:endParaRPr lang="el-GR" sz="3200" b="1" dirty="0">
              <a:effectLst>
                <a:outerShdw blurRad="38100" dist="38100" dir="2700000" algn="tl">
                  <a:srgbClr val="000000">
                    <a:alpha val="43137"/>
                  </a:srgbClr>
                </a:outerShdw>
              </a:effectLst>
            </a:endParaRPr>
          </a:p>
        </p:txBody>
      </p:sp>
      <p:sp>
        <p:nvSpPr>
          <p:cNvPr id="3" name="Υπότιτλος 2">
            <a:extLst>
              <a:ext uri="{FF2B5EF4-FFF2-40B4-BE49-F238E27FC236}">
                <a16:creationId xmlns:a16="http://schemas.microsoft.com/office/drawing/2014/main" id="{DDBA9A16-155D-4039-AAA9-5FF38A6542AF}"/>
              </a:ext>
            </a:extLst>
          </p:cNvPr>
          <p:cNvSpPr>
            <a:spLocks noGrp="1"/>
          </p:cNvSpPr>
          <p:nvPr>
            <p:ph type="subTitle" idx="1"/>
          </p:nvPr>
        </p:nvSpPr>
        <p:spPr>
          <a:xfrm>
            <a:off x="2417780" y="3514272"/>
            <a:ext cx="8637072" cy="2558363"/>
          </a:xfrm>
        </p:spPr>
        <p:txBody>
          <a:bodyPr>
            <a:normAutofit fontScale="85000" lnSpcReduction="20000"/>
          </a:bodyPr>
          <a:lstStyle/>
          <a:p>
            <a:r>
              <a:rPr lang="el-GR" dirty="0"/>
              <a:t>Παρουσιάζουν οι:</a:t>
            </a:r>
          </a:p>
          <a:p>
            <a:pPr marL="285750" indent="-285750">
              <a:buFont typeface="Wingdings" panose="05000000000000000000" pitchFamily="2" charset="2"/>
              <a:buChar char="ü"/>
            </a:pPr>
            <a:r>
              <a:rPr lang="el-GR" dirty="0"/>
              <a:t>Γερομίχαλου Αικατερίνη                          </a:t>
            </a:r>
          </a:p>
          <a:p>
            <a:pPr marL="285750" indent="-285750">
              <a:buFont typeface="Wingdings" panose="05000000000000000000" pitchFamily="2" charset="2"/>
              <a:buChar char="ü"/>
            </a:pPr>
            <a:r>
              <a:rPr lang="el-GR" dirty="0"/>
              <a:t>Δαμάλα βασιλική</a:t>
            </a:r>
          </a:p>
          <a:p>
            <a:pPr marL="285750" indent="-285750">
              <a:buFont typeface="Wingdings" panose="05000000000000000000" pitchFamily="2" charset="2"/>
              <a:buChar char="ü"/>
            </a:pPr>
            <a:r>
              <a:rPr lang="el-GR" dirty="0"/>
              <a:t>Μπαδρα Δήμητρα</a:t>
            </a:r>
          </a:p>
          <a:p>
            <a:pPr marL="285750" indent="-285750">
              <a:buFont typeface="Wingdings" panose="05000000000000000000" pitchFamily="2" charset="2"/>
              <a:buChar char="ü"/>
            </a:pPr>
            <a:r>
              <a:rPr lang="el-GR" dirty="0"/>
              <a:t>Σοφιανού Κωνσταντίνα</a:t>
            </a:r>
          </a:p>
          <a:p>
            <a:pPr marL="285750" indent="-285750">
              <a:buFont typeface="Wingdings" panose="05000000000000000000" pitchFamily="2" charset="2"/>
              <a:buChar char="ü"/>
            </a:pPr>
            <a:r>
              <a:rPr lang="el-GR" dirty="0"/>
              <a:t>Ταμπαξής Γιάννης</a:t>
            </a:r>
          </a:p>
          <a:p>
            <a:pPr marL="285750" indent="-285750">
              <a:buFont typeface="Wingdings" panose="05000000000000000000" pitchFamily="2" charset="2"/>
              <a:buChar char="ü"/>
            </a:pPr>
            <a:r>
              <a:rPr lang="el-GR" dirty="0" err="1"/>
              <a:t>Τσίλιοσ</a:t>
            </a:r>
            <a:r>
              <a:rPr lang="el-GR" dirty="0"/>
              <a:t> Δημήτρης </a:t>
            </a:r>
          </a:p>
          <a:p>
            <a:pPr marL="285750" indent="-285750">
              <a:buFont typeface="Wingdings" panose="05000000000000000000" pitchFamily="2" charset="2"/>
              <a:buChar char="ü"/>
            </a:pPr>
            <a:endParaRPr lang="el-GR" dirty="0"/>
          </a:p>
        </p:txBody>
      </p:sp>
      <p:pic>
        <p:nvPicPr>
          <p:cNvPr id="7" name="Εικόνα 6">
            <a:extLst>
              <a:ext uri="{FF2B5EF4-FFF2-40B4-BE49-F238E27FC236}">
                <a16:creationId xmlns:a16="http://schemas.microsoft.com/office/drawing/2014/main" id="{852E882B-4D77-4358-80F5-660B08B28D31}"/>
              </a:ext>
            </a:extLst>
          </p:cNvPr>
          <p:cNvPicPr>
            <a:picLocks noChangeAspect="1"/>
          </p:cNvPicPr>
          <p:nvPr/>
        </p:nvPicPr>
        <p:blipFill>
          <a:blip r:embed="rId2"/>
          <a:stretch>
            <a:fillRect/>
          </a:stretch>
        </p:blipFill>
        <p:spPr>
          <a:xfrm>
            <a:off x="330826" y="102274"/>
            <a:ext cx="4198971" cy="2800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7016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mph" presetSubtype="0" fill="hold" nodeType="clickEffect">
                                  <p:stCondLst>
                                    <p:cond delay="0"/>
                                  </p:stCondLst>
                                  <p:iterate type="lt">
                                    <p:tmPct val="4000"/>
                                  </p:iterate>
                                  <p:childTnLst>
                                    <p:set>
                                      <p:cBhvr override="childStyle">
                                        <p:cTn id="13" dur="500" fill="hold"/>
                                        <p:tgtEl>
                                          <p:spTgt spid="3">
                                            <p:txEl>
                                              <p:pRg st="0" end="0"/>
                                            </p:txEl>
                                          </p:spTgt>
                                        </p:tgtEl>
                                        <p:attrNameLst>
                                          <p:attrName>style.textDecorationUnderline</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
                                            <p:txEl>
                                              <p:pRg st="1" end="1"/>
                                            </p:txEl>
                                          </p:spTgt>
                                        </p:tgtEl>
                                        <p:attrNameLst>
                                          <p:attrName>style.color</p:attrName>
                                        </p:attrNameLst>
                                      </p:cBhvr>
                                      <p:to>
                                        <p:clrVal>
                                          <a:srgbClr val="FF0000"/>
                                        </p:clrVal>
                                      </p:to>
                                    </p:set>
                                    <p:set>
                                      <p:cBhvr>
                                        <p:cTn id="18" dur="500" fill="hold"/>
                                        <p:tgtEl>
                                          <p:spTgt spid="3">
                                            <p:txEl>
                                              <p:pRg st="1" end="1"/>
                                            </p:txEl>
                                          </p:spTgt>
                                        </p:tgtEl>
                                        <p:attrNameLst>
                                          <p:attrName>fillcolor</p:attrName>
                                        </p:attrNameLst>
                                      </p:cBhvr>
                                      <p:to>
                                        <p:clrVal>
                                          <a:srgbClr val="FF0000"/>
                                        </p:clrVal>
                                      </p:to>
                                    </p:set>
                                    <p:set>
                                      <p:cBhvr>
                                        <p:cTn id="19" dur="500" fill="hold"/>
                                        <p:tgtEl>
                                          <p:spTgt spid="3">
                                            <p:txEl>
                                              <p:pRg st="1" end="1"/>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nodeType="clickEffect">
                                  <p:stCondLst>
                                    <p:cond delay="0"/>
                                  </p:stCondLst>
                                  <p:iterate type="lt">
                                    <p:tmPct val="4000"/>
                                  </p:iterate>
                                  <p:childTnLst>
                                    <p:set>
                                      <p:cBhvr override="childStyle">
                                        <p:cTn id="23" dur="500" fill="hold"/>
                                        <p:tgtEl>
                                          <p:spTgt spid="3">
                                            <p:txEl>
                                              <p:pRg st="2" end="2"/>
                                            </p:txEl>
                                          </p:spTgt>
                                        </p:tgtEl>
                                        <p:attrNameLst>
                                          <p:attrName>style.color</p:attrName>
                                        </p:attrNameLst>
                                      </p:cBhvr>
                                      <p:to>
                                        <p:clrVal>
                                          <a:schemeClr val="accent2"/>
                                        </p:clrVal>
                                      </p:to>
                                    </p:set>
                                    <p:set>
                                      <p:cBhvr>
                                        <p:cTn id="24" dur="500" fill="hold"/>
                                        <p:tgtEl>
                                          <p:spTgt spid="3">
                                            <p:txEl>
                                              <p:pRg st="2" end="2"/>
                                            </p:txEl>
                                          </p:spTgt>
                                        </p:tgtEl>
                                        <p:attrNameLst>
                                          <p:attrName>fillcolor</p:attrName>
                                        </p:attrNameLst>
                                      </p:cBhvr>
                                      <p:to>
                                        <p:clrVal>
                                          <a:schemeClr val="accent2"/>
                                        </p:clrVal>
                                      </p:to>
                                    </p:set>
                                    <p:set>
                                      <p:cBhvr>
                                        <p:cTn id="25" dur="500" fill="hold"/>
                                        <p:tgtEl>
                                          <p:spTgt spid="3">
                                            <p:txEl>
                                              <p:pRg st="2" end="2"/>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nodeType="clickEffect">
                                  <p:stCondLst>
                                    <p:cond delay="0"/>
                                  </p:stCondLst>
                                  <p:iterate type="lt">
                                    <p:tmPct val="4000"/>
                                  </p:iterate>
                                  <p:childTnLst>
                                    <p:set>
                                      <p:cBhvr override="childStyle">
                                        <p:cTn id="29" dur="500" fill="hold"/>
                                        <p:tgtEl>
                                          <p:spTgt spid="3">
                                            <p:txEl>
                                              <p:pRg st="3" end="3"/>
                                            </p:txEl>
                                          </p:spTgt>
                                        </p:tgtEl>
                                        <p:attrNameLst>
                                          <p:attrName>style.color</p:attrName>
                                        </p:attrNameLst>
                                      </p:cBhvr>
                                      <p:to>
                                        <p:clrVal>
                                          <a:srgbClr val="C00000"/>
                                        </p:clrVal>
                                      </p:to>
                                    </p:set>
                                    <p:set>
                                      <p:cBhvr>
                                        <p:cTn id="30" dur="500" fill="hold"/>
                                        <p:tgtEl>
                                          <p:spTgt spid="3">
                                            <p:txEl>
                                              <p:pRg st="3" end="3"/>
                                            </p:txEl>
                                          </p:spTgt>
                                        </p:tgtEl>
                                        <p:attrNameLst>
                                          <p:attrName>fillcolor</p:attrName>
                                        </p:attrNameLst>
                                      </p:cBhvr>
                                      <p:to>
                                        <p:clrVal>
                                          <a:srgbClr val="C00000"/>
                                        </p:clrVal>
                                      </p:to>
                                    </p:set>
                                    <p:set>
                                      <p:cBhvr>
                                        <p:cTn id="31" dur="500" fill="hold"/>
                                        <p:tgtEl>
                                          <p:spTgt spid="3">
                                            <p:txEl>
                                              <p:pRg st="3" end="3"/>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6" presetClass="emph" presetSubtype="0" fill="hold" nodeType="clickEffect">
                                  <p:stCondLst>
                                    <p:cond delay="0"/>
                                  </p:stCondLst>
                                  <p:iterate type="lt">
                                    <p:tmPct val="4000"/>
                                  </p:iterate>
                                  <p:childTnLst>
                                    <p:set>
                                      <p:cBhvr override="childStyle">
                                        <p:cTn id="35" dur="500" fill="hold"/>
                                        <p:tgtEl>
                                          <p:spTgt spid="3">
                                            <p:txEl>
                                              <p:pRg st="4" end="4"/>
                                            </p:txEl>
                                          </p:spTgt>
                                        </p:tgtEl>
                                        <p:attrNameLst>
                                          <p:attrName>style.color</p:attrName>
                                        </p:attrNameLst>
                                      </p:cBhvr>
                                      <p:to>
                                        <p:clrVal>
                                          <a:srgbClr val="9522E7"/>
                                        </p:clrVal>
                                      </p:to>
                                    </p:set>
                                    <p:set>
                                      <p:cBhvr>
                                        <p:cTn id="36" dur="500" fill="hold"/>
                                        <p:tgtEl>
                                          <p:spTgt spid="3">
                                            <p:txEl>
                                              <p:pRg st="4" end="4"/>
                                            </p:txEl>
                                          </p:spTgt>
                                        </p:tgtEl>
                                        <p:attrNameLst>
                                          <p:attrName>fillcolor</p:attrName>
                                        </p:attrNameLst>
                                      </p:cBhvr>
                                      <p:to>
                                        <p:clrVal>
                                          <a:srgbClr val="9522E7"/>
                                        </p:clrVal>
                                      </p:to>
                                    </p:set>
                                    <p:set>
                                      <p:cBhvr>
                                        <p:cTn id="37" dur="500" fill="hold"/>
                                        <p:tgtEl>
                                          <p:spTgt spid="3">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6" presetClass="emph" presetSubtype="0" fill="hold" nodeType="clickEffect">
                                  <p:stCondLst>
                                    <p:cond delay="0"/>
                                  </p:stCondLst>
                                  <p:iterate type="lt">
                                    <p:tmPct val="4000"/>
                                  </p:iterate>
                                  <p:childTnLst>
                                    <p:set>
                                      <p:cBhvr override="childStyle">
                                        <p:cTn id="41" dur="500" fill="hold"/>
                                        <p:tgtEl>
                                          <p:spTgt spid="3">
                                            <p:txEl>
                                              <p:pRg st="5" end="5"/>
                                            </p:txEl>
                                          </p:spTgt>
                                        </p:tgtEl>
                                        <p:attrNameLst>
                                          <p:attrName>style.color</p:attrName>
                                        </p:attrNameLst>
                                      </p:cBhvr>
                                      <p:to>
                                        <p:clrVal>
                                          <a:srgbClr val="42527C"/>
                                        </p:clrVal>
                                      </p:to>
                                    </p:set>
                                    <p:set>
                                      <p:cBhvr>
                                        <p:cTn id="42" dur="500" fill="hold"/>
                                        <p:tgtEl>
                                          <p:spTgt spid="3">
                                            <p:txEl>
                                              <p:pRg st="5" end="5"/>
                                            </p:txEl>
                                          </p:spTgt>
                                        </p:tgtEl>
                                        <p:attrNameLst>
                                          <p:attrName>fillcolor</p:attrName>
                                        </p:attrNameLst>
                                      </p:cBhvr>
                                      <p:to>
                                        <p:clrVal>
                                          <a:srgbClr val="42527C"/>
                                        </p:clrVal>
                                      </p:to>
                                    </p:set>
                                    <p:set>
                                      <p:cBhvr>
                                        <p:cTn id="43" dur="500" fill="hold"/>
                                        <p:tgtEl>
                                          <p:spTgt spid="3">
                                            <p:txEl>
                                              <p:pRg st="5" end="5"/>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16" presetClass="emph" presetSubtype="0" fill="hold" nodeType="clickEffect">
                                  <p:stCondLst>
                                    <p:cond delay="0"/>
                                  </p:stCondLst>
                                  <p:iterate type="lt">
                                    <p:tmPct val="4000"/>
                                  </p:iterate>
                                  <p:childTnLst>
                                    <p:set>
                                      <p:cBhvr override="childStyle">
                                        <p:cTn id="47" dur="500" fill="hold"/>
                                        <p:tgtEl>
                                          <p:spTgt spid="3">
                                            <p:txEl>
                                              <p:pRg st="6" end="6"/>
                                            </p:txEl>
                                          </p:spTgt>
                                        </p:tgtEl>
                                        <p:attrNameLst>
                                          <p:attrName>style.color</p:attrName>
                                        </p:attrNameLst>
                                      </p:cBhvr>
                                      <p:to>
                                        <p:clrVal>
                                          <a:srgbClr val="00B050"/>
                                        </p:clrVal>
                                      </p:to>
                                    </p:set>
                                    <p:set>
                                      <p:cBhvr>
                                        <p:cTn id="48" dur="500" fill="hold"/>
                                        <p:tgtEl>
                                          <p:spTgt spid="3">
                                            <p:txEl>
                                              <p:pRg st="6" end="6"/>
                                            </p:txEl>
                                          </p:spTgt>
                                        </p:tgtEl>
                                        <p:attrNameLst>
                                          <p:attrName>fillcolor</p:attrName>
                                        </p:attrNameLst>
                                      </p:cBhvr>
                                      <p:to>
                                        <p:clrVal>
                                          <a:srgbClr val="00B050"/>
                                        </p:clrVal>
                                      </p:to>
                                    </p:set>
                                    <p:set>
                                      <p:cBhvr>
                                        <p:cTn id="49"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2BCDA88-DA31-4DCA-A094-10E9DEDC211A}"/>
              </a:ext>
            </a:extLst>
          </p:cNvPr>
          <p:cNvSpPr>
            <a:spLocks noGrp="1"/>
          </p:cNvSpPr>
          <p:nvPr>
            <p:ph idx="1"/>
          </p:nvPr>
        </p:nvSpPr>
        <p:spPr>
          <a:xfrm>
            <a:off x="1451579" y="295422"/>
            <a:ext cx="9603275" cy="5170923"/>
          </a:xfrm>
        </p:spPr>
        <p:txBody>
          <a:bodyPr/>
          <a:lstStyle/>
          <a:p>
            <a:pPr marL="0" indent="0" algn="just">
              <a:buNone/>
            </a:pPr>
            <a:r>
              <a:rPr lang="el-GR" dirty="0"/>
              <a:t>Η σχέση νύφης-</a:t>
            </a:r>
            <a:r>
              <a:rPr lang="el-GR" b="1" dirty="0"/>
              <a:t>πεθεράς</a:t>
            </a:r>
            <a:r>
              <a:rPr lang="el-GR" dirty="0"/>
              <a:t>, με τη σειρά της , είναι σχέσεις βοήθειας αλλά και πολλών συγκρούσεων. Η πεθερά προσπαθεί να επιβληθεί με τρόπο αυστηρό στη νύφη, μαθαίνοντας της να συντηρεί το σπίτι και την οικογένεια. Αντιθέτως, ως γυναίκα θα κατανοήσει σε μεγαλύτερο βαθμό τη νύφη σε σχέση με τον άντρα. Όπως και ο σύζυγο έτσι και η πεθερά έχει το δικαίωμα να ασκήσει βία στη νύφη με την εξουσία που της διατίθεται. </a:t>
            </a:r>
          </a:p>
        </p:txBody>
      </p:sp>
      <p:pic>
        <p:nvPicPr>
          <p:cNvPr id="7" name="Εικόνα 6">
            <a:extLst>
              <a:ext uri="{FF2B5EF4-FFF2-40B4-BE49-F238E27FC236}">
                <a16:creationId xmlns:a16="http://schemas.microsoft.com/office/drawing/2014/main" id="{072AF661-A2AB-48E8-A7C7-C1239A476EAF}"/>
              </a:ext>
            </a:extLst>
          </p:cNvPr>
          <p:cNvPicPr>
            <a:picLocks noChangeAspect="1"/>
          </p:cNvPicPr>
          <p:nvPr/>
        </p:nvPicPr>
        <p:blipFill>
          <a:blip r:embed="rId2"/>
          <a:stretch>
            <a:fillRect/>
          </a:stretch>
        </p:blipFill>
        <p:spPr>
          <a:xfrm>
            <a:off x="6485775" y="2484606"/>
            <a:ext cx="5173237" cy="3451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503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417E6E0-DD03-427E-B7B5-9B6239BFC6DB}"/>
              </a:ext>
            </a:extLst>
          </p:cNvPr>
          <p:cNvSpPr>
            <a:spLocks noGrp="1"/>
          </p:cNvSpPr>
          <p:nvPr>
            <p:ph idx="1"/>
          </p:nvPr>
        </p:nvSpPr>
        <p:spPr>
          <a:xfrm>
            <a:off x="1451579" y="239152"/>
            <a:ext cx="9603275" cy="5227194"/>
          </a:xfrm>
        </p:spPr>
        <p:txBody>
          <a:bodyPr/>
          <a:lstStyle/>
          <a:p>
            <a:pPr marL="0" indent="0">
              <a:buNone/>
            </a:pPr>
            <a:endParaRPr lang="el-GR" b="1" dirty="0">
              <a:ln w="0"/>
              <a:effectLst>
                <a:outerShdw blurRad="38100" dist="19050" dir="2700000" algn="tl" rotWithShape="0">
                  <a:schemeClr val="dk1">
                    <a:alpha val="40000"/>
                  </a:schemeClr>
                </a:outerShdw>
              </a:effectLst>
            </a:endParaRPr>
          </a:p>
          <a:p>
            <a:pPr marL="0" indent="0">
              <a:buNone/>
            </a:pPr>
            <a:endParaRPr lang="el-GR" b="1" dirty="0">
              <a:ln w="0"/>
              <a:effectLst>
                <a:outerShdw blurRad="38100" dist="19050" dir="2700000" algn="tl" rotWithShape="0">
                  <a:schemeClr val="dk1">
                    <a:alpha val="40000"/>
                  </a:schemeClr>
                </a:outerShdw>
              </a:effectLst>
            </a:endParaRPr>
          </a:p>
          <a:p>
            <a:pPr marL="0" indent="0">
              <a:buNone/>
            </a:pPr>
            <a:r>
              <a:rPr lang="el-GR" b="1" dirty="0">
                <a:ln w="0"/>
                <a:effectLst>
                  <a:outerShdw blurRad="38100" dist="19050" dir="2700000" algn="tl" rotWithShape="0">
                    <a:schemeClr val="dk1">
                      <a:alpha val="40000"/>
                    </a:schemeClr>
                  </a:outerShdw>
                </a:effectLst>
              </a:rPr>
              <a:t>ΗΘΗ-ΕΘΙΜΑ ΡΟΜΑ</a:t>
            </a:r>
          </a:p>
          <a:p>
            <a:pPr marL="0" indent="0" algn="just">
              <a:buNone/>
            </a:pPr>
            <a:endParaRPr lang="el-GR" dirty="0">
              <a:ln w="0"/>
              <a:effectLst>
                <a:outerShdw blurRad="38100" dist="19050" dir="2700000" algn="tl" rotWithShape="0">
                  <a:schemeClr val="dk1">
                    <a:alpha val="40000"/>
                  </a:schemeClr>
                </a:outerShdw>
              </a:effectLst>
            </a:endParaRPr>
          </a:p>
          <a:p>
            <a:pPr marL="0" indent="0" algn="just">
              <a:buNone/>
            </a:pPr>
            <a:endParaRPr lang="el-GR" dirty="0">
              <a:ln w="0"/>
              <a:effectLst>
                <a:outerShdw blurRad="38100" dist="19050" dir="2700000" algn="tl" rotWithShape="0">
                  <a:schemeClr val="dk1">
                    <a:alpha val="40000"/>
                  </a:schemeClr>
                </a:outerShdw>
              </a:effectLst>
            </a:endParaRPr>
          </a:p>
          <a:p>
            <a:pPr marL="0" indent="0" algn="just">
              <a:buNone/>
            </a:pPr>
            <a:r>
              <a:rPr lang="el-GR" dirty="0">
                <a:ln w="0"/>
                <a:effectLst>
                  <a:outerShdw blurRad="38100" dist="19050" dir="2700000" algn="tl" rotWithShape="0">
                    <a:schemeClr val="dk1">
                      <a:alpha val="40000"/>
                    </a:schemeClr>
                  </a:outerShdw>
                </a:effectLst>
              </a:rPr>
              <a:t>Οι </a:t>
            </a:r>
            <a:r>
              <a:rPr lang="el-GR" dirty="0" err="1">
                <a:ln w="0"/>
                <a:effectLst>
                  <a:outerShdw blurRad="38100" dist="19050" dir="2700000" algn="tl" rotWithShape="0">
                    <a:schemeClr val="dk1">
                      <a:alpha val="40000"/>
                    </a:schemeClr>
                  </a:outerShdw>
                </a:effectLst>
              </a:rPr>
              <a:t>ρομά</a:t>
            </a:r>
            <a:r>
              <a:rPr lang="el-GR" dirty="0">
                <a:ln w="0"/>
                <a:effectLst>
                  <a:outerShdw blurRad="38100" dist="19050" dir="2700000" algn="tl" rotWithShape="0">
                    <a:schemeClr val="dk1">
                      <a:alpha val="40000"/>
                    </a:schemeClr>
                  </a:outerShdw>
                </a:effectLst>
              </a:rPr>
              <a:t> έχουν τα δικά τους ξεχωριστά έθιμα πέρα </a:t>
            </a:r>
            <a:r>
              <a:rPr lang="el-GR" dirty="0" err="1">
                <a:ln w="0"/>
                <a:effectLst>
                  <a:outerShdw blurRad="38100" dist="19050" dir="2700000" algn="tl" rotWithShape="0">
                    <a:schemeClr val="dk1">
                      <a:alpha val="40000"/>
                    </a:schemeClr>
                  </a:outerShdw>
                </a:effectLst>
              </a:rPr>
              <a:t>απο</a:t>
            </a:r>
            <a:r>
              <a:rPr lang="el-GR" dirty="0">
                <a:ln w="0"/>
                <a:effectLst>
                  <a:outerShdw blurRad="38100" dist="19050" dir="2700000" algn="tl" rotWithShape="0">
                    <a:schemeClr val="dk1">
                      <a:alpha val="40000"/>
                    </a:schemeClr>
                  </a:outerShdw>
                </a:effectLst>
              </a:rPr>
              <a:t> τα καθιερωμένα. </a:t>
            </a:r>
          </a:p>
          <a:p>
            <a:pPr marL="0" indent="0" algn="just">
              <a:buNone/>
            </a:pPr>
            <a:r>
              <a:rPr lang="el-GR" dirty="0">
                <a:ln w="0"/>
                <a:effectLst>
                  <a:outerShdw blurRad="38100" dist="19050" dir="2700000" algn="tl" rotWithShape="0">
                    <a:schemeClr val="dk1">
                      <a:alpha val="40000"/>
                    </a:schemeClr>
                  </a:outerShdw>
                </a:effectLst>
              </a:rPr>
              <a:t>Είναι πολυποίκιλα και εντυπωσιακά για όσους τα ζουν πρώτη φορά. </a:t>
            </a:r>
          </a:p>
          <a:p>
            <a:pPr marL="0" indent="0" algn="just">
              <a:buNone/>
            </a:pPr>
            <a:r>
              <a:rPr lang="el-GR" dirty="0">
                <a:ln w="0"/>
                <a:effectLst>
                  <a:outerShdw blurRad="38100" dist="19050" dir="2700000" algn="tl" rotWithShape="0">
                    <a:schemeClr val="dk1">
                      <a:alpha val="40000"/>
                    </a:schemeClr>
                  </a:outerShdw>
                </a:effectLst>
              </a:rPr>
              <a:t>Υπάρχουν και ορισμένα που έχουν αρχίσει να φθείρονται με το πέρασμα των χρόνων.</a:t>
            </a:r>
          </a:p>
          <a:p>
            <a:pPr marL="0" indent="0" algn="just">
              <a:buNone/>
            </a:pPr>
            <a:r>
              <a:rPr lang="el-GR" dirty="0">
                <a:ln w="0"/>
                <a:effectLst>
                  <a:outerShdw blurRad="38100" dist="19050" dir="2700000" algn="tl" rotWithShape="0">
                    <a:schemeClr val="dk1">
                      <a:alpha val="40000"/>
                    </a:schemeClr>
                  </a:outerShdw>
                </a:effectLst>
              </a:rPr>
              <a:t>Τα πιο γνωστά έθιμα είναι τα παρακάτω:</a:t>
            </a:r>
          </a:p>
          <a:p>
            <a:pPr marL="0" indent="0">
              <a:buNone/>
            </a:pPr>
            <a:endParaRPr lang="el-GR" b="1" dirty="0">
              <a:ln w="0"/>
              <a:effectLst>
                <a:outerShdw blurRad="38100" dist="19050" dir="2700000" algn="tl" rotWithShape="0">
                  <a:schemeClr val="dk1">
                    <a:alpha val="40000"/>
                  </a:schemeClr>
                </a:outerShdw>
              </a:effectLst>
            </a:endParaRPr>
          </a:p>
        </p:txBody>
      </p:sp>
      <p:pic>
        <p:nvPicPr>
          <p:cNvPr id="2" name="Εικόνα 1">
            <a:extLst>
              <a:ext uri="{FF2B5EF4-FFF2-40B4-BE49-F238E27FC236}">
                <a16:creationId xmlns:a16="http://schemas.microsoft.com/office/drawing/2014/main" id="{3EE275BB-F4BB-47C0-8EC1-B61C0C9D36A8}"/>
              </a:ext>
            </a:extLst>
          </p:cNvPr>
          <p:cNvPicPr>
            <a:picLocks noChangeAspect="1"/>
          </p:cNvPicPr>
          <p:nvPr/>
        </p:nvPicPr>
        <p:blipFill>
          <a:blip r:embed="rId2"/>
          <a:stretch>
            <a:fillRect/>
          </a:stretch>
        </p:blipFill>
        <p:spPr>
          <a:xfrm>
            <a:off x="7883742" y="0"/>
            <a:ext cx="4308258" cy="2532185"/>
          </a:xfrm>
          <a:prstGeom prst="rect">
            <a:avLst/>
          </a:prstGeom>
          <a:ln>
            <a:noFill/>
          </a:ln>
          <a:effectLst>
            <a:softEdge rad="112500"/>
          </a:effectLst>
        </p:spPr>
      </p:pic>
    </p:spTree>
    <p:extLst>
      <p:ext uri="{BB962C8B-B14F-4D97-AF65-F5344CB8AC3E}">
        <p14:creationId xmlns:p14="http://schemas.microsoft.com/office/powerpoint/2010/main" val="64676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F49CC18-548E-4257-90FB-705E47255810}"/>
              </a:ext>
            </a:extLst>
          </p:cNvPr>
          <p:cNvSpPr>
            <a:spLocks noGrp="1"/>
          </p:cNvSpPr>
          <p:nvPr>
            <p:ph idx="1"/>
          </p:nvPr>
        </p:nvSpPr>
        <p:spPr>
          <a:xfrm>
            <a:off x="1451579" y="534572"/>
            <a:ext cx="9603275" cy="4931773"/>
          </a:xfrm>
        </p:spPr>
        <p:txBody>
          <a:bodyPr>
            <a:normAutofit/>
          </a:bodyPr>
          <a:lstStyle/>
          <a:p>
            <a:pPr marL="0" indent="0">
              <a:buNone/>
            </a:pPr>
            <a:r>
              <a:rPr lang="el-GR" b="1" dirty="0">
                <a:ln w="0"/>
                <a:effectLst>
                  <a:outerShdw blurRad="38100" dist="19050" dir="2700000" algn="tl" rotWithShape="0">
                    <a:schemeClr val="dk1">
                      <a:alpha val="40000"/>
                    </a:schemeClr>
                  </a:outerShdw>
                </a:effectLst>
              </a:rPr>
              <a:t>ΠΡΟΙΚΑ (ΜΠΑΜΠΑΚΑΟΥ)</a:t>
            </a:r>
          </a:p>
          <a:p>
            <a:pPr marL="0" indent="0">
              <a:buNone/>
            </a:pPr>
            <a:r>
              <a:rPr lang="el-GR" dirty="0"/>
              <a:t>Δεκαετίες τώρα κάθε οικογένεια τηρεί το έθιμο της </a:t>
            </a:r>
            <a:r>
              <a:rPr lang="el-GR" dirty="0" err="1"/>
              <a:t>παρθενιάς.Ο</a:t>
            </a:r>
            <a:r>
              <a:rPr lang="el-GR" dirty="0"/>
              <a:t> υποψήφιος γαμπρός παλιότερα έδινε λίρες τώρα ευρώ &lt;&lt;Αγοράζουν την νύφη&gt;&gt;με τιμή που κυμαίνεται </a:t>
            </a:r>
            <a:r>
              <a:rPr lang="el-GR" dirty="0" err="1"/>
              <a:t>απο</a:t>
            </a:r>
            <a:r>
              <a:rPr lang="el-GR" dirty="0"/>
              <a:t> 1500 </a:t>
            </a:r>
            <a:r>
              <a:rPr lang="el-GR" dirty="0" err="1"/>
              <a:t>εως</a:t>
            </a:r>
            <a:r>
              <a:rPr lang="el-GR" dirty="0"/>
              <a:t> 28000ευρώ!Πιο συγκεκριμένα η ικανοποίηση της πληρωμής οφείλεται στην ομορφιά, την νοικοκυροσύνη, την ηθική τάξη της κοπέλας, στην φήμη του οικογενειακού της περιβάλλοντος, το επίπεδο μέσα στην κοινότητα(να είναι </a:t>
            </a:r>
            <a:r>
              <a:rPr lang="el-GR" dirty="0" err="1"/>
              <a:t>εύχαρη</a:t>
            </a:r>
            <a:r>
              <a:rPr lang="el-GR" dirty="0"/>
              <a:t>, νοικοκυρά γενικώς μια συμπάθεια από την γνώμη των συγγενών και της γειτονιάς),καλόκαρδη να έχει τάση στο χορό και οπωσδήποτε να έχει διαφυλαχτεί η τιμή και η αξιοπρέπειά της.</a:t>
            </a:r>
          </a:p>
          <a:p>
            <a:pPr marL="0" indent="0">
              <a:buNone/>
            </a:pPr>
            <a:r>
              <a:rPr lang="el-GR" dirty="0"/>
              <a:t>Σε περίπτωση που τύχει το αντίθετο από τα δρώμενα, η νύφη και το ποσό των χρημάτων που δόθηκε επιστρέφεται. Τότε η επίπτωση  στην ηθική και την αξιοπρέπεια της οικογένειας είναι μεγάλη και θα τους χαρακτηρίζει για πολλά χρόνια.</a:t>
            </a:r>
          </a:p>
          <a:p>
            <a:endParaRPr lang="el-GR" dirty="0"/>
          </a:p>
        </p:txBody>
      </p:sp>
    </p:spTree>
    <p:extLst>
      <p:ext uri="{BB962C8B-B14F-4D97-AF65-F5344CB8AC3E}">
        <p14:creationId xmlns:p14="http://schemas.microsoft.com/office/powerpoint/2010/main" val="11887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6F92F23-8B0E-4703-90B0-A02F298ABFE4}"/>
              </a:ext>
            </a:extLst>
          </p:cNvPr>
          <p:cNvSpPr>
            <a:spLocks noGrp="1"/>
          </p:cNvSpPr>
          <p:nvPr>
            <p:ph idx="1"/>
          </p:nvPr>
        </p:nvSpPr>
        <p:spPr>
          <a:xfrm>
            <a:off x="1451579" y="211016"/>
            <a:ext cx="9603275" cy="5255330"/>
          </a:xfrm>
        </p:spPr>
        <p:txBody>
          <a:bodyPr>
            <a:normAutofit fontScale="92500" lnSpcReduction="10000"/>
          </a:bodyPr>
          <a:lstStyle/>
          <a:p>
            <a:pPr marL="0" indent="0">
              <a:buNone/>
            </a:pPr>
            <a:r>
              <a:rPr lang="el-GR" b="1" dirty="0">
                <a:ln w="0"/>
                <a:effectLst>
                  <a:outerShdw blurRad="38100" dist="19050" dir="2700000" algn="tl" rotWithShape="0">
                    <a:schemeClr val="dk1">
                      <a:alpha val="40000"/>
                    </a:schemeClr>
                  </a:outerShdw>
                </a:effectLst>
              </a:rPr>
              <a:t>ΑΡΡΑΒΩΝΑΣ ΡΟΜΑ</a:t>
            </a:r>
          </a:p>
          <a:p>
            <a:r>
              <a:rPr lang="el-GR" dirty="0">
                <a:ln w="0"/>
              </a:rPr>
              <a:t>Ο αρραβώνας γίνεται σε μικρή ηλικία, προκειμένου να μην παρασυρθούν και ξεφύγουν </a:t>
            </a:r>
            <a:r>
              <a:rPr lang="el-GR" dirty="0" err="1">
                <a:ln w="0"/>
              </a:rPr>
              <a:t>απο</a:t>
            </a:r>
            <a:r>
              <a:rPr lang="el-GR" dirty="0">
                <a:ln w="0"/>
              </a:rPr>
              <a:t> το έθιμο της παρθενίας.</a:t>
            </a:r>
          </a:p>
          <a:p>
            <a:r>
              <a:rPr lang="el-GR" dirty="0">
                <a:ln w="0"/>
              </a:rPr>
              <a:t>Προσφέρονται κόκκινα τριαντάφυλλα στους καλεσμένους που συμβολίζουν την τιμιότητα της παρθενίας της νύφης.</a:t>
            </a:r>
          </a:p>
          <a:p>
            <a:r>
              <a:rPr lang="el-GR" dirty="0">
                <a:ln w="0"/>
              </a:rPr>
              <a:t>Ακολουθούν πυροβολισμοί στον αέρα.</a:t>
            </a:r>
          </a:p>
          <a:p>
            <a:r>
              <a:rPr lang="el-GR" dirty="0">
                <a:ln w="0"/>
              </a:rPr>
              <a:t>Χορός και τραγούδι μέχρι το πρωί.</a:t>
            </a:r>
          </a:p>
          <a:p>
            <a:r>
              <a:rPr lang="el-GR" dirty="0">
                <a:ln w="0"/>
              </a:rPr>
              <a:t>Σφάζεται αρνί και μαγειρεύεται με  ρύζι(</a:t>
            </a:r>
            <a:r>
              <a:rPr lang="el-GR" dirty="0" err="1">
                <a:ln w="0"/>
              </a:rPr>
              <a:t>γαμοπίλαφο</a:t>
            </a:r>
            <a:r>
              <a:rPr lang="el-GR" dirty="0">
                <a:ln w="0"/>
              </a:rPr>
              <a:t>)και πατάτες κοκκινιστές με κρέας. Προσφέρεται ούζο, κουφέτα, κόκκινη καραμέλα(συμβολίζει την αγνότητα της νύφης)</a:t>
            </a:r>
          </a:p>
          <a:p>
            <a:r>
              <a:rPr lang="el-GR" dirty="0">
                <a:ln w="0"/>
              </a:rPr>
              <a:t>Ο πεθερός αγοράζει 2-5 μέρες πριν καινούρια ρούχα ,χρυσαφικά, καλλυντικά στον γαμπρό το ίδιο κάνουν και στην νύφη.</a:t>
            </a:r>
          </a:p>
          <a:p>
            <a:r>
              <a:rPr lang="el-GR" dirty="0">
                <a:ln w="0"/>
              </a:rPr>
              <a:t>Οι ευχές που δίνουν είναι:&lt;&lt;Να ζήσετε σαν τα ψηλά βουνά, καλή πορεία, καλούς και πολλούς απογόνους&gt;&gt;.</a:t>
            </a:r>
          </a:p>
          <a:p>
            <a:pPr marL="0" indent="0">
              <a:buNone/>
            </a:pPr>
            <a:endParaRPr lang="el-GR"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9502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985A11C-8BAD-41A7-83F7-D6C458F8A07B}"/>
              </a:ext>
            </a:extLst>
          </p:cNvPr>
          <p:cNvSpPr>
            <a:spLocks noGrp="1"/>
          </p:cNvSpPr>
          <p:nvPr>
            <p:ph idx="1"/>
          </p:nvPr>
        </p:nvSpPr>
        <p:spPr>
          <a:xfrm>
            <a:off x="1451579" y="281354"/>
            <a:ext cx="9603275" cy="5184991"/>
          </a:xfrm>
        </p:spPr>
        <p:txBody>
          <a:bodyPr/>
          <a:lstStyle/>
          <a:p>
            <a:pPr marL="0" indent="0">
              <a:buNone/>
            </a:pPr>
            <a:r>
              <a:rPr lang="el-GR" b="1" dirty="0">
                <a:effectLst>
                  <a:outerShdw blurRad="38100" dist="38100" dir="2700000" algn="tl">
                    <a:srgbClr val="000000">
                      <a:alpha val="43137"/>
                    </a:srgbClr>
                  </a:outerShdw>
                </a:effectLst>
              </a:rPr>
              <a:t>ΓΑΜΟΣ</a:t>
            </a:r>
          </a:p>
          <a:p>
            <a:pPr marL="0" indent="0">
              <a:buNone/>
            </a:pPr>
            <a:r>
              <a:rPr lang="el-GR" dirty="0">
                <a:effectLst>
                  <a:outerShdw blurRad="38100" dist="38100" dir="2700000" algn="tl">
                    <a:srgbClr val="000000">
                      <a:alpha val="43137"/>
                    </a:srgbClr>
                  </a:outerShdw>
                </a:effectLst>
              </a:rPr>
              <a:t>Γιορτάζουν με όλες τις δέουσες τιμές. Διαρκεί 3 ημέρες.</a:t>
            </a:r>
          </a:p>
          <a:p>
            <a:pPr marL="0" indent="0">
              <a:buNone/>
            </a:pPr>
            <a:r>
              <a:rPr lang="el-GR" dirty="0">
                <a:effectLst>
                  <a:outerShdw blurRad="38100" dist="38100" dir="2700000" algn="tl">
                    <a:srgbClr val="000000">
                      <a:alpha val="43137"/>
                    </a:srgbClr>
                  </a:outerShdw>
                </a:effectLst>
              </a:rPr>
              <a:t>Την 1η ημέρα γλεντάει όλη η γειτονιά με φαγητά μαγειρεμένα από τις γυναίκες της γειτονιάς.</a:t>
            </a:r>
          </a:p>
          <a:p>
            <a:pPr marL="0" indent="0">
              <a:buNone/>
            </a:pPr>
            <a:r>
              <a:rPr lang="el-GR" dirty="0">
                <a:effectLst>
                  <a:outerShdw blurRad="38100" dist="38100" dir="2700000" algn="tl">
                    <a:srgbClr val="000000">
                      <a:alpha val="43137"/>
                    </a:srgbClr>
                  </a:outerShdw>
                </a:effectLst>
              </a:rPr>
              <a:t>Την 2η ημέρα τα στέφανα: μετά το βάψιμο των μαλλιών της νύφης, από μια ουσία που λέγεται&lt;&lt;</a:t>
            </a:r>
            <a:r>
              <a:rPr lang="el-GR" dirty="0" err="1">
                <a:effectLst>
                  <a:outerShdw blurRad="38100" dist="38100" dir="2700000" algn="tl">
                    <a:srgbClr val="000000">
                      <a:alpha val="43137"/>
                    </a:srgbClr>
                  </a:outerShdw>
                </a:effectLst>
              </a:rPr>
              <a:t>κουναία</a:t>
            </a:r>
            <a:r>
              <a:rPr lang="el-GR" dirty="0">
                <a:effectLst>
                  <a:outerShdw blurRad="38100" dist="38100" dir="2700000" algn="tl">
                    <a:srgbClr val="000000">
                      <a:alpha val="43137"/>
                    </a:srgbClr>
                  </a:outerShdw>
                </a:effectLst>
              </a:rPr>
              <a:t>&gt;&gt;ακολουθεί ο στολισμός της. Στη συνέχεια  χορεύει για τελευταία φορά ως κοπέλα στο πατρικό της σπίτι.</a:t>
            </a:r>
          </a:p>
          <a:p>
            <a:pPr marL="0" indent="0">
              <a:buNone/>
            </a:pPr>
            <a:r>
              <a:rPr lang="el-GR" dirty="0">
                <a:effectLst>
                  <a:outerShdw blurRad="38100" dist="38100" dir="2700000" algn="tl">
                    <a:srgbClr val="000000">
                      <a:alpha val="43137"/>
                    </a:srgbClr>
                  </a:outerShdw>
                </a:effectLst>
              </a:rPr>
              <a:t>Στο σπίτι του γαμπρού χορεύουν με το λάβαρο στολισμένο με λουλούδια(είναι η ελληνική σημαία).Οι καλεσμένοι τιμούν την οικογένεια που χορεύει πετώντας δολάρια στην ορχήστρα.</a:t>
            </a:r>
          </a:p>
          <a:p>
            <a:pPr marL="0" indent="0">
              <a:buNone/>
            </a:pPr>
            <a:r>
              <a:rPr lang="el-GR" dirty="0">
                <a:effectLst>
                  <a:outerShdw blurRad="38100" dist="38100" dir="2700000" algn="tl">
                    <a:srgbClr val="000000">
                      <a:alpha val="43137"/>
                    </a:srgbClr>
                  </a:outerShdw>
                </a:effectLst>
              </a:rPr>
              <a:t>Την 3η ημέρα ο γάμος τελειώνει με &lt;&lt;δώρα&gt;&gt;.</a:t>
            </a:r>
          </a:p>
          <a:p>
            <a:pPr marL="0" indent="0">
              <a:buNone/>
            </a:pPr>
            <a:endParaRPr lang="el-G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72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ADFDD4D-4BC7-43BD-844F-4C3D31C27060}"/>
              </a:ext>
            </a:extLst>
          </p:cNvPr>
          <p:cNvSpPr>
            <a:spLocks noGrp="1"/>
          </p:cNvSpPr>
          <p:nvPr>
            <p:ph idx="1"/>
          </p:nvPr>
        </p:nvSpPr>
        <p:spPr>
          <a:xfrm>
            <a:off x="1451579" y="196948"/>
            <a:ext cx="9603275" cy="5269397"/>
          </a:xfrm>
        </p:spPr>
        <p:txBody>
          <a:bodyPr>
            <a:normAutofit fontScale="92500" lnSpcReduction="20000"/>
          </a:bodyPr>
          <a:lstStyle/>
          <a:p>
            <a:pPr marL="0" indent="0">
              <a:buNone/>
            </a:pPr>
            <a:r>
              <a:rPr lang="el-GR" b="1" dirty="0">
                <a:effectLst>
                  <a:outerShdw blurRad="38100" dist="38100" dir="2700000" algn="tl">
                    <a:srgbClr val="000000">
                      <a:alpha val="43137"/>
                    </a:srgbClr>
                  </a:outerShdw>
                </a:effectLst>
              </a:rPr>
              <a:t>ΣΕΝΤΟΝΙ ΝΥΦΗΣ ΣΤΟ ΜΥΣΤΗΡΙΟ ΤΟΥ ΓΑΜΟΥ</a:t>
            </a:r>
          </a:p>
          <a:p>
            <a:pPr marL="0" indent="0">
              <a:buNone/>
            </a:pPr>
            <a:r>
              <a:rPr lang="el-GR" dirty="0"/>
              <a:t>Μαζεύονται στο σπίτι της νύφης όπου προσφέρεται το εθιμοτυπικό φαγητό της προβατίνας με ρύζι και πατάτες βραστές. Σιγά σιγά επέρχεται ο χορός και το τραγούδι μέχρι πρωίας. Κατόπιν αποσύρεται το ζευγάρι σε ξενοδοχείο της περιοχής. Την άλλη μέρα το πρωί ο γαμπρός ενημερώνει τον πατέρα σχετικά με την &lt;&lt;τιμή&gt;&gt;ο μεν πατέρας του γαμπρού ρίχνει στον αέρα με κυνηγετικό όπλο, η δε μητέρα σπάζει πιάτα στην γειτονιά. Τελειώνει με μια επίδειξη του &lt;&lt;σεντονιού&gt;&gt;της μητέρας του γαμπρού στις άλλες γυναίκες που αποτελεί η απόλυτη πιστοποίηση της αγνότητας της νύφης.</a:t>
            </a:r>
          </a:p>
          <a:p>
            <a:pPr marL="0" indent="0">
              <a:buNone/>
            </a:pPr>
            <a:r>
              <a:rPr lang="el-GR" b="1" dirty="0">
                <a:effectLst>
                  <a:outerShdw blurRad="38100" dist="38100" dir="2700000" algn="tl">
                    <a:srgbClr val="000000">
                      <a:alpha val="43137"/>
                    </a:srgbClr>
                  </a:outerShdw>
                </a:effectLst>
              </a:rPr>
              <a:t>ΓΕΝΝΗΣΗ ΓΙΟΥ</a:t>
            </a:r>
          </a:p>
          <a:p>
            <a:pPr marL="0" indent="0">
              <a:buNone/>
            </a:pPr>
            <a:r>
              <a:rPr lang="el-GR" dirty="0"/>
              <a:t>Η ημέρα της γέννησης ζει με τεράστια ευτυχία από όλη την οικογένεια και των δύο </a:t>
            </a:r>
          </a:p>
          <a:p>
            <a:pPr marL="0" indent="0">
              <a:buNone/>
            </a:pPr>
            <a:r>
              <a:rPr lang="el-GR" dirty="0"/>
              <a:t>γονέων. Επιπλέον, είναι σημαντικό να σημειωθεί ότι το φύλο του πρώτου παιδιού αναμένεται πάντα να είναι αρσενικό. Κατά το χρονικό διάστημα από την γέννηση έως το βάπτισμα του παιδιού πραγματοποιείται μια πολύ ειδική εκδήλωση που αποτελείται από το κόψτε τα πρώτα νύχια του μωρού τις τέχνες(τραγούδι, χορός, παιχνίδι οργάνου ή ακόμη και αστεία).Επομένως, ενώ κόβετε τα νύχια του παιδιού, πρέπει να κάνετε ότι κάνετε καλύτερα, καθώς αυτό θα κληρονομήσει αυτή την &lt;&lt;χάρη&gt;&gt;.</a:t>
            </a:r>
          </a:p>
          <a:p>
            <a:pPr marL="0" indent="0">
              <a:buNone/>
            </a:pPr>
            <a:endParaRPr lang="el-GR" dirty="0"/>
          </a:p>
          <a:p>
            <a:pPr marL="0" indent="0">
              <a:buNone/>
            </a:pPr>
            <a:endParaRPr lang="el-GR" b="1" dirty="0">
              <a:effectLst>
                <a:outerShdw blurRad="38100" dist="38100" dir="2700000" algn="tl">
                  <a:srgbClr val="000000">
                    <a:alpha val="43137"/>
                  </a:srgbClr>
                </a:outerShdw>
              </a:effectLst>
            </a:endParaRPr>
          </a:p>
          <a:p>
            <a:endParaRPr lang="el-GR" b="1" dirty="0"/>
          </a:p>
        </p:txBody>
      </p:sp>
    </p:spTree>
    <p:extLst>
      <p:ext uri="{BB962C8B-B14F-4D97-AF65-F5344CB8AC3E}">
        <p14:creationId xmlns:p14="http://schemas.microsoft.com/office/powerpoint/2010/main" val="17456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C235847-C62A-4A36-8D74-0FCFA62F15C1}"/>
              </a:ext>
            </a:extLst>
          </p:cNvPr>
          <p:cNvSpPr>
            <a:spLocks noGrp="1"/>
          </p:cNvSpPr>
          <p:nvPr>
            <p:ph idx="1"/>
          </p:nvPr>
        </p:nvSpPr>
        <p:spPr>
          <a:xfrm>
            <a:off x="858129" y="211016"/>
            <a:ext cx="10196725" cy="5866228"/>
          </a:xfrm>
        </p:spPr>
        <p:txBody>
          <a:bodyPr>
            <a:normAutofit fontScale="47500" lnSpcReduction="20000"/>
          </a:bodyPr>
          <a:lstStyle/>
          <a:p>
            <a:pPr marL="0" indent="0">
              <a:buNone/>
            </a:pPr>
            <a:r>
              <a:rPr lang="el-GR" sz="3200" b="1" dirty="0">
                <a:effectLst>
                  <a:outerShdw blurRad="38100" dist="38100" dir="2700000" algn="tl">
                    <a:srgbClr val="000000">
                      <a:alpha val="43137"/>
                    </a:srgbClr>
                  </a:outerShdw>
                </a:effectLst>
              </a:rPr>
              <a:t>ΣΕΒΑΣΜΟΣ ΣΤΟΝ ΑΠΟΘΑΝΟΝΤΑ</a:t>
            </a:r>
          </a:p>
          <a:p>
            <a:pPr marL="0" indent="0">
              <a:buNone/>
            </a:pPr>
            <a:r>
              <a:rPr lang="el-GR" sz="3200" dirty="0">
                <a:effectLst>
                  <a:outerShdw blurRad="38100" dist="38100" dir="2700000" algn="tl">
                    <a:srgbClr val="000000">
                      <a:alpha val="43137"/>
                    </a:srgbClr>
                  </a:outerShdw>
                </a:effectLst>
              </a:rPr>
              <a:t>Όταν ένα μέλος της οικογένειας ή ένας στενός φίλος πεθαίνει, οι τσιγγάνοι φορούν, συχνά μαύρο έως 12 μήνες αργότερα ως τρόπος έκφρασης της θλίψης τους .Επιπλέον, όταν διασχίζετε μονοπάτια με τον προσβεβλημένο τσιγγάνο, πρέπει να εμφανίζονται χειρονομίες σεβασμού, όπως απενεργοποίηση της μουσικής ή της τηλεόρασης ή διακοπή του τραγουδιού και του χορού.</a:t>
            </a:r>
          </a:p>
          <a:p>
            <a:pPr marL="0" indent="0">
              <a:buNone/>
            </a:pPr>
            <a:r>
              <a:rPr lang="el-GR" sz="3200" dirty="0">
                <a:effectLst>
                  <a:outerShdw blurRad="38100" dist="38100" dir="2700000" algn="tl">
                    <a:srgbClr val="000000">
                      <a:alpha val="43137"/>
                    </a:srgbClr>
                  </a:outerShdw>
                </a:effectLst>
              </a:rPr>
              <a:t>Εκτός από τη φθορά του μαύρου, οι συγγενείς του αποθανόντος πρέπει να εφαρμόσουν μια σειρά περιορισμών για να συμμορφωθούν με το πένθος.</a:t>
            </a:r>
          </a:p>
          <a:p>
            <a:pPr marL="0" indent="0">
              <a:buNone/>
            </a:pPr>
            <a:endParaRPr lang="el-GR" sz="3200" b="1" dirty="0">
              <a:effectLst>
                <a:outerShdw blurRad="38100" dist="38100" dir="2700000" algn="tl">
                  <a:srgbClr val="000000">
                    <a:alpha val="43137"/>
                  </a:srgbClr>
                </a:outerShdw>
              </a:effectLst>
            </a:endParaRPr>
          </a:p>
          <a:p>
            <a:pPr algn="just"/>
            <a:r>
              <a:rPr lang="el-GR" sz="2900" dirty="0"/>
              <a:t>Μην χρησιμοποιείτε σαπούνι</a:t>
            </a:r>
          </a:p>
          <a:p>
            <a:pPr algn="just"/>
            <a:r>
              <a:rPr lang="el-GR" sz="2900" dirty="0"/>
              <a:t>Όχι ξύρισμα</a:t>
            </a:r>
          </a:p>
          <a:p>
            <a:pPr algn="just"/>
            <a:r>
              <a:rPr lang="el-GR" sz="2900" dirty="0"/>
              <a:t>Μην ακούτε μουσική ή χορό </a:t>
            </a:r>
          </a:p>
          <a:p>
            <a:pPr algn="just"/>
            <a:r>
              <a:rPr lang="el-GR" sz="2900" dirty="0"/>
              <a:t>Δεν φοράω νέα ρούχα</a:t>
            </a:r>
          </a:p>
          <a:p>
            <a:pPr algn="just"/>
            <a:r>
              <a:rPr lang="el-GR" sz="2900" dirty="0"/>
              <a:t>Δεν παρευρίσκονται σε κοινοτικά πάρτι</a:t>
            </a:r>
          </a:p>
          <a:p>
            <a:pPr algn="just"/>
            <a:r>
              <a:rPr lang="el-GR" sz="2900" dirty="0"/>
              <a:t>Μην βάψετε</a:t>
            </a:r>
          </a:p>
          <a:p>
            <a:pPr algn="just"/>
            <a:r>
              <a:rPr lang="el-GR" sz="2900" dirty="0"/>
              <a:t>Οι άντρες φορούν μια μικρή κορδέλα στο πουκάμισό τους κατά την περίοδο του πένθους και να καίνε στο τέλος .Διαρκεί από 1εβδομάδα έως 1 έτος.</a:t>
            </a:r>
          </a:p>
          <a:p>
            <a:pPr algn="just"/>
            <a:r>
              <a:rPr lang="el-GR" sz="2900" dirty="0"/>
              <a:t>Η επίσκεψη στο νεκροταφείο ονομάζεται :πράξη </a:t>
            </a:r>
            <a:r>
              <a:rPr lang="el-GR" sz="2900" dirty="0" err="1"/>
              <a:t>λιμούρια</a:t>
            </a:r>
            <a:r>
              <a:rPr lang="el-GR" sz="2900" dirty="0"/>
              <a:t>.</a:t>
            </a:r>
          </a:p>
          <a:p>
            <a:pPr algn="just"/>
            <a:r>
              <a:rPr lang="el-GR" sz="2900" dirty="0"/>
              <a:t>Ο θάνατος ενός τσιγγάνου συνεπάγεται αφύπνιση έως και 3 ημερών κατά την οποία πραγματοποιείται μια σειρά παραδόσεων.</a:t>
            </a:r>
          </a:p>
          <a:p>
            <a:endParaRPr lang="el-GR" dirty="0"/>
          </a:p>
        </p:txBody>
      </p:sp>
    </p:spTree>
    <p:extLst>
      <p:ext uri="{BB962C8B-B14F-4D97-AF65-F5344CB8AC3E}">
        <p14:creationId xmlns:p14="http://schemas.microsoft.com/office/powerpoint/2010/main" val="84467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barn(inVertical)">
                                      <p:cBhvr>
                                        <p:cTn id="38" dur="500"/>
                                        <p:tgtEl>
                                          <p:spTgt spid="3">
                                            <p:txEl>
                                              <p:pRg st="10" end="1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barn(inVertical)">
                                      <p:cBhvr>
                                        <p:cTn id="41" dur="500"/>
                                        <p:tgtEl>
                                          <p:spTgt spid="3">
                                            <p:txEl>
                                              <p:pRg st="11" end="11"/>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barn(inVertical)">
                                      <p:cBhvr>
                                        <p:cTn id="4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16E78E7-41F8-459C-879B-7DC6C4077FEA}"/>
              </a:ext>
            </a:extLst>
          </p:cNvPr>
          <p:cNvSpPr>
            <a:spLocks noGrp="1"/>
          </p:cNvSpPr>
          <p:nvPr>
            <p:ph idx="1"/>
          </p:nvPr>
        </p:nvSpPr>
        <p:spPr>
          <a:xfrm>
            <a:off x="1493782" y="393896"/>
            <a:ext cx="9603275" cy="5255330"/>
          </a:xfrm>
        </p:spPr>
        <p:txBody>
          <a:bodyPr>
            <a:normAutofit fontScale="92500" lnSpcReduction="10000"/>
          </a:bodyPr>
          <a:lstStyle/>
          <a:p>
            <a:pPr marL="0" indent="0">
              <a:buNone/>
            </a:pPr>
            <a:r>
              <a:rPr lang="el-GR" b="1" dirty="0">
                <a:effectLst>
                  <a:outerShdw blurRad="38100" dist="38100" dir="2700000" algn="tl">
                    <a:srgbClr val="000000">
                      <a:alpha val="43137"/>
                    </a:srgbClr>
                  </a:outerShdw>
                </a:effectLst>
              </a:rPr>
              <a:t>ΕΘΙΜΑ ΑΝΑΤΟΛΙΤΙΚΑ</a:t>
            </a:r>
          </a:p>
          <a:p>
            <a:pPr marL="0" indent="0" algn="just">
              <a:buNone/>
            </a:pPr>
            <a:r>
              <a:rPr lang="el-GR" b="1" dirty="0">
                <a:effectLst>
                  <a:outerShdw blurRad="38100" dist="38100" dir="2700000" algn="tl">
                    <a:srgbClr val="000000">
                      <a:alpha val="43137"/>
                    </a:srgbClr>
                  </a:outerShdw>
                </a:effectLst>
              </a:rPr>
              <a:t>•</a:t>
            </a:r>
            <a:r>
              <a:rPr lang="el-GR" dirty="0"/>
              <a:t>Στην είσοδο του σπιτιού διακρίνονται αριθμός υποδημάτων. Είναι ανατολικό έθιμο και θέλουν να σέβονται με αυτόν τον τρόπο, το χώρο που ζουν. Συνήθως οι ενήλικοι κάθονται στο πάτωμα (με μαξιλάρια) σταυροπόδι, τρώνε, πίνουν καφέ και κουβεντιάζουν.</a:t>
            </a:r>
          </a:p>
          <a:p>
            <a:pPr marL="0" indent="0" algn="just">
              <a:buNone/>
            </a:pPr>
            <a:r>
              <a:rPr lang="el-GR" b="1" dirty="0">
                <a:effectLst>
                  <a:outerShdw blurRad="38100" dist="38100" dir="2700000" algn="tl">
                    <a:srgbClr val="000000">
                      <a:alpha val="43137"/>
                    </a:srgbClr>
                  </a:outerShdw>
                </a:effectLst>
              </a:rPr>
              <a:t>ΜΑΓΕΙΑ-ΓΟΥΡΕΙΑ</a:t>
            </a:r>
          </a:p>
          <a:p>
            <a:pPr marL="0" indent="0" algn="just">
              <a:buNone/>
            </a:pPr>
            <a:r>
              <a:rPr lang="el-GR" b="1" dirty="0">
                <a:effectLst>
                  <a:outerShdw blurRad="38100" dist="38100" dir="2700000" algn="tl">
                    <a:srgbClr val="000000">
                      <a:alpha val="43137"/>
                    </a:srgbClr>
                  </a:outerShdw>
                </a:effectLst>
              </a:rPr>
              <a:t>•</a:t>
            </a:r>
            <a:r>
              <a:rPr lang="el-GR" dirty="0"/>
              <a:t>Για τον </a:t>
            </a:r>
            <a:r>
              <a:rPr lang="el-GR" dirty="0" err="1"/>
              <a:t>ρομά</a:t>
            </a:r>
            <a:r>
              <a:rPr lang="el-GR" dirty="0"/>
              <a:t> υπάρχει το καλό και το κακό. Οι παλιές γυναίκες έφτιαχναν μάγια (κομπόδεμα) πιστεύοντας ότι με αυτόν τον τρόπο ότι θα επηρεάσουν είτε θετικά είτε αρνητικά μια κατάσταση.  </a:t>
            </a:r>
          </a:p>
          <a:p>
            <a:pPr marL="0" indent="0" algn="just">
              <a:buNone/>
            </a:pPr>
            <a:endParaRPr lang="el-GR" b="1" dirty="0">
              <a:effectLst>
                <a:outerShdw blurRad="38100" dist="38100" dir="2700000" algn="tl">
                  <a:srgbClr val="000000">
                    <a:alpha val="43137"/>
                  </a:srgbClr>
                </a:outerShdw>
              </a:effectLst>
            </a:endParaRPr>
          </a:p>
          <a:p>
            <a:pPr marL="0" indent="0" algn="just">
              <a:buNone/>
            </a:pPr>
            <a:r>
              <a:rPr lang="el-GR" b="1" dirty="0">
                <a:effectLst>
                  <a:outerShdw blurRad="38100" dist="38100" dir="2700000" algn="tl">
                    <a:srgbClr val="000000">
                      <a:alpha val="43137"/>
                    </a:srgbClr>
                  </a:outerShdw>
                </a:effectLst>
              </a:rPr>
              <a:t>ΕΝΔΥΜΑΣΙΑ</a:t>
            </a:r>
          </a:p>
          <a:p>
            <a:pPr marL="0" indent="0" algn="just">
              <a:buNone/>
            </a:pPr>
            <a:r>
              <a:rPr lang="el-GR" b="1" dirty="0">
                <a:effectLst>
                  <a:outerShdw blurRad="38100" dist="38100" dir="2700000" algn="tl">
                    <a:srgbClr val="000000">
                      <a:alpha val="43137"/>
                    </a:srgbClr>
                  </a:outerShdw>
                </a:effectLst>
              </a:rPr>
              <a:t>•</a:t>
            </a:r>
            <a:r>
              <a:rPr lang="el-GR" dirty="0"/>
              <a:t>Οι κυρίες άνω των 50 ετών με την παραδοσιακή φορεσιά. Μακριά φούστα και </a:t>
            </a:r>
            <a:r>
              <a:rPr lang="el-GR" dirty="0" err="1"/>
              <a:t>μανδύλα</a:t>
            </a:r>
            <a:r>
              <a:rPr lang="el-GR" dirty="0"/>
              <a:t> στο κεφάλι, που δείχνει την άκρα ηθική και αξιοπρέπεια της κοπέλας. Όλες οι υπόλοιπες κοπέλες είναι οπαδοί του εκμοντερνισμού καθώς δεν ακολουθούν την παράδοση</a:t>
            </a:r>
          </a:p>
          <a:p>
            <a:pPr marL="0" indent="0">
              <a:buNone/>
            </a:pPr>
            <a:endParaRPr lang="el-G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112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right)">
                                      <p:cBhvr>
                                        <p:cTn id="23" dur="500"/>
                                        <p:tgtEl>
                                          <p:spTgt spid="3">
                                            <p:txEl>
                                              <p:pRg st="5" end="5"/>
                                            </p:txEl>
                                          </p:spTgt>
                                        </p:tgtEl>
                                      </p:cBhvr>
                                    </p:animEffect>
                                  </p:childTnLst>
                                </p:cTn>
                              </p:par>
                              <p:par>
                                <p:cTn id="24" presetID="22" presetClass="entr" presetSubtype="2"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right)">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19F803D-69DF-4417-9037-5AF1972C0718}"/>
              </a:ext>
            </a:extLst>
          </p:cNvPr>
          <p:cNvSpPr>
            <a:spLocks noGrp="1"/>
          </p:cNvSpPr>
          <p:nvPr>
            <p:ph idx="1"/>
          </p:nvPr>
        </p:nvSpPr>
        <p:spPr>
          <a:xfrm>
            <a:off x="1451579" y="239152"/>
            <a:ext cx="9603275" cy="5227194"/>
          </a:xfrm>
        </p:spPr>
        <p:txBody>
          <a:bodyPr>
            <a:normAutofit/>
          </a:bodyPr>
          <a:lstStyle/>
          <a:p>
            <a:pPr marL="0" indent="0">
              <a:buNone/>
            </a:pPr>
            <a:r>
              <a:rPr lang="el-GR" b="1" dirty="0">
                <a:effectLst>
                  <a:outerShdw blurRad="38100" dist="38100" dir="2700000" algn="tl">
                    <a:srgbClr val="000000">
                      <a:alpha val="43137"/>
                    </a:srgbClr>
                  </a:outerShdw>
                </a:effectLst>
              </a:rPr>
              <a:t>ΧΟΡΟΣ</a:t>
            </a:r>
          </a:p>
          <a:p>
            <a:pPr marL="0" indent="0">
              <a:buNone/>
            </a:pPr>
            <a:r>
              <a:rPr lang="el-GR" dirty="0"/>
              <a:t>Είναι αναπόσπαστο κομμάτι της ζωής τους. Συνοδεύουν τις χαρές , τις λύπες, τις μοναξιές και τα παράπονα τους. Αποτελεί κομμάτι πολιτισμού των </a:t>
            </a:r>
            <a:r>
              <a:rPr lang="el-GR" dirty="0" err="1"/>
              <a:t>ρομά</a:t>
            </a:r>
            <a:r>
              <a:rPr lang="el-GR" dirty="0"/>
              <a:t>. Θεωρείται έμφυτο. Ξεκινά από πολύ νωρίς (4-5 ετών) για προσωπική ευχαρίστηση αλλά και για την αξιοπρέπεια της οικογένειας. Στην ηλικία των 14-17 ετών προβάλουν τις επιδεξιότητές τους ως πλεονέκτημα της κοπέλας προκειμένου να αρέσκεται ή να εκμαιεύσει τον μέλλοντα σύζυγό της. Αποτελεί μοναδικό σημείο που επιδεικνύει εκτός την ωραιότερη παρουσία της και την χάρη του χορού που έχει.</a:t>
            </a:r>
          </a:p>
          <a:p>
            <a:endParaRPr lang="el-GR" dirty="0"/>
          </a:p>
          <a:p>
            <a:endParaRPr lang="el-GR" dirty="0"/>
          </a:p>
        </p:txBody>
      </p:sp>
    </p:spTree>
    <p:extLst>
      <p:ext uri="{BB962C8B-B14F-4D97-AF65-F5344CB8AC3E}">
        <p14:creationId xmlns:p14="http://schemas.microsoft.com/office/powerpoint/2010/main" val="53786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D65F0E5-64BF-4E4F-858B-16732D4111BD}"/>
              </a:ext>
            </a:extLst>
          </p:cNvPr>
          <p:cNvSpPr>
            <a:spLocks noGrp="1"/>
          </p:cNvSpPr>
          <p:nvPr>
            <p:ph idx="1"/>
          </p:nvPr>
        </p:nvSpPr>
        <p:spPr>
          <a:xfrm>
            <a:off x="1451579" y="436098"/>
            <a:ext cx="9603275" cy="5030247"/>
          </a:xfrm>
        </p:spPr>
        <p:txBody>
          <a:bodyPr>
            <a:normAutofit fontScale="70000" lnSpcReduction="20000"/>
          </a:bodyPr>
          <a:lstStyle/>
          <a:p>
            <a:pPr marL="0" indent="0">
              <a:buNone/>
            </a:pPr>
            <a:r>
              <a:rPr lang="el-GR" sz="2900" b="1" dirty="0">
                <a:ln w="0"/>
                <a:effectLst>
                  <a:outerShdw blurRad="38100" dist="19050" dir="2700000" algn="tl" rotWithShape="0">
                    <a:schemeClr val="dk1">
                      <a:alpha val="40000"/>
                    </a:schemeClr>
                  </a:outerShdw>
                </a:effectLst>
              </a:rPr>
              <a:t>ΣΗΜΑΝΤΙΚΟΤΕΡΕΣ ΓΙΟΡΤΕΣ ΤΩΝ ΡΟΜΑ</a:t>
            </a:r>
          </a:p>
          <a:p>
            <a:r>
              <a:rPr lang="el-GR" dirty="0"/>
              <a:t>Χριστούγεννα :Ο άνδρας του σπιτιού κόβει ένα κλαδί από καρποφόρο δένδρο. Το κλαδί αυτό το στολίζουν με χαρτονομίσματα(παλιότερα με λίρες).Η ονομασία του κλαδιού είναι:&lt;&lt;σούρβα&gt;&gt;.Με αυτό χαιρετιούνται την Πρωτοχρονιά λέγοντας&lt;&lt;</a:t>
            </a:r>
            <a:r>
              <a:rPr lang="el-GR" dirty="0" err="1"/>
              <a:t>σούβρα</a:t>
            </a:r>
            <a:r>
              <a:rPr lang="el-GR" dirty="0"/>
              <a:t> </a:t>
            </a:r>
            <a:r>
              <a:rPr lang="el-GR" dirty="0" err="1"/>
              <a:t>γκοντίνα</a:t>
            </a:r>
            <a:r>
              <a:rPr lang="el-GR" dirty="0"/>
              <a:t>&gt;&gt;.</a:t>
            </a:r>
          </a:p>
          <a:p>
            <a:r>
              <a:rPr lang="el-GR" dirty="0"/>
              <a:t>Πρωτοχρονιά: Την Πρωτοχρονιά φτιάχνουν το κεντημένο ψωμί ή Χριστόψωμο το οποίο πάνω του έχει διάφορες χριστιανικές παραστάσεις φτιαγμένες από ζυμάρι. Ο πατέρας και η μητέρα θα σπάσουν το ψωμί, πριν το βάλουν στο τραπέζι. Όποιος από τους δυο πάρει το μεγαλύτερο κομμάτι σημαίνει ότι δούλεψε περισσότερο εκείνον τον χρόνο.</a:t>
            </a:r>
          </a:p>
          <a:p>
            <a:r>
              <a:rPr lang="el-GR" dirty="0"/>
              <a:t>Η γιορτή της Παναγίας 15 Αυγούστου (</a:t>
            </a:r>
            <a:r>
              <a:rPr lang="el-GR" dirty="0" err="1"/>
              <a:t>Μπογκορόντιτσα</a:t>
            </a:r>
            <a:r>
              <a:rPr lang="el-GR" dirty="0"/>
              <a:t>):Σφάζουν προβατίνες. Με αυτόν τον τρόπο θεωρούν πως κάνουν θυσία στην Παναγία.</a:t>
            </a:r>
          </a:p>
          <a:p>
            <a:r>
              <a:rPr lang="el-GR" dirty="0"/>
              <a:t>Πάσχα (</a:t>
            </a:r>
            <a:r>
              <a:rPr lang="el-GR" dirty="0" err="1"/>
              <a:t>Παντραγκί</a:t>
            </a:r>
            <a:r>
              <a:rPr lang="el-GR" dirty="0"/>
              <a:t>)</a:t>
            </a:r>
          </a:p>
          <a:p>
            <a:r>
              <a:rPr lang="el-GR" dirty="0" err="1"/>
              <a:t>Χαραγγελοντείν</a:t>
            </a:r>
            <a:r>
              <a:rPr lang="el-GR" dirty="0"/>
              <a:t> Μιχαήλ και Γαβριήλ </a:t>
            </a:r>
          </a:p>
          <a:p>
            <a:r>
              <a:rPr lang="el-GR" dirty="0" err="1"/>
              <a:t>Τανασόντεν</a:t>
            </a:r>
            <a:r>
              <a:rPr lang="el-GR" dirty="0"/>
              <a:t> (17 Ιανουαρίου):Γιορτή του Αγίου Αθανασίου</a:t>
            </a:r>
          </a:p>
          <a:p>
            <a:r>
              <a:rPr lang="el-GR" dirty="0"/>
              <a:t>Η σημαντικότερη γιορτή: Η γιορτή της Άνοιξης (</a:t>
            </a:r>
            <a:r>
              <a:rPr lang="el-GR" dirty="0" err="1"/>
              <a:t>Εντερλέζι</a:t>
            </a:r>
            <a:r>
              <a:rPr lang="el-GR" dirty="0"/>
              <a:t> ο </a:t>
            </a:r>
            <a:r>
              <a:rPr lang="el-GR" dirty="0" err="1"/>
              <a:t>Άι</a:t>
            </a:r>
            <a:r>
              <a:rPr lang="el-GR" dirty="0"/>
              <a:t>- Γιώργης). Οι Έλληνες </a:t>
            </a:r>
            <a:r>
              <a:rPr lang="el-GR" dirty="0" err="1"/>
              <a:t>ρομά</a:t>
            </a:r>
            <a:r>
              <a:rPr lang="el-GR" dirty="0"/>
              <a:t> τον έχουν για προστάτη τους. Η προέλευσή της είναι ελληνική και γιορτάζεται από 23 Απρίλη μέχρι 1 Μάη σε όλη την Ευρώπη. Μια παράδοση αναφέρει ότι τα παλιά χρόνια, όταν ο καταραμένος </a:t>
            </a:r>
            <a:r>
              <a:rPr lang="el-GR" dirty="0" err="1"/>
              <a:t>όφις</a:t>
            </a:r>
            <a:r>
              <a:rPr lang="el-GR" dirty="0"/>
              <a:t> μπήκε στις σκηνές και ήταν έτοιμος να κατασπαράξει τους τσιγγάνους, ο Αι Γιώργης καβάλα στ' άλογό του πρόφτασε και τον σκότωσε .Εκείνη την μέρα σουβλίζουν τα αρνιά στολίζοντάς τα πρώτα με λουλούδια και κορδέλες.</a:t>
            </a:r>
          </a:p>
          <a:p>
            <a:endParaRPr lang="el-GR" dirty="0"/>
          </a:p>
        </p:txBody>
      </p:sp>
    </p:spTree>
    <p:extLst>
      <p:ext uri="{BB962C8B-B14F-4D97-AF65-F5344CB8AC3E}">
        <p14:creationId xmlns:p14="http://schemas.microsoft.com/office/powerpoint/2010/main" val="6555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D13C571-2194-46F4-BB8C-7031A0A9FCB0}"/>
              </a:ext>
            </a:extLst>
          </p:cNvPr>
          <p:cNvSpPr>
            <a:spLocks noGrp="1"/>
          </p:cNvSpPr>
          <p:nvPr>
            <p:ph idx="1"/>
          </p:nvPr>
        </p:nvSpPr>
        <p:spPr>
          <a:xfrm>
            <a:off x="1438132" y="416860"/>
            <a:ext cx="9603275" cy="5251192"/>
          </a:xfrm>
        </p:spPr>
        <p:txBody>
          <a:bodyPr/>
          <a:lstStyle/>
          <a:p>
            <a:pPr marL="0" indent="0">
              <a:buNone/>
            </a:pPr>
            <a:r>
              <a:rPr lang="el-GR" b="1" dirty="0">
                <a:effectLst>
                  <a:outerShdw blurRad="38100" dist="38100" dir="2700000" algn="tl">
                    <a:srgbClr val="000000">
                      <a:alpha val="43137"/>
                    </a:srgbClr>
                  </a:outerShdw>
                </a:effectLst>
              </a:rPr>
              <a:t>ΔΟΜΗ ΚΑΙ ΟΡΓΑΝΩΣΗ ΤΗΣ ΟΙΚΟΓΈΝΕΙΑΣ ΤΩΝ ΡΟΜΑ</a:t>
            </a:r>
          </a:p>
          <a:p>
            <a:r>
              <a:rPr lang="el-GR" dirty="0"/>
              <a:t>Οι </a:t>
            </a:r>
            <a:r>
              <a:rPr lang="el-GR" dirty="0" err="1"/>
              <a:t>Ρομά</a:t>
            </a:r>
            <a:r>
              <a:rPr lang="el-GR" dirty="0"/>
              <a:t> χωρίζονται σε δύο ομάδες τους μετακινούμενους (</a:t>
            </a:r>
            <a:r>
              <a:rPr lang="el-GR" dirty="0" err="1"/>
              <a:t>Ντομ</a:t>
            </a:r>
            <a:r>
              <a:rPr lang="el-GR" dirty="0"/>
              <a:t>) και εγκατεστημένους (αθίγγανους)</a:t>
            </a:r>
          </a:p>
          <a:p>
            <a:r>
              <a:rPr lang="el-GR" dirty="0"/>
              <a:t>Η γλώσσα τους ανήκει στην οικογένεια των </a:t>
            </a:r>
            <a:r>
              <a:rPr lang="el-GR" dirty="0" err="1"/>
              <a:t>ινδοαρίων</a:t>
            </a:r>
            <a:r>
              <a:rPr lang="el-GR" dirty="0"/>
              <a:t> γλωσσών της ινδικής Ηπείρου</a:t>
            </a:r>
          </a:p>
          <a:p>
            <a:r>
              <a:rPr lang="el-GR" dirty="0"/>
              <a:t>Προέρχονται από την βόρεια Ινδία και πέρασαν στην Ευρώπη μέσω της Μέσης Ανατολής πριν 500 με 1000 χρόνια ..</a:t>
            </a:r>
          </a:p>
          <a:p>
            <a:r>
              <a:rPr lang="el-GR" dirty="0"/>
              <a:t>Ερευνητές υποστηρίζουν πως κατάγονται από κατώτερες κάστες του ινδικού ποταμού (φυλή των </a:t>
            </a:r>
            <a:r>
              <a:rPr lang="el-GR" dirty="0" err="1"/>
              <a:t>τζατ</a:t>
            </a:r>
            <a:r>
              <a:rPr lang="el-GR" dirty="0"/>
              <a:t>)</a:t>
            </a:r>
          </a:p>
          <a:p>
            <a:r>
              <a:rPr lang="el-GR" dirty="0"/>
              <a:t>Αναγκάστηκαν να μεταναστεύσουν εξαιτίας της αιχμαλωσίας και στρατολόγησής ως μισθοφόροι απ’ τους Άραβες εναντίων των μουσουλμάνων</a:t>
            </a:r>
          </a:p>
          <a:p>
            <a:pPr marL="0" indent="0">
              <a:buNone/>
            </a:pPr>
            <a:endParaRPr lang="el-G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941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1F9C01-19FE-431F-B7C1-9C0EA844D133}"/>
              </a:ext>
            </a:extLst>
          </p:cNvPr>
          <p:cNvSpPr>
            <a:spLocks noGrp="1"/>
          </p:cNvSpPr>
          <p:nvPr>
            <p:ph type="title"/>
          </p:nvPr>
        </p:nvSpPr>
        <p:spPr>
          <a:xfrm>
            <a:off x="1442405" y="1129513"/>
            <a:ext cx="5532328" cy="1830584"/>
          </a:xfrm>
        </p:spPr>
        <p:txBody>
          <a:bodyPr>
            <a:normAutofit/>
          </a:bodyPr>
          <a:lstStyle/>
          <a:p>
            <a:r>
              <a:rPr lang="el-GR" sz="6600" b="1" dirty="0">
                <a:effectLst>
                  <a:outerShdw blurRad="38100" dist="38100" dir="2700000" algn="tl">
                    <a:srgbClr val="000000">
                      <a:alpha val="43137"/>
                    </a:srgbClr>
                  </a:outerShdw>
                </a:effectLst>
              </a:rPr>
              <a:t>ΤΕΛΟΣ</a:t>
            </a:r>
          </a:p>
        </p:txBody>
      </p:sp>
      <p:sp>
        <p:nvSpPr>
          <p:cNvPr id="4" name="Θέση κειμένου 3">
            <a:extLst>
              <a:ext uri="{FF2B5EF4-FFF2-40B4-BE49-F238E27FC236}">
                <a16:creationId xmlns:a16="http://schemas.microsoft.com/office/drawing/2014/main" id="{98FF60D7-AD22-46B9-ACA4-2FBC572B8BE7}"/>
              </a:ext>
            </a:extLst>
          </p:cNvPr>
          <p:cNvSpPr>
            <a:spLocks noGrp="1"/>
          </p:cNvSpPr>
          <p:nvPr>
            <p:ph type="body" sz="half" idx="2"/>
          </p:nvPr>
        </p:nvSpPr>
        <p:spPr/>
        <p:txBody>
          <a:bodyPr/>
          <a:lstStyle/>
          <a:p>
            <a:r>
              <a:rPr lang="el-GR" dirty="0"/>
              <a:t>ΕΥΧΑΡΙΣΤΟΎΜΕ ΓΙΑ ΤΟ ΧΡΌΝΟ ΣΑΣ!</a:t>
            </a:r>
          </a:p>
        </p:txBody>
      </p:sp>
      <p:pic>
        <p:nvPicPr>
          <p:cNvPr id="10" name="Θέση εικόνας 9">
            <a:extLst>
              <a:ext uri="{FF2B5EF4-FFF2-40B4-BE49-F238E27FC236}">
                <a16:creationId xmlns:a16="http://schemas.microsoft.com/office/drawing/2014/main" id="{5248EA2E-F84E-4FC0-9025-5C58A35FE63B}"/>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backgroundRemoval t="9943" b="99809" l="1875" r="73438">
                        <a14:foregroundMark x1="2969" y1="4780" x2="12031" y2="191"/>
                        <a14:foregroundMark x1="12031" y1="191" x2="53438" y2="6310"/>
                        <a14:foregroundMark x1="53438" y1="6310" x2="63906" y2="11663"/>
                        <a14:foregroundMark x1="63906" y1="11663" x2="70625" y2="21606"/>
                        <a14:foregroundMark x1="70625" y1="21606" x2="69219" y2="86424"/>
                        <a14:foregroundMark x1="69219" y1="86424" x2="60938" y2="96750"/>
                        <a14:foregroundMark x1="60938" y1="96750" x2="7031" y2="99809"/>
                        <a14:foregroundMark x1="7031" y1="99809" x2="1875" y2="97323"/>
                      </a14:backgroundRemoval>
                    </a14:imgEffect>
                  </a14:imgLayer>
                </a14:imgProps>
              </a:ext>
              <a:ext uri="{28A0092B-C50C-407E-A947-70E740481C1C}">
                <a14:useLocalDpi xmlns:a14="http://schemas.microsoft.com/office/drawing/2010/main" val="0"/>
              </a:ext>
            </a:extLst>
          </a:blip>
          <a:srcRect l="20513" r="20513"/>
          <a:stretch>
            <a:fillRect/>
          </a:stretch>
        </p:blipFill>
        <p:spPr>
          <a:xfrm>
            <a:off x="8148919" y="1129513"/>
            <a:ext cx="2928007" cy="3866327"/>
          </a:xfrm>
          <a:prstGeom prst="rect">
            <a:avLst/>
          </a:prstGeom>
          <a:ln>
            <a:noFill/>
          </a:ln>
          <a:effectLst>
            <a:softEdge rad="112500"/>
          </a:effectLst>
        </p:spPr>
      </p:pic>
    </p:spTree>
    <p:extLst>
      <p:ext uri="{BB962C8B-B14F-4D97-AF65-F5344CB8AC3E}">
        <p14:creationId xmlns:p14="http://schemas.microsoft.com/office/powerpoint/2010/main" val="200986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1C06A51-E92A-4C67-AB65-B3F8330B5964}"/>
              </a:ext>
            </a:extLst>
          </p:cNvPr>
          <p:cNvSpPr>
            <a:spLocks noGrp="1"/>
          </p:cNvSpPr>
          <p:nvPr>
            <p:ph idx="1"/>
          </p:nvPr>
        </p:nvSpPr>
        <p:spPr>
          <a:xfrm>
            <a:off x="773723" y="422031"/>
            <a:ext cx="10281131" cy="5556738"/>
          </a:xfrm>
        </p:spPr>
        <p:txBody>
          <a:bodyPr>
            <a:noAutofit/>
          </a:bodyPr>
          <a:lstStyle/>
          <a:p>
            <a:r>
              <a:rPr lang="el-GR" sz="1600" dirty="0"/>
              <a:t>ΥΠΟΣΤΗΡΙΖΕΤΑΙ ΠΩΣ ΣΗΜΑΝΤΙΚΟ ΧΡΟΝΙΚΟ ΔΙΆΣΤΗΜΑ ΤΗΣ ΕΞΈΛΙΞΗΣ ΤΟΥΣ ΤΟ ΠΕΡΑΣΑΝ ΣΕ ΕΛΛΗΝΟΦΩΝΕΣ ΚΑΙ ΣΛΑΒΟΦΩΝΕΣ ΠΕΡΙΟΧΕΣ ΠΟΥ ΔΙΑΜΟΡΦΩΣΑΝ ΤΟ ΛΕΞΙΛΟΓΙΟ ΤΟΥΣ.</a:t>
            </a:r>
          </a:p>
          <a:p>
            <a:r>
              <a:rPr lang="el-GR" sz="1600" dirty="0"/>
              <a:t>ΣΤΗΝ ΕΥΡΩΠΗ ΠΕΡΑΣΑΝ ΜΕΣΩ ΤΗΣ ΑΡΜΕΝΙΑΣ ΜΕ ΣΤΟΧΟ ΤΗΝ ΚΩΝΣΤΑΝΤΙΝΟΎΠΟΛΗ.</a:t>
            </a:r>
          </a:p>
          <a:p>
            <a:r>
              <a:rPr lang="el-GR" sz="1600" dirty="0"/>
              <a:t>Η ΥΠΑΡΞΗ ΤΟΥΣ ΣΤΗΝ ΚΩΝΣΤΑΝΤΙΝΟΥΠΟΛΗ ΜΠΟΡΕΙ ΝΑ ΕΠΙΒΕΒΑΙΩΘΕΙ ΑΠΌ ΚΕΙΜΕΝΑ ΤΙΣ ΕΠΟΧΗΣ ΌΠΩΣ &lt;&lt; Η ΖΩΗ ΤΟΥ ΑΓΙΟΥ ΓΕΩΡΓΙΟΥ ΤΟΥ ΑΘΩΝΙΤΟΥ&gt;&gt; 11Ος ΑΙΩΝΑΣ.</a:t>
            </a:r>
          </a:p>
          <a:p>
            <a:r>
              <a:rPr lang="el-GR" sz="1600" dirty="0"/>
              <a:t>ΚΑΤΑ ΤΟΝ 12</a:t>
            </a:r>
            <a:r>
              <a:rPr lang="el-GR" sz="1600" baseline="30000" dirty="0"/>
              <a:t>Ο</a:t>
            </a:r>
            <a:r>
              <a:rPr lang="el-GR" sz="1600" dirty="0"/>
              <a:t> ΑΙΩΝΑ ΤΑ ΔΙΚΑΙΩΜΑΤΑ ΤΟΥΣ ΕΊΧΑΝ ΚΑΤΑΠΑΤΗΘΕΊ ΚΑΙ ΤΟΥΣ ΑΝΤΙΜΕΤΏΠΙΖΑΝ ΣΑΝ ΖΩΑ</a:t>
            </a:r>
          </a:p>
          <a:p>
            <a:r>
              <a:rPr lang="el-GR" sz="1600" dirty="0"/>
              <a:t>ΣΕ ΒΕΝΕΤΙΚΟ ΚΕΙΜΕΝΟ ΓΙΝΕΤΑΙ ΑΝΑΦΟΡΑ ΕΝΩΣ ΙΩΑΝΝΗ ΤΣΙΓΓΑΝΟΥ ΠΟΥ ΜΕ ΔΙΚΟ ΤΟΥ ΕΙΔΙΚΌ ΣΩΜΑ ΕΠΑΝΔΡΩΜΈΝΟ ΑΠΌ ΡΟΜΑ ΥΠΟΣΤΗΡΙΞΕ ΤΗΝ ΑΥΤΟΚΡΑΤΟΡΙΑ.</a:t>
            </a:r>
          </a:p>
          <a:p>
            <a:r>
              <a:rPr lang="el-GR" sz="1600" dirty="0"/>
              <a:t>ΠΙΟ ΠΡΟΣΦΑΤΑ ΤΟ 1860 ΚΥΡΙΩΣ ΧΡΗΣΙΜΟΠΟΙΟΝΤΟΥΣΑΝ ΣΑΝ ΣΚΛΑΒΟΙ ΕΝΏ ΣΤΟ Β’.Π.Π. ΑΠΌ ΤΟΥΣ ΝΑΖΙ ΧΡΗΣΙΜΟΠΟΙΗΘΗΚΑΝ ΓΙΑ ΠΕΙΡΑΜΑΤΑ</a:t>
            </a:r>
          </a:p>
          <a:p>
            <a:r>
              <a:rPr lang="el-GR" sz="1600" dirty="0"/>
              <a:t> ΑΚΟΜΑ ΤΟΥΣ ΕΚΤΕΛΟΎΣΑΝ Ή ΤΟΥΣ ΑΝΑΓΚΑΖΑΝ ΣΕ ΦΥΓΉ.</a:t>
            </a:r>
          </a:p>
          <a:p>
            <a:r>
              <a:rPr lang="el-GR" sz="1600" dirty="0"/>
              <a:t>ΜΕΤΑΠΟΛΕΜΙΚΑ ΑΠΑΓΟΡΕΎΤΗΚΕ Η ΓΛΩΣΣΑ ΤΟΥΣ ΚΑΙ ΑΝΑΓΚΑΣΤΗΚΑΝ ΣΕ ΣΤΕΙΡΩΣΗ ΑΠΌ ΚΟΥΜΟΥΝΙΣΤΙΚΑ ΚΑΘΕΣΤΩΤΑ 1970-1980</a:t>
            </a:r>
          </a:p>
        </p:txBody>
      </p:sp>
    </p:spTree>
    <p:extLst>
      <p:ext uri="{BB962C8B-B14F-4D97-AF65-F5344CB8AC3E}">
        <p14:creationId xmlns:p14="http://schemas.microsoft.com/office/powerpoint/2010/main" val="4084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C151AD2-4580-4E6C-B6D9-23B550D83D05}"/>
              </a:ext>
            </a:extLst>
          </p:cNvPr>
          <p:cNvSpPr>
            <a:spLocks noGrp="1"/>
          </p:cNvSpPr>
          <p:nvPr>
            <p:ph idx="1"/>
          </p:nvPr>
        </p:nvSpPr>
        <p:spPr>
          <a:xfrm>
            <a:off x="1451579" y="147918"/>
            <a:ext cx="9603275" cy="5318427"/>
          </a:xfrm>
        </p:spPr>
        <p:txBody>
          <a:bodyPr>
            <a:normAutofit fontScale="92500" lnSpcReduction="10000"/>
          </a:bodyPr>
          <a:lstStyle/>
          <a:p>
            <a:pPr marL="0" indent="0">
              <a:buNone/>
            </a:pPr>
            <a:r>
              <a:rPr lang="el-GR" b="1" dirty="0">
                <a:effectLst>
                  <a:outerShdw blurRad="38100" dist="38100" dir="2700000" algn="tl">
                    <a:srgbClr val="000000">
                      <a:alpha val="43137"/>
                    </a:srgbClr>
                  </a:outerShdw>
                </a:effectLst>
              </a:rPr>
              <a:t>ΜΟΝΤΕΛΟ ΚΑΙ ΧΑΡΑΚΤΗΡΙΣΤΙΚΑ ΤΗΣ ΟΙΚΟΓΕΝΕΙΑΣ</a:t>
            </a:r>
          </a:p>
          <a:p>
            <a:r>
              <a:rPr lang="el-GR" dirty="0"/>
              <a:t>ΦΑΡΑ: ΕΊΝΑΙ ΤΟ ΣΥΝΟΛΟ ΔΥΟ Ή ΠΕΡΙΣΣΌΤΕΡΩΝ ΟΙΚΟΓΕΝΕΙΏΝ ΠΟΥ ΣΥΝΔΕΟΝΤΑΙ ΜΕ ΔΕΣΜΟΥΣ ΑΊΜΑΤΟΣ ΚΑΙ ΑΓΧΙΣΤΕΙΑΣ </a:t>
            </a:r>
          </a:p>
          <a:p>
            <a:r>
              <a:rPr lang="el-GR" dirty="0"/>
              <a:t>Η ΡΟΜΑΝΗ ΟΙΚΟΓΕΝΕΙΑ ΕΊΝΑΙ ΜΟΝΟΑΞΟΝΙΚΗ ΚΑΙ ΠΑΤΡΙΑΡΧΙΚΗ. ΔΙΝΕΙ ΕΜΦΑΣΗ ΣΤΗΝ ΕΝΟΤΗΤΑ ΚΑΙ ΟΜΑΛΗ ΣΥΝΟΧΗ. ΟΛΕΣ ΟΙ ΠΡΟΤΕΡΑΙΌΤΗΤΕΣ ΚΑΙ ΟΙ ΑΠΌΦΑΣΕΙΣ ΛΑΜΒΑΝΟΝΤΑΙ ΜΕ ΑΥΤΌ ΤΟ ΓΝΏΜΟΝΑ.</a:t>
            </a:r>
          </a:p>
          <a:p>
            <a:r>
              <a:rPr lang="el-GR" dirty="0"/>
              <a:t>ΑΡΧΗΓΟΣ ΕΊΝΑΙ ΤΟ ΓΗΡΑΙΟΤΕΡΟ ΕΝΕΡΓΟ ΑΡΣΕΝΙΚΟ. ΧΩΡΙΣ ΝΑ ΜΕΙΩΝΕΤΑΙ Ο ΡΟΛΟΣ ΤΗΣ ΜΑΝΑΣ. ΕΊΝΑΙ ΥΠΕΥΘΥΝΗ ΓΙΑ ΤΗΝ ΕΚΠΑΙΔΕΥΣΗ ΚΑΙ ΤΟ ΜΕΓΑΛΩΜΑ ΤΩΝ ΠΑΙΔΙΩΝ. ΕΠΙΣΗΣ ΕΧΕΙ «ΒΑΡΥ» ΛΟΓΟ ΣΕ ΕΠΑΓΓΕΛΜΑΤΙΚΑ ΚΑΙ ΟΙΚΟΝΟΜΙΚΑ ΖΗΤΉΜΑΤΑ.</a:t>
            </a:r>
          </a:p>
          <a:p>
            <a:r>
              <a:rPr lang="el-GR" dirty="0"/>
              <a:t>ΟΛΟΙ ΖΟΥΝ ΚΑΤΩ ΑΠΌ ΤΗΝ ΙΔΙΑ «ΣΤΕΓΗ» ΑΚΟΜΑ ΚΑΙ ΜΕΤΑ ΤΟ ΓΑΜΟ ΤΟΥ Ο ΓΙΟΣ ΣΥΝΕΧΙΖΕΙ ΝΑ ΖΕΙ ΣΤΟ ΠΑΤΡΙΚΟ ΤΟΥ ΣΠΊΤΙ ΜΑΖΙ ΜΕ ΤΗ ΓΥΝΑΙΚΑ ΚΑΙ ΤΑ ΠΑΙΔΙΑ ΤΟΥ.</a:t>
            </a:r>
          </a:p>
          <a:p>
            <a:r>
              <a:rPr lang="el-GR" dirty="0"/>
              <a:t>ΒΕΒΑΙΑ ΓΙΑ ΝΑ ΠΡΑΓΜΑΤΟΠΟΙΗΘΕΙ Ο ΓΑΜΟΣ ΠΡΈΠΕΙ ΝΑ ΣΥΜΦΩΝΕΙ ΟΛΗ Η ΟΙΚΟΓΕΝΕΙΑ ΚΑΙ ΝΑ ΕΞΥΠΗΡΕΤΕΙ ΤΟΥΣ ΣΚΟΠΟΥΣ ΤΗΣ.</a:t>
            </a:r>
          </a:p>
          <a:p>
            <a:r>
              <a:rPr lang="el-GR" dirty="0"/>
              <a:t>ΑΝ ΥΠΑΡΞΕΙ ΈΡΩΤΑΣ ΚΑΙ ΤΟ ΖΕΥΓΑΡΙ «ΚΛΕΦΤΕΙ» ΤΟΤΕ ΣΤΙΓΜΑΤΊΖΟΝΤΑΙ (ΓΚΕΤΟΠΙΟΥΝΤΑΙ)</a:t>
            </a:r>
          </a:p>
        </p:txBody>
      </p:sp>
    </p:spTree>
    <p:extLst>
      <p:ext uri="{BB962C8B-B14F-4D97-AF65-F5344CB8AC3E}">
        <p14:creationId xmlns:p14="http://schemas.microsoft.com/office/powerpoint/2010/main" val="419448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4691543-ED23-491D-AFC3-9FF258E70F2C}"/>
              </a:ext>
            </a:extLst>
          </p:cNvPr>
          <p:cNvSpPr>
            <a:spLocks noGrp="1"/>
          </p:cNvSpPr>
          <p:nvPr>
            <p:ph idx="1"/>
          </p:nvPr>
        </p:nvSpPr>
        <p:spPr>
          <a:xfrm>
            <a:off x="1451579" y="478302"/>
            <a:ext cx="9603275" cy="4988043"/>
          </a:xfrm>
        </p:spPr>
        <p:txBody>
          <a:bodyPr/>
          <a:lstStyle/>
          <a:p>
            <a:pPr marL="0" indent="0">
              <a:buNone/>
            </a:pPr>
            <a:r>
              <a:rPr lang="el-GR" b="1" dirty="0">
                <a:ln w="0"/>
                <a:effectLst>
                  <a:outerShdw blurRad="38100" dist="19050" dir="2700000" algn="tl" rotWithShape="0">
                    <a:schemeClr val="dk1">
                      <a:alpha val="40000"/>
                    </a:schemeClr>
                  </a:outerShdw>
                </a:effectLst>
              </a:rPr>
              <a:t>ΓΑΜΟΣ ΡΟΜΆ</a:t>
            </a:r>
          </a:p>
          <a:p>
            <a:pPr algn="just"/>
            <a:r>
              <a:rPr lang="el-GR" dirty="0">
                <a:ln w="0"/>
              </a:rPr>
              <a:t> Συνήθως, γίνεται πρώτα αρραβώνας και μέσα σε έναν χρονικό διάστημα από 6 μήνες έως 2 χρόνια γίνεται και ο γάμος.</a:t>
            </a:r>
          </a:p>
          <a:p>
            <a:pPr algn="just"/>
            <a:r>
              <a:rPr lang="el-GR" dirty="0">
                <a:ln w="0"/>
              </a:rPr>
              <a:t>Ο γάμος τις περισσότερες φορές είναι εθιμικός και όχι θρησκευτικός, καθώς σύμφωνα με την ελληνική νομοθεσία, ο παραδοσιακός γάμος των </a:t>
            </a:r>
            <a:r>
              <a:rPr lang="el-GR" dirty="0" err="1">
                <a:ln w="0"/>
              </a:rPr>
              <a:t>Ρομά</a:t>
            </a:r>
            <a:r>
              <a:rPr lang="el-GR" dirty="0">
                <a:ln w="0"/>
              </a:rPr>
              <a:t> και των Τσιγγάνων δεν έχει νομική ισχύ.</a:t>
            </a:r>
          </a:p>
          <a:p>
            <a:pPr algn="just"/>
            <a:r>
              <a:rPr lang="el-GR" dirty="0">
                <a:ln w="0"/>
              </a:rPr>
              <a:t>Ο γάμος σε ηλικία 12 – 13 ετών είναι σύνηθες φαινόμενο στον καταυλισμό των </a:t>
            </a:r>
            <a:r>
              <a:rPr lang="el-GR" dirty="0" err="1">
                <a:ln w="0"/>
              </a:rPr>
              <a:t>Ρομά</a:t>
            </a:r>
            <a:r>
              <a:rPr lang="el-GR" dirty="0">
                <a:ln w="0"/>
              </a:rPr>
              <a:t>.</a:t>
            </a:r>
          </a:p>
          <a:p>
            <a:pPr algn="just"/>
            <a:r>
              <a:rPr lang="el-GR" dirty="0">
                <a:ln w="0"/>
              </a:rPr>
              <a:t>Αν στην οικογένεια υπάρχουν πολλά κορίτσια, πρώτα πρέπει να παντρεύεται η μεγαλύτερη κόρη. Αλλιώς, θεωρείται ντροπή για την οικογένεια.</a:t>
            </a:r>
          </a:p>
          <a:p>
            <a:endParaRPr lang="el-GR"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974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1E4AC35-1F5F-4C3C-9533-DBAAF34399CD}"/>
              </a:ext>
            </a:extLst>
          </p:cNvPr>
          <p:cNvSpPr>
            <a:spLocks noGrp="1"/>
          </p:cNvSpPr>
          <p:nvPr>
            <p:ph idx="1"/>
          </p:nvPr>
        </p:nvSpPr>
        <p:spPr>
          <a:xfrm>
            <a:off x="1294362" y="492371"/>
            <a:ext cx="9603275" cy="5311600"/>
          </a:xfrm>
        </p:spPr>
        <p:txBody>
          <a:bodyPr/>
          <a:lstStyle/>
          <a:p>
            <a:pPr algn="just"/>
            <a:r>
              <a:rPr lang="el-GR" dirty="0"/>
              <a:t>Το κορίτσι είναι έτοιμο για γάμο από την στιγμή που ξεκινάει η έμμηνος ρύση και παντρεύεται το πολύ μέχρι 17 χρονών.</a:t>
            </a:r>
          </a:p>
          <a:p>
            <a:pPr algn="just"/>
            <a:r>
              <a:rPr lang="el-GR" dirty="0"/>
              <a:t>Οι γονείς κάθε οικογένειας είναι αυτοί που ρυθμίζουν τον γάμο των παιδιών τους. Αυτοί κανονίζουν την γνωριμία μεταξύ των μελλοντικών συζύγων, καθώς και τις λεπτομέρειες του αρραβώνα και έπειτα του γάμου.</a:t>
            </a:r>
          </a:p>
          <a:p>
            <a:pPr algn="just"/>
            <a:r>
              <a:rPr lang="el-GR" dirty="0"/>
              <a:t>Συνήθως, ο γάμος των </a:t>
            </a:r>
            <a:r>
              <a:rPr lang="el-GR" dirty="0" err="1"/>
              <a:t>Ρομά</a:t>
            </a:r>
            <a:r>
              <a:rPr lang="el-GR" dirty="0"/>
              <a:t> γίνεται από προξενιό.</a:t>
            </a:r>
          </a:p>
          <a:p>
            <a:pPr algn="just"/>
            <a:r>
              <a:rPr lang="el-GR" dirty="0"/>
              <a:t>Ωστόσο, υπάρχει και η αρπαγή της νύφης. Όταν οι οικογένειες έχουν αντίρρηση για το γάμο, γίνεται “το κλέψιμο της νύφης”. Διαρκεί ένα βράδυ, όπου το παράνομο ζευγάρι φεύγει μακριά από το σπίτι και ολοκληρώνει σεξουαλικά τη σχέση του. Αυτή η νύχτα θεωρείται σύμβολο γάμου. Την επόμενη μέρα εμφανίζονται, ειδοποιούν τις οικογένειες και το ζευγάρι θεωρείται παντρεμένο.</a:t>
            </a:r>
          </a:p>
          <a:p>
            <a:endParaRPr lang="el-GR" dirty="0"/>
          </a:p>
          <a:p>
            <a:endParaRPr lang="el-GR" dirty="0"/>
          </a:p>
        </p:txBody>
      </p:sp>
    </p:spTree>
    <p:extLst>
      <p:ext uri="{BB962C8B-B14F-4D97-AF65-F5344CB8AC3E}">
        <p14:creationId xmlns:p14="http://schemas.microsoft.com/office/powerpoint/2010/main" val="101125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6D56C73-AAA5-417E-9693-8E6CF91294EC}"/>
              </a:ext>
            </a:extLst>
          </p:cNvPr>
          <p:cNvSpPr>
            <a:spLocks noGrp="1"/>
          </p:cNvSpPr>
          <p:nvPr>
            <p:ph idx="1"/>
          </p:nvPr>
        </p:nvSpPr>
        <p:spPr>
          <a:xfrm>
            <a:off x="838200" y="810340"/>
            <a:ext cx="10515600" cy="5022166"/>
          </a:xfrm>
        </p:spPr>
        <p:txBody>
          <a:bodyPr>
            <a:normAutofit fontScale="92500" lnSpcReduction="20000"/>
          </a:bodyPr>
          <a:lstStyle/>
          <a:p>
            <a:pPr marL="0" indent="0" algn="just">
              <a:buNone/>
            </a:pPr>
            <a:r>
              <a:rPr lang="el-GR" b="1" dirty="0"/>
              <a:t>1. Ο ρόλος της γυναίκας – συζύγου στην οικογένεια</a:t>
            </a:r>
          </a:p>
          <a:p>
            <a:pPr marL="0" indent="0" algn="just">
              <a:buNone/>
            </a:pPr>
            <a:r>
              <a:rPr lang="el-GR" dirty="0"/>
              <a:t>Ο ρόλος της γυναίκας είναι απλός, νοικοκυρά στο σπίτι της. Παρόλο που φαίνεται να είναι  υποβαθμισμένος, είναι πάρα πολύ σημαντικός Η γυναίκα ζει μέσα στα όρια του πεδίου και ακόμα περισσότερο μέσα στα όρια του σπιτιού της. Μια γυναίκα μπορεί να μην της επιτρέπει την έξοδο, είτε η μάνα, είτε η πεθερά, είτε ο άντρας της που έχει και το βασικότερο ρόλο. Από την άλλη πλευρά, αυτή που περπατάει, αυτή δηλαδή που κινείται εντός και εκτός πεδίου, αποτελεί και αντικείμενο κουτσομπολιού.</a:t>
            </a:r>
          </a:p>
          <a:p>
            <a:pPr marL="0" indent="0" algn="just">
              <a:buNone/>
            </a:pPr>
            <a:r>
              <a:rPr lang="el-GR" b="1" dirty="0">
                <a:ln w="0"/>
                <a:effectLst>
                  <a:outerShdw blurRad="38100" dist="19050" dir="2700000" algn="tl" rotWithShape="0">
                    <a:schemeClr val="dk1">
                      <a:alpha val="40000"/>
                    </a:schemeClr>
                  </a:outerShdw>
                </a:effectLst>
              </a:rPr>
              <a:t>2. Ο ρόλος της πεθεράς στην οικογένεια</a:t>
            </a:r>
          </a:p>
          <a:p>
            <a:pPr marL="0" indent="0" algn="just">
              <a:buNone/>
            </a:pPr>
            <a:r>
              <a:rPr lang="el-GR" dirty="0"/>
              <a:t>Ο ρόλος της πεθεράς είναι ιδιαίτερα ισχυρός.  Όσο μεγαλώνει η γυναίκα και ειδικά με τον γάμο ενός παιδιού της αποκτά δύναμη στο οικογενειακό πλαίσιο. Η δύναμή της εξαντλείται κυρίως στο να κατευθύνει τη ζωή του γιου και της νύφης της. Καθορίζει το ποιος θα επισκεφθεί το σπίτι, με ποιους θα συναναστρέφεται η νύφη, τις οικιακές εργασίες που θα πρέπει να κάνει. Οι συζητήσεις μεταξύ των φιλενάδων γυναικών περιλαμβάνουν κυρίως τα ζητήματα των πεθερικών. Αντιθέτως υπάρχουν και πεθερές καλές και υποστηρικτικές προς το πρόσωπο της νύφης τους. Η πεθερά θα συναινέσει για το γάμο καθώς  ο γιος έχει περιορισμένο λόγο στην επιλογή της γυναίκας.</a:t>
            </a:r>
          </a:p>
        </p:txBody>
      </p:sp>
    </p:spTree>
    <p:extLst>
      <p:ext uri="{BB962C8B-B14F-4D97-AF65-F5344CB8AC3E}">
        <p14:creationId xmlns:p14="http://schemas.microsoft.com/office/powerpoint/2010/main" val="344745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1823F3F-043F-4BC1-9079-54B28E1E781B}"/>
              </a:ext>
            </a:extLst>
          </p:cNvPr>
          <p:cNvSpPr>
            <a:spLocks noGrp="1"/>
          </p:cNvSpPr>
          <p:nvPr>
            <p:ph idx="1"/>
          </p:nvPr>
        </p:nvSpPr>
        <p:spPr>
          <a:xfrm>
            <a:off x="1134035" y="470647"/>
            <a:ext cx="10515600" cy="5262563"/>
          </a:xfrm>
        </p:spPr>
        <p:txBody>
          <a:bodyPr>
            <a:normAutofit fontScale="85000" lnSpcReduction="10000"/>
          </a:bodyPr>
          <a:lstStyle/>
          <a:p>
            <a:pPr marL="0" indent="0" algn="just">
              <a:buNone/>
            </a:pPr>
            <a:r>
              <a:rPr lang="el-GR" sz="2400" b="1" dirty="0">
                <a:effectLst>
                  <a:outerShdw blurRad="38100" dist="38100" dir="2700000" algn="tl">
                    <a:srgbClr val="000000">
                      <a:alpha val="43137"/>
                    </a:srgbClr>
                  </a:outerShdw>
                </a:effectLst>
              </a:rPr>
              <a:t>3.Ο ρόλος της κόρης στην οικογένεια</a:t>
            </a:r>
          </a:p>
          <a:p>
            <a:pPr marL="0" indent="0" algn="just">
              <a:buNone/>
            </a:pPr>
            <a:r>
              <a:rPr lang="el-GR" dirty="0"/>
              <a:t>Ο ρόλος της κόρης είναι περιορισμένος. Σημαντικός είναι ο σεβασμό που οφείλουν να δείχνουν απέναντι στον πατέρα. Ο γιος σαφώς μπορεί να μιλήσει παραπάνω στον πατέρα του σε σχέση με την κόρη. Το κορίτσι προετοιμάζεται πρωτίστως να εκπληρώσει τη «φυσική» του αποστολή, να γίνει σύζυγος και μητέρα, και όχι να σπουδάσει ή να αποκατασταθεί επαγγελματικά. Για τη γυναίκα η εργασία εκτός σπιτιού δεν είναι αυτονόητη, αλλά μία απόφαση που πρέπει να έχει τη συγκατάθεση του άντρα συζύγου ή πατέρα.</a:t>
            </a:r>
          </a:p>
          <a:p>
            <a:pPr marL="0" indent="0" algn="just">
              <a:buNone/>
            </a:pPr>
            <a:r>
              <a:rPr lang="el-GR" dirty="0"/>
              <a:t>  </a:t>
            </a:r>
            <a:r>
              <a:rPr lang="el-GR" sz="2200" b="1" dirty="0">
                <a:ln w="0"/>
                <a:effectLst>
                  <a:outerShdw blurRad="38100" dist="19050" dir="2700000" algn="tl" rotWithShape="0">
                    <a:schemeClr val="dk1">
                      <a:alpha val="40000"/>
                    </a:schemeClr>
                  </a:outerShdw>
                </a:effectLst>
              </a:rPr>
              <a:t>4.Ο ρόλος του γιου στην οικογένεια </a:t>
            </a:r>
            <a:endParaRPr lang="el-GR" sz="2200" b="1" dirty="0"/>
          </a:p>
          <a:p>
            <a:pPr marL="0" indent="0" algn="just">
              <a:buNone/>
            </a:pPr>
            <a:r>
              <a:rPr lang="el-GR" dirty="0"/>
              <a:t>Σαφώς και τα αγόρια είναι πιο ελεύθερα σε σχέση με το κορίτσι της οικογενείας. Αυτό που θεωρείται ως έγνοια του γονιού για το αγόρι είναι να αποκατασταθεί επαγγελματικά και όχι οι σπουδές.  Συνηθίζουν να παντρεύονται στα 14-15 το πολύ 16 τους χρόνια.</a:t>
            </a:r>
          </a:p>
          <a:p>
            <a:pPr marL="0" indent="0" algn="just">
              <a:buNone/>
            </a:pPr>
            <a:r>
              <a:rPr lang="el-GR" sz="2400" b="1" dirty="0">
                <a:ln w="0"/>
                <a:effectLst>
                  <a:outerShdw blurRad="38100" dist="19050" dir="2700000" algn="tl" rotWithShape="0">
                    <a:schemeClr val="dk1">
                      <a:alpha val="40000"/>
                    </a:schemeClr>
                  </a:outerShdw>
                </a:effectLst>
              </a:rPr>
              <a:t>5.Ο ρόλος του πατέρα στην οικογένεια</a:t>
            </a:r>
          </a:p>
          <a:p>
            <a:pPr marL="0" indent="0" algn="just">
              <a:buNone/>
            </a:pPr>
            <a:r>
              <a:rPr lang="el-GR" dirty="0"/>
              <a:t>Ο πατέρας είναι ο «αρχηγός» της οικογένειας. Αποφάσεις για θέματα όπως επαγγελματικά/οικονομικά λαμβάνονται από τους άντρες του σπιτιού (πατέρα ή παππού).Χωρίς άγχος ό,τι ώρα ξυπνήσει βγαίνει να φέρει τα λεφτά στο σπίτι. Όταν μαζέψει 20€ με 30€ επιστρέφει και δίνει τα λεφτά στη σύζυγο για τα ψώνια της ημέρας. Ο άντρας είναι αυτός που έχει τον τελευταίο λόγο για την έξοδο της γυναίκας από το σπίτι. </a:t>
            </a:r>
          </a:p>
          <a:p>
            <a:pPr marL="0" indent="0" algn="just">
              <a:buNone/>
            </a:pPr>
            <a:endParaRPr lang="el-GR" dirty="0"/>
          </a:p>
        </p:txBody>
      </p:sp>
    </p:spTree>
    <p:extLst>
      <p:ext uri="{BB962C8B-B14F-4D97-AF65-F5344CB8AC3E}">
        <p14:creationId xmlns:p14="http://schemas.microsoft.com/office/powerpoint/2010/main" val="282918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3271545-132B-4D81-AD47-C6D377EF5C7B}"/>
              </a:ext>
            </a:extLst>
          </p:cNvPr>
          <p:cNvSpPr>
            <a:spLocks noGrp="1"/>
          </p:cNvSpPr>
          <p:nvPr>
            <p:ph idx="1"/>
          </p:nvPr>
        </p:nvSpPr>
        <p:spPr>
          <a:xfrm>
            <a:off x="1451579" y="140678"/>
            <a:ext cx="9603275" cy="5325668"/>
          </a:xfrm>
        </p:spPr>
        <p:txBody>
          <a:bodyPr>
            <a:normAutofit/>
          </a:bodyPr>
          <a:lstStyle/>
          <a:p>
            <a:pPr marL="0" indent="0">
              <a:buNone/>
            </a:pPr>
            <a:r>
              <a:rPr lang="el-GR" b="1" dirty="0">
                <a:ln w="0"/>
                <a:effectLst>
                  <a:outerShdw blurRad="38100" dist="19050" dir="2700000" algn="tl" rotWithShape="0">
                    <a:schemeClr val="dk1">
                      <a:alpha val="40000"/>
                    </a:schemeClr>
                  </a:outerShdw>
                </a:effectLst>
              </a:rPr>
              <a:t>Η ΜΕΤΑΞΎ ΤΟΥΣ ΣΧΈΣΕΙΣ </a:t>
            </a:r>
          </a:p>
          <a:p>
            <a:pPr marL="0" indent="0" algn="just">
              <a:buNone/>
            </a:pPr>
            <a:r>
              <a:rPr lang="el-GR" dirty="0"/>
              <a:t>Η οικογένεια είναι ένας σημαντικός θεσμός για τους </a:t>
            </a:r>
            <a:r>
              <a:rPr lang="el-GR" dirty="0" err="1"/>
              <a:t>Ρομά</a:t>
            </a:r>
            <a:r>
              <a:rPr lang="el-GR" dirty="0"/>
              <a:t>, αφού όλα ελέγχονται μέσα από αυτή. Οι αντίξοες συνθήκες επιβίωσης έχει οδηγήσει τους γονείς στο να ωθούν τα παιδιά τους από μικρή ηλικία να δουλεύουν και να ζουν σαν μεγάλοι. Οι σχέσεις που αναπτύσσονται ανάμεσά σε παιδιά και γονείς είναι σχέσεις συνεργασίας και σεβασμού.</a:t>
            </a:r>
          </a:p>
          <a:p>
            <a:pPr marL="0" indent="0" algn="just">
              <a:buNone/>
            </a:pPr>
            <a:r>
              <a:rPr lang="el-GR" dirty="0"/>
              <a:t>Παρόλο που η μητέρα βρίσκεται συνεχώς στο σπίτι και ασχολείται με τα παιδιά, βλέπουμε ότι η σχέση με τον </a:t>
            </a:r>
            <a:r>
              <a:rPr lang="el-GR" b="1" dirty="0"/>
              <a:t>πατέρα</a:t>
            </a:r>
            <a:r>
              <a:rPr lang="el-GR" dirty="0"/>
              <a:t> είναι πιο ισχυρή.  Είναι αυτός που θα δώσει στα παιδιά τις κατάλληλες αρχές, να σέβονται το σπίτι τους αλλά και να αγαπάν την πατρίδα τους. Ο πατέρας έχει την εξουσία να ασκεί βία στην οικογένεια για να επιφέρει την τάξη.</a:t>
            </a:r>
          </a:p>
          <a:p>
            <a:pPr marL="0" indent="0" algn="just">
              <a:buNone/>
            </a:pPr>
            <a:r>
              <a:rPr lang="el-GR" dirty="0"/>
              <a:t>Η </a:t>
            </a:r>
            <a:r>
              <a:rPr lang="el-GR" b="1" dirty="0"/>
              <a:t>μητέρα</a:t>
            </a:r>
            <a:r>
              <a:rPr lang="el-GR" dirty="0"/>
              <a:t> είναι αυτή που θα φροντίσει για τον ρουχισμό και το φαγητό της οικογένειας. Σέβεται και προσέχει τον άντρα της και διαχειρίζεται τα οικονομικά της οικογενείας. Βρίσκεται πιο κοντά στην κόρη και της μαθαίνει πως να γίνει σωστή σύζυγο και νοικοκυρά. </a:t>
            </a:r>
          </a:p>
        </p:txBody>
      </p:sp>
    </p:spTree>
    <p:extLst>
      <p:ext uri="{BB962C8B-B14F-4D97-AF65-F5344CB8AC3E}">
        <p14:creationId xmlns:p14="http://schemas.microsoft.com/office/powerpoint/2010/main" val="64118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Συλλογη">
  <a:themeElements>
    <a:clrScheme name="Συλλογη">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Συλλογη">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υλλογη">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560</TotalTime>
  <Words>2585</Words>
  <Application>Microsoft Office PowerPoint</Application>
  <PresentationFormat>Widescreen</PresentationFormat>
  <Paragraphs>118</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Gill Sans MT</vt:lpstr>
      <vt:lpstr>Wingdings</vt:lpstr>
      <vt:lpstr>Συλλογη</vt:lpstr>
      <vt:lpstr>Δομή και οργάνωση της οικογένειας ρομά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ΤΕΛΟΣ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γυναίκα ρομά στην οικογένεια</dc:title>
  <dc:creator>Δήμητρα Μπαδρα</dc:creator>
  <cp:lastModifiedBy>MENTIS MANOLIS</cp:lastModifiedBy>
  <cp:revision>53</cp:revision>
  <dcterms:created xsi:type="dcterms:W3CDTF">2021-03-04T09:19:08Z</dcterms:created>
  <dcterms:modified xsi:type="dcterms:W3CDTF">2021-03-09T06:26:03Z</dcterms:modified>
</cp:coreProperties>
</file>